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0" r:id="rId11"/>
    <p:sldId id="258" r:id="rId12"/>
    <p:sldId id="272" r:id="rId13"/>
    <p:sldId id="275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7" r:id="rId24"/>
    <p:sldId id="298" r:id="rId25"/>
    <p:sldId id="300" r:id="rId26"/>
    <p:sldId id="301" r:id="rId27"/>
    <p:sldId id="302" r:id="rId28"/>
    <p:sldId id="304" r:id="rId29"/>
    <p:sldId id="303" r:id="rId30"/>
    <p:sldId id="305" r:id="rId31"/>
    <p:sldId id="306" r:id="rId32"/>
    <p:sldId id="308" r:id="rId33"/>
    <p:sldId id="31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9" r:id="rId43"/>
    <p:sldId id="273" r:id="rId44"/>
    <p:sldId id="274" r:id="rId45"/>
    <p:sldId id="296" r:id="rId46"/>
    <p:sldId id="317" r:id="rId47"/>
    <p:sldId id="325" r:id="rId48"/>
    <p:sldId id="327" r:id="rId49"/>
    <p:sldId id="326" r:id="rId50"/>
    <p:sldId id="320" r:id="rId51"/>
    <p:sldId id="299" r:id="rId52"/>
    <p:sldId id="321" r:id="rId53"/>
    <p:sldId id="322" r:id="rId54"/>
    <p:sldId id="323" r:id="rId55"/>
    <p:sldId id="285" r:id="rId56"/>
    <p:sldId id="324" r:id="rId57"/>
    <p:sldId id="27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8/31/13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8/31/13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A40B-D368-6541-9EB9-2E8893F4FD74}" type="datetime3">
              <a:rPr lang="en-US" smtClean="0"/>
              <a:t>31 August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D50D-D5B2-7D4F-97EB-B7F744238548}" type="datetime3">
              <a:rPr lang="en-US" smtClean="0"/>
              <a:t>31 August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037F-29BC-F840-87F5-0083D6CAF8E8}" type="datetime3">
              <a:rPr lang="en-US" smtClean="0"/>
              <a:t>31 August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31 August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D21-4CCE-EA4F-8252-46A6FC0DA221}" type="datetime3">
              <a:rPr lang="en-US" smtClean="0"/>
              <a:t>31 August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DE15-4262-A74A-B4A2-FFB1E89DB9FC}" type="datetime3">
              <a:rPr lang="en-US" smtClean="0"/>
              <a:t>31 August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E811-19A8-FC4B-BA65-5FE343A47E1E}" type="datetime3">
              <a:rPr lang="en-US" smtClean="0"/>
              <a:t>31 August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31 August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31 August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D2DF-4209-F149-BDC6-12D6BE13753D}" type="datetime3">
              <a:rPr lang="en-US" smtClean="0"/>
              <a:t>31 August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E26-1F07-F14F-B79A-19528365E007}" type="datetime3">
              <a:rPr lang="en-US" smtClean="0"/>
              <a:t>31 August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5A3-681A-0245-A544-A79BEE2E9970}" type="datetime3">
              <a:rPr lang="en-US" smtClean="0"/>
              <a:t>31 August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static.rust-lang.org/doc/0.7/rust.html%23if-expressions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om/%23q=reading+files+in+rust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ckoverflow.com/search?q=%5Brust%5D+file_reader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ckoverflow.com/search?q=%5Brust%5D+file_reader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ckoverflow.com/search?q=%5Brust%5D+file_reader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hyperlink" Target="http://www.infoq.com/presentations/Null-References-The-Billion-Dollar-Mistake-Tony-Hoare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jpeg"/><Relationship Id="rId5" Type="http://schemas.microsoft.com/office/2007/relationships/hdphoto" Target="../media/hdphoto2.wdp"/><Relationship Id="rId6" Type="http://schemas.openxmlformats.org/officeDocument/2006/relationships/image" Target="../media/image8.jpe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eg"/><Relationship Id="rId12" Type="http://schemas.openxmlformats.org/officeDocument/2006/relationships/hyperlink" Target="http://www.amazon.com/gp/product/images/0974514055/ref=dp_image_0/104-3065195-1438341?ie=UTF8&amp;n=283155&amp;s=books" TargetMode="External"/><Relationship Id="rId13" Type="http://schemas.openxmlformats.org/officeDocument/2006/relationships/image" Target="../media/image15.jpeg"/><Relationship Id="rId14" Type="http://schemas.openxmlformats.org/officeDocument/2006/relationships/hyperlink" Target="http://images.google.com/imgres?imgurl=http://www.plt-scheme.org/plt-blue.jpg&amp;imgrefurl=http://download.plt-scheme.org/drscheme/&amp;h=256&amp;w=266&amp;sz=23&amp;hl=en&amp;start=3&amp;tbnid=Ly9_Gr4NFmX7XM:&amp;tbnh=109&amp;tbnw=113&amp;prev=/images?q=scheme&amp;svnum=10&amp;hl=en&amp;lr=&amp;rls=com.microsoft:en-us&amp;sa=N" TargetMode="External"/><Relationship Id="rId1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hyperlink" Target="http://images.google.com/imgres?imgurl=http://pupeno.com/blog/images/the-c-programming-language-2nd-edition.png&amp;imgrefurl=http://pupeno.com/blog/the-c-programming-language-2nd-edition&amp;h=500&amp;w=379&amp;sz=138&amp;hl=en&amp;start=30&amp;tbnid=joScMSinif6w7M:&amp;tbnh=130&amp;tbnw=99&amp;prev=/images?q=programming+language&amp;start=20&amp;ndsp=20&amp;svnum=10&amp;hl=en&amp;lr=&amp;rls=com.microsoft:en-us&amp;sa=N" TargetMode="External"/><Relationship Id="rId4" Type="http://schemas.openxmlformats.org/officeDocument/2006/relationships/image" Target="../media/image10.jpeg"/><Relationship Id="rId5" Type="http://schemas.openxmlformats.org/officeDocument/2006/relationships/hyperlink" Target="http://images.google.com/imgres?imgurl=http://homepage.ruhr-uni-bochum.de/Marcus.Brinkmann/title.jpg&amp;imgrefurl=http://homepage.ruhr-uni-bochum.de/Marcus.Brinkmann/books.html&amp;h=600&amp;w=483&amp;sz=75&amp;hl=en&amp;start=23&amp;tbnid=WpOBsu0HummPTM:&amp;tbnh=135&amp;tbnw=109&amp;prev=/images?q=programming+language&amp;start=20&amp;ndsp=20&amp;svnum=10&amp;hl=en&amp;lr=&amp;rls=com.microsoft:en-us&amp;sa=N" TargetMode="External"/><Relationship Id="rId6" Type="http://schemas.openxmlformats.org/officeDocument/2006/relationships/image" Target="../media/image11.jpeg"/><Relationship Id="rId7" Type="http://schemas.openxmlformats.org/officeDocument/2006/relationships/hyperlink" Target="http://www.cs.arizona.edu/icon/lb3.htm" TargetMode="External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hyperlink" Target="http://www.amazon.com/gp/product/images/0596000855/ref=dp_image_0/104-3065195-1438341?ie=UTF8&amp;n=283155&amp;s=book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-IMG_343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r="59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315200" cy="1470025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>
                <a:solidFill>
                  <a:srgbClr val="FFFF00"/>
                </a:solidFill>
              </a:rPr>
              <a:t>Class 2: </a:t>
            </a:r>
            <a:br>
              <a:rPr lang="en-US" sz="6000" dirty="0" smtClean="0">
                <a:solidFill>
                  <a:srgbClr val="FFFF00"/>
                </a:solidFill>
              </a:rPr>
            </a:br>
            <a:r>
              <a:rPr lang="en-US" sz="6000" dirty="0" smtClean="0">
                <a:solidFill>
                  <a:srgbClr val="FFFF00"/>
                </a:solidFill>
              </a:rPr>
              <a:t>First Ride on Rust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4940069"/>
            <a:ext cx="3794500" cy="1752600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Programming Language Design Space</a:t>
            </a:r>
          </a:p>
        </p:txBody>
      </p:sp>
      <p:sp>
        <p:nvSpPr>
          <p:cNvPr id="1477636" name="Text Box 4"/>
          <p:cNvSpPr txBox="1">
            <a:spLocks noChangeArrowheads="1"/>
          </p:cNvSpPr>
          <p:nvPr/>
        </p:nvSpPr>
        <p:spPr bwMode="auto">
          <a:xfrm rot="16200000">
            <a:off x="-834064" y="2973262"/>
            <a:ext cx="2876550" cy="579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latin typeface="Tahoma" pitchFamily="34" charset="0"/>
              </a:rPr>
              <a:t>Expressiveness</a:t>
            </a:r>
          </a:p>
        </p:txBody>
      </p:sp>
      <p:sp>
        <p:nvSpPr>
          <p:cNvPr id="1477637" name="Text Box 5"/>
          <p:cNvSpPr txBox="1">
            <a:spLocks noChangeArrowheads="1"/>
          </p:cNvSpPr>
          <p:nvPr/>
        </p:nvSpPr>
        <p:spPr bwMode="auto">
          <a:xfrm>
            <a:off x="3379370" y="5848015"/>
            <a:ext cx="2382838" cy="579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latin typeface="Tahoma" pitchFamily="34" charset="0"/>
              </a:rPr>
              <a:t>“Truthiness”</a:t>
            </a:r>
          </a:p>
        </p:txBody>
      </p:sp>
      <p:sp>
        <p:nvSpPr>
          <p:cNvPr id="1477638" name="Rectangle 6"/>
          <p:cNvSpPr>
            <a:spLocks noChangeArrowheads="1"/>
          </p:cNvSpPr>
          <p:nvPr/>
        </p:nvSpPr>
        <p:spPr bwMode="auto">
          <a:xfrm>
            <a:off x="2449513" y="1338263"/>
            <a:ext cx="1273175" cy="488950"/>
          </a:xfrm>
          <a:prstGeom prst="rect">
            <a:avLst/>
          </a:prstGeom>
          <a:noFill/>
          <a:ln w="31750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Scheme</a:t>
            </a:r>
          </a:p>
        </p:txBody>
      </p:sp>
      <p:sp>
        <p:nvSpPr>
          <p:cNvPr id="1477639" name="Rectangle 7"/>
          <p:cNvSpPr>
            <a:spLocks noChangeArrowheads="1"/>
          </p:cNvSpPr>
          <p:nvPr/>
        </p:nvSpPr>
        <p:spPr bwMode="auto">
          <a:xfrm>
            <a:off x="2362200" y="1905000"/>
            <a:ext cx="1143000" cy="488950"/>
          </a:xfrm>
          <a:prstGeom prst="rect">
            <a:avLst/>
          </a:prstGeom>
          <a:noFill/>
          <a:ln w="3175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Python</a:t>
            </a:r>
          </a:p>
        </p:txBody>
      </p:sp>
      <p:sp>
        <p:nvSpPr>
          <p:cNvPr id="1477643" name="Rectangle 11"/>
          <p:cNvSpPr>
            <a:spLocks noChangeArrowheads="1"/>
          </p:cNvSpPr>
          <p:nvPr/>
        </p:nvSpPr>
        <p:spPr bwMode="auto">
          <a:xfrm>
            <a:off x="5659438" y="4300538"/>
            <a:ext cx="815975" cy="4889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Java</a:t>
            </a:r>
          </a:p>
        </p:txBody>
      </p:sp>
      <p:sp>
        <p:nvSpPr>
          <p:cNvPr id="1477644" name="Rectangle 12"/>
          <p:cNvSpPr>
            <a:spLocks noChangeArrowheads="1"/>
          </p:cNvSpPr>
          <p:nvPr/>
        </p:nvSpPr>
        <p:spPr bwMode="auto">
          <a:xfrm>
            <a:off x="4337050" y="3408363"/>
            <a:ext cx="842963" cy="488950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C++</a:t>
            </a:r>
          </a:p>
        </p:txBody>
      </p:sp>
      <p:sp>
        <p:nvSpPr>
          <p:cNvPr id="1477645" name="Rectangle 13"/>
          <p:cNvSpPr>
            <a:spLocks noChangeArrowheads="1"/>
          </p:cNvSpPr>
          <p:nvPr/>
        </p:nvSpPr>
        <p:spPr bwMode="auto">
          <a:xfrm>
            <a:off x="3498850" y="3625850"/>
            <a:ext cx="398463" cy="488950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C</a:t>
            </a:r>
          </a:p>
        </p:txBody>
      </p:sp>
      <p:sp>
        <p:nvSpPr>
          <p:cNvPr id="1477646" name="Text Box 14"/>
          <p:cNvSpPr txBox="1">
            <a:spLocks noChangeArrowheads="1"/>
          </p:cNvSpPr>
          <p:nvPr/>
        </p:nvSpPr>
        <p:spPr bwMode="auto">
          <a:xfrm>
            <a:off x="-76200" y="5029200"/>
            <a:ext cx="993775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/>
              <a:t>low</a:t>
            </a:r>
          </a:p>
        </p:txBody>
      </p:sp>
      <p:sp>
        <p:nvSpPr>
          <p:cNvPr id="1477647" name="Text Box 15"/>
          <p:cNvSpPr txBox="1">
            <a:spLocks noChangeArrowheads="1"/>
          </p:cNvSpPr>
          <p:nvPr/>
        </p:nvSpPr>
        <p:spPr bwMode="auto">
          <a:xfrm>
            <a:off x="3259" y="1020679"/>
            <a:ext cx="993775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dirty="0"/>
              <a:t>high</a:t>
            </a:r>
          </a:p>
        </p:txBody>
      </p:sp>
      <p:sp>
        <p:nvSpPr>
          <p:cNvPr id="1477648" name="Rectangle 16"/>
          <p:cNvSpPr>
            <a:spLocks noChangeArrowheads="1"/>
          </p:cNvSpPr>
          <p:nvPr/>
        </p:nvSpPr>
        <p:spPr bwMode="auto">
          <a:xfrm>
            <a:off x="7270750" y="4914900"/>
            <a:ext cx="1077913" cy="4889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Spec#</a:t>
            </a:r>
          </a:p>
        </p:txBody>
      </p:sp>
      <p:sp>
        <p:nvSpPr>
          <p:cNvPr id="1477649" name="Rectangle 17"/>
          <p:cNvSpPr>
            <a:spLocks noChangeArrowheads="1"/>
          </p:cNvSpPr>
          <p:nvPr/>
        </p:nvSpPr>
        <p:spPr bwMode="auto">
          <a:xfrm>
            <a:off x="6511925" y="4513263"/>
            <a:ext cx="727075" cy="4889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Ada</a:t>
            </a:r>
          </a:p>
        </p:txBody>
      </p:sp>
      <p:sp>
        <p:nvSpPr>
          <p:cNvPr id="1477650" name="Text Box 18"/>
          <p:cNvSpPr txBox="1">
            <a:spLocks noChangeArrowheads="1"/>
          </p:cNvSpPr>
          <p:nvPr/>
        </p:nvSpPr>
        <p:spPr bwMode="auto">
          <a:xfrm>
            <a:off x="6437313" y="3368675"/>
            <a:ext cx="1728787" cy="8223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strict typing,</a:t>
            </a:r>
          </a:p>
          <a:p>
            <a:r>
              <a:rPr lang="en-US"/>
              <a:t>static</a:t>
            </a:r>
          </a:p>
        </p:txBody>
      </p:sp>
      <p:sp>
        <p:nvSpPr>
          <p:cNvPr id="1477652" name="Rectangle 20"/>
          <p:cNvSpPr>
            <a:spLocks noChangeArrowheads="1"/>
          </p:cNvSpPr>
          <p:nvPr/>
        </p:nvSpPr>
        <p:spPr bwMode="auto">
          <a:xfrm>
            <a:off x="2787650" y="2847975"/>
            <a:ext cx="1044575" cy="488950"/>
          </a:xfrm>
          <a:prstGeom prst="rect">
            <a:avLst/>
          </a:prstGeom>
          <a:noFill/>
          <a:ln w="3175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BASIC</a:t>
            </a:r>
          </a:p>
        </p:txBody>
      </p:sp>
      <p:sp>
        <p:nvSpPr>
          <p:cNvPr id="1477653" name="Text Box 21"/>
          <p:cNvSpPr txBox="1">
            <a:spLocks noChangeArrowheads="1"/>
          </p:cNvSpPr>
          <p:nvPr/>
        </p:nvSpPr>
        <p:spPr bwMode="auto">
          <a:xfrm>
            <a:off x="1127125" y="5537200"/>
            <a:ext cx="2692400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more mistake prone</a:t>
            </a:r>
          </a:p>
        </p:txBody>
      </p:sp>
      <p:sp>
        <p:nvSpPr>
          <p:cNvPr id="1477654" name="Text Box 22"/>
          <p:cNvSpPr txBox="1">
            <a:spLocks noChangeArrowheads="1"/>
          </p:cNvSpPr>
          <p:nvPr/>
        </p:nvSpPr>
        <p:spPr bwMode="auto">
          <a:xfrm>
            <a:off x="6032500" y="5556250"/>
            <a:ext cx="2490788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less mistake prone</a:t>
            </a:r>
          </a:p>
        </p:txBody>
      </p:sp>
      <p:sp>
        <p:nvSpPr>
          <p:cNvPr id="1477656" name="Line 24"/>
          <p:cNvSpPr>
            <a:spLocks noChangeShapeType="1"/>
          </p:cNvSpPr>
          <p:nvPr/>
        </p:nvSpPr>
        <p:spPr bwMode="auto">
          <a:xfrm flipV="1">
            <a:off x="1066800" y="5478463"/>
            <a:ext cx="7696200" cy="7937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77657" name="Line 25"/>
          <p:cNvSpPr>
            <a:spLocks noChangeShapeType="1"/>
          </p:cNvSpPr>
          <p:nvPr/>
        </p:nvSpPr>
        <p:spPr bwMode="auto">
          <a:xfrm flipV="1">
            <a:off x="1068388" y="1251283"/>
            <a:ext cx="30496" cy="4243054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477659" name="Rectangle 27"/>
          <p:cNvSpPr>
            <a:spLocks noChangeArrowheads="1"/>
          </p:cNvSpPr>
          <p:nvPr/>
        </p:nvSpPr>
        <p:spPr bwMode="auto">
          <a:xfrm>
            <a:off x="3541713" y="1946275"/>
            <a:ext cx="1911350" cy="428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>
                <a:latin typeface="Tahoma" pitchFamily="34" charset="0"/>
              </a:rPr>
              <a:t>print ("Hello!")</a:t>
            </a:r>
          </a:p>
        </p:txBody>
      </p:sp>
      <p:sp>
        <p:nvSpPr>
          <p:cNvPr id="1477660" name="Rectangle 28"/>
          <p:cNvSpPr>
            <a:spLocks noChangeArrowheads="1"/>
          </p:cNvSpPr>
          <p:nvPr/>
        </p:nvSpPr>
        <p:spPr bwMode="auto">
          <a:xfrm>
            <a:off x="3738563" y="1371600"/>
            <a:ext cx="2166937" cy="428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latin typeface="Tahoma" pitchFamily="34" charset="0"/>
              </a:rPr>
              <a:t>(display “Hello!”)</a:t>
            </a:r>
          </a:p>
        </p:txBody>
      </p:sp>
    </p:spTree>
    <p:extLst>
      <p:ext uri="{BB962C8B-B14F-4D97-AF65-F5344CB8AC3E}">
        <p14:creationId xmlns:p14="http://schemas.microsoft.com/office/powerpoint/2010/main" val="67329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7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7659" grpId="0" animBg="1"/>
      <p:bldP spid="14776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90" y="172495"/>
            <a:ext cx="84951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“a safe, concurrent, practical language”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31 August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730" y="1304453"/>
            <a:ext cx="2895600" cy="289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4171" y="2396331"/>
            <a:ext cx="3558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631064" y="1315495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Its design is oriented toward concerns of “programming in the large”, that is, of creating and maintaining boundaries – both abstract and operational – that preserve large-system integrity, availability and concurrency</a:t>
            </a:r>
            <a:r>
              <a:rPr lang="en-US" sz="2800" dirty="0" smtClean="0"/>
              <a:t>.</a:t>
            </a: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from http://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www.rust-lang.org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  <a:p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182493" y="4406555"/>
            <a:ext cx="13204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Rust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51103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31 August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Screen Shot 2013-08-31 at 7.04.24 PM.png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r="1317"/>
          <a:stretch/>
        </p:blipFill>
        <p:spPr>
          <a:xfrm>
            <a:off x="213255" y="734221"/>
            <a:ext cx="8743405" cy="512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653499" y="80510"/>
            <a:ext cx="4033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www.rust-lang.org</a:t>
            </a:r>
            <a:r>
              <a:rPr lang="en-US" sz="2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944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4139" y="385596"/>
            <a:ext cx="7128731" cy="5509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a &gt; b {</a:t>
            </a:r>
          </a:p>
          <a:p>
            <a:r>
              <a:rPr lang="is-IS" sz="3200" dirty="0"/>
              <a:t>        a</a:t>
            </a:r>
          </a:p>
          <a:p>
            <a:r>
              <a:rPr lang="is-IS" sz="3200" dirty="0"/>
              <a:t>    } else {</a:t>
            </a:r>
          </a:p>
          <a:p>
            <a:r>
              <a:rPr lang="is-IS" sz="3200" dirty="0"/>
              <a:t>        b</a:t>
            </a:r>
          </a:p>
          <a:p>
            <a:r>
              <a:rPr lang="is-IS" sz="3200" dirty="0"/>
              <a:t>    }</a:t>
            </a:r>
          </a:p>
          <a:p>
            <a:r>
              <a:rPr lang="is-IS" sz="3200" dirty="0"/>
              <a:t>}</a:t>
            </a:r>
          </a:p>
          <a:p>
            <a:endParaRPr lang="is-IS" sz="3200" dirty="0"/>
          </a:p>
          <a:p>
            <a:r>
              <a:rPr lang="is-IS" sz="3200" dirty="0"/>
              <a:t>fn main() {</a:t>
            </a:r>
          </a:p>
          <a:p>
            <a:r>
              <a:rPr lang="is-IS" sz="3200" dirty="0"/>
              <a:t>    println(fmt!("Max: %?", max(3, 4)));</a:t>
            </a:r>
          </a:p>
          <a:p>
            <a:r>
              <a:rPr lang="is-IS" sz="32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4936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Expressions and Statements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Java/C++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IfStatement</a:t>
            </a:r>
            <a:r>
              <a:rPr lang="en-US" dirty="0" smtClean="0"/>
              <a:t> ::=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i="1" dirty="0" smtClean="0"/>
              <a:t>Expression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i="1" dirty="0" smtClean="0"/>
              <a:t>Statement</a:t>
            </a:r>
            <a:r>
              <a:rPr lang="en-US" i="1" baseline="-25000" dirty="0" smtClean="0"/>
              <a:t>True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[ </a:t>
            </a:r>
            <a:r>
              <a:rPr lang="en-US" b="1" dirty="0" smtClean="0"/>
              <a:t>else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i="1" dirty="0" smtClean="0"/>
              <a:t>Statement</a:t>
            </a:r>
            <a:r>
              <a:rPr lang="en-US" i="1" baseline="-25000" dirty="0" smtClean="0"/>
              <a:t>False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]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200" dirty="0" smtClean="0"/>
              <a:t>Rust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IfExpression</a:t>
            </a:r>
            <a:r>
              <a:rPr lang="en-US" i="1" dirty="0" smtClean="0"/>
              <a:t> </a:t>
            </a:r>
            <a:r>
              <a:rPr lang="en-US" dirty="0" smtClean="0"/>
              <a:t>::=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</a:t>
            </a: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i="1" dirty="0" smtClean="0"/>
              <a:t>Expression Block </a:t>
            </a:r>
          </a:p>
          <a:p>
            <a:pPr marL="0" indent="0"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 </a:t>
            </a:r>
            <a:r>
              <a:rPr lang="en-US" dirty="0" smtClean="0"/>
              <a:t>[ </a:t>
            </a:r>
            <a:r>
              <a:rPr lang="en-US" b="1" dirty="0" smtClean="0"/>
              <a:t>else </a:t>
            </a:r>
            <a:r>
              <a:rPr lang="en-US" i="1" dirty="0" smtClean="0"/>
              <a:t>Block</a:t>
            </a:r>
            <a:r>
              <a:rPr lang="en-US" b="1" dirty="0" smtClean="0"/>
              <a:t> </a:t>
            </a:r>
            <a:r>
              <a:rPr lang="en-US" dirty="0" smtClean="0"/>
              <a:t>]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Block </a:t>
            </a:r>
            <a:r>
              <a:rPr lang="en-US" dirty="0" smtClean="0"/>
              <a:t>::= </a:t>
            </a:r>
            <a:r>
              <a:rPr lang="en-US" b="1" dirty="0" smtClean="0"/>
              <a:t>{</a:t>
            </a:r>
            <a:r>
              <a:rPr lang="en-US" dirty="0" smtClean="0"/>
              <a:t> [</a:t>
            </a:r>
            <a:r>
              <a:rPr lang="en-US" i="1" dirty="0" smtClean="0"/>
              <a:t>Statement</a:t>
            </a:r>
            <a:r>
              <a:rPr lang="en-US" dirty="0" smtClean="0"/>
              <a:t>* </a:t>
            </a:r>
            <a:r>
              <a:rPr lang="en-US" i="1" dirty="0" err="1" smtClean="0"/>
              <a:t>Expr</a:t>
            </a:r>
            <a:r>
              <a:rPr lang="en-US" dirty="0" smtClean="0"/>
              <a:t>] </a:t>
            </a:r>
            <a:r>
              <a:rPr lang="en-US" b="1" dirty="0" smtClean="0"/>
              <a:t>}</a:t>
            </a:r>
          </a:p>
          <a:p>
            <a:pPr marL="0" indent="0">
              <a:buNone/>
            </a:pPr>
            <a:r>
              <a:rPr lang="en-US" i="1" dirty="0" smtClean="0"/>
              <a:t>Expression </a:t>
            </a:r>
            <a:r>
              <a:rPr lang="en-US" dirty="0" smtClean="0"/>
              <a:t>::=</a:t>
            </a:r>
            <a:r>
              <a:rPr lang="en-US" i="1" dirty="0" smtClean="0"/>
              <a:t> Block</a:t>
            </a:r>
          </a:p>
          <a:p>
            <a:pPr marL="0" indent="0">
              <a:buNone/>
            </a:pPr>
            <a:r>
              <a:rPr lang="en-US" i="1" dirty="0" smtClean="0"/>
              <a:t>Statement </a:t>
            </a:r>
            <a:r>
              <a:rPr lang="en-US" dirty="0" smtClean="0"/>
              <a:t>::= </a:t>
            </a:r>
            <a:r>
              <a:rPr lang="en-US" i="1" dirty="0" smtClean="0"/>
              <a:t>Expression </a:t>
            </a:r>
            <a:r>
              <a:rPr lang="en-US" b="1" dirty="0" smtClean="0"/>
              <a:t>;   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4869" y="5011825"/>
            <a:ext cx="8525038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Simplified: see </a:t>
            </a:r>
            <a:r>
              <a:rPr lang="en-US" dirty="0">
                <a:hlinkClick r:id="rId2"/>
              </a:rPr>
              <a:t>http://static.rust-lang.org/doc/0.7/rust.html#if-</a:t>
            </a:r>
            <a:r>
              <a:rPr lang="en-US" dirty="0" smtClean="0">
                <a:hlinkClick r:id="rId2"/>
              </a:rPr>
              <a:t>expressions</a:t>
            </a:r>
            <a:r>
              <a:rPr lang="en-US" dirty="0" smtClean="0"/>
              <a:t> for full grammar.</a:t>
            </a:r>
          </a:p>
          <a:p>
            <a:r>
              <a:rPr lang="en-US" dirty="0"/>
              <a:t>Warning: </a:t>
            </a:r>
            <a:r>
              <a:rPr lang="en-US" dirty="0">
                <a:solidFill>
                  <a:srgbClr val="FF0000"/>
                </a:solidFill>
              </a:rPr>
              <a:t>“(looking for consistency in the manual's grammar is bad: it's entirely wrong in many places.)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64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58706" y="2485228"/>
            <a:ext cx="49309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} </a:t>
            </a:r>
            <a:r>
              <a:rPr lang="is-IS" sz="3200" dirty="0" smtClean="0"/>
              <a:t>{ a } </a:t>
            </a:r>
            <a:r>
              <a:rPr lang="is-IS" sz="3200" dirty="0"/>
              <a:t>else </a:t>
            </a:r>
            <a:r>
              <a:rPr lang="is-IS" sz="3200" dirty="0" smtClean="0"/>
              <a:t>{ b }</a:t>
            </a:r>
            <a:endParaRPr lang="is-IS" sz="3200" dirty="0"/>
          </a:p>
          <a:p>
            <a:r>
              <a:rPr lang="is-IS" sz="3200" dirty="0"/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0012" y="4066869"/>
            <a:ext cx="308289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Syntax Error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Type Error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Run-time Error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307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58706" y="2485228"/>
            <a:ext cx="49309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} </a:t>
            </a:r>
            <a:r>
              <a:rPr lang="is-IS" sz="3200" dirty="0" smtClean="0"/>
              <a:t>{ a } </a:t>
            </a:r>
            <a:r>
              <a:rPr lang="is-IS" sz="3200" dirty="0"/>
              <a:t>else </a:t>
            </a:r>
            <a:r>
              <a:rPr lang="is-IS" sz="3200" dirty="0" smtClean="0"/>
              <a:t>{ b }</a:t>
            </a:r>
            <a:endParaRPr lang="is-IS" sz="3200" dirty="0"/>
          </a:p>
          <a:p>
            <a:r>
              <a:rPr lang="is-IS" sz="32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8294" y="4397649"/>
            <a:ext cx="7273119" cy="1477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$ </a:t>
            </a:r>
            <a:r>
              <a:rPr lang="en-US" dirty="0" err="1"/>
              <a:t>rustc</a:t>
            </a:r>
            <a:r>
              <a:rPr lang="en-US" dirty="0"/>
              <a:t> </a:t>
            </a:r>
            <a:r>
              <a:rPr lang="en-US" dirty="0" err="1"/>
              <a:t>block.rs</a:t>
            </a:r>
            <a:endParaRPr lang="en-US" dirty="0"/>
          </a:p>
          <a:p>
            <a:r>
              <a:rPr lang="en-US" dirty="0"/>
              <a:t>block.rs:2:7: 2:10 error: mismatched types: expected `</a:t>
            </a:r>
            <a:r>
              <a:rPr lang="en-US" dirty="0" err="1"/>
              <a:t>bool</a:t>
            </a:r>
            <a:r>
              <a:rPr lang="en-US" dirty="0"/>
              <a:t>` but found `()` (expected </a:t>
            </a:r>
            <a:r>
              <a:rPr lang="en-US" dirty="0" err="1"/>
              <a:t>bool</a:t>
            </a:r>
            <a:r>
              <a:rPr lang="en-US" dirty="0"/>
              <a:t> but found ())</a:t>
            </a:r>
          </a:p>
          <a:p>
            <a:r>
              <a:rPr lang="en-US" dirty="0"/>
              <a:t>block.rs:2     if { } {</a:t>
            </a:r>
          </a:p>
          <a:p>
            <a:r>
              <a:rPr lang="en-US" dirty="0"/>
              <a:t>                  </a:t>
            </a:r>
            <a:r>
              <a:rPr lang="en-US" dirty="0" smtClean="0"/>
              <a:t>       ^</a:t>
            </a:r>
            <a:r>
              <a:rPr lang="en-US" dirty="0"/>
              <a:t>~~</a:t>
            </a:r>
          </a:p>
        </p:txBody>
      </p:sp>
    </p:spTree>
    <p:extLst>
      <p:ext uri="{BB962C8B-B14F-4D97-AF65-F5344CB8AC3E}">
        <p14:creationId xmlns:p14="http://schemas.microsoft.com/office/powerpoint/2010/main" val="120805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(Trick) 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58706" y="2485228"/>
            <a:ext cx="80280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let x = 4414; x = x + a; x &gt; b + 4414 } { a } </a:t>
            </a:r>
            <a:r>
              <a:rPr lang="is-IS" sz="3200" dirty="0" smtClean="0"/>
              <a:t> 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  else </a:t>
            </a:r>
            <a:r>
              <a:rPr lang="is-IS" sz="3200" dirty="0"/>
              <a:t>{ b }</a:t>
            </a:r>
          </a:p>
          <a:p>
            <a:r>
              <a:rPr lang="is-IS" sz="3200" dirty="0"/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4789" y="4066869"/>
            <a:ext cx="308289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Syntax Error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Type Error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Run-time Error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14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(Trick) 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58706" y="2485228"/>
            <a:ext cx="80280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let x = 4414; x = x + a; x &gt; b + 4414 } { a } </a:t>
            </a:r>
            <a:r>
              <a:rPr lang="is-IS" sz="3200" dirty="0" smtClean="0"/>
              <a:t> 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  else </a:t>
            </a:r>
            <a:r>
              <a:rPr lang="is-IS" sz="3200" dirty="0"/>
              <a:t>{ b }</a:t>
            </a:r>
          </a:p>
          <a:p>
            <a:r>
              <a:rPr lang="is-IS" sz="32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706" y="4843682"/>
            <a:ext cx="7907242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$ </a:t>
            </a:r>
            <a:r>
              <a:rPr lang="en-US" sz="2000" dirty="0" err="1" smtClean="0"/>
              <a:t>rustc</a:t>
            </a:r>
            <a:r>
              <a:rPr lang="en-US" sz="2000" dirty="0" smtClean="0"/>
              <a:t> </a:t>
            </a:r>
            <a:r>
              <a:rPr lang="en-US" sz="2000" dirty="0" err="1"/>
              <a:t>block.rs</a:t>
            </a:r>
            <a:endParaRPr lang="en-US" sz="2000" dirty="0"/>
          </a:p>
          <a:p>
            <a:r>
              <a:rPr lang="en-US" sz="2000" dirty="0"/>
              <a:t>block.rs:2:23: 2:24 error: re-assignment of immutable variable `x`</a:t>
            </a:r>
          </a:p>
          <a:p>
            <a:r>
              <a:rPr lang="en-US" sz="2000" dirty="0"/>
              <a:t>block.rs:2     if { let x = 4414; x = x + a; x &gt; b + 4414 } {</a:t>
            </a:r>
          </a:p>
          <a:p>
            <a:r>
              <a:rPr lang="en-US" sz="2000" dirty="0"/>
              <a:t>                                  </a:t>
            </a:r>
            <a:r>
              <a:rPr lang="en-US" sz="2000" dirty="0" smtClean="0"/>
              <a:t>                 ^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744099" y="4085666"/>
            <a:ext cx="6821849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“Variables” are invariable…unless declared with </a:t>
            </a:r>
            <a:r>
              <a:rPr lang="en-US" sz="2400" b="1" dirty="0" err="1" smtClean="0"/>
              <a:t>mut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844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58705" y="2485228"/>
            <a:ext cx="84852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let </a:t>
            </a:r>
            <a:r>
              <a:rPr lang="is-IS" sz="3200" b="1" dirty="0" smtClean="0"/>
              <a:t>mut</a:t>
            </a:r>
            <a:r>
              <a:rPr lang="is-IS" sz="3200" dirty="0" smtClean="0"/>
              <a:t> x </a:t>
            </a:r>
            <a:r>
              <a:rPr lang="is-IS" sz="3200" dirty="0"/>
              <a:t>= 4414; x = x + a; x &gt; b + 4414 } { a } </a:t>
            </a:r>
            <a:r>
              <a:rPr lang="is-IS" sz="3200" dirty="0" smtClean="0"/>
              <a:t> 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  else </a:t>
            </a:r>
            <a:r>
              <a:rPr lang="is-IS" sz="3200" dirty="0"/>
              <a:t>{ b }</a:t>
            </a:r>
          </a:p>
          <a:p>
            <a:r>
              <a:rPr lang="is-IS" sz="32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706" y="4843682"/>
            <a:ext cx="7907242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$ rust run </a:t>
            </a:r>
            <a:r>
              <a:rPr lang="en-US" sz="2000" dirty="0" err="1"/>
              <a:t>block.rs</a:t>
            </a:r>
            <a:endParaRPr lang="en-US" sz="2000" dirty="0"/>
          </a:p>
          <a:p>
            <a:r>
              <a:rPr lang="en-US" sz="2000" dirty="0" smtClean="0"/>
              <a:t>Max</a:t>
            </a:r>
            <a:r>
              <a:rPr lang="en-US" sz="2000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8604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Recap last week, syllabus questions</a:t>
            </a:r>
          </a:p>
          <a:p>
            <a:r>
              <a:rPr lang="en-US" dirty="0" smtClean="0"/>
              <a:t>Overview of Rust (and why we are using it)</a:t>
            </a:r>
          </a:p>
          <a:p>
            <a:r>
              <a:rPr lang="en-US" dirty="0" smtClean="0"/>
              <a:t>Brief history of Computing Systems</a:t>
            </a:r>
          </a:p>
          <a:p>
            <a:r>
              <a:rPr lang="en-US" dirty="0" smtClean="0"/>
              <a:t>Some Rust constructs (for PS1)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8085-BC82-E042-805A-390B4C041B73}" type="datetime3">
              <a:rPr lang="en-US" smtClean="0"/>
              <a:t>31 August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22467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  <a:endParaRPr lang="en-US" sz="2000" b="1" dirty="0" smtClean="0"/>
          </a:p>
          <a:p>
            <a:r>
              <a:rPr lang="en-US" sz="2000" i="1" dirty="0" smtClean="0"/>
              <a:t>Statement </a:t>
            </a:r>
            <a:r>
              <a:rPr lang="en-US" sz="2000" dirty="0" smtClean="0"/>
              <a:t>::= </a:t>
            </a:r>
            <a:r>
              <a:rPr lang="en-US" sz="2000" i="1" dirty="0" smtClean="0"/>
              <a:t>Expression </a:t>
            </a:r>
            <a:r>
              <a:rPr lang="en-US" sz="2000" b="1" dirty="0" smtClean="0"/>
              <a:t>;</a:t>
            </a:r>
            <a:endParaRPr lang="en-US" sz="2000" b="1" i="1" dirty="0"/>
          </a:p>
        </p:txBody>
      </p:sp>
      <p:sp>
        <p:nvSpPr>
          <p:cNvPr id="7" name="Rectangle 6"/>
          <p:cNvSpPr/>
          <p:nvPr/>
        </p:nvSpPr>
        <p:spPr>
          <a:xfrm>
            <a:off x="297904" y="1615593"/>
            <a:ext cx="84852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a &gt; b { a } else { b</a:t>
            </a:r>
            <a:r>
              <a:rPr lang="is-IS" sz="3200" b="1" dirty="0"/>
              <a:t>;</a:t>
            </a:r>
            <a:r>
              <a:rPr lang="is-IS" sz="3200" dirty="0"/>
              <a:t> }</a:t>
            </a:r>
          </a:p>
          <a:p>
            <a:r>
              <a:rPr lang="is-IS" sz="3200" dirty="0"/>
              <a:t>}</a:t>
            </a:r>
          </a:p>
          <a:p>
            <a:endParaRPr lang="is-IS" sz="3200" dirty="0"/>
          </a:p>
          <a:p>
            <a:r>
              <a:rPr lang="is-IS" sz="3200" dirty="0"/>
              <a:t>fn main() {</a:t>
            </a:r>
          </a:p>
          <a:p>
            <a:r>
              <a:rPr lang="is-IS" sz="3200" dirty="0"/>
              <a:t>    println(fmt!("Max: %?", max(5, 4)));</a:t>
            </a:r>
          </a:p>
          <a:p>
            <a:r>
              <a:rPr lang="is-IS" sz="3200" dirty="0" smtClean="0"/>
              <a:t>}</a:t>
            </a:r>
            <a:endParaRPr lang="is-IS" sz="3200" dirty="0"/>
          </a:p>
        </p:txBody>
      </p:sp>
    </p:spTree>
    <p:extLst>
      <p:ext uri="{BB962C8B-B14F-4D97-AF65-F5344CB8AC3E}">
        <p14:creationId xmlns:p14="http://schemas.microsoft.com/office/powerpoint/2010/main" val="153225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904" y="1615593"/>
            <a:ext cx="84852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a &gt; b { a } else { b</a:t>
            </a:r>
            <a:r>
              <a:rPr lang="is-IS" sz="3200" b="1" dirty="0"/>
              <a:t>;</a:t>
            </a:r>
            <a:r>
              <a:rPr lang="is-IS" sz="3200" dirty="0"/>
              <a:t> }</a:t>
            </a:r>
          </a:p>
          <a:p>
            <a:r>
              <a:rPr lang="is-IS" sz="3200" dirty="0"/>
              <a:t>}</a:t>
            </a:r>
          </a:p>
          <a:p>
            <a:endParaRPr lang="is-IS" sz="3200" dirty="0"/>
          </a:p>
          <a:p>
            <a:r>
              <a:rPr lang="is-IS" sz="3200" dirty="0"/>
              <a:t>fn main() {</a:t>
            </a:r>
          </a:p>
          <a:p>
            <a:r>
              <a:rPr lang="is-IS" sz="3200" dirty="0"/>
              <a:t>    println(fmt!("Max: %?", max(5, 4)));</a:t>
            </a:r>
          </a:p>
          <a:p>
            <a:r>
              <a:rPr lang="is-IS" sz="3200" dirty="0" smtClean="0"/>
              <a:t>}</a:t>
            </a:r>
            <a:endParaRPr lang="is-IS" sz="3200" dirty="0"/>
          </a:p>
        </p:txBody>
      </p:sp>
      <p:sp>
        <p:nvSpPr>
          <p:cNvPr id="8" name="Rectangle 7"/>
          <p:cNvSpPr/>
          <p:nvPr/>
        </p:nvSpPr>
        <p:spPr>
          <a:xfrm>
            <a:off x="1053256" y="3206628"/>
            <a:ext cx="7718637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block.rs:2:24: 2:30 error: mismatched types: expected `</a:t>
            </a:r>
            <a:r>
              <a:rPr lang="en-US" sz="2000" dirty="0" err="1"/>
              <a:t>int</a:t>
            </a:r>
            <a:r>
              <a:rPr lang="en-US" sz="2000" dirty="0"/>
              <a:t>` but found `()` (expected </a:t>
            </a:r>
            <a:r>
              <a:rPr lang="en-US" sz="2000" dirty="0" err="1"/>
              <a:t>int</a:t>
            </a:r>
            <a:r>
              <a:rPr lang="en-US" sz="2000" dirty="0"/>
              <a:t> but found ())</a:t>
            </a:r>
          </a:p>
          <a:p>
            <a:r>
              <a:rPr lang="en-US" sz="2000" dirty="0"/>
              <a:t>block.rs:2     if a &gt; b { a } else { b; }</a:t>
            </a:r>
          </a:p>
          <a:p>
            <a:r>
              <a:rPr lang="en-US" sz="2000" dirty="0"/>
              <a:t>                                 </a:t>
            </a:r>
            <a:r>
              <a:rPr lang="en-US" sz="2000" dirty="0" smtClean="0"/>
              <a:t>                      </a:t>
            </a:r>
            <a:r>
              <a:rPr lang="en-US" sz="2000" dirty="0"/>
              <a:t>^~~~~~</a:t>
            </a:r>
          </a:p>
        </p:txBody>
      </p:sp>
      <p:sp>
        <p:nvSpPr>
          <p:cNvPr id="9" name="Oval 8"/>
          <p:cNvSpPr/>
          <p:nvPr/>
        </p:nvSpPr>
        <p:spPr>
          <a:xfrm>
            <a:off x="3733800" y="2133600"/>
            <a:ext cx="400892" cy="646410"/>
          </a:xfrm>
          <a:prstGeom prst="ellipse">
            <a:avLst/>
          </a:prstGeom>
          <a:noFill/>
          <a:ln w="412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55065" y="1102312"/>
            <a:ext cx="515197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The semi-colon makes it a statement – no value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38600" y="1502422"/>
            <a:ext cx="957205" cy="63117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20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Higher-Order Functions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457200" y="1535113"/>
            <a:ext cx="4040188" cy="6397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/>
              <a:t>Java</a:t>
            </a:r>
            <a:endParaRPr lang="en-US" sz="3600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Rust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286000"/>
            <a:ext cx="2701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Java 8 (March 2014)</a:t>
            </a:r>
            <a:endParaRPr lang="en-US" sz="2400" dirty="0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457200" y="3053422"/>
            <a:ext cx="4040188" cy="639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/>
              <a:t>Scheme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4049800"/>
            <a:ext cx="35341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(define (make-adder a)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(lambda (n)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(+ a n)))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4730" y="2531718"/>
            <a:ext cx="3648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| &lt;parameters&gt; | </a:t>
            </a:r>
            <a:r>
              <a:rPr lang="en-US" sz="2800" i="1" dirty="0" smtClean="0"/>
              <a:t>Block</a:t>
            </a:r>
          </a:p>
        </p:txBody>
      </p:sp>
    </p:spTree>
    <p:extLst>
      <p:ext uri="{BB962C8B-B14F-4D97-AF65-F5344CB8AC3E}">
        <p14:creationId xmlns:p14="http://schemas.microsoft.com/office/powerpoint/2010/main" val="184284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0337" y="299468"/>
            <a:ext cx="72361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Define a function, </a:t>
            </a:r>
            <a:r>
              <a:rPr lang="en-US" sz="2800" b="1" dirty="0" smtClean="0"/>
              <a:t>make_adder(</a:t>
            </a:r>
            <a:r>
              <a:rPr lang="en-US" sz="2800" b="1" dirty="0" err="1" smtClean="0"/>
              <a:t>int</a:t>
            </a:r>
            <a:r>
              <a:rPr lang="en-US" sz="2800" b="1" dirty="0" smtClean="0"/>
              <a:t>)</a:t>
            </a:r>
            <a:r>
              <a:rPr lang="en-US" sz="2800" dirty="0" smtClean="0"/>
              <a:t>, that takes an integer as input and returns a function that takes and </a:t>
            </a:r>
            <a:r>
              <a:rPr lang="en-US" sz="2800" dirty="0" err="1" smtClean="0"/>
              <a:t>int</a:t>
            </a:r>
            <a:r>
              <a:rPr lang="en-US" sz="2800" dirty="0" smtClean="0"/>
              <a:t> and returns the sum of the original and input int.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93198" y="2321710"/>
            <a:ext cx="3995204" cy="5847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/>
              <a:t>make_adder(3</a:t>
            </a:r>
            <a:r>
              <a:rPr lang="en-US" sz="3200" dirty="0" smtClean="0"/>
              <a:t>)(1) =&gt; 4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404503" y="3025266"/>
            <a:ext cx="5479986" cy="5847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 smtClean="0"/>
              <a:t>let increment = make_adder(1);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256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29818" y="3379992"/>
            <a:ext cx="6145918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s-IS" sz="2800" dirty="0"/>
              <a:t>fn make_adder(</a:t>
            </a:r>
            <a:r>
              <a:rPr lang="is-IS" sz="2800" dirty="0" smtClean="0"/>
              <a:t>a : </a:t>
            </a:r>
            <a:r>
              <a:rPr lang="is-IS" sz="2800" dirty="0"/>
              <a:t>int) -&gt; </a:t>
            </a:r>
            <a:r>
              <a:rPr lang="is-IS" sz="2800" dirty="0" smtClean="0"/>
              <a:t>~fn(int) -&gt; int {</a:t>
            </a:r>
            <a:endParaRPr lang="is-IS" sz="2800" dirty="0"/>
          </a:p>
          <a:p>
            <a:r>
              <a:rPr lang="is-IS" sz="2800" dirty="0"/>
              <a:t>    |b|	{ a + b	}</a:t>
            </a:r>
          </a:p>
          <a:p>
            <a:r>
              <a:rPr lang="is-IS" sz="2800" dirty="0" smtClean="0"/>
              <a:t>}</a:t>
            </a:r>
            <a:endParaRPr lang="is-IS" sz="2800" dirty="0"/>
          </a:p>
        </p:txBody>
      </p:sp>
    </p:spTree>
    <p:extLst>
      <p:ext uri="{BB962C8B-B14F-4D97-AF65-F5344CB8AC3E}">
        <p14:creationId xmlns:p14="http://schemas.microsoft.com/office/powerpoint/2010/main" val="1267280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1" y="299468"/>
            <a:ext cx="8072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Define a function, </a:t>
            </a:r>
            <a:r>
              <a:rPr lang="en-US" sz="3200" b="1" dirty="0" err="1" smtClean="0"/>
              <a:t>ntimes</a:t>
            </a:r>
            <a:r>
              <a:rPr lang="en-US" sz="3200" dirty="0" smtClean="0"/>
              <a:t>, that takes as inputs a function </a:t>
            </a:r>
            <a:r>
              <a:rPr lang="en-US" sz="3200" i="1" dirty="0" smtClean="0"/>
              <a:t>f</a:t>
            </a:r>
            <a:r>
              <a:rPr lang="en-US" sz="3200" dirty="0" smtClean="0"/>
              <a:t> (</a:t>
            </a:r>
            <a:r>
              <a:rPr lang="en-US" sz="3200" dirty="0" err="1" smtClean="0"/>
              <a:t>int</a:t>
            </a:r>
            <a:r>
              <a:rPr lang="en-US" sz="3200" dirty="0" smtClean="0"/>
              <a:t> -&gt; </a:t>
            </a:r>
            <a:r>
              <a:rPr lang="en-US" sz="3200" dirty="0" err="1" smtClean="0"/>
              <a:t>int</a:t>
            </a:r>
            <a:r>
              <a:rPr lang="en-US" sz="3200" dirty="0" smtClean="0"/>
              <a:t>) and an integer </a:t>
            </a:r>
            <a:r>
              <a:rPr lang="en-US" sz="3200" i="1" dirty="0" smtClean="0"/>
              <a:t>n</a:t>
            </a:r>
            <a:r>
              <a:rPr lang="en-US" sz="3200" dirty="0" smtClean="0"/>
              <a:t>, and returns a function that applies </a:t>
            </a:r>
            <a:r>
              <a:rPr lang="en-US" sz="3200" i="1" dirty="0" smtClean="0"/>
              <a:t>f</a:t>
            </a:r>
            <a:r>
              <a:rPr lang="en-US" sz="3200" dirty="0" smtClean="0"/>
              <a:t> </a:t>
            </a:r>
            <a:r>
              <a:rPr lang="en-US" sz="3200" i="1" dirty="0" smtClean="0"/>
              <a:t>n</a:t>
            </a:r>
            <a:r>
              <a:rPr lang="en-US" sz="3200" dirty="0"/>
              <a:t>-</a:t>
            </a:r>
            <a:r>
              <a:rPr lang="en-US" sz="3200" dirty="0" smtClean="0"/>
              <a:t>times.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337761" y="1998205"/>
            <a:ext cx="6349039" cy="22467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s-IS" sz="2800" dirty="0"/>
              <a:t>fn double(a: int) -&gt; int </a:t>
            </a:r>
            <a:r>
              <a:rPr lang="is-IS" sz="2800" dirty="0" smtClean="0"/>
              <a:t>{ </a:t>
            </a:r>
            <a:r>
              <a:rPr lang="is-IS" sz="2800" dirty="0"/>
              <a:t>a * </a:t>
            </a:r>
            <a:r>
              <a:rPr lang="is-IS" sz="2800" dirty="0" smtClean="0"/>
              <a:t>2 }</a:t>
            </a:r>
            <a:endParaRPr lang="is-IS" sz="2800" dirty="0"/>
          </a:p>
          <a:p>
            <a:r>
              <a:rPr lang="is-IS" sz="2800" dirty="0"/>
              <a:t>fn main() {</a:t>
            </a:r>
          </a:p>
          <a:p>
            <a:r>
              <a:rPr lang="is-IS" sz="2800" dirty="0"/>
              <a:t>    let quadruple = ntimes(double, 2);</a:t>
            </a:r>
          </a:p>
          <a:p>
            <a:r>
              <a:rPr lang="is-IS" sz="2800" dirty="0"/>
              <a:t>    println(fmt!("quad: %?", quadruple(2)));</a:t>
            </a:r>
          </a:p>
          <a:p>
            <a:r>
              <a:rPr lang="is-IS" sz="28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32749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0083" y="3876521"/>
            <a:ext cx="7811186" cy="1200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/>
              <a:t>fn</a:t>
            </a:r>
            <a:r>
              <a:rPr lang="en-US" sz="2400" dirty="0"/>
              <a:t> </a:t>
            </a:r>
            <a:r>
              <a:rPr lang="en-US" sz="2400" dirty="0" err="1"/>
              <a:t>ntimes</a:t>
            </a:r>
            <a:r>
              <a:rPr lang="en-US" sz="2400" dirty="0"/>
              <a:t>(f: extern </a:t>
            </a:r>
            <a:r>
              <a:rPr lang="en-US" sz="2400" dirty="0" err="1"/>
              <a:t>fn</a:t>
            </a:r>
            <a:r>
              <a:rPr lang="en-US" sz="2400" dirty="0"/>
              <a:t>(</a:t>
            </a:r>
            <a:r>
              <a:rPr lang="en-US" sz="2400" dirty="0" err="1"/>
              <a:t>int</a:t>
            </a:r>
            <a:r>
              <a:rPr lang="en-US" sz="2400" dirty="0"/>
              <a:t>) -&gt; </a:t>
            </a:r>
            <a:r>
              <a:rPr lang="en-US" sz="2400" dirty="0" err="1"/>
              <a:t>int</a:t>
            </a:r>
            <a:r>
              <a:rPr lang="en-US" sz="2400" dirty="0"/>
              <a:t>, times: </a:t>
            </a:r>
            <a:r>
              <a:rPr lang="en-US" sz="2400" dirty="0" err="1"/>
              <a:t>int</a:t>
            </a:r>
            <a:r>
              <a:rPr lang="en-US" sz="2400" dirty="0"/>
              <a:t>) -&gt; ~</a:t>
            </a:r>
            <a:r>
              <a:rPr lang="en-US" sz="2400" dirty="0" err="1"/>
              <a:t>fn</a:t>
            </a:r>
            <a:r>
              <a:rPr lang="en-US" sz="2400" dirty="0"/>
              <a:t>(</a:t>
            </a:r>
            <a:r>
              <a:rPr lang="en-US" sz="2400" dirty="0" err="1"/>
              <a:t>int</a:t>
            </a:r>
            <a:r>
              <a:rPr lang="en-US" sz="2400" dirty="0"/>
              <a:t>) -&gt; </a:t>
            </a:r>
            <a:r>
              <a:rPr lang="en-US" sz="2400" dirty="0" err="1"/>
              <a:t>int</a:t>
            </a:r>
            <a:r>
              <a:rPr lang="en-US" sz="2400" dirty="0"/>
              <a:t> {</a:t>
            </a:r>
          </a:p>
          <a:p>
            <a:r>
              <a:rPr lang="en-US" sz="2400" dirty="0"/>
              <a:t>    |x| { if times == 0 { x } else { </a:t>
            </a:r>
            <a:r>
              <a:rPr lang="en-US" sz="2400" dirty="0" err="1"/>
              <a:t>ntimes</a:t>
            </a:r>
            <a:r>
              <a:rPr lang="en-US" sz="2400" dirty="0"/>
              <a:t>(f, times - 1)(f(x))	} }</a:t>
            </a:r>
          </a:p>
          <a:p>
            <a:r>
              <a:rPr lang="en-US" sz="2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823877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a File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Screen Shot 2013-09-02 at 2.1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2014"/>
            <a:ext cx="9144000" cy="11364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9844" y="1391910"/>
            <a:ext cx="7405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static.rust-lang.org</a:t>
            </a:r>
            <a:r>
              <a:rPr lang="en-US" dirty="0"/>
              <a:t>/doc/0.7/</a:t>
            </a:r>
            <a:r>
              <a:rPr lang="en-US" dirty="0" err="1"/>
              <a:t>std</a:t>
            </a:r>
            <a:r>
              <a:rPr lang="en-US" dirty="0"/>
              <a:t>/</a:t>
            </a:r>
            <a:r>
              <a:rPr lang="en-US" dirty="0" err="1"/>
              <a:t>io.html#function-file_reader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6263" y="4561726"/>
            <a:ext cx="6436094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This isn’t an excerpt!  This is all the documentation there is in the Rust manual.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838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1647"/>
            <a:ext cx="8229600" cy="1143000"/>
          </a:xfrm>
        </p:spPr>
        <p:txBody>
          <a:bodyPr/>
          <a:lstStyle/>
          <a:p>
            <a:r>
              <a:rPr lang="en-US" dirty="0" err="1" smtClean="0"/>
              <a:t>Arrgh</a:t>
            </a:r>
            <a:r>
              <a:rPr lang="en-US" dirty="0" smtClean="0"/>
              <a:t>!  What to do?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360" y="2064647"/>
            <a:ext cx="4720556" cy="3949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045795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Image: credit unknow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35842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1859" cy="68448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5722" y="2549491"/>
            <a:ext cx="264765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“Baby” programmer (cs1xxx)</a:t>
            </a:r>
            <a:endParaRPr lang="en-US" sz="36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224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3262"/>
            <a:ext cx="8229600" cy="3966868"/>
          </a:xfrm>
        </p:spPr>
        <p:txBody>
          <a:bodyPr>
            <a:normAutofit/>
          </a:bodyPr>
          <a:lstStyle/>
          <a:p>
            <a:r>
              <a:rPr lang="en-US" sz="6000" dirty="0" smtClean="0"/>
              <a:t>Why learn a new programming language?</a:t>
            </a:r>
            <a:endParaRPr lang="en-US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31 August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2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717" y="0"/>
            <a:ext cx="588422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22" y="2345803"/>
            <a:ext cx="3354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Give up in disgust!</a:t>
            </a:r>
            <a:endParaRPr lang="en-US" sz="6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42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928" r="5358"/>
          <a:stretch/>
        </p:blipFill>
        <p:spPr>
          <a:xfrm>
            <a:off x="0" y="17204"/>
            <a:ext cx="5750568" cy="6708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295" y="1305060"/>
            <a:ext cx="4086347" cy="39429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cs4414 Student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“Professional Amateur</a:t>
            </a:r>
            <a:br>
              <a:rPr lang="en-US" dirty="0" smtClean="0"/>
            </a:br>
            <a:r>
              <a:rPr lang="en-US" dirty="0" smtClean="0"/>
              <a:t>Programmer”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9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4661"/>
          </a:xfrm>
        </p:spPr>
        <p:txBody>
          <a:bodyPr>
            <a:normAutofit/>
          </a:bodyPr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57" y="874661"/>
            <a:ext cx="9152857" cy="59953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4566" y="6127151"/>
            <a:ext cx="495223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http://</a:t>
            </a:r>
            <a:r>
              <a:rPr lang="en-US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www.smellsfunny.com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</a:t>
            </a:r>
            <a:r>
              <a:rPr lang="en-US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view.php?fid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=17557</a:t>
            </a:r>
          </a:p>
        </p:txBody>
      </p:sp>
    </p:spTree>
    <p:extLst>
      <p:ext uri="{BB962C8B-B14F-4D97-AF65-F5344CB8AC3E}">
        <p14:creationId xmlns:p14="http://schemas.microsoft.com/office/powerpoint/2010/main" val="217434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DuckDuckGo</a:t>
            </a:r>
            <a:r>
              <a:rPr lang="en-US" dirty="0" smtClean="0"/>
              <a:t> (or </a:t>
            </a:r>
            <a:r>
              <a:rPr lang="en-US" dirty="0" smtClean="0">
                <a:hlinkClick r:id="rId2"/>
              </a:rPr>
              <a:t>Google</a:t>
            </a:r>
            <a:r>
              <a:rPr lang="en-US" dirty="0" smtClean="0"/>
              <a:t>) is your friend!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 descr="Screen Shot 2013-09-02 at 3.1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510"/>
            <a:ext cx="7211593" cy="574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97250" y="3274449"/>
            <a:ext cx="748955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Caveats:</a:t>
            </a:r>
          </a:p>
          <a:p>
            <a:r>
              <a:rPr lang="en-US" sz="2400" dirty="0" err="1" smtClean="0"/>
              <a:t>HinderRust</a:t>
            </a:r>
            <a:r>
              <a:rPr lang="en-US" sz="2400" dirty="0" smtClean="0"/>
              <a:t> will probably not help at all</a:t>
            </a:r>
          </a:p>
          <a:p>
            <a:r>
              <a:rPr lang="en-US" sz="2400" dirty="0" smtClean="0"/>
              <a:t>Rust 0.7 is quite different from Rust 0.3</a:t>
            </a:r>
          </a:p>
          <a:p>
            <a:r>
              <a:rPr lang="en-US" sz="2400" dirty="0" smtClean="0"/>
              <a:t>Easy to get lost in lots of details</a:t>
            </a:r>
          </a:p>
          <a:p>
            <a:r>
              <a:rPr lang="en-US" sz="2400" dirty="0" smtClean="0"/>
              <a:t>Top-ranked result is not always the best solution</a:t>
            </a:r>
          </a:p>
          <a:p>
            <a:r>
              <a:rPr lang="en-US" sz="2400" dirty="0" smtClean="0"/>
              <a:t>Dangerous to “cut-and-paste” code you don’t understand!</a:t>
            </a:r>
          </a:p>
        </p:txBody>
      </p:sp>
    </p:spTree>
    <p:extLst>
      <p:ext uri="{BB962C8B-B14F-4D97-AF65-F5344CB8AC3E}">
        <p14:creationId xmlns:p14="http://schemas.microsoft.com/office/powerpoint/2010/main" val="221343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DuckDuckGo</a:t>
            </a:r>
            <a:r>
              <a:rPr lang="en-US" dirty="0" smtClean="0"/>
              <a:t> (or Google) is your friend!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s</a:t>
            </a:r>
            <a:r>
              <a:rPr lang="en-US" dirty="0" smtClean="0">
                <a:hlinkClick r:id="rId2"/>
              </a:rPr>
              <a:t>tackoverflow</a:t>
            </a:r>
            <a:r>
              <a:rPr lang="en-US" dirty="0" smtClean="0"/>
              <a:t> [rust]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5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Screen Shot 2013-09-02 at 3.32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3344"/>
            <a:ext cx="6203473" cy="470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36659" y="5212020"/>
            <a:ext cx="5492560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Questions tagged with rust: 116</a:t>
            </a:r>
          </a:p>
          <a:p>
            <a:r>
              <a:rPr lang="en-US" sz="2800" dirty="0" smtClean="0"/>
              <a:t>Questions tagged with java: 468,140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641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DuckDuckGo</a:t>
            </a:r>
            <a:r>
              <a:rPr lang="en-US" dirty="0" smtClean="0"/>
              <a:t> (or Google) is your friend!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s</a:t>
            </a:r>
            <a:r>
              <a:rPr lang="en-US" dirty="0" smtClean="0">
                <a:hlinkClick r:id="rId2"/>
              </a:rPr>
              <a:t>tackoverflow</a:t>
            </a:r>
            <a:r>
              <a:rPr lang="en-US" dirty="0" smtClean="0"/>
              <a:t> [rust]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Experiment!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3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99" y="598827"/>
            <a:ext cx="8408258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660066"/>
                </a:solidFill>
              </a:rPr>
              <a:t>fn</a:t>
            </a:r>
            <a:r>
              <a:rPr lang="en-US" b="1" dirty="0">
                <a:solidFill>
                  <a:srgbClr val="660066"/>
                </a:solidFill>
              </a:rPr>
              <a:t> main() {</a:t>
            </a:r>
          </a:p>
          <a:p>
            <a:r>
              <a:rPr lang="en-US" b="1" dirty="0">
                <a:solidFill>
                  <a:srgbClr val="660066"/>
                </a:solidFill>
              </a:rPr>
              <a:t>    let </a:t>
            </a:r>
            <a:r>
              <a:rPr lang="en-US" b="1" dirty="0" err="1">
                <a:solidFill>
                  <a:srgbClr val="660066"/>
                </a:solidFill>
              </a:rPr>
              <a:t>filereader</a:t>
            </a:r>
            <a:r>
              <a:rPr lang="en-US" b="1" dirty="0">
                <a:solidFill>
                  <a:srgbClr val="660066"/>
                </a:solidFill>
              </a:rPr>
              <a:t> = </a:t>
            </a:r>
            <a:r>
              <a:rPr lang="en-US" b="1" dirty="0" err="1">
                <a:solidFill>
                  <a:srgbClr val="660066"/>
                </a:solidFill>
              </a:rPr>
              <a:t>std</a:t>
            </a:r>
            <a:r>
              <a:rPr lang="en-US" b="1" dirty="0">
                <a:solidFill>
                  <a:srgbClr val="660066"/>
                </a:solidFill>
              </a:rPr>
              <a:t>::</a:t>
            </a:r>
            <a:r>
              <a:rPr lang="en-US" b="1" dirty="0" err="1">
                <a:solidFill>
                  <a:srgbClr val="660066"/>
                </a:solidFill>
              </a:rPr>
              <a:t>io</a:t>
            </a:r>
            <a:r>
              <a:rPr lang="en-US" b="1" dirty="0">
                <a:solidFill>
                  <a:srgbClr val="660066"/>
                </a:solidFill>
              </a:rPr>
              <a:t>::</a:t>
            </a:r>
            <a:r>
              <a:rPr lang="en-US" b="1" dirty="0" err="1">
                <a:solidFill>
                  <a:srgbClr val="660066"/>
                </a:solidFill>
              </a:rPr>
              <a:t>file_reader</a:t>
            </a:r>
            <a:r>
              <a:rPr lang="en-US" b="1" dirty="0">
                <a:solidFill>
                  <a:srgbClr val="660066"/>
                </a:solidFill>
              </a:rPr>
              <a:t>(~</a:t>
            </a:r>
            <a:r>
              <a:rPr lang="en-US" b="1" dirty="0" err="1">
                <a:solidFill>
                  <a:srgbClr val="660066"/>
                </a:solidFill>
              </a:rPr>
              <a:t>std</a:t>
            </a:r>
            <a:r>
              <a:rPr lang="en-US" b="1" dirty="0">
                <a:solidFill>
                  <a:srgbClr val="660066"/>
                </a:solidFill>
              </a:rPr>
              <a:t>::path::Path("</a:t>
            </a:r>
            <a:r>
              <a:rPr lang="en-US" b="1" dirty="0" err="1">
                <a:solidFill>
                  <a:srgbClr val="660066"/>
                </a:solidFill>
              </a:rPr>
              <a:t>test.txt</a:t>
            </a:r>
            <a:r>
              <a:rPr lang="en-US" b="1" dirty="0">
                <a:solidFill>
                  <a:srgbClr val="660066"/>
                </a:solidFill>
              </a:rPr>
              <a:t>"));</a:t>
            </a:r>
          </a:p>
          <a:p>
            <a:r>
              <a:rPr lang="en-US" b="1" dirty="0">
                <a:solidFill>
                  <a:srgbClr val="660066"/>
                </a:solidFill>
              </a:rPr>
              <a:t>}</a:t>
            </a:r>
          </a:p>
          <a:p>
            <a:endParaRPr lang="en-US" dirty="0" smtClean="0"/>
          </a:p>
          <a:p>
            <a:r>
              <a:rPr lang="en-US" dirty="0" smtClean="0"/>
              <a:t>$ </a:t>
            </a:r>
            <a:r>
              <a:rPr lang="en-US" dirty="0" err="1" smtClean="0"/>
              <a:t>rustc</a:t>
            </a:r>
            <a:r>
              <a:rPr lang="en-US" dirty="0" smtClean="0"/>
              <a:t> </a:t>
            </a:r>
            <a:r>
              <a:rPr lang="en-US" dirty="0" err="1" smtClean="0"/>
              <a:t>experiment.rs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experiment.rs:6:8: 6:18 warning: unused variable: `</a:t>
            </a:r>
            <a:r>
              <a:rPr lang="en-US" dirty="0" err="1">
                <a:solidFill>
                  <a:srgbClr val="FF0000"/>
                </a:solidFill>
              </a:rPr>
              <a:t>filereader</a:t>
            </a:r>
            <a:r>
              <a:rPr lang="en-US" dirty="0">
                <a:solidFill>
                  <a:srgbClr val="FF0000"/>
                </a:solidFill>
              </a:rPr>
              <a:t>` [-W unused-variable (default)]</a:t>
            </a:r>
          </a:p>
          <a:p>
            <a:r>
              <a:rPr lang="en-US" dirty="0">
                <a:solidFill>
                  <a:srgbClr val="FF0000"/>
                </a:solidFill>
              </a:rPr>
              <a:t>experiment.rs:6     let </a:t>
            </a:r>
            <a:r>
              <a:rPr lang="en-US" dirty="0" err="1">
                <a:solidFill>
                  <a:srgbClr val="FF0000"/>
                </a:solidFill>
              </a:rPr>
              <a:t>filereader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err="1">
                <a:solidFill>
                  <a:srgbClr val="FF0000"/>
                </a:solidFill>
              </a:rPr>
              <a:t>std</a:t>
            </a:r>
            <a:r>
              <a:rPr lang="en-US" dirty="0">
                <a:solidFill>
                  <a:srgbClr val="FF0000"/>
                </a:solidFill>
              </a:rPr>
              <a:t>::</a:t>
            </a:r>
            <a:r>
              <a:rPr lang="en-US" dirty="0" err="1">
                <a:solidFill>
                  <a:srgbClr val="FF0000"/>
                </a:solidFill>
              </a:rPr>
              <a:t>io</a:t>
            </a:r>
            <a:r>
              <a:rPr lang="en-US" dirty="0">
                <a:solidFill>
                  <a:srgbClr val="FF0000"/>
                </a:solidFill>
              </a:rPr>
              <a:t>::</a:t>
            </a:r>
            <a:r>
              <a:rPr lang="en-US" dirty="0" err="1">
                <a:solidFill>
                  <a:srgbClr val="FF0000"/>
                </a:solidFill>
              </a:rPr>
              <a:t>file_reader</a:t>
            </a:r>
            <a:r>
              <a:rPr lang="en-US" dirty="0">
                <a:solidFill>
                  <a:srgbClr val="FF0000"/>
                </a:solidFill>
              </a:rPr>
              <a:t>(~</a:t>
            </a:r>
            <a:r>
              <a:rPr lang="en-US" dirty="0" err="1">
                <a:solidFill>
                  <a:srgbClr val="FF0000"/>
                </a:solidFill>
              </a:rPr>
              <a:t>std</a:t>
            </a:r>
            <a:r>
              <a:rPr lang="en-US" dirty="0">
                <a:solidFill>
                  <a:srgbClr val="FF0000"/>
                </a:solidFill>
              </a:rPr>
              <a:t>::path::Path("</a:t>
            </a:r>
            <a:r>
              <a:rPr lang="en-US" dirty="0" err="1">
                <a:solidFill>
                  <a:srgbClr val="FF0000"/>
                </a:solidFill>
              </a:rPr>
              <a:t>test.txt</a:t>
            </a:r>
            <a:r>
              <a:rPr lang="en-US" dirty="0">
                <a:solidFill>
                  <a:srgbClr val="FF0000"/>
                </a:solidFill>
              </a:rPr>
              <a:t>"));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</a:t>
            </a:r>
            <a:r>
              <a:rPr lang="en-US" dirty="0" smtClean="0">
                <a:solidFill>
                  <a:srgbClr val="FF0000"/>
                </a:solidFill>
              </a:rPr>
              <a:t>               ^</a:t>
            </a:r>
            <a:r>
              <a:rPr lang="en-US" dirty="0">
                <a:solidFill>
                  <a:srgbClr val="FF0000"/>
                </a:solidFill>
              </a:rPr>
              <a:t>~~~~~~~~~</a:t>
            </a:r>
          </a:p>
          <a:p>
            <a:r>
              <a:rPr lang="en-US" b="1" dirty="0" err="1">
                <a:solidFill>
                  <a:srgbClr val="660066"/>
                </a:solidFill>
              </a:rPr>
              <a:t>fn</a:t>
            </a:r>
            <a:r>
              <a:rPr lang="en-US" b="1" dirty="0">
                <a:solidFill>
                  <a:srgbClr val="660066"/>
                </a:solidFill>
              </a:rPr>
              <a:t> main() {</a:t>
            </a:r>
          </a:p>
          <a:p>
            <a:r>
              <a:rPr lang="en-US" b="1" dirty="0">
                <a:solidFill>
                  <a:srgbClr val="660066"/>
                </a:solidFill>
              </a:rPr>
              <a:t>    let </a:t>
            </a:r>
            <a:r>
              <a:rPr lang="en-US" b="1" dirty="0" err="1">
                <a:solidFill>
                  <a:srgbClr val="660066"/>
                </a:solidFill>
              </a:rPr>
              <a:t>filereader</a:t>
            </a:r>
            <a:r>
              <a:rPr lang="en-US" b="1" dirty="0">
                <a:solidFill>
                  <a:srgbClr val="660066"/>
                </a:solidFill>
              </a:rPr>
              <a:t> = </a:t>
            </a:r>
            <a:r>
              <a:rPr lang="en-US" b="1" dirty="0" err="1">
                <a:solidFill>
                  <a:srgbClr val="660066"/>
                </a:solidFill>
              </a:rPr>
              <a:t>std</a:t>
            </a:r>
            <a:r>
              <a:rPr lang="en-US" b="1" dirty="0">
                <a:solidFill>
                  <a:srgbClr val="660066"/>
                </a:solidFill>
              </a:rPr>
              <a:t>::</a:t>
            </a:r>
            <a:r>
              <a:rPr lang="en-US" b="1" dirty="0" err="1">
                <a:solidFill>
                  <a:srgbClr val="660066"/>
                </a:solidFill>
              </a:rPr>
              <a:t>io</a:t>
            </a:r>
            <a:r>
              <a:rPr lang="en-US" b="1" dirty="0">
                <a:solidFill>
                  <a:srgbClr val="660066"/>
                </a:solidFill>
              </a:rPr>
              <a:t>::</a:t>
            </a:r>
            <a:r>
              <a:rPr lang="en-US" b="1" dirty="0" err="1">
                <a:solidFill>
                  <a:srgbClr val="660066"/>
                </a:solidFill>
              </a:rPr>
              <a:t>file_reader</a:t>
            </a:r>
            <a:r>
              <a:rPr lang="en-US" b="1" dirty="0">
                <a:solidFill>
                  <a:srgbClr val="660066"/>
                </a:solidFill>
              </a:rPr>
              <a:t>(~</a:t>
            </a:r>
            <a:r>
              <a:rPr lang="en-US" b="1" dirty="0" err="1">
                <a:solidFill>
                  <a:srgbClr val="660066"/>
                </a:solidFill>
              </a:rPr>
              <a:t>std</a:t>
            </a:r>
            <a:r>
              <a:rPr lang="en-US" b="1" dirty="0">
                <a:solidFill>
                  <a:srgbClr val="660066"/>
                </a:solidFill>
              </a:rPr>
              <a:t>::path::Path("</a:t>
            </a:r>
            <a:r>
              <a:rPr lang="en-US" b="1" dirty="0" err="1">
                <a:solidFill>
                  <a:srgbClr val="660066"/>
                </a:solidFill>
              </a:rPr>
              <a:t>test.txt</a:t>
            </a:r>
            <a:r>
              <a:rPr lang="en-US" b="1" dirty="0">
                <a:solidFill>
                  <a:srgbClr val="660066"/>
                </a:solidFill>
              </a:rPr>
              <a:t>"));</a:t>
            </a:r>
          </a:p>
          <a:p>
            <a:r>
              <a:rPr lang="en-US" b="1" dirty="0">
                <a:solidFill>
                  <a:srgbClr val="660066"/>
                </a:solidFill>
              </a:rPr>
              <a:t>    </a:t>
            </a:r>
            <a:r>
              <a:rPr lang="en-US" b="1" dirty="0" err="1">
                <a:solidFill>
                  <a:srgbClr val="660066"/>
                </a:solidFill>
              </a:rPr>
              <a:t>println</a:t>
            </a:r>
            <a:r>
              <a:rPr lang="en-US" b="1" dirty="0">
                <a:solidFill>
                  <a:srgbClr val="660066"/>
                </a:solidFill>
              </a:rPr>
              <a:t>(</a:t>
            </a:r>
            <a:r>
              <a:rPr lang="en-US" b="1" dirty="0" err="1">
                <a:solidFill>
                  <a:srgbClr val="660066"/>
                </a:solidFill>
              </a:rPr>
              <a:t>fmt</a:t>
            </a:r>
            <a:r>
              <a:rPr lang="en-US" b="1" dirty="0">
                <a:solidFill>
                  <a:srgbClr val="660066"/>
                </a:solidFill>
              </a:rPr>
              <a:t>!("Reader: %?", </a:t>
            </a:r>
            <a:r>
              <a:rPr lang="en-US" b="1" dirty="0" err="1">
                <a:solidFill>
                  <a:srgbClr val="660066"/>
                </a:solidFill>
              </a:rPr>
              <a:t>filereader</a:t>
            </a:r>
            <a:r>
              <a:rPr lang="en-US" b="1" dirty="0">
                <a:solidFill>
                  <a:srgbClr val="660066"/>
                </a:solidFill>
              </a:rPr>
              <a:t>));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}</a:t>
            </a:r>
          </a:p>
          <a:p>
            <a:endParaRPr lang="en-US" dirty="0" smtClean="0"/>
          </a:p>
          <a:p>
            <a:r>
              <a:rPr lang="en-US" dirty="0" smtClean="0"/>
              <a:t>$ rust </a:t>
            </a:r>
            <a:r>
              <a:rPr lang="en-US" dirty="0"/>
              <a:t>run </a:t>
            </a:r>
            <a:r>
              <a:rPr lang="en-US" dirty="0" err="1"/>
              <a:t>experiment.rs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Reader</a:t>
            </a:r>
            <a:r>
              <a:rPr lang="en-US" dirty="0">
                <a:solidFill>
                  <a:srgbClr val="0000FF"/>
                </a:solidFill>
              </a:rPr>
              <a:t>: Err(~"error opening </a:t>
            </a:r>
            <a:r>
              <a:rPr lang="en-US" dirty="0" err="1">
                <a:solidFill>
                  <a:srgbClr val="0000FF"/>
                </a:solidFill>
              </a:rPr>
              <a:t>test.txt</a:t>
            </a:r>
            <a:r>
              <a:rPr lang="en-US" dirty="0">
                <a:solidFill>
                  <a:srgbClr val="0000FF"/>
                </a:solidFill>
              </a:rPr>
              <a:t>")</a:t>
            </a:r>
          </a:p>
          <a:p>
            <a:r>
              <a:rPr lang="en-US" dirty="0" smtClean="0"/>
              <a:t>$ echo ‘hello’ &gt; </a:t>
            </a:r>
            <a:r>
              <a:rPr lang="en-US" dirty="0" err="1" smtClean="0"/>
              <a:t>test.txt</a:t>
            </a:r>
            <a:endParaRPr lang="en-US" dirty="0" smtClean="0"/>
          </a:p>
          <a:p>
            <a:r>
              <a:rPr lang="en-US" dirty="0" smtClean="0"/>
              <a:t>$ rust </a:t>
            </a:r>
            <a:r>
              <a:rPr lang="en-US" dirty="0"/>
              <a:t>run </a:t>
            </a:r>
            <a:r>
              <a:rPr lang="en-US" dirty="0" err="1"/>
              <a:t>experiment.rs</a:t>
            </a: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warning: no debug symbols in executable (-arch x86_64)</a:t>
            </a:r>
          </a:p>
          <a:p>
            <a:r>
              <a:rPr lang="en-US" dirty="0">
                <a:solidFill>
                  <a:srgbClr val="0000FF"/>
                </a:solidFill>
              </a:rPr>
              <a:t>Reader: Ok()</a:t>
            </a:r>
          </a:p>
        </p:txBody>
      </p:sp>
    </p:spTree>
    <p:extLst>
      <p:ext uri="{BB962C8B-B14F-4D97-AF65-F5344CB8AC3E}">
        <p14:creationId xmlns:p14="http://schemas.microsoft.com/office/powerpoint/2010/main" val="158741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DuckDuckGo</a:t>
            </a:r>
            <a:r>
              <a:rPr lang="en-US" dirty="0" smtClean="0"/>
              <a:t> (or Google) is your friend!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s</a:t>
            </a:r>
            <a:r>
              <a:rPr lang="en-US" dirty="0" smtClean="0">
                <a:hlinkClick r:id="rId2"/>
              </a:rPr>
              <a:t>tackoverflow</a:t>
            </a:r>
            <a:r>
              <a:rPr lang="en-US" dirty="0" smtClean="0"/>
              <a:t> [rust]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Experiment!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Ask for help:</a:t>
            </a:r>
          </a:p>
          <a:p>
            <a:pPr marL="857250" lvl="1" indent="-457200"/>
            <a:r>
              <a:rPr lang="en-US" dirty="0" smtClean="0"/>
              <a:t>Course Piazza forum</a:t>
            </a:r>
          </a:p>
          <a:p>
            <a:pPr marL="857250" lvl="1" indent="-457200"/>
            <a:r>
              <a:rPr lang="en-US" b="1" dirty="0" smtClean="0"/>
              <a:t>IRC</a:t>
            </a:r>
          </a:p>
          <a:p>
            <a:pPr marL="400050" lvl="1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077040"/>
            <a:ext cx="8229600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If you figure something useful out that is not well documented</a:t>
            </a:r>
            <a:r>
              <a:rPr lang="en-US" sz="2400" dirty="0" smtClean="0"/>
              <a:t>, </a:t>
            </a:r>
            <a:r>
              <a:rPr lang="en-US" sz="2400" b="1" dirty="0" smtClean="0"/>
              <a:t>document it! 		</a:t>
            </a:r>
            <a:r>
              <a:rPr lang="en-US" sz="2400" dirty="0" smtClean="0"/>
              <a:t>course forum post, “blog” post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627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818" name="Picture 2" descr="jsbwv211"/>
          <p:cNvPicPr>
            <a:picLocks noChangeAspect="1" noChangeArrowheads="1"/>
          </p:cNvPicPr>
          <p:nvPr/>
        </p:nvPicPr>
        <p:blipFill rotWithShape="1">
          <a:blip r:embed="rId2" cstate="print"/>
          <a:srcRect b="13822"/>
          <a:stretch/>
        </p:blipFill>
        <p:spPr bwMode="auto">
          <a:xfrm>
            <a:off x="4919663" y="55563"/>
            <a:ext cx="3902075" cy="4929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4819" name="Rectangle 3"/>
          <p:cNvSpPr>
            <a:spLocks noChangeArrowheads="1"/>
          </p:cNvSpPr>
          <p:nvPr/>
        </p:nvSpPr>
        <p:spPr bwMode="auto">
          <a:xfrm>
            <a:off x="4875213" y="5150158"/>
            <a:ext cx="3908425" cy="1323439"/>
          </a:xfrm>
          <a:prstGeom prst="rect">
            <a:avLst/>
          </a:prstGeom>
          <a:solidFill>
            <a:schemeClr val="bg1">
              <a:alpha val="96001"/>
            </a:schemeClr>
          </a:solidFill>
          <a:ln w="3175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 dirty="0"/>
              <a:t>J S Bach, “Coffee Cantata”, BWV 211 (1732) </a:t>
            </a:r>
          </a:p>
          <a:p>
            <a:r>
              <a:rPr lang="en-US" sz="1600" dirty="0" err="1"/>
              <a:t>www.npj.com</a:t>
            </a:r>
            <a:r>
              <a:rPr lang="en-US" sz="1600" dirty="0"/>
              <a:t>/homepage/</a:t>
            </a:r>
            <a:r>
              <a:rPr lang="en-US" sz="1600" dirty="0" err="1"/>
              <a:t>teritowe</a:t>
            </a:r>
            <a:r>
              <a:rPr lang="en-US" sz="1600" dirty="0"/>
              <a:t>/</a:t>
            </a:r>
            <a:r>
              <a:rPr lang="en-US" sz="1600" dirty="0" err="1"/>
              <a:t>jsbhand.html</a:t>
            </a:r>
            <a:r>
              <a:rPr lang="en-US" sz="1600" dirty="0"/>
              <a:t> </a:t>
            </a:r>
          </a:p>
        </p:txBody>
      </p:sp>
      <p:pic>
        <p:nvPicPr>
          <p:cNvPr id="674820" name="Picture 4" descr="jjj1a"/>
          <p:cNvPicPr>
            <a:picLocks noChangeAspect="1" noChangeArrowheads="1"/>
          </p:cNvPicPr>
          <p:nvPr/>
        </p:nvPicPr>
        <p:blipFill>
          <a:blip r:embed="rId3" cstate="print"/>
          <a:srcRect l="4106" t="3471" r="47131" b="15129"/>
          <a:stretch>
            <a:fillRect/>
          </a:stretch>
        </p:blipFill>
        <p:spPr bwMode="auto">
          <a:xfrm>
            <a:off x="174625" y="107950"/>
            <a:ext cx="4600575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4821" name="Rectangle 5"/>
          <p:cNvSpPr>
            <a:spLocks noChangeArrowheads="1"/>
          </p:cNvSpPr>
          <p:nvPr/>
        </p:nvSpPr>
        <p:spPr bwMode="auto">
          <a:xfrm>
            <a:off x="469900" y="5180013"/>
            <a:ext cx="4286250" cy="1200328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“</a:t>
            </a:r>
            <a:r>
              <a:rPr lang="en-US" sz="2400" dirty="0" err="1">
                <a:solidFill>
                  <a:schemeClr val="tx2"/>
                </a:solidFill>
              </a:rPr>
              <a:t>Jamais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Jamais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Jamais</a:t>
            </a:r>
            <a:r>
              <a:rPr lang="en-US" sz="2400" dirty="0">
                <a:solidFill>
                  <a:schemeClr val="tx2"/>
                </a:solidFill>
              </a:rPr>
              <a:t>” from </a:t>
            </a:r>
            <a:r>
              <a:rPr lang="en-US" sz="2400" i="1" dirty="0" err="1">
                <a:solidFill>
                  <a:schemeClr val="tx2"/>
                </a:solidFill>
              </a:rPr>
              <a:t>Harmonice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Musices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Odhecaton</a:t>
            </a:r>
            <a:r>
              <a:rPr lang="en-US" sz="2400" i="1" dirty="0">
                <a:solidFill>
                  <a:schemeClr val="tx2"/>
                </a:solidFill>
              </a:rPr>
              <a:t> A</a:t>
            </a:r>
            <a:r>
              <a:rPr lang="en-US" sz="2400" dirty="0">
                <a:solidFill>
                  <a:schemeClr val="tx2"/>
                </a:solidFill>
              </a:rPr>
              <a:t>. (1501)</a:t>
            </a:r>
          </a:p>
        </p:txBody>
      </p:sp>
    </p:spTree>
    <p:extLst>
      <p:ext uri="{BB962C8B-B14F-4D97-AF65-F5344CB8AC3E}">
        <p14:creationId xmlns:p14="http://schemas.microsoft.com/office/powerpoint/2010/main" val="196001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Reading Files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Screen Shot 2013-09-02 at 2.16.3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45496"/>
          <a:stretch/>
        </p:blipFill>
        <p:spPr>
          <a:xfrm>
            <a:off x="457200" y="1417638"/>
            <a:ext cx="6001503" cy="1433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38625" y="3199102"/>
            <a:ext cx="63138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Result&lt;</a:t>
            </a:r>
            <a:r>
              <a:rPr lang="en-US" sz="3600" b="1" i="1" dirty="0" smtClean="0"/>
              <a:t>T</a:t>
            </a:r>
            <a:r>
              <a:rPr lang="en-US" sz="3600" b="1" dirty="0" smtClean="0"/>
              <a:t>, </a:t>
            </a:r>
            <a:r>
              <a:rPr lang="en-US" sz="3600" b="1" i="1" dirty="0" smtClean="0"/>
              <a:t>U</a:t>
            </a:r>
            <a:r>
              <a:rPr lang="en-US" sz="3600" b="1" dirty="0" smtClean="0"/>
              <a:t>&gt; </a:t>
            </a:r>
            <a:r>
              <a:rPr lang="en-US" sz="3600" dirty="0" smtClean="0"/>
              <a:t>: enumerated type: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Ok</a:t>
            </a:r>
            <a:r>
              <a:rPr lang="en-US" sz="3600" dirty="0"/>
              <a:t>(</a:t>
            </a:r>
            <a:r>
              <a:rPr lang="en-US" sz="3600" i="1" dirty="0"/>
              <a:t>T</a:t>
            </a:r>
            <a:r>
              <a:rPr lang="en-US" sz="3600" dirty="0" smtClean="0"/>
              <a:t>)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Err</a:t>
            </a:r>
            <a:r>
              <a:rPr lang="en-US" sz="3600" dirty="0"/>
              <a:t>(</a:t>
            </a:r>
            <a:r>
              <a:rPr lang="en-US" sz="3600" i="1" dirty="0"/>
              <a:t>U</a:t>
            </a:r>
            <a:r>
              <a:rPr lang="en-US" sz="3600" dirty="0" smtClean="0"/>
              <a:t>)</a:t>
            </a:r>
            <a:endParaRPr lang="en-US" sz="3600" dirty="0"/>
          </a:p>
          <a:p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51472" y="5184260"/>
            <a:ext cx="450172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Result&lt;@Reader, ~</a:t>
            </a:r>
            <a:r>
              <a:rPr lang="en-US" sz="3600" dirty="0" err="1" smtClean="0"/>
              <a:t>str</a:t>
            </a:r>
            <a:r>
              <a:rPr lang="en-US" sz="3600" dirty="0" smtClean="0"/>
              <a:t>&gt;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2101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match</a:t>
            </a:r>
            <a:r>
              <a:rPr lang="en-US" dirty="0" smtClean="0"/>
              <a:t> expression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99" y="1537256"/>
            <a:ext cx="8372317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fn</a:t>
            </a:r>
            <a:r>
              <a:rPr lang="en-US" sz="2800" dirty="0"/>
              <a:t> </a:t>
            </a:r>
            <a:r>
              <a:rPr lang="en-US" sz="2800" dirty="0" err="1"/>
              <a:t>load_file</a:t>
            </a:r>
            <a:r>
              <a:rPr lang="en-US" sz="2800" dirty="0"/>
              <a:t>(pathname : ~</a:t>
            </a:r>
            <a:r>
              <a:rPr lang="en-US" sz="2800" dirty="0" err="1"/>
              <a:t>str</a:t>
            </a:r>
            <a:r>
              <a:rPr lang="en-US" sz="2800" dirty="0"/>
              <a:t>) -&gt; ~[~</a:t>
            </a:r>
            <a:r>
              <a:rPr lang="en-US" sz="2800" dirty="0" err="1"/>
              <a:t>str</a:t>
            </a:r>
            <a:r>
              <a:rPr lang="en-US" sz="2800" dirty="0"/>
              <a:t>] {</a:t>
            </a:r>
          </a:p>
          <a:p>
            <a:r>
              <a:rPr lang="en-US" sz="2800" dirty="0"/>
              <a:t>    let </a:t>
            </a:r>
            <a:r>
              <a:rPr lang="en-US" sz="2800" dirty="0" err="1"/>
              <a:t>filereader</a:t>
            </a:r>
            <a:r>
              <a:rPr lang="en-US" sz="2800" dirty="0"/>
              <a:t> : Result&lt;@Reader, ~</a:t>
            </a:r>
            <a:r>
              <a:rPr lang="en-US" sz="2800" dirty="0" err="1"/>
              <a:t>str</a:t>
            </a:r>
            <a:r>
              <a:rPr lang="en-US" sz="2800" dirty="0"/>
              <a:t>&gt; =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            </a:t>
            </a:r>
            <a:r>
              <a:rPr lang="en-US" sz="2800" dirty="0" err="1" smtClean="0"/>
              <a:t>io</a:t>
            </a:r>
            <a:r>
              <a:rPr lang="en-US" sz="2800" dirty="0"/>
              <a:t>::</a:t>
            </a:r>
            <a:r>
              <a:rPr lang="en-US" sz="2800" dirty="0" err="1"/>
              <a:t>file_reader</a:t>
            </a:r>
            <a:r>
              <a:rPr lang="en-US" sz="2800" dirty="0"/>
              <a:t>(~path::Path(pathname));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match</a:t>
            </a:r>
            <a:r>
              <a:rPr lang="en-US" sz="2800" dirty="0"/>
              <a:t> </a:t>
            </a:r>
            <a:r>
              <a:rPr lang="en-US" sz="2800" dirty="0" err="1"/>
              <a:t>filereader</a:t>
            </a:r>
            <a:r>
              <a:rPr lang="en-US" sz="2800" dirty="0"/>
              <a:t> {</a:t>
            </a:r>
          </a:p>
          <a:p>
            <a:r>
              <a:rPr lang="en-US" sz="2800" dirty="0"/>
              <a:t>        Ok(reader) =&gt; </a:t>
            </a:r>
            <a:r>
              <a:rPr lang="en-US" sz="2800" dirty="0" err="1"/>
              <a:t>reader.read_lines</a:t>
            </a:r>
            <a:r>
              <a:rPr lang="en-US" sz="2800" dirty="0"/>
              <a:t>(),</a:t>
            </a:r>
          </a:p>
          <a:p>
            <a:r>
              <a:rPr lang="en-US" sz="2800" dirty="0"/>
              <a:t>        Err(</a:t>
            </a:r>
            <a:r>
              <a:rPr lang="en-US" sz="2800" dirty="0" err="1"/>
              <a:t>msg</a:t>
            </a:r>
            <a:r>
              <a:rPr lang="en-US" sz="2800" dirty="0"/>
              <a:t>) =&gt; fail!("Cannot open file: " + </a:t>
            </a:r>
            <a:r>
              <a:rPr lang="en-US" sz="2800" dirty="0" err="1"/>
              <a:t>msg</a:t>
            </a:r>
            <a:r>
              <a:rPr lang="en-US" sz="2800" dirty="0"/>
              <a:t>),</a:t>
            </a:r>
          </a:p>
          <a:p>
            <a:r>
              <a:rPr lang="en-US" sz="2800" dirty="0"/>
              <a:t>    }</a:t>
            </a:r>
          </a:p>
          <a:p>
            <a:r>
              <a:rPr lang="en-US" sz="2800" dirty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4369" y="5259946"/>
            <a:ext cx="7310815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How does this compare to the “Java” way?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195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match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1391" y="1673316"/>
            <a:ext cx="4348865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 match </a:t>
            </a:r>
            <a:r>
              <a:rPr lang="en-US" sz="2000" dirty="0" err="1"/>
              <a:t>filereader</a:t>
            </a:r>
            <a:r>
              <a:rPr lang="en-US" sz="2000" dirty="0"/>
              <a:t> {</a:t>
            </a:r>
          </a:p>
          <a:p>
            <a:r>
              <a:rPr lang="en-US" sz="2000" dirty="0"/>
              <a:t>        Ok(reader) =&gt; </a:t>
            </a:r>
            <a:r>
              <a:rPr lang="en-US" sz="2000" dirty="0" err="1"/>
              <a:t>reader.read_lines</a:t>
            </a:r>
            <a:r>
              <a:rPr lang="en-US" sz="2000" dirty="0"/>
              <a:t>(),</a:t>
            </a:r>
          </a:p>
          <a:p>
            <a:r>
              <a:rPr lang="en-US" sz="2000" dirty="0"/>
              <a:t>    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5903" y="1869139"/>
            <a:ext cx="3648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compile-time completeness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62652" y="2847074"/>
            <a:ext cx="812414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cat.rs:9:4: 11:5 error: non-exhaustive patterns: Err not </a:t>
            </a:r>
            <a:r>
              <a:rPr lang="en-US" sz="2400" dirty="0" smtClean="0"/>
              <a:t>covered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71391" y="3845856"/>
            <a:ext cx="5419809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 current =</a:t>
            </a:r>
          </a:p>
          <a:p>
            <a:r>
              <a:rPr lang="en-US" sz="2000" dirty="0"/>
              <a:t>            match current {</a:t>
            </a:r>
          </a:p>
          <a:p>
            <a:r>
              <a:rPr lang="en-US" sz="2000" dirty="0"/>
              <a:t>               current if current % 2 == 0 =&gt; current / 2,</a:t>
            </a:r>
          </a:p>
          <a:p>
            <a:r>
              <a:rPr lang="en-US" sz="2000" dirty="0"/>
              <a:t>               _ =&gt; 3 * current + 1</a:t>
            </a:r>
          </a:p>
          <a:p>
            <a:r>
              <a:rPr lang="en-US" sz="2000" dirty="0"/>
              <a:t>            };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800" y="3886200"/>
            <a:ext cx="2563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match predicates can be arbitrary expressions </a:t>
            </a:r>
          </a:p>
          <a:p>
            <a:endParaRPr lang="en-US" dirty="0"/>
          </a:p>
          <a:p>
            <a:r>
              <a:rPr lang="en-US" b="1" dirty="0" smtClean="0"/>
              <a:t>_</a:t>
            </a:r>
            <a:r>
              <a:rPr lang="en-US" dirty="0" smtClean="0"/>
              <a:t>  (like default in C switch)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7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7463"/>
            <a:ext cx="8229600" cy="1143000"/>
          </a:xfrm>
        </p:spPr>
        <p:txBody>
          <a:bodyPr/>
          <a:lstStyle/>
          <a:p>
            <a:r>
              <a:rPr lang="en-US" dirty="0" smtClean="0"/>
              <a:t>Why NOT to use Rust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31 August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31 August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18256"/>
            <a:ext cx="6982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mail.mozilla.org</a:t>
            </a:r>
            <a:r>
              <a:rPr lang="en-US" dirty="0"/>
              <a:t>/</a:t>
            </a:r>
            <a:r>
              <a:rPr lang="en-US" dirty="0" err="1"/>
              <a:t>pipermail</a:t>
            </a:r>
            <a:r>
              <a:rPr lang="en-US" dirty="0"/>
              <a:t>/rust-</a:t>
            </a:r>
            <a:r>
              <a:rPr lang="en-US" dirty="0" err="1"/>
              <a:t>dev</a:t>
            </a:r>
            <a:r>
              <a:rPr lang="en-US" dirty="0"/>
              <a:t>/2013-August/005409.html</a:t>
            </a:r>
          </a:p>
        </p:txBody>
      </p:sp>
      <p:pic>
        <p:nvPicPr>
          <p:cNvPr id="8" name="Picture 7" descr="Screen Shot 2013-08-31 at 7.09.00 PM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9" y="851388"/>
            <a:ext cx="8168025" cy="4947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15646" y="4732754"/>
            <a:ext cx="3797770" cy="299541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1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56145" y="320810"/>
            <a:ext cx="5730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graydon</a:t>
            </a:r>
            <a:r>
              <a:rPr lang="en-US" sz="2800" dirty="0"/>
              <a:t>/rust/wiki</a:t>
            </a:r>
          </a:p>
        </p:txBody>
      </p:sp>
      <p:sp>
        <p:nvSpPr>
          <p:cNvPr id="6" name="Rectangle 5"/>
          <p:cNvSpPr/>
          <p:nvPr/>
        </p:nvSpPr>
        <p:spPr>
          <a:xfrm>
            <a:off x="706839" y="1168667"/>
            <a:ext cx="7667424" cy="4401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dirty="0"/>
              <a:t>This is a very preliminary work in progress. No supported releases yet nor defined release schedule / plans. Caveat emptor. It will crash. It will change syntax and semantics. </a:t>
            </a:r>
            <a:r>
              <a:rPr lang="en-US" sz="4000" b="1" dirty="0"/>
              <a:t>It will eat your laundry.</a:t>
            </a:r>
            <a:r>
              <a:rPr lang="en-US" sz="4000" dirty="0"/>
              <a:t> Use at your own risk. Etc.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520" y="5694919"/>
            <a:ext cx="5630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Originally posted: 15 Dec 2011 (but still there today)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006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Rust or Bust?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Rust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>
                <a:sym typeface="Wingdings"/>
              </a:rPr>
              <a:t> </a:t>
            </a:r>
            <a:r>
              <a:rPr lang="en-US" sz="2800" dirty="0" smtClean="0"/>
              <a:t>Immature, Unstable</a:t>
            </a:r>
          </a:p>
          <a:p>
            <a:pPr>
              <a:buFont typeface="Wingdings" charset="0"/>
              <a:buChar char="L"/>
            </a:pPr>
            <a:r>
              <a:rPr lang="en-US" sz="2800" dirty="0" smtClean="0"/>
              <a:t>Poorly documented</a:t>
            </a:r>
          </a:p>
          <a:p>
            <a:pPr>
              <a:buFont typeface="Wingdings" charset="0"/>
              <a:buChar char="L"/>
            </a:pPr>
            <a:r>
              <a:rPr lang="en-US" sz="2800" dirty="0" smtClean="0"/>
              <a:t>Few open source projects (except Servo)</a:t>
            </a:r>
          </a:p>
          <a:p>
            <a:pPr>
              <a:buFont typeface="Wingdings" charset="0"/>
              <a:buChar char="L"/>
            </a:pPr>
            <a:r>
              <a:rPr lang="en-US" sz="2800" dirty="0" smtClean="0"/>
              <a:t>Not in high employer demand</a:t>
            </a:r>
          </a:p>
          <a:p>
            <a:pPr>
              <a:buFont typeface="Wingdings" charset="0"/>
              <a:buChar char="L"/>
            </a:pPr>
            <a:r>
              <a:rPr lang="en-US" sz="2800" dirty="0" smtClean="0"/>
              <a:t>No other courses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Bust (C)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charset="0"/>
              <a:buChar char="J"/>
            </a:pPr>
            <a:r>
              <a:rPr lang="en-US" sz="2800" dirty="0" smtClean="0"/>
              <a:t>Mature, Stable</a:t>
            </a:r>
          </a:p>
          <a:p>
            <a:pPr>
              <a:buFont typeface="Wingdings" charset="0"/>
              <a:buChar char="J"/>
            </a:pPr>
            <a:r>
              <a:rPr lang="en-US" sz="2800" dirty="0" smtClean="0"/>
              <a:t>Hundreds of books, etc.</a:t>
            </a:r>
          </a:p>
          <a:p>
            <a:pPr>
              <a:buFont typeface="Wingdings" charset="0"/>
              <a:buChar char="J"/>
            </a:pPr>
            <a:r>
              <a:rPr lang="en-US" sz="2800" dirty="0" smtClean="0"/>
              <a:t>Lots of open source projects (incl. Linux)</a:t>
            </a:r>
          </a:p>
          <a:p>
            <a:pPr>
              <a:buFont typeface="Wingdings" charset="0"/>
              <a:buChar char="J"/>
            </a:pPr>
            <a:r>
              <a:rPr lang="en-US" sz="2800" dirty="0" smtClean="0"/>
              <a:t>Popular for interview questions</a:t>
            </a:r>
          </a:p>
          <a:p>
            <a:pPr>
              <a:buFont typeface="Wingdings" charset="0"/>
              <a:buChar char="J"/>
            </a:pPr>
            <a:r>
              <a:rPr lang="en-US" sz="2800" dirty="0" smtClean="0"/>
              <a:t>Nearly all OS courses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4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Rust or Bust?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Rust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683218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J"/>
            </a:pPr>
            <a:r>
              <a:rPr lang="en-US" sz="2800" dirty="0" smtClean="0"/>
              <a:t>Benefits from past 30 years of language and compiler research</a:t>
            </a:r>
            <a:endParaRPr lang="en-US" dirty="0" smtClean="0"/>
          </a:p>
          <a:p>
            <a:pPr marL="0" indent="0">
              <a:buNone/>
            </a:pPr>
            <a:endParaRPr lang="en-US" sz="2800" b="1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Bust (C)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390136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L"/>
            </a:pPr>
            <a:r>
              <a:rPr lang="en-US" sz="2800" dirty="0" smtClean="0"/>
              <a:t>Suffers from maintaining backwards compatibility with language stripped down to fit in ~9 KB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charset="0"/>
              <a:buChar char="L"/>
            </a:pPr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4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93386" y="6074699"/>
            <a:ext cx="86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PDP-11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2"/>
            <a:ext cx="9144000" cy="7324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5867" y="5705367"/>
            <a:ext cx="1743211" cy="400110"/>
          </a:xfrm>
          <a:prstGeom prst="rect">
            <a:avLst/>
          </a:prstGeom>
          <a:solidFill>
            <a:srgbClr val="CCFFCC">
              <a:alpha val="4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Ken Thompson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687898" y="758297"/>
            <a:ext cx="1670449" cy="400110"/>
          </a:xfrm>
          <a:prstGeom prst="rect">
            <a:avLst/>
          </a:prstGeom>
          <a:solidFill>
            <a:srgbClr val="CCFFCC">
              <a:alpha val="4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Dennis Ritchie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764003" y="749768"/>
            <a:ext cx="1922797" cy="707886"/>
          </a:xfrm>
          <a:prstGeom prst="rect">
            <a:avLst/>
          </a:prstGeom>
          <a:solidFill>
            <a:srgbClr val="CCFFCC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PDP-11</a:t>
            </a:r>
          </a:p>
          <a:p>
            <a:r>
              <a:rPr lang="en-US" sz="2000" dirty="0" smtClean="0"/>
              <a:t>~4KB of memory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2130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47783" y="697523"/>
            <a:ext cx="4138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“I </a:t>
            </a:r>
            <a:r>
              <a:rPr lang="en-US" sz="4000" dirty="0"/>
              <a:t>call it my billion-dollar mistake</a:t>
            </a:r>
            <a:r>
              <a:rPr lang="en-US" sz="4000" dirty="0" smtClean="0"/>
              <a:t>.”	(Sir Tony Hoare)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799" t="6074" r="13949" b="5679"/>
          <a:stretch/>
        </p:blipFill>
        <p:spPr>
          <a:xfrm>
            <a:off x="45251" y="119817"/>
            <a:ext cx="3908264" cy="6737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3219" y="2743792"/>
            <a:ext cx="4792139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int</a:t>
            </a:r>
            <a:r>
              <a:rPr lang="en-US" sz="2400" dirty="0" smtClean="0"/>
              <a:t> </a:t>
            </a:r>
            <a:r>
              <a:rPr lang="en-US" sz="2400" dirty="0"/>
              <a:t>main(</a:t>
            </a:r>
            <a:r>
              <a:rPr lang="en-US" sz="2400" dirty="0" err="1"/>
              <a:t>int</a:t>
            </a:r>
            <a:r>
              <a:rPr lang="en-US" sz="2400" dirty="0"/>
              <a:t> </a:t>
            </a:r>
            <a:r>
              <a:rPr lang="en-US" sz="2400" dirty="0" err="1"/>
              <a:t>argc</a:t>
            </a:r>
            <a:r>
              <a:rPr lang="en-US" sz="2400" dirty="0"/>
              <a:t>, char **</a:t>
            </a:r>
            <a:r>
              <a:rPr lang="en-US" sz="2400" dirty="0" err="1"/>
              <a:t>argv</a:t>
            </a:r>
            <a:r>
              <a:rPr lang="en-US" sz="2400" dirty="0"/>
              <a:t>) {</a:t>
            </a:r>
          </a:p>
          <a:p>
            <a:r>
              <a:rPr lang="en-US" sz="2400" dirty="0"/>
              <a:t>  char *s = (char *) </a:t>
            </a:r>
            <a:r>
              <a:rPr lang="en-US" sz="2400" dirty="0" err="1"/>
              <a:t>malloc</a:t>
            </a:r>
            <a:r>
              <a:rPr lang="en-US" sz="2400" dirty="0"/>
              <a:t> (MY_SIZE);</a:t>
            </a:r>
          </a:p>
          <a:p>
            <a:r>
              <a:rPr lang="en-US" sz="2400" dirty="0"/>
              <a:t>  *s = 'a';</a:t>
            </a:r>
          </a:p>
          <a:p>
            <a:r>
              <a:rPr lang="en-US" sz="2400" dirty="0"/>
              <a:t>  return 0;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37555" y="6356350"/>
            <a:ext cx="2355933" cy="369332"/>
          </a:xfrm>
          <a:prstGeom prst="rect">
            <a:avLst/>
          </a:prstGeom>
          <a:solidFill>
            <a:srgbClr val="B9CDE5">
              <a:alpha val="50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Photo: Bertrand </a:t>
            </a:r>
            <a:r>
              <a:rPr lang="en-US" dirty="0"/>
              <a:t>Meyer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3219" y="4798672"/>
            <a:ext cx="4792139" cy="1200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$ </a:t>
            </a:r>
            <a:r>
              <a:rPr lang="en-US" sz="2400" dirty="0" err="1" smtClean="0"/>
              <a:t>gcc</a:t>
            </a:r>
            <a:r>
              <a:rPr lang="en-US" sz="2400" dirty="0" smtClean="0"/>
              <a:t> </a:t>
            </a:r>
            <a:r>
              <a:rPr lang="en-US" sz="2400" dirty="0"/>
              <a:t>-Wall </a:t>
            </a:r>
            <a:r>
              <a:rPr lang="en-US" sz="2400" dirty="0" err="1"/>
              <a:t>null.c</a:t>
            </a:r>
            <a:endParaRPr lang="en-US" sz="2400" dirty="0"/>
          </a:p>
          <a:p>
            <a:r>
              <a:rPr lang="en-US" sz="2400" dirty="0" smtClean="0"/>
              <a:t>$ </a:t>
            </a:r>
            <a:r>
              <a:rPr lang="en-US" sz="2400" dirty="0"/>
              <a:t>./</a:t>
            </a:r>
            <a:r>
              <a:rPr lang="en-US" sz="2400" dirty="0" err="1"/>
              <a:t>a.out</a:t>
            </a:r>
            <a:endParaRPr lang="en-US" sz="2400" dirty="0"/>
          </a:p>
          <a:p>
            <a:r>
              <a:rPr lang="en-US" sz="2400" dirty="0"/>
              <a:t>Segmentation fault (core dumped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37555" y="4762494"/>
            <a:ext cx="8831762" cy="1508105"/>
          </a:xfrm>
          <a:prstGeom prst="rect">
            <a:avLst/>
          </a:prstGeom>
          <a:solidFill>
            <a:srgbClr val="CCFFC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Note: Sir Tony invented null references in 1964 (before C), and said this in 2009 (back when an American billion dollars was still real money).  See a great talk here:</a:t>
            </a:r>
          </a:p>
          <a:p>
            <a:r>
              <a:rPr lang="en-US" sz="1600" dirty="0">
                <a:solidFill>
                  <a:schemeClr val="tx1"/>
                </a:solidFill>
                <a:hlinkClick r:id="rId3"/>
              </a:rPr>
              <a:t>http://www.infoq.com/presentations/Null-References-The-Billion-Dollar-Mistake-Tony-</a:t>
            </a:r>
            <a:r>
              <a:rPr lang="en-US" sz="1600" dirty="0" smtClean="0">
                <a:solidFill>
                  <a:schemeClr val="tx1"/>
                </a:solidFill>
                <a:hlinkClick r:id="rId3"/>
              </a:rPr>
              <a:t>Hoare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He designed compiler to check every reference is safe (but null and bounds checking), but C removed them as too expensive.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6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Modern Music Notation</a:t>
            </a:r>
          </a:p>
        </p:txBody>
      </p:sp>
      <p:pic>
        <p:nvPicPr>
          <p:cNvPr id="69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50" y="1477963"/>
            <a:ext cx="4048125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91205" name="Rectangle 5"/>
          <p:cNvSpPr>
            <a:spLocks noChangeArrowheads="1"/>
          </p:cNvSpPr>
          <p:nvPr/>
        </p:nvSpPr>
        <p:spPr bwMode="auto">
          <a:xfrm>
            <a:off x="201613" y="5142697"/>
            <a:ext cx="4343400" cy="95410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800"/>
              <a:t>Roman Haubenstock-Ramati, </a:t>
            </a:r>
            <a:r>
              <a:rPr lang="en-US" sz="2800" i="1"/>
              <a:t>Concerto a Tre</a:t>
            </a:r>
            <a:r>
              <a:rPr lang="en-US" sz="2800"/>
              <a:t> </a:t>
            </a:r>
          </a:p>
        </p:txBody>
      </p:sp>
      <p:sp>
        <p:nvSpPr>
          <p:cNvPr id="691207" name="Rectangle 7"/>
          <p:cNvSpPr>
            <a:spLocks noChangeArrowheads="1"/>
          </p:cNvSpPr>
          <p:nvPr/>
        </p:nvSpPr>
        <p:spPr bwMode="auto">
          <a:xfrm>
            <a:off x="4564063" y="5269240"/>
            <a:ext cx="4214812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800" dirty="0"/>
              <a:t>John Cage, </a:t>
            </a:r>
            <a:r>
              <a:rPr lang="en-US" sz="2800" i="1" dirty="0"/>
              <a:t>Fontana Mix</a:t>
            </a:r>
            <a:endParaRPr lang="en-US" sz="2800" dirty="0"/>
          </a:p>
        </p:txBody>
      </p:sp>
      <p:pic>
        <p:nvPicPr>
          <p:cNvPr id="691208" name="Picture 8"/>
          <p:cNvPicPr>
            <a:picLocks noChangeAspect="1" noChangeArrowheads="1"/>
          </p:cNvPicPr>
          <p:nvPr/>
        </p:nvPicPr>
        <p:blipFill rotWithShape="1">
          <a:blip r:embed="rId3" cstate="print"/>
          <a:srcRect l="4433" r="6011"/>
          <a:stretch/>
        </p:blipFill>
        <p:spPr bwMode="auto">
          <a:xfrm>
            <a:off x="4545014" y="1722438"/>
            <a:ext cx="4233862" cy="307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91209" name="Rectangle 9"/>
          <p:cNvSpPr>
            <a:spLocks noChangeArrowheads="1"/>
          </p:cNvSpPr>
          <p:nvPr/>
        </p:nvSpPr>
        <p:spPr bwMode="auto">
          <a:xfrm>
            <a:off x="4186238" y="5926138"/>
            <a:ext cx="4775666" cy="30777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www.medienkunstnetz.de</a:t>
            </a:r>
            <a:r>
              <a:rPr lang="en-US" sz="1400" dirty="0"/>
              <a:t>/works/</a:t>
            </a:r>
            <a:r>
              <a:rPr lang="en-US" sz="1400" dirty="0" err="1"/>
              <a:t>fontana</a:t>
            </a:r>
            <a:r>
              <a:rPr lang="en-US" sz="1400" dirty="0"/>
              <a:t>-mix/audio/1/</a:t>
            </a:r>
          </a:p>
        </p:txBody>
      </p:sp>
    </p:spTree>
    <p:extLst>
      <p:ext uri="{BB962C8B-B14F-4D97-AF65-F5344CB8AC3E}">
        <p14:creationId xmlns:p14="http://schemas.microsoft.com/office/powerpoint/2010/main" val="30995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Rust or Bust?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Rust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charset="0"/>
              <a:buChar char="J"/>
            </a:pPr>
            <a:r>
              <a:rPr lang="en-US" sz="2800" dirty="0" smtClean="0"/>
              <a:t>Benefits from past 30 years of language and compiler research</a:t>
            </a:r>
          </a:p>
          <a:p>
            <a:pPr>
              <a:buFont typeface="Wingdings" charset="0"/>
              <a:buChar char="J"/>
            </a:pPr>
            <a:r>
              <a:rPr lang="en-US" sz="2800" dirty="0" smtClean="0">
                <a:sym typeface="Wingdings"/>
              </a:rPr>
              <a:t>Chance to influence a new, exciting, fast-evolving language</a:t>
            </a:r>
          </a:p>
          <a:p>
            <a:pPr>
              <a:buFont typeface="Wingdings" charset="0"/>
              <a:buChar char="J"/>
            </a:pPr>
            <a:r>
              <a:rPr lang="en-US" sz="2800" b="1" dirty="0" smtClean="0"/>
              <a:t>Some really cool features for memory management and concurrency</a:t>
            </a:r>
          </a:p>
          <a:p>
            <a:pPr>
              <a:buFont typeface="Wingdings" charset="0"/>
              <a:buChar char="J"/>
            </a:pPr>
            <a:r>
              <a:rPr lang="en-US" sz="2800" b="1" dirty="0">
                <a:sym typeface="Wingdings"/>
              </a:rPr>
              <a:t>FUN!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b="1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Bust (C)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>
              <a:buFont typeface="Wingdings" charset="0"/>
              <a:buChar char="L"/>
            </a:pPr>
            <a:r>
              <a:rPr lang="en-US" sz="2800" dirty="0" smtClean="0"/>
              <a:t>Suffers from maintaining backwards compatibility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sym typeface="Wingdings"/>
              </a:rPr>
              <a:t>C++0x standard process began in 1998, released in 2011, over 40 meetings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sym typeface="Wingdings"/>
              </a:rPr>
              <a:t>Lots of complexity, but not designed for safety</a:t>
            </a:r>
          </a:p>
          <a:p>
            <a:pPr>
              <a:buFont typeface="Wingdings" charset="0"/>
              <a:buChar char="L"/>
            </a:pPr>
            <a:r>
              <a:rPr lang="en-US" sz="2800" dirty="0"/>
              <a:t>Boring, Annoying</a:t>
            </a:r>
          </a:p>
          <a:p>
            <a:pPr>
              <a:buFont typeface="Wingdings" charset="0"/>
              <a:buChar char="L"/>
            </a:pPr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7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Diving In: </a:t>
            </a:r>
            <a:r>
              <a:rPr lang="en-US" b="1" dirty="0" err="1" smtClean="0"/>
              <a:t>zhttpo.rs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0993" y="1468264"/>
            <a:ext cx="8750895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sk-SK" dirty="0">
                <a:solidFill>
                  <a:schemeClr val="bg1">
                    <a:lumMod val="65000"/>
                  </a:schemeClr>
                </a:solidFill>
              </a:rPr>
              <a:t>/ zhttpto.rs                                                                                                                                                                   </a:t>
            </a:r>
          </a:p>
          <a:p>
            <a:r>
              <a:rPr lang="sk-SK" dirty="0">
                <a:solidFill>
                  <a:schemeClr val="bg1">
                    <a:lumMod val="65000"/>
                  </a:schemeClr>
                </a:solidFill>
              </a:rPr>
              <a:t>// </a:t>
            </a:r>
            <a:r>
              <a:rPr lang="sk-SK" dirty="0" smtClean="0">
                <a:solidFill>
                  <a:schemeClr val="bg1">
                    <a:lumMod val="65000"/>
                  </a:schemeClr>
                </a:solidFill>
              </a:rPr>
              <a:t>...                                                                                                                                                                             </a:t>
            </a:r>
            <a:endParaRPr lang="sk-SK" dirty="0">
              <a:solidFill>
                <a:schemeClr val="bg1">
                  <a:lumMod val="65000"/>
                </a:schemeClr>
              </a:solidFill>
            </a:endParaRPr>
          </a:p>
          <a:p>
            <a:endParaRPr lang="sk-SK" dirty="0"/>
          </a:p>
          <a:p>
            <a:r>
              <a:rPr lang="sk-SK" b="1" dirty="0"/>
              <a:t>extern mod </a:t>
            </a:r>
            <a:r>
              <a:rPr lang="sk-SK" dirty="0"/>
              <a:t>extra;</a:t>
            </a:r>
          </a:p>
          <a:p>
            <a:endParaRPr lang="sk-SK" dirty="0"/>
          </a:p>
          <a:p>
            <a:r>
              <a:rPr lang="sk-SK" b="1" dirty="0"/>
              <a:t>use extra::uv;</a:t>
            </a:r>
          </a:p>
          <a:p>
            <a:r>
              <a:rPr lang="sk-SK" b="1" dirty="0"/>
              <a:t>use extra::{net_ip, net_tcp};</a:t>
            </a:r>
          </a:p>
          <a:p>
            <a:r>
              <a:rPr lang="sk-SK" b="1" dirty="0"/>
              <a:t>use std::str;</a:t>
            </a:r>
          </a:p>
          <a:p>
            <a:endParaRPr lang="sk-SK" dirty="0"/>
          </a:p>
          <a:p>
            <a:r>
              <a:rPr lang="sk-SK" b="1" dirty="0"/>
              <a:t>static BACKLOG: uint = 5;</a:t>
            </a:r>
          </a:p>
          <a:p>
            <a:r>
              <a:rPr lang="sk-SK" b="1" dirty="0"/>
              <a:t>static PORT:    uint = 4414;</a:t>
            </a:r>
          </a:p>
          <a:p>
            <a:r>
              <a:rPr lang="sk-SK" b="1" dirty="0"/>
              <a:t>static IPV4_LOOPBACK: &amp;'static str = "127.0.0.1";</a:t>
            </a:r>
          </a:p>
          <a:p>
            <a:endParaRPr lang="sk-SK" dirty="0"/>
          </a:p>
          <a:p>
            <a:r>
              <a:rPr lang="sk-SK" dirty="0"/>
              <a:t>fn new_connection_callback(new_conn :net_tcp::TcpNewConnection, _killch: std::comm::SharedChan&lt;Option&lt;extra::net_tcp::TcpErrData&gt;&gt;)</a:t>
            </a:r>
          </a:p>
          <a:p>
            <a:r>
              <a:rPr lang="sk-SK" dirty="0"/>
              <a:t>{</a:t>
            </a:r>
          </a:p>
          <a:p>
            <a:r>
              <a:rPr lang="sk-SK" dirty="0"/>
              <a:t>    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8" name="TextBox 7"/>
          <p:cNvSpPr txBox="1"/>
          <p:nvPr/>
        </p:nvSpPr>
        <p:spPr>
          <a:xfrm>
            <a:off x="2250059" y="1558511"/>
            <a:ext cx="253525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Comments similar to C++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14439" y="2297579"/>
            <a:ext cx="521868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Dependency on an external “crate” (compilation unit)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36756" y="2922070"/>
            <a:ext cx="243314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Import into namespace:</a:t>
            </a:r>
          </a:p>
          <a:p>
            <a:r>
              <a:rPr lang="en-US" dirty="0"/>
              <a:t>	</a:t>
            </a:r>
            <a:r>
              <a:rPr lang="en-US" dirty="0" err="1" smtClean="0"/>
              <a:t>uv</a:t>
            </a:r>
            <a:r>
              <a:rPr lang="en-US" dirty="0" smtClean="0"/>
              <a:t> = “extra::</a:t>
            </a:r>
            <a:r>
              <a:rPr lang="en-US" dirty="0" err="1" smtClean="0"/>
              <a:t>uv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9334" y="3934688"/>
            <a:ext cx="330746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global “variables”</a:t>
            </a:r>
            <a:r>
              <a:rPr lang="en-US" dirty="0"/>
              <a:t> </a:t>
            </a:r>
            <a:r>
              <a:rPr lang="en-US" dirty="0" smtClean="0"/>
              <a:t>(no </a:t>
            </a:r>
            <a:r>
              <a:rPr lang="en-US" b="1" dirty="0" err="1" smtClean="0"/>
              <a:t>mut</a:t>
            </a:r>
            <a:r>
              <a:rPr lang="en-US" dirty="0" smtClean="0"/>
              <a:t>, so they are constants)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509" y="1417638"/>
            <a:ext cx="8387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fn</a:t>
            </a:r>
            <a:r>
              <a:rPr lang="en-US" sz="2000" dirty="0"/>
              <a:t> main() {</a:t>
            </a:r>
          </a:p>
          <a:p>
            <a:r>
              <a:rPr lang="en-US" sz="2000" dirty="0"/>
              <a:t>    </a:t>
            </a:r>
            <a:r>
              <a:rPr lang="en-US" sz="2000" b="1" dirty="0" err="1" smtClean="0">
                <a:solidFill>
                  <a:srgbClr val="0000FF"/>
                </a:solidFill>
              </a:rPr>
              <a:t>net_tcp</a:t>
            </a:r>
            <a:r>
              <a:rPr lang="en-US" sz="2000" b="1" dirty="0" smtClean="0">
                <a:solidFill>
                  <a:srgbClr val="0000FF"/>
                </a:solidFill>
              </a:rPr>
              <a:t>::listen</a:t>
            </a:r>
            <a:r>
              <a:rPr lang="en-US" sz="2000" dirty="0" smtClean="0"/>
              <a:t>(</a:t>
            </a:r>
            <a:r>
              <a:rPr lang="en-US" sz="2000" dirty="0" err="1"/>
              <a:t>net_ip</a:t>
            </a:r>
            <a:r>
              <a:rPr lang="en-US" sz="2000" dirty="0"/>
              <a:t>::v4::</a:t>
            </a:r>
            <a:r>
              <a:rPr lang="en-US" sz="2000" dirty="0" err="1"/>
              <a:t>parse_addr</a:t>
            </a:r>
            <a:r>
              <a:rPr lang="en-US" sz="2000" dirty="0"/>
              <a:t>(IPV4_LOOPBACK), PORT, BACKLOG,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&amp;</a:t>
            </a:r>
            <a:r>
              <a:rPr lang="en-US" sz="2000" dirty="0" err="1"/>
              <a:t>uv</a:t>
            </a:r>
            <a:r>
              <a:rPr lang="en-US" sz="2000" dirty="0"/>
              <a:t>::</a:t>
            </a:r>
            <a:r>
              <a:rPr lang="en-US" sz="2000" dirty="0" err="1"/>
              <a:t>global_loop</a:t>
            </a:r>
            <a:r>
              <a:rPr lang="en-US" sz="2000" dirty="0"/>
              <a:t>::get(),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|</a:t>
            </a:r>
            <a:r>
              <a:rPr lang="en-US" sz="2000" dirty="0"/>
              <a:t>_</a:t>
            </a:r>
            <a:r>
              <a:rPr lang="en-US" sz="2000" dirty="0" err="1"/>
              <a:t>chan</a:t>
            </a:r>
            <a:r>
              <a:rPr lang="en-US" sz="2000" dirty="0"/>
              <a:t>| { </a:t>
            </a:r>
            <a:r>
              <a:rPr lang="en-US" sz="2000" dirty="0" err="1"/>
              <a:t>println</a:t>
            </a:r>
            <a:r>
              <a:rPr lang="en-US" sz="2000" dirty="0"/>
              <a:t>(</a:t>
            </a:r>
            <a:r>
              <a:rPr lang="en-US" sz="2000" dirty="0" err="1"/>
              <a:t>fmt</a:t>
            </a:r>
            <a:r>
              <a:rPr lang="en-US" sz="2000" dirty="0"/>
              <a:t>!("Listening on </a:t>
            </a:r>
            <a:r>
              <a:rPr lang="en-US" sz="2000" dirty="0" err="1"/>
              <a:t>tcp</a:t>
            </a:r>
            <a:r>
              <a:rPr lang="en-US" sz="2000" dirty="0"/>
              <a:t> port %u ...", PORT)); },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</a:t>
            </a:r>
            <a:r>
              <a:rPr lang="en-US" sz="2000" dirty="0" err="1" smtClean="0"/>
              <a:t>new_connection_callback</a:t>
            </a:r>
            <a:r>
              <a:rPr lang="en-US" sz="2000" dirty="0"/>
              <a:t>);</a:t>
            </a:r>
          </a:p>
          <a:p>
            <a:r>
              <a:rPr lang="en-US" sz="20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4373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 descr="Screen Shot 2013-09-02 at 8.4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3" y="149019"/>
            <a:ext cx="8887885" cy="594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895600" y="6096000"/>
            <a:ext cx="6121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static.rust-lang.org</a:t>
            </a:r>
            <a:r>
              <a:rPr lang="en-US" dirty="0"/>
              <a:t>/doc/</a:t>
            </a:r>
            <a:r>
              <a:rPr lang="en-US" dirty="0" err="1"/>
              <a:t>std</a:t>
            </a:r>
            <a:r>
              <a:rPr lang="en-US" dirty="0"/>
              <a:t>/</a:t>
            </a:r>
            <a:r>
              <a:rPr lang="en-US" dirty="0" err="1"/>
              <a:t>net_tcp.html#function-listen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47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9509" y="1417638"/>
            <a:ext cx="8387291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/>
              <a:t>fn</a:t>
            </a:r>
            <a:r>
              <a:rPr lang="en-US" sz="2000" dirty="0"/>
              <a:t> main() {</a:t>
            </a:r>
          </a:p>
          <a:p>
            <a:r>
              <a:rPr lang="en-US" sz="2000" dirty="0"/>
              <a:t>    </a:t>
            </a:r>
            <a:r>
              <a:rPr lang="en-US" sz="2000" b="1" dirty="0" err="1" smtClean="0"/>
              <a:t>net_tcp</a:t>
            </a:r>
            <a:r>
              <a:rPr lang="en-US" sz="2000" b="1" dirty="0" smtClean="0"/>
              <a:t>::listen</a:t>
            </a:r>
            <a:r>
              <a:rPr lang="en-US" sz="2000" dirty="0" smtClean="0"/>
              <a:t>(</a:t>
            </a:r>
            <a:r>
              <a:rPr lang="en-US" sz="2000" dirty="0" err="1"/>
              <a:t>net_ip</a:t>
            </a:r>
            <a:r>
              <a:rPr lang="en-US" sz="2000" dirty="0"/>
              <a:t>::v4::</a:t>
            </a:r>
            <a:r>
              <a:rPr lang="en-US" sz="2000" dirty="0" err="1"/>
              <a:t>parse_addr</a:t>
            </a:r>
            <a:r>
              <a:rPr lang="en-US" sz="2000" dirty="0"/>
              <a:t>(IPV4_LOOPBACK), PORT, BACKLOG,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&amp;</a:t>
            </a:r>
            <a:r>
              <a:rPr lang="en-US" sz="2000" dirty="0" err="1"/>
              <a:t>uv</a:t>
            </a:r>
            <a:r>
              <a:rPr lang="en-US" sz="2000" dirty="0"/>
              <a:t>::</a:t>
            </a:r>
            <a:r>
              <a:rPr lang="en-US" sz="2000" dirty="0" err="1"/>
              <a:t>global_loop</a:t>
            </a:r>
            <a:r>
              <a:rPr lang="en-US" sz="2000" dirty="0"/>
              <a:t>::get(),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</a:t>
            </a:r>
            <a:r>
              <a:rPr lang="en-US" sz="2000" dirty="0" smtClean="0">
                <a:solidFill>
                  <a:srgbClr val="0000FF"/>
                </a:solidFill>
              </a:rPr>
              <a:t>|</a:t>
            </a:r>
            <a:r>
              <a:rPr lang="en-US" sz="2000" dirty="0">
                <a:solidFill>
                  <a:srgbClr val="0000FF"/>
                </a:solidFill>
              </a:rPr>
              <a:t>_</a:t>
            </a:r>
            <a:r>
              <a:rPr lang="en-US" sz="2000" dirty="0" err="1">
                <a:solidFill>
                  <a:srgbClr val="0000FF"/>
                </a:solidFill>
              </a:rPr>
              <a:t>chan</a:t>
            </a:r>
            <a:r>
              <a:rPr lang="en-US" sz="2000" dirty="0">
                <a:solidFill>
                  <a:srgbClr val="0000FF"/>
                </a:solidFill>
              </a:rPr>
              <a:t>| { </a:t>
            </a:r>
            <a:r>
              <a:rPr lang="en-US" sz="2000" dirty="0" err="1">
                <a:solidFill>
                  <a:srgbClr val="0000FF"/>
                </a:solidFill>
              </a:rPr>
              <a:t>println</a:t>
            </a:r>
            <a:r>
              <a:rPr lang="en-US" sz="2000" dirty="0">
                <a:solidFill>
                  <a:srgbClr val="0000FF"/>
                </a:solidFill>
              </a:rPr>
              <a:t>(</a:t>
            </a:r>
            <a:r>
              <a:rPr lang="en-US" sz="2000" dirty="0" err="1">
                <a:solidFill>
                  <a:srgbClr val="0000FF"/>
                </a:solidFill>
              </a:rPr>
              <a:t>fmt</a:t>
            </a:r>
            <a:r>
              <a:rPr lang="en-US" sz="2000" dirty="0">
                <a:solidFill>
                  <a:srgbClr val="0000FF"/>
                </a:solidFill>
              </a:rPr>
              <a:t>!("Listening on </a:t>
            </a:r>
            <a:r>
              <a:rPr lang="en-US" sz="2000" dirty="0" err="1">
                <a:solidFill>
                  <a:srgbClr val="0000FF"/>
                </a:solidFill>
              </a:rPr>
              <a:t>tcp</a:t>
            </a:r>
            <a:r>
              <a:rPr lang="en-US" sz="2000" dirty="0">
                <a:solidFill>
                  <a:srgbClr val="0000FF"/>
                </a:solidFill>
              </a:rPr>
              <a:t> port %u ...", PORT)); }</a:t>
            </a:r>
            <a:r>
              <a:rPr lang="en-US" sz="2000" dirty="0"/>
              <a:t>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</a:t>
            </a:r>
            <a:r>
              <a:rPr lang="en-US" sz="2000" dirty="0" err="1" smtClean="0">
                <a:solidFill>
                  <a:srgbClr val="000090"/>
                </a:solidFill>
              </a:rPr>
              <a:t>new_connection_callback</a:t>
            </a:r>
            <a:r>
              <a:rPr lang="en-US" sz="2000" dirty="0"/>
              <a:t>);</a:t>
            </a:r>
          </a:p>
          <a:p>
            <a:r>
              <a:rPr lang="en-US" sz="2000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850" y="3848694"/>
            <a:ext cx="650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on_establish_cb</a:t>
            </a:r>
            <a:r>
              <a:rPr lang="en-US" sz="2000" dirty="0"/>
              <a:t>: ~</a:t>
            </a:r>
            <a:r>
              <a:rPr lang="en-US" sz="2000" dirty="0" err="1"/>
              <a:t>fn</a:t>
            </a:r>
            <a:r>
              <a:rPr lang="en-US" sz="2000" dirty="0"/>
              <a:t>(</a:t>
            </a:r>
            <a:r>
              <a:rPr lang="en-US" sz="2000" dirty="0" err="1"/>
              <a:t>SharedChan</a:t>
            </a:r>
            <a:r>
              <a:rPr lang="en-US" sz="2000" dirty="0"/>
              <a:t>&lt;Option&lt;</a:t>
            </a:r>
            <a:r>
              <a:rPr lang="en-US" sz="2000" dirty="0" err="1"/>
              <a:t>TcpErrData</a:t>
            </a:r>
            <a:r>
              <a:rPr lang="en-US" sz="2000" dirty="0"/>
              <a:t>&gt;&gt;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942680" y="4275816"/>
            <a:ext cx="7178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callback that is evaluated if/when the listener is successfully established. it takes no parameters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5105400"/>
            <a:ext cx="805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new_connect_cb</a:t>
            </a:r>
            <a:r>
              <a:rPr lang="en-US" dirty="0"/>
              <a:t> - a callback to be evaluated, on the </a:t>
            </a:r>
            <a:r>
              <a:rPr lang="en-US" dirty="0" err="1"/>
              <a:t>libuv</a:t>
            </a:r>
            <a:r>
              <a:rPr lang="en-US" dirty="0"/>
              <a:t> thread, whenever a client attempts to </a:t>
            </a:r>
            <a:r>
              <a:rPr lang="en-US" dirty="0" smtClean="0"/>
              <a:t>connect </a:t>
            </a:r>
            <a:r>
              <a:rPr lang="en-US" dirty="0"/>
              <a:t>on the provided </a:t>
            </a:r>
            <a:r>
              <a:rPr lang="en-US" dirty="0" err="1"/>
              <a:t>ip</a:t>
            </a:r>
            <a:r>
              <a:rPr lang="en-US" dirty="0"/>
              <a:t>/port. the </a:t>
            </a:r>
            <a:r>
              <a:rPr lang="en-US" dirty="0" smtClean="0"/>
              <a:t>callback’s </a:t>
            </a:r>
            <a:r>
              <a:rPr lang="en-US" dirty="0"/>
              <a:t>arguments are</a:t>
            </a:r>
            <a:r>
              <a:rPr lang="en-US" dirty="0" smtClean="0"/>
              <a:t>: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8116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54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76200"/>
            <a:ext cx="8877436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fn</a:t>
            </a:r>
            <a:r>
              <a:rPr lang="en-US" dirty="0"/>
              <a:t> </a:t>
            </a:r>
            <a:r>
              <a:rPr lang="en-US" dirty="0" err="1"/>
              <a:t>new_connection_callback</a:t>
            </a:r>
            <a:r>
              <a:rPr lang="en-US" dirty="0"/>
              <a:t>(new_conn </a:t>
            </a:r>
            <a:r>
              <a:rPr lang="en-US" dirty="0" smtClean="0"/>
              <a:t>: </a:t>
            </a:r>
            <a:r>
              <a:rPr lang="en-US" dirty="0" err="1" smtClean="0"/>
              <a:t>net_tcp</a:t>
            </a:r>
            <a:r>
              <a:rPr lang="en-US" dirty="0"/>
              <a:t>::</a:t>
            </a:r>
            <a:r>
              <a:rPr lang="en-US" dirty="0" err="1"/>
              <a:t>TcpNewConnection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_</a:t>
            </a:r>
            <a:r>
              <a:rPr lang="en-US" dirty="0" err="1" smtClean="0"/>
              <a:t>killch</a:t>
            </a:r>
            <a:r>
              <a:rPr lang="en-US" dirty="0" smtClean="0"/>
              <a:t> : </a:t>
            </a:r>
            <a:r>
              <a:rPr lang="en-US" dirty="0" err="1" smtClean="0"/>
              <a:t>std</a:t>
            </a:r>
            <a:r>
              <a:rPr lang="en-US" dirty="0"/>
              <a:t>::</a:t>
            </a:r>
            <a:r>
              <a:rPr lang="en-US" dirty="0" err="1"/>
              <a:t>comm</a:t>
            </a:r>
            <a:r>
              <a:rPr lang="en-US" dirty="0"/>
              <a:t>::</a:t>
            </a:r>
            <a:r>
              <a:rPr lang="en-US" dirty="0" err="1"/>
              <a:t>SharedChan</a:t>
            </a:r>
            <a:r>
              <a:rPr lang="en-US" dirty="0" smtClean="0"/>
              <a:t>&lt;…&gt;</a:t>
            </a:r>
            <a:r>
              <a:rPr lang="en-US" dirty="0"/>
              <a:t>)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  </a:t>
            </a:r>
            <a:r>
              <a:rPr lang="en-US" b="1" dirty="0"/>
              <a:t>do spawn </a:t>
            </a:r>
            <a:r>
              <a:rPr lang="en-US" dirty="0"/>
              <a:t>{</a:t>
            </a:r>
          </a:p>
          <a:p>
            <a:r>
              <a:rPr lang="en-US" dirty="0"/>
              <a:t>        </a:t>
            </a:r>
            <a:r>
              <a:rPr lang="en-US" b="1" dirty="0"/>
              <a:t>let</a:t>
            </a:r>
            <a:r>
              <a:rPr lang="en-US" dirty="0"/>
              <a:t> </a:t>
            </a:r>
            <a:r>
              <a:rPr lang="en-US" dirty="0" err="1"/>
              <a:t>accept_result</a:t>
            </a:r>
            <a:r>
              <a:rPr lang="en-US" dirty="0"/>
              <a:t> = extra::</a:t>
            </a:r>
            <a:r>
              <a:rPr lang="en-US" dirty="0" err="1"/>
              <a:t>net_tcp</a:t>
            </a:r>
            <a:r>
              <a:rPr lang="en-US" dirty="0"/>
              <a:t>::accept(new_conn);</a:t>
            </a:r>
          </a:p>
          <a:p>
            <a:r>
              <a:rPr lang="en-US" dirty="0"/>
              <a:t>        </a:t>
            </a:r>
            <a:r>
              <a:rPr lang="en-US" b="1" dirty="0"/>
              <a:t>match</a:t>
            </a:r>
            <a:r>
              <a:rPr lang="en-US" dirty="0"/>
              <a:t> </a:t>
            </a:r>
            <a:r>
              <a:rPr lang="en-US" dirty="0" err="1"/>
              <a:t>accept_result</a:t>
            </a:r>
            <a:r>
              <a:rPr lang="en-US" dirty="0"/>
              <a:t> {</a:t>
            </a:r>
          </a:p>
          <a:p>
            <a:r>
              <a:rPr lang="en-US" dirty="0"/>
              <a:t>            Err(err) =&gt; </a:t>
            </a:r>
            <a:r>
              <a:rPr lang="en-US" dirty="0" smtClean="0"/>
              <a:t>{ </a:t>
            </a:r>
            <a:r>
              <a:rPr lang="en-US" dirty="0" err="1" smtClean="0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!("Connection error: %?", err))</a:t>
            </a:r>
            <a:r>
              <a:rPr lang="en-US" dirty="0" smtClean="0"/>
              <a:t>; }</a:t>
            </a:r>
            <a:r>
              <a:rPr lang="en-US" dirty="0"/>
              <a:t>,</a:t>
            </a:r>
          </a:p>
          <a:p>
            <a:r>
              <a:rPr lang="en-US" dirty="0"/>
              <a:t>            Ok(sock) =&gt; {</a:t>
            </a:r>
          </a:p>
          <a:p>
            <a:r>
              <a:rPr lang="en-US" dirty="0"/>
              <a:t>                </a:t>
            </a:r>
            <a:r>
              <a:rPr lang="en-US" b="1" dirty="0"/>
              <a:t>let</a:t>
            </a:r>
            <a:r>
              <a:rPr lang="en-US" dirty="0"/>
              <a:t> </a:t>
            </a:r>
            <a:r>
              <a:rPr lang="en-US" dirty="0" err="1"/>
              <a:t>peer_addr</a:t>
            </a:r>
            <a:r>
              <a:rPr lang="en-US" dirty="0"/>
              <a:t>: ~</a:t>
            </a:r>
            <a:r>
              <a:rPr lang="en-US" dirty="0" err="1"/>
              <a:t>str</a:t>
            </a:r>
            <a:r>
              <a:rPr lang="en-US" dirty="0"/>
              <a:t> = </a:t>
            </a:r>
            <a:r>
              <a:rPr lang="en-US" dirty="0" err="1"/>
              <a:t>net_ip</a:t>
            </a:r>
            <a:r>
              <a:rPr lang="en-US" dirty="0"/>
              <a:t>::</a:t>
            </a:r>
            <a:r>
              <a:rPr lang="en-US" dirty="0" err="1"/>
              <a:t>format_addr</a:t>
            </a:r>
            <a:r>
              <a:rPr lang="en-US" dirty="0"/>
              <a:t>(&amp;</a:t>
            </a:r>
            <a:r>
              <a:rPr lang="en-US" dirty="0" err="1"/>
              <a:t>sock.get_peer_addr</a:t>
            </a:r>
            <a:r>
              <a:rPr lang="en-US" dirty="0"/>
              <a:t>());</a:t>
            </a:r>
          </a:p>
          <a:p>
            <a:r>
              <a:rPr lang="en-US" dirty="0"/>
              <a:t>        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!("Received connection from: %s", </a:t>
            </a:r>
            <a:r>
              <a:rPr lang="en-US" dirty="0" err="1"/>
              <a:t>peer_addr</a:t>
            </a:r>
            <a:r>
              <a:rPr lang="en-US" dirty="0"/>
              <a:t>));</a:t>
            </a:r>
          </a:p>
          <a:p>
            <a:endParaRPr lang="en-US" dirty="0"/>
          </a:p>
          <a:p>
            <a:r>
              <a:rPr lang="en-US" dirty="0"/>
              <a:t>                </a:t>
            </a:r>
            <a:r>
              <a:rPr lang="en-US" b="1" dirty="0"/>
              <a:t>let</a:t>
            </a:r>
            <a:r>
              <a:rPr lang="en-US" dirty="0"/>
              <a:t> </a:t>
            </a:r>
            <a:r>
              <a:rPr lang="en-US" dirty="0" err="1"/>
              <a:t>read_result</a:t>
            </a:r>
            <a:r>
              <a:rPr lang="en-US" dirty="0"/>
              <a:t> = </a:t>
            </a:r>
            <a:r>
              <a:rPr lang="en-US" dirty="0" err="1"/>
              <a:t>net_tcp</a:t>
            </a:r>
            <a:r>
              <a:rPr lang="en-US" dirty="0"/>
              <a:t>::read(&amp;sock, 0u);</a:t>
            </a:r>
          </a:p>
          <a:p>
            <a:r>
              <a:rPr lang="en-US" dirty="0"/>
              <a:t>                </a:t>
            </a:r>
            <a:r>
              <a:rPr lang="en-US" b="1" dirty="0"/>
              <a:t>match</a:t>
            </a:r>
            <a:r>
              <a:rPr lang="en-US" dirty="0"/>
              <a:t> </a:t>
            </a:r>
            <a:r>
              <a:rPr lang="en-US" dirty="0" err="1"/>
              <a:t>read_result</a:t>
            </a:r>
            <a:r>
              <a:rPr lang="en-US" dirty="0"/>
              <a:t> {</a:t>
            </a:r>
          </a:p>
          <a:p>
            <a:r>
              <a:rPr lang="en-US" dirty="0"/>
              <a:t>                    Err(err) =&gt; </a:t>
            </a:r>
            <a:r>
              <a:rPr lang="en-US" dirty="0" smtClean="0"/>
              <a:t>{ </a:t>
            </a:r>
            <a:r>
              <a:rPr lang="en-US" dirty="0" err="1" smtClean="0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!("Receive error: %?", err))</a:t>
            </a:r>
            <a:r>
              <a:rPr lang="en-US" dirty="0" smtClean="0"/>
              <a:t>; }</a:t>
            </a:r>
            <a:r>
              <a:rPr lang="en-US" dirty="0"/>
              <a:t>,</a:t>
            </a:r>
          </a:p>
          <a:p>
            <a:r>
              <a:rPr lang="en-US" dirty="0"/>
              <a:t>                    Ok(bytes) =&gt; {</a:t>
            </a:r>
          </a:p>
          <a:p>
            <a:r>
              <a:rPr lang="en-US" dirty="0"/>
              <a:t>                        let </a:t>
            </a:r>
            <a:r>
              <a:rPr lang="en-US" dirty="0" err="1"/>
              <a:t>request_str</a:t>
            </a:r>
            <a:r>
              <a:rPr lang="en-US" dirty="0"/>
              <a:t> = </a:t>
            </a:r>
            <a:r>
              <a:rPr lang="en-US" dirty="0" err="1"/>
              <a:t>str</a:t>
            </a:r>
            <a:r>
              <a:rPr lang="en-US" dirty="0"/>
              <a:t>::</a:t>
            </a:r>
            <a:r>
              <a:rPr lang="en-US" dirty="0" err="1"/>
              <a:t>from_bytes</a:t>
            </a:r>
            <a:r>
              <a:rPr lang="en-US" dirty="0"/>
              <a:t>(</a:t>
            </a:r>
            <a:r>
              <a:rPr lang="en-US" dirty="0" err="1"/>
              <a:t>bytes.slice</a:t>
            </a:r>
            <a:r>
              <a:rPr lang="en-US" dirty="0"/>
              <a:t>(0, </a:t>
            </a:r>
            <a:r>
              <a:rPr lang="en-US" dirty="0" err="1"/>
              <a:t>bytes.len</a:t>
            </a:r>
            <a:r>
              <a:rPr lang="en-US" dirty="0"/>
              <a:t>() - 1));</a:t>
            </a:r>
          </a:p>
          <a:p>
            <a:r>
              <a:rPr lang="en-US" dirty="0"/>
              <a:t>                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!("Request received:\</a:t>
            </a:r>
            <a:r>
              <a:rPr lang="en-US" dirty="0" err="1"/>
              <a:t>n%s</a:t>
            </a:r>
            <a:r>
              <a:rPr lang="en-US" dirty="0"/>
              <a:t>", </a:t>
            </a:r>
            <a:r>
              <a:rPr lang="en-US" dirty="0" err="1"/>
              <a:t>request_str</a:t>
            </a:r>
            <a:r>
              <a:rPr lang="en-US" dirty="0"/>
              <a:t>));</a:t>
            </a:r>
          </a:p>
          <a:p>
            <a:r>
              <a:rPr lang="en-US" dirty="0"/>
              <a:t>                        let response: ~</a:t>
            </a:r>
            <a:r>
              <a:rPr lang="en-US" dirty="0" err="1"/>
              <a:t>str</a:t>
            </a:r>
            <a:r>
              <a:rPr lang="en-US" dirty="0"/>
              <a:t> = ~</a:t>
            </a:r>
          </a:p>
          <a:p>
            <a:r>
              <a:rPr lang="en-US" dirty="0"/>
              <a:t>                            "HTTP/1.1 </a:t>
            </a:r>
            <a:r>
              <a:rPr lang="en-US" dirty="0" smtClean="0"/>
              <a:t>…”;</a:t>
            </a:r>
            <a:endParaRPr lang="en-US" dirty="0"/>
          </a:p>
          <a:p>
            <a:r>
              <a:rPr lang="en-US" dirty="0"/>
              <a:t>                        </a:t>
            </a:r>
            <a:r>
              <a:rPr lang="en-US" dirty="0" err="1"/>
              <a:t>net_tcp</a:t>
            </a:r>
            <a:r>
              <a:rPr lang="en-US" dirty="0"/>
              <a:t>::write(&amp;sock, </a:t>
            </a:r>
            <a:r>
              <a:rPr lang="en-US" dirty="0" err="1"/>
              <a:t>response.as_bytes_with_null_consume</a:t>
            </a:r>
            <a:r>
              <a:rPr lang="en-US" dirty="0"/>
              <a:t>());</a:t>
            </a:r>
          </a:p>
          <a:p>
            <a:r>
              <a:rPr lang="en-US" dirty="0"/>
              <a:t>                    },</a:t>
            </a:r>
          </a:p>
          <a:p>
            <a:r>
              <a:rPr lang="en-US" dirty="0"/>
              <a:t>                };</a:t>
            </a:r>
          </a:p>
          <a:p>
            <a:r>
              <a:rPr lang="en-US" dirty="0"/>
              <a:t>            </a:t>
            </a:r>
            <a:r>
              <a:rPr lang="en-US" dirty="0" smtClean="0"/>
              <a:t>} } }; 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6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should be making progress on PS1 now: you know everything you need to finish it</a:t>
            </a:r>
          </a:p>
          <a:p>
            <a:pPr lvl="1"/>
            <a:r>
              <a:rPr lang="en-US" dirty="0" smtClean="0"/>
              <a:t>Take advantage of Piazza forum and IRC for any strange Rustiness you encounter</a:t>
            </a:r>
          </a:p>
          <a:p>
            <a:endParaRPr lang="en-US" dirty="0"/>
          </a:p>
          <a:p>
            <a:r>
              <a:rPr lang="en-US" dirty="0" smtClean="0"/>
              <a:t>Next class: processes!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402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Learn New Languages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the compiler source code</a:t>
            </a:r>
          </a:p>
          <a:p>
            <a:r>
              <a:rPr lang="en-US" dirty="0" smtClean="0"/>
              <a:t>Read the reference manual</a:t>
            </a:r>
          </a:p>
          <a:p>
            <a:r>
              <a:rPr lang="en-US" dirty="0" smtClean="0"/>
              <a:t>Go through a (well designed!) tutorial</a:t>
            </a:r>
          </a:p>
          <a:p>
            <a:r>
              <a:rPr lang="en-US" dirty="0" smtClean="0"/>
              <a:t>Read a good book with lots of exercises</a:t>
            </a:r>
          </a:p>
          <a:p>
            <a:r>
              <a:rPr lang="en-US" dirty="0" smtClean="0"/>
              <a:t>Dive right into a complex program and try to modify it</a:t>
            </a:r>
          </a:p>
          <a:p>
            <a:r>
              <a:rPr lang="en-US" dirty="0" smtClean="0"/>
              <a:t>Find a mentor who is a language expert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1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2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41534" y="228600"/>
            <a:ext cx="4512273" cy="28640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6922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033" t="4989" r="10281" b="28334"/>
          <a:stretch/>
        </p:blipFill>
        <p:spPr bwMode="auto">
          <a:xfrm>
            <a:off x="3677967" y="2827668"/>
            <a:ext cx="5347853" cy="3758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22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128963" cy="622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207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9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9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9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Thought and Action</a:t>
            </a:r>
          </a:p>
        </p:txBody>
      </p:sp>
      <p:sp>
        <p:nvSpPr>
          <p:cNvPr id="670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Languages change the way we </a:t>
            </a:r>
            <a:r>
              <a:rPr lang="en-US" sz="2800" b="1" dirty="0"/>
              <a:t>think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 smtClean="0"/>
              <a:t>BASIC</a:t>
            </a:r>
            <a:r>
              <a:rPr lang="en-US" sz="2400" dirty="0" smtClean="0"/>
              <a:t>: think about GOTO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 err="1" smtClean="0"/>
              <a:t>Algol</a:t>
            </a:r>
            <a:r>
              <a:rPr lang="en-US" sz="2400" dirty="0" smtClean="0"/>
              <a:t>, </a:t>
            </a:r>
            <a:r>
              <a:rPr lang="en-US" sz="2400" b="1" dirty="0" smtClean="0"/>
              <a:t>Python</a:t>
            </a:r>
            <a:r>
              <a:rPr lang="en-US" sz="2400" dirty="0" smtClean="0"/>
              <a:t>: </a:t>
            </a:r>
            <a:r>
              <a:rPr lang="en-US" sz="2400" dirty="0"/>
              <a:t>think about assignments, control blocks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/>
              <a:t>Scheme, Haskell</a:t>
            </a:r>
            <a:r>
              <a:rPr lang="en-US" sz="2400" dirty="0"/>
              <a:t>: think about procedures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 smtClean="0"/>
              <a:t>Java, C++</a:t>
            </a:r>
            <a:r>
              <a:rPr lang="en-US" sz="2400" dirty="0" smtClean="0"/>
              <a:t>: </a:t>
            </a:r>
            <a:r>
              <a:rPr lang="en-US" sz="2400" dirty="0"/>
              <a:t>think about types, </a:t>
            </a:r>
            <a:r>
              <a:rPr lang="en-US" sz="2400" dirty="0" smtClean="0"/>
              <a:t>objects</a:t>
            </a: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Languages </a:t>
            </a:r>
            <a:r>
              <a:rPr lang="en-US" sz="2800" dirty="0"/>
              <a:t>provide </a:t>
            </a:r>
            <a:r>
              <a:rPr lang="en-US" sz="2800" b="1" dirty="0"/>
              <a:t>abstractions</a:t>
            </a:r>
            <a:r>
              <a:rPr lang="en-US" sz="2800" dirty="0"/>
              <a:t> of machine resources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Hide dangerous/confusing details: memory locations, instruction </a:t>
            </a:r>
            <a:r>
              <a:rPr lang="en-US" sz="2400" dirty="0" err="1"/>
              <a:t>opcodes</a:t>
            </a:r>
            <a:r>
              <a:rPr lang="en-US" sz="2400" dirty="0"/>
              <a:t>, number representations, calling conventions, etc</a:t>
            </a:r>
            <a:r>
              <a:rPr lang="en-US" sz="2400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Hiding more increases </a:t>
            </a:r>
            <a:r>
              <a:rPr lang="en-US" sz="2400" b="1" dirty="0" smtClean="0"/>
              <a:t>simplicity</a:t>
            </a:r>
            <a:r>
              <a:rPr lang="en-US" sz="2400" dirty="0" smtClean="0"/>
              <a:t>, but limits </a:t>
            </a:r>
            <a:r>
              <a:rPr lang="en-US" sz="2400" b="1" dirty="0" smtClean="0"/>
              <a:t>expressiveness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665268" y="5907312"/>
            <a:ext cx="5826084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do we want for systems programming?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689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45" name="Picture 21" descr="02626318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5825" y="2014538"/>
            <a:ext cx="2286000" cy="2286000"/>
          </a:xfrm>
          <a:prstGeom prst="rect">
            <a:avLst/>
          </a:prstGeom>
          <a:noFill/>
        </p:spPr>
      </p:pic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5575" cy="1143000"/>
          </a:xfrm>
        </p:spPr>
        <p:txBody>
          <a:bodyPr>
            <a:normAutofit fontScale="90000"/>
          </a:bodyPr>
          <a:lstStyle/>
          <a:p>
            <a:r>
              <a:rPr lang="en-US"/>
              <a:t>Why so many programming languages?</a:t>
            </a:r>
          </a:p>
        </p:txBody>
      </p:sp>
      <p:pic>
        <p:nvPicPr>
          <p:cNvPr id="487429" name="Picture 5" descr="the-c-programming-language-2nd-edi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4938" y="2441575"/>
            <a:ext cx="1052512" cy="1381125"/>
          </a:xfrm>
          <a:prstGeom prst="rect">
            <a:avLst/>
          </a:prstGeom>
          <a:noFill/>
        </p:spPr>
      </p:pic>
      <p:pic>
        <p:nvPicPr>
          <p:cNvPr id="487431" name="Picture 7" descr="titl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3025" y="4052888"/>
            <a:ext cx="1038225" cy="1285875"/>
          </a:xfrm>
          <a:prstGeom prst="rect">
            <a:avLst/>
          </a:prstGeom>
          <a:noFill/>
        </p:spPr>
      </p:pic>
      <p:pic>
        <p:nvPicPr>
          <p:cNvPr id="487433" name="Picture 9" descr="lb3_thm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5000" y="4578350"/>
            <a:ext cx="1123950" cy="1428750"/>
          </a:xfrm>
          <a:prstGeom prst="rect">
            <a:avLst/>
          </a:prstGeom>
          <a:noFill/>
        </p:spPr>
      </p:pic>
      <p:pic>
        <p:nvPicPr>
          <p:cNvPr id="487435" name="Picture 11" descr="duk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12888" y="2108200"/>
            <a:ext cx="1428750" cy="1428750"/>
          </a:xfrm>
          <a:prstGeom prst="rect">
            <a:avLst/>
          </a:prstGeom>
          <a:noFill/>
        </p:spPr>
      </p:pic>
      <p:pic>
        <p:nvPicPr>
          <p:cNvPr id="487437" name="Picture 13" descr="Programming Python, Second Edition with CD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34163" y="2124075"/>
            <a:ext cx="2286000" cy="2286000"/>
          </a:xfrm>
          <a:prstGeom prst="rect">
            <a:avLst/>
          </a:prstGeom>
          <a:noFill/>
        </p:spPr>
      </p:pic>
      <p:pic>
        <p:nvPicPr>
          <p:cNvPr id="487439" name="Picture 15" descr="Programming Ruby: The Pragmatic Programmers' Guide, Second Editio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300" y="3652838"/>
            <a:ext cx="2286000" cy="2286000"/>
          </a:xfrm>
          <a:prstGeom prst="rect">
            <a:avLst/>
          </a:prstGeom>
          <a:noFill/>
        </p:spPr>
      </p:pic>
      <p:pic>
        <p:nvPicPr>
          <p:cNvPr id="487443" name="Picture 19" descr="plt-blue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70688" y="4759325"/>
            <a:ext cx="1281112" cy="1235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340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Fundamental Differences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All equivalently powerful!</a:t>
            </a:r>
          </a:p>
          <a:p>
            <a:pPr lvl="1"/>
            <a:r>
              <a:rPr lang="en-US" sz="2400" i="1" dirty="0"/>
              <a:t>Universal languages</a:t>
            </a:r>
            <a:r>
              <a:rPr lang="en-US" sz="2400" dirty="0"/>
              <a:t>: all capable of simulating each other</a:t>
            </a:r>
          </a:p>
          <a:p>
            <a:r>
              <a:rPr lang="en-US" sz="2800" dirty="0"/>
              <a:t>Fundamental differences</a:t>
            </a:r>
          </a:p>
          <a:p>
            <a:pPr lvl="1"/>
            <a:r>
              <a:rPr lang="en-US" sz="2400" dirty="0"/>
              <a:t>Expressiveness: how easy it is to describe a computation</a:t>
            </a:r>
          </a:p>
          <a:p>
            <a:pPr lvl="1"/>
            <a:r>
              <a:rPr lang="en-US" sz="2400" dirty="0"/>
              <a:t>“Truthiness”: likelihood that a program means what a programmer things it means</a:t>
            </a:r>
          </a:p>
          <a:p>
            <a:pPr lvl="1"/>
            <a:r>
              <a:rPr lang="en-US" sz="2400" dirty="0"/>
              <a:t>Safeness: impact of programmer mistakes</a:t>
            </a:r>
          </a:p>
          <a:p>
            <a:r>
              <a:rPr lang="en-US" sz="2800" dirty="0"/>
              <a:t>There is </a:t>
            </a:r>
            <a:r>
              <a:rPr lang="en-US" sz="2800" dirty="0" smtClean="0"/>
              <a:t>a fundamental conflict </a:t>
            </a:r>
            <a:r>
              <a:rPr lang="en-US" sz="2800" dirty="0"/>
              <a:t>between </a:t>
            </a:r>
            <a:r>
              <a:rPr lang="en-US" sz="2800" b="1" dirty="0"/>
              <a:t>expressiveness</a:t>
            </a:r>
            <a:r>
              <a:rPr lang="en-US" sz="2800" dirty="0"/>
              <a:t> and </a:t>
            </a:r>
            <a:r>
              <a:rPr lang="en-US" sz="2800" b="1" dirty="0"/>
              <a:t>truthiness</a:t>
            </a:r>
            <a:r>
              <a:rPr lang="en-US" sz="2800" dirty="0"/>
              <a:t>/safeness</a:t>
            </a:r>
          </a:p>
        </p:txBody>
      </p:sp>
    </p:spTree>
    <p:extLst>
      <p:ext uri="{BB962C8B-B14F-4D97-AF65-F5344CB8AC3E}">
        <p14:creationId xmlns:p14="http://schemas.microsoft.com/office/powerpoint/2010/main" val="68064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8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88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88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88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11240</TotalTime>
  <Words>3562</Words>
  <Application>Microsoft Macintosh PowerPoint</Application>
  <PresentationFormat>On-screen Show (4:3)</PresentationFormat>
  <Paragraphs>569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Class 2:  First Ride on Rust</vt:lpstr>
      <vt:lpstr>Menu</vt:lpstr>
      <vt:lpstr>Why learn a new programming language?</vt:lpstr>
      <vt:lpstr>PowerPoint Presentation</vt:lpstr>
      <vt:lpstr>Modern Music Notation</vt:lpstr>
      <vt:lpstr>PowerPoint Presentation</vt:lpstr>
      <vt:lpstr>Thought and Action</vt:lpstr>
      <vt:lpstr>Why so many programming languages?</vt:lpstr>
      <vt:lpstr>Fundamental Differences</vt:lpstr>
      <vt:lpstr>Programming Language Design Space</vt:lpstr>
      <vt:lpstr>“a safe, concurrent, practical language”</vt:lpstr>
      <vt:lpstr>PowerPoint Presentation</vt:lpstr>
      <vt:lpstr>PowerPoint Presentation</vt:lpstr>
      <vt:lpstr>Expressions and Statements</vt:lpstr>
      <vt:lpstr>Quiz</vt:lpstr>
      <vt:lpstr>Quiz</vt:lpstr>
      <vt:lpstr>(Trick) Quiz</vt:lpstr>
      <vt:lpstr>(Trick) Quiz</vt:lpstr>
      <vt:lpstr>Quiz</vt:lpstr>
      <vt:lpstr>Quiz</vt:lpstr>
      <vt:lpstr>Quiz</vt:lpstr>
      <vt:lpstr>Higher-Order Functions</vt:lpstr>
      <vt:lpstr>PowerPoint Presentation</vt:lpstr>
      <vt:lpstr>PowerPoint Presentation</vt:lpstr>
      <vt:lpstr>PowerPoint Presentation</vt:lpstr>
      <vt:lpstr>PowerPoint Presentation</vt:lpstr>
      <vt:lpstr>Reading a File</vt:lpstr>
      <vt:lpstr>Arrgh!  What to do?</vt:lpstr>
      <vt:lpstr>PowerPoint Presentation</vt:lpstr>
      <vt:lpstr>PowerPoint Presentation</vt:lpstr>
      <vt:lpstr>cs4414 Student    “Professional Amateur Programmer”</vt:lpstr>
      <vt:lpstr>Solving Programming Mysteries</vt:lpstr>
      <vt:lpstr>Solving Programming Mysteries</vt:lpstr>
      <vt:lpstr>PowerPoint Presentation</vt:lpstr>
      <vt:lpstr>Solving Programming Mysteries</vt:lpstr>
      <vt:lpstr>PowerPoint Presentation</vt:lpstr>
      <vt:lpstr>Solving Programming Mysteries</vt:lpstr>
      <vt:lpstr>PowerPoint Presentation</vt:lpstr>
      <vt:lpstr>Solving Programming Mysteries</vt:lpstr>
      <vt:lpstr>Back to Reading Files</vt:lpstr>
      <vt:lpstr>match expression</vt:lpstr>
      <vt:lpstr>match</vt:lpstr>
      <vt:lpstr>Why NOT to use Rust</vt:lpstr>
      <vt:lpstr>PowerPoint Presentation</vt:lpstr>
      <vt:lpstr>PowerPoint Presentation</vt:lpstr>
      <vt:lpstr>Rust or Bust?</vt:lpstr>
      <vt:lpstr>Rust or Bust?</vt:lpstr>
      <vt:lpstr>PowerPoint Presentation</vt:lpstr>
      <vt:lpstr>PowerPoint Presentation</vt:lpstr>
      <vt:lpstr>Rust or Bust?</vt:lpstr>
      <vt:lpstr>Diving In: zhttpo.rs</vt:lpstr>
      <vt:lpstr>main</vt:lpstr>
      <vt:lpstr>PowerPoint Presentation</vt:lpstr>
      <vt:lpstr>PowerPoint Presentation</vt:lpstr>
      <vt:lpstr>PowerPoint Presentation</vt:lpstr>
      <vt:lpstr>Charge</vt:lpstr>
      <vt:lpstr>Ways to Learn New Languages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81</cp:revision>
  <dcterms:created xsi:type="dcterms:W3CDTF">2013-08-26T17:24:32Z</dcterms:created>
  <dcterms:modified xsi:type="dcterms:W3CDTF">2013-09-03T13:09:28Z</dcterms:modified>
</cp:coreProperties>
</file>