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02" r:id="rId3"/>
    <p:sldId id="494" r:id="rId4"/>
    <p:sldId id="504" r:id="rId5"/>
    <p:sldId id="505" r:id="rId6"/>
    <p:sldId id="506" r:id="rId7"/>
    <p:sldId id="507" r:id="rId8"/>
    <p:sldId id="508" r:id="rId9"/>
    <p:sldId id="503" r:id="rId10"/>
    <p:sldId id="509" r:id="rId11"/>
    <p:sldId id="510" r:id="rId12"/>
    <p:sldId id="511" r:id="rId13"/>
    <p:sldId id="514" r:id="rId14"/>
    <p:sldId id="520" r:id="rId15"/>
    <p:sldId id="521" r:id="rId16"/>
    <p:sldId id="522" r:id="rId17"/>
    <p:sldId id="513" r:id="rId18"/>
    <p:sldId id="525" r:id="rId19"/>
    <p:sldId id="526" r:id="rId20"/>
    <p:sldId id="527" r:id="rId21"/>
    <p:sldId id="528" r:id="rId22"/>
    <p:sldId id="523" r:id="rId23"/>
    <p:sldId id="495" r:id="rId24"/>
    <p:sldId id="516" r:id="rId25"/>
    <p:sldId id="517" r:id="rId26"/>
    <p:sldId id="518" r:id="rId27"/>
    <p:sldId id="519" r:id="rId28"/>
    <p:sldId id="515" r:id="rId29"/>
    <p:sldId id="524" r:id="rId30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01"/>
    <a:srgbClr val="BEEA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dave:Dropbox:OS:OS-share:ps3-benchmark-results:benchmark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e:Dropbox:OS:OS-share:ps3-benchmark-results:benchmark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'[benchmark-results.xlsx]Results'!$A$2:$A$11</c:f>
              <c:strCache>
                <c:ptCount val="1"/>
                <c:pt idx="0">
                  <c:v>cem8u jy4ny xl4ry hsm5xw zab7ge ktt3ja zhtta-starting-code zhttpo zhtta apache</c:v>
                </c:pt>
              </c:strCache>
            </c:strRef>
          </c:tx>
          <c:spPr>
            <a:ln w="47625">
              <a:noFill/>
            </a:ln>
          </c:spPr>
          <c:marker>
            <c:symbol val="x"/>
            <c:size val="34"/>
            <c:spPr>
              <a:ln w="22225"/>
            </c:spPr>
          </c:marker>
          <c:dLbls>
            <c:numFmt formatCode="0.0" sourceLinked="0"/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numRef>
              <c:f>'[benchmark-results.xlsx]Results'!$K$2:$K$11</c:f>
              <c:numCache>
                <c:formatCode>General</c:formatCode>
                <c:ptCount val="10"/>
                <c:pt idx="0">
                  <c:v>225.152</c:v>
                </c:pt>
                <c:pt idx="1">
                  <c:v>217.092</c:v>
                </c:pt>
                <c:pt idx="2">
                  <c:v>39.808</c:v>
                </c:pt>
                <c:pt idx="3">
                  <c:v>43.978</c:v>
                </c:pt>
                <c:pt idx="4">
                  <c:v>167.319</c:v>
                </c:pt>
                <c:pt idx="5">
                  <c:v>13.245</c:v>
                </c:pt>
                <c:pt idx="6">
                  <c:v>199.944</c:v>
                </c:pt>
                <c:pt idx="7">
                  <c:v>245.964</c:v>
                </c:pt>
                <c:pt idx="8">
                  <c:v>9.689</c:v>
                </c:pt>
                <c:pt idx="9">
                  <c:v>5.548</c:v>
                </c:pt>
              </c:numCache>
            </c:numRef>
          </c:xVal>
          <c:yVal>
            <c:numRef>
              <c:f>'[benchmark-results.xlsx]Results'!$L$2:$L$11</c:f>
              <c:numCache>
                <c:formatCode>General</c:formatCode>
                <c:ptCount val="10"/>
                <c:pt idx="0">
                  <c:v>531.3</c:v>
                </c:pt>
                <c:pt idx="1">
                  <c:v>3902.7</c:v>
                </c:pt>
                <c:pt idx="2">
                  <c:v>960.8</c:v>
                </c:pt>
                <c:pt idx="3">
                  <c:v>989.7</c:v>
                </c:pt>
                <c:pt idx="4">
                  <c:v>67649.4</c:v>
                </c:pt>
                <c:pt idx="5">
                  <c:v>5701.3</c:v>
                </c:pt>
                <c:pt idx="6">
                  <c:v>81272.5</c:v>
                </c:pt>
                <c:pt idx="7">
                  <c:v>130655.0</c:v>
                </c:pt>
                <c:pt idx="8">
                  <c:v>3908.1</c:v>
                </c:pt>
                <c:pt idx="9">
                  <c:v>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-2056881432"/>
        <c:axId val="-2084979720"/>
      </c:scatterChart>
      <c:valAx>
        <c:axId val="-2056881432"/>
        <c:scaling>
          <c:orientation val="minMax"/>
          <c:max val="24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Total Duration (seconds)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4979720"/>
        <c:crosses val="autoZero"/>
        <c:crossBetween val="midCat"/>
      </c:valAx>
      <c:valAx>
        <c:axId val="-2084979720"/>
        <c:scaling>
          <c:orientation val="minMax"/>
          <c:max val="6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Response Time (milliseconds)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6881432"/>
        <c:crosses val="autoZero"/>
        <c:crossBetween val="midCat"/>
        <c:minorUnit val="200.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'[benchmark-results.xlsx]Results'!$A$2:$A$11</c:f>
              <c:strCache>
                <c:ptCount val="1"/>
                <c:pt idx="0">
                  <c:v>cem8u jy4ny xl4ry hsm5xw zab7ge ktt3ja zhtta-starting-code zhttpo zhtta apache</c:v>
                </c:pt>
              </c:strCache>
            </c:strRef>
          </c:tx>
          <c:spPr>
            <a:ln w="47625">
              <a:noFill/>
            </a:ln>
          </c:spPr>
          <c:marker>
            <c:symbol val="x"/>
            <c:size val="34"/>
            <c:spPr>
              <a:ln w="22225"/>
            </c:spPr>
          </c:marker>
          <c:dLbls>
            <c:numFmt formatCode="0.0" sourceLinked="0"/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numRef>
              <c:f>'[benchmark-results.xlsx]Results'!$K$2:$K$11</c:f>
              <c:numCache>
                <c:formatCode>General</c:formatCode>
                <c:ptCount val="10"/>
                <c:pt idx="0">
                  <c:v>225.152</c:v>
                </c:pt>
                <c:pt idx="1">
                  <c:v>217.092</c:v>
                </c:pt>
                <c:pt idx="2">
                  <c:v>39.808</c:v>
                </c:pt>
                <c:pt idx="3">
                  <c:v>43.978</c:v>
                </c:pt>
                <c:pt idx="4">
                  <c:v>167.319</c:v>
                </c:pt>
                <c:pt idx="5">
                  <c:v>13.245</c:v>
                </c:pt>
                <c:pt idx="6">
                  <c:v>199.944</c:v>
                </c:pt>
                <c:pt idx="7">
                  <c:v>245.964</c:v>
                </c:pt>
                <c:pt idx="8">
                  <c:v>9.689</c:v>
                </c:pt>
                <c:pt idx="9">
                  <c:v>5.548</c:v>
                </c:pt>
              </c:numCache>
            </c:numRef>
          </c:xVal>
          <c:yVal>
            <c:numRef>
              <c:f>'[benchmark-results.xlsx]Results'!$L$2:$L$11</c:f>
              <c:numCache>
                <c:formatCode>General</c:formatCode>
                <c:ptCount val="10"/>
                <c:pt idx="0">
                  <c:v>531.3</c:v>
                </c:pt>
                <c:pt idx="1">
                  <c:v>3902.7</c:v>
                </c:pt>
                <c:pt idx="2">
                  <c:v>960.8</c:v>
                </c:pt>
                <c:pt idx="3">
                  <c:v>989.7</c:v>
                </c:pt>
                <c:pt idx="4">
                  <c:v>67649.4</c:v>
                </c:pt>
                <c:pt idx="5">
                  <c:v>5701.3</c:v>
                </c:pt>
                <c:pt idx="6">
                  <c:v>81272.5</c:v>
                </c:pt>
                <c:pt idx="7">
                  <c:v>130655.0</c:v>
                </c:pt>
                <c:pt idx="8">
                  <c:v>3908.1</c:v>
                </c:pt>
                <c:pt idx="9">
                  <c:v>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-2037864456"/>
        <c:axId val="-2038039848"/>
      </c:scatterChart>
      <c:valAx>
        <c:axId val="-2037864456"/>
        <c:scaling>
          <c:orientation val="minMax"/>
          <c:max val="24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Total Duration (seconds)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8039848"/>
        <c:crosses val="autoZero"/>
        <c:crossBetween val="midCat"/>
      </c:valAx>
      <c:valAx>
        <c:axId val="-2038039848"/>
        <c:scaling>
          <c:orientation val="minMax"/>
          <c:max val="6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Response Time (milliseconds)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7864456"/>
        <c:crosses val="autoZero"/>
        <c:crossBetween val="midCat"/>
        <c:minorUnit val="200.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ntel.com/content/dam/www/public/us/en/documents/manuals/64-ia-32-architectures-software-developer-manual-325462.pdf" TargetMode="Externa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ozilla/rust/blob/fed48cc861fd858762c1e9b498675bfa4dee2d38/src/libstd/rt/io/native/process.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940" y="5395397"/>
            <a:ext cx="3660204" cy="1290582"/>
          </a:xfrm>
          <a:noFill/>
        </p:spPr>
        <p:txBody>
          <a:bodyPr>
            <a:normAutofit lnSpcReduction="10000"/>
          </a:bodyPr>
          <a:lstStyle/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Fall 2013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3302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79" y="276475"/>
            <a:ext cx="3690894" cy="294470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Crossing into Kernel Space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Kernel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545" y="1452274"/>
            <a:ext cx="4872182" cy="244763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User-Level Code</a:t>
            </a:r>
          </a:p>
          <a:p>
            <a:r>
              <a:rPr lang="en-US" sz="3600" b="1" dirty="0" smtClean="0"/>
              <a:t>…</a:t>
            </a:r>
          </a:p>
          <a:p>
            <a:r>
              <a:rPr lang="en-US" sz="3600" b="1" dirty="0" err="1" smtClean="0"/>
              <a:t>movl</a:t>
            </a:r>
            <a:r>
              <a:rPr lang="en-US" sz="3600" dirty="0"/>
              <a:t>	</a:t>
            </a:r>
            <a:r>
              <a:rPr lang="en-US" sz="3600" b="1" dirty="0"/>
              <a:t>$</a:t>
            </a:r>
            <a:r>
              <a:rPr lang="en-US" sz="3600" b="1" dirty="0" smtClean="0"/>
              <a:t>SYS_fork</a:t>
            </a:r>
            <a:r>
              <a:rPr lang="en-US" sz="3600" dirty="0" smtClean="0"/>
              <a:t>,</a:t>
            </a:r>
            <a:r>
              <a:rPr lang="en-US" sz="3600" dirty="0"/>
              <a:t>%</a:t>
            </a:r>
            <a:r>
              <a:rPr lang="en-US" sz="3600" dirty="0" err="1" smtClean="0"/>
              <a:t>eax</a:t>
            </a:r>
            <a:endParaRPr lang="en-US" sz="3600" dirty="0" smtClean="0"/>
          </a:p>
          <a:p>
            <a:r>
              <a:rPr lang="en-US" sz="3600" b="1" dirty="0" err="1" smtClean="0"/>
              <a:t>int</a:t>
            </a:r>
            <a:r>
              <a:rPr lang="en-US" sz="3600" dirty="0" smtClean="0"/>
              <a:t> 		$0x80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36091" y="4445000"/>
            <a:ext cx="565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int</a:t>
            </a:r>
            <a:r>
              <a:rPr lang="en-US" sz="2800" dirty="0" smtClean="0"/>
              <a:t> instruction generates an </a:t>
            </a:r>
            <a:r>
              <a:rPr lang="en-US" sz="2800" b="1" dirty="0" smtClean="0"/>
              <a:t>interrupt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89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PC Design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3527" y="1431631"/>
            <a:ext cx="2932546" cy="3521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CPU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616363" y="1432786"/>
            <a:ext cx="2182091" cy="35213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Programmable Interrupt Controller</a:t>
            </a:r>
          </a:p>
          <a:p>
            <a:pPr algn="ctr"/>
            <a:r>
              <a:rPr lang="en-US" sz="3600" dirty="0" smtClean="0"/>
              <a:t>(PIC)</a:t>
            </a:r>
            <a:endParaRPr lang="en-US" sz="3600" dirty="0"/>
          </a:p>
        </p:txBody>
      </p:sp>
      <p:cxnSp>
        <p:nvCxnSpPr>
          <p:cNvPr id="9" name="Elbow Connector 8"/>
          <p:cNvCxnSpPr>
            <a:stCxn id="6" idx="3"/>
            <a:endCxn id="5" idx="1"/>
          </p:cNvCxnSpPr>
          <p:nvPr/>
        </p:nvCxnSpPr>
        <p:spPr>
          <a:xfrm flipV="1">
            <a:off x="3798454" y="3192313"/>
            <a:ext cx="755073" cy="115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48182" y="5680364"/>
            <a:ext cx="1985818" cy="461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Interval Timer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0"/>
            <a:endCxn id="6" idx="2"/>
          </p:cNvCxnSpPr>
          <p:nvPr/>
        </p:nvCxnSpPr>
        <p:spPr>
          <a:xfrm rot="16200000" flipV="1">
            <a:off x="3161143" y="4500416"/>
            <a:ext cx="726214" cy="1633682"/>
          </a:xfrm>
          <a:prstGeom prst="bent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5601855"/>
            <a:ext cx="1985818" cy="461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Keyboard</a:t>
            </a:r>
            <a:endParaRPr lang="en-US" dirty="0"/>
          </a:p>
        </p:txBody>
      </p:sp>
      <p:cxnSp>
        <p:nvCxnSpPr>
          <p:cNvPr id="16" name="Elbow Connector 15"/>
          <p:cNvCxnSpPr>
            <a:stCxn id="15" idx="0"/>
            <a:endCxn id="6" idx="2"/>
          </p:cNvCxnSpPr>
          <p:nvPr/>
        </p:nvCxnSpPr>
        <p:spPr>
          <a:xfrm rot="5400000" flipH="1" flipV="1">
            <a:off x="1754907" y="4649353"/>
            <a:ext cx="647705" cy="1257300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9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07 at 9.20.31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5313"/>
            <a:ext cx="8335818" cy="562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386" y="54398"/>
            <a:ext cx="7943200" cy="530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Page 2213 of Intel x86 Manual:</a:t>
            </a:r>
          </a:p>
          <a:p>
            <a:r>
              <a:rPr lang="en-US" sz="1050" dirty="0" smtClean="0"/>
              <a:t>http</a:t>
            </a:r>
            <a:r>
              <a:rPr lang="en-US" sz="1050" dirty="0"/>
              <a:t>://</a:t>
            </a:r>
            <a:r>
              <a:rPr lang="en-US" sz="1050" dirty="0" err="1"/>
              <a:t>www.intel.com</a:t>
            </a:r>
            <a:r>
              <a:rPr lang="en-US" sz="1050" dirty="0"/>
              <a:t>/content/dam/www/public/us/en/documents/manuals/64-ia-32-architectures-software-developer-manual-325462.</a:t>
            </a:r>
            <a:r>
              <a:rPr lang="en-US" sz="1050" dirty="0" smtClean="0"/>
              <a:t>pdf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5009407" y="4768273"/>
            <a:ext cx="308758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Modern x86 Design: </a:t>
            </a:r>
          </a:p>
          <a:p>
            <a:pPr algn="ctr"/>
            <a:r>
              <a:rPr lang="en-US" sz="2000" dirty="0" smtClean="0"/>
              <a:t>“APIC” = “Advanced PIC”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4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11-07 at 10.1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7" y="1100283"/>
            <a:ext cx="8401603" cy="318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386" y="54398"/>
            <a:ext cx="7943200" cy="530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Page 2213 of Intel x86 Manual:</a:t>
            </a:r>
          </a:p>
          <a:p>
            <a:r>
              <a:rPr lang="en-US" sz="1050" dirty="0" smtClean="0"/>
              <a:t>http</a:t>
            </a:r>
            <a:r>
              <a:rPr lang="en-US" sz="1050" dirty="0"/>
              <a:t>://</a:t>
            </a:r>
            <a:r>
              <a:rPr lang="en-US" sz="1050" dirty="0" err="1"/>
              <a:t>www.intel.com</a:t>
            </a:r>
            <a:r>
              <a:rPr lang="en-US" sz="1050" dirty="0"/>
              <a:t>/content/dam/www/public/us/en/documents/manuals/64-ia-32-architectures-software-developer-manual-325462.</a:t>
            </a:r>
            <a:r>
              <a:rPr lang="en-US" sz="1050" dirty="0" smtClean="0"/>
              <a:t>pdf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5032687" y="4711231"/>
            <a:ext cx="316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should generate an “External Interrupt”?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6216" y="4711231"/>
            <a:ext cx="316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should generate a “Local Interrupt”?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92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3-11-07 at 10.1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50090"/>
            <a:ext cx="5054599" cy="628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54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3-11-07 at 10.1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3" y="189683"/>
            <a:ext cx="5978587" cy="508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11-07 at 10.17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29" y="303388"/>
            <a:ext cx="5004292" cy="607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57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3-11-07 at 10.1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294410"/>
            <a:ext cx="8151091" cy="146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11-07 at 10.2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99" y="1928090"/>
            <a:ext cx="517815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53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182786"/>
            <a:ext cx="3306618" cy="1976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Handling </a:t>
            </a:r>
            <a:r>
              <a:rPr lang="en-US" dirty="0" err="1" smtClean="0"/>
              <a:t>Syscall</a:t>
            </a:r>
            <a:r>
              <a:rPr lang="en-US" dirty="0" smtClean="0"/>
              <a:t> Interrupts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817" y="139057"/>
            <a:ext cx="4722092" cy="175439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…</a:t>
            </a:r>
          </a:p>
          <a:p>
            <a:r>
              <a:rPr lang="en-US" sz="3600" b="1" dirty="0" err="1" smtClean="0"/>
              <a:t>movl</a:t>
            </a:r>
            <a:r>
              <a:rPr lang="en-US" sz="3600" dirty="0"/>
              <a:t>	</a:t>
            </a:r>
            <a:r>
              <a:rPr lang="en-US" sz="3600" b="1" dirty="0"/>
              <a:t>$</a:t>
            </a:r>
            <a:r>
              <a:rPr lang="en-US" sz="3600" b="1" dirty="0" smtClean="0"/>
              <a:t>SYS_fork</a:t>
            </a:r>
            <a:r>
              <a:rPr lang="en-US" sz="3600" dirty="0" smtClean="0"/>
              <a:t>,</a:t>
            </a:r>
            <a:r>
              <a:rPr lang="en-US" sz="3600" dirty="0"/>
              <a:t>%</a:t>
            </a:r>
            <a:r>
              <a:rPr lang="en-US" sz="3600" dirty="0" err="1" smtClean="0"/>
              <a:t>eax</a:t>
            </a:r>
            <a:endParaRPr lang="en-US" sz="3600" dirty="0" smtClean="0"/>
          </a:p>
          <a:p>
            <a:r>
              <a:rPr lang="en-US" sz="3600" b="1" dirty="0" err="1" smtClean="0"/>
              <a:t>int</a:t>
            </a:r>
            <a:r>
              <a:rPr lang="en-US" sz="3600" dirty="0" smtClean="0"/>
              <a:t> 		$0x80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2072" y="2412994"/>
            <a:ext cx="2932546" cy="3521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CPU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024908" y="2414149"/>
            <a:ext cx="2182091" cy="35213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Programmable Interrupt Controller</a:t>
            </a:r>
          </a:p>
          <a:p>
            <a:pPr algn="ctr"/>
            <a:r>
              <a:rPr lang="en-US" sz="3600" dirty="0" smtClean="0"/>
              <a:t>(PIC)</a:t>
            </a:r>
            <a:endParaRPr lang="en-US" sz="3600" dirty="0"/>
          </a:p>
        </p:txBody>
      </p:sp>
      <p:cxnSp>
        <p:nvCxnSpPr>
          <p:cNvPr id="9" name="Elbow Connector 8"/>
          <p:cNvCxnSpPr>
            <a:stCxn id="8" idx="3"/>
            <a:endCxn id="7" idx="1"/>
          </p:cNvCxnSpPr>
          <p:nvPr/>
        </p:nvCxnSpPr>
        <p:spPr>
          <a:xfrm flipV="1">
            <a:off x="5206999" y="4173676"/>
            <a:ext cx="755073" cy="115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3-11-07 at 10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4200"/>
            <a:ext cx="8115742" cy="532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36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336"/>
            <a:ext cx="6208552" cy="4986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56" y="2632363"/>
            <a:ext cx="2827944" cy="382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52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Between </a:t>
            </a:r>
            <a:r>
              <a:rPr lang="en-US" dirty="0" err="1" smtClean="0"/>
              <a:t>libc</a:t>
            </a:r>
            <a:r>
              <a:rPr lang="en-US" dirty="0" smtClean="0"/>
              <a:t> and the kernel</a:t>
            </a:r>
          </a:p>
          <a:p>
            <a:pPr marL="0" indent="0">
              <a:buNone/>
            </a:pPr>
            <a:r>
              <a:rPr lang="en-US" dirty="0" smtClean="0"/>
              <a:t>PS3 Benchmarking Results</a:t>
            </a:r>
          </a:p>
          <a:p>
            <a:pPr marL="0" indent="0">
              <a:buNone/>
            </a:pPr>
            <a:r>
              <a:rPr lang="en-US" b="1" dirty="0" smtClean="0"/>
              <a:t>Project Time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reen Shot 2013-11-07 at 10.4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" y="1130300"/>
            <a:ext cx="8729082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8091" y="600364"/>
            <a:ext cx="211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manual, p. 146: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3-11-07 at 10.4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727"/>
            <a:ext cx="7376871" cy="593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63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8174" y="3913917"/>
            <a:ext cx="7516100" cy="241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173" y="1232918"/>
            <a:ext cx="7633467" cy="2299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4553"/>
            <a:ext cx="8229600" cy="1143000"/>
          </a:xfrm>
        </p:spPr>
        <p:txBody>
          <a:bodyPr/>
          <a:lstStyle/>
          <a:p>
            <a:r>
              <a:rPr lang="en-US" dirty="0" smtClean="0"/>
              <a:t>Running in Supervisor Mode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583" y="1232918"/>
            <a:ext cx="7386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/>
              <a:t>run::</a:t>
            </a:r>
            <a:r>
              <a:rPr lang="da-DK" sz="3200" b="1" dirty="0" err="1"/>
              <a:t>Process</a:t>
            </a:r>
            <a:r>
              <a:rPr lang="da-DK" sz="3200" b="1" dirty="0"/>
              <a:t>::</a:t>
            </a:r>
            <a:r>
              <a:rPr lang="da-DK" sz="3200" b="1" dirty="0" smtClean="0"/>
              <a:t>new(program, </a:t>
            </a:r>
            <a:r>
              <a:rPr lang="da-DK" sz="3200" b="1" dirty="0" err="1" smtClean="0"/>
              <a:t>argv</a:t>
            </a:r>
            <a:r>
              <a:rPr lang="da-DK" sz="3200" b="1" dirty="0" smtClean="0"/>
              <a:t>, options)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11024" y="2124641"/>
            <a:ext cx="214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Rust Runtime</a:t>
            </a:r>
            <a:endParaRPr lang="en-US" sz="2800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130298" y="1817694"/>
            <a:ext cx="981364" cy="1293091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6646" y="2603062"/>
            <a:ext cx="632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spawn_process_os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prog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args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env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in_fd</a:t>
            </a:r>
            <a:r>
              <a:rPr lang="en-US" sz="2400" b="1" dirty="0" smtClean="0"/>
              <a:t>, …)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343570"/>
            <a:ext cx="8963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fork()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4237182" y="3064727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3745" y="4077716"/>
            <a:ext cx="14960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libc</a:t>
            </a:r>
            <a:r>
              <a:rPr lang="en-US" sz="2400" b="1" dirty="0" smtClean="0"/>
              <a:t>: fork()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191406" y="5650053"/>
            <a:ext cx="32522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linux</a:t>
            </a:r>
            <a:r>
              <a:rPr lang="en-US" sz="2400" b="1" dirty="0" smtClean="0"/>
              <a:t> kernel: fork </a:t>
            </a:r>
            <a:r>
              <a:rPr lang="en-US" sz="2400" b="1" dirty="0" err="1" smtClean="0"/>
              <a:t>syscall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4179455" y="3805235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45" y="3425613"/>
            <a:ext cx="1849195" cy="128287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2" name="Curved Connector 21"/>
          <p:cNvCxnSpPr>
            <a:stCxn id="15" idx="3"/>
            <a:endCxn id="30" idx="1"/>
          </p:cNvCxnSpPr>
          <p:nvPr/>
        </p:nvCxnSpPr>
        <p:spPr>
          <a:xfrm flipV="1">
            <a:off x="5139768" y="4067053"/>
            <a:ext cx="1452677" cy="241496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6273" y="3796789"/>
            <a:ext cx="9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</a:t>
            </a:r>
            <a:r>
              <a:rPr lang="en-US" b="1" dirty="0" smtClean="0">
                <a:solidFill>
                  <a:srgbClr val="FF0000"/>
                </a:solidFill>
              </a:rPr>
              <a:t> 0x80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Curved Connector 27"/>
          <p:cNvCxnSpPr>
            <a:stCxn id="30" idx="2"/>
            <a:endCxn id="16" idx="0"/>
          </p:cNvCxnSpPr>
          <p:nvPr/>
        </p:nvCxnSpPr>
        <p:spPr>
          <a:xfrm rot="5400000">
            <a:off x="6696498" y="4829507"/>
            <a:ext cx="941561" cy="699531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09" name="TextBox 43008"/>
          <p:cNvSpPr txBox="1"/>
          <p:nvPr/>
        </p:nvSpPr>
        <p:spPr>
          <a:xfrm>
            <a:off x="4200582" y="4800856"/>
            <a:ext cx="23918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jumps into kernel code</a:t>
            </a:r>
          </a:p>
          <a:p>
            <a:pPr algn="r"/>
            <a:r>
              <a:rPr lang="en-US" b="1" dirty="0" smtClean="0"/>
              <a:t>sets supervisor mode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234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PS3 Bakeoff Winners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9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14" y="5497928"/>
            <a:ext cx="1062442" cy="945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4856" y="1893577"/>
            <a:ext cx="161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</a:t>
            </a:r>
            <a:r>
              <a:rPr lang="en-US" dirty="0" err="1" smtClean="0"/>
              <a:t>zhtta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024368"/>
              </p:ext>
            </p:extLst>
          </p:nvPr>
        </p:nvGraphicFramePr>
        <p:xfrm>
          <a:off x="150090" y="133350"/>
          <a:ext cx="8843819" cy="605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002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3-11-07 at 10.0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2" y="534555"/>
            <a:ext cx="8462818" cy="321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70932" y="4479698"/>
            <a:ext cx="55773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8pm Friday</a:t>
            </a:r>
          </a:p>
          <a:p>
            <a:r>
              <a:rPr lang="en-US" sz="3200" dirty="0" err="1" smtClean="0"/>
              <a:t>Rouss</a:t>
            </a:r>
            <a:r>
              <a:rPr lang="en-US" sz="3200" dirty="0"/>
              <a:t>/Robertson Hall Room </a:t>
            </a:r>
            <a:r>
              <a:rPr lang="en-US" sz="3200" dirty="0" smtClean="0"/>
              <a:t>120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633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3-11-07 at 10.10.05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3181"/>
            <a:ext cx="7601527" cy="615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44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5" y="709338"/>
            <a:ext cx="5952836" cy="1986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18" y="2696097"/>
            <a:ext cx="2141682" cy="29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5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14" y="5497928"/>
            <a:ext cx="1062442" cy="945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4856" y="1893577"/>
            <a:ext cx="161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</a:t>
            </a:r>
            <a:r>
              <a:rPr lang="en-US" dirty="0" err="1" smtClean="0"/>
              <a:t>zhtta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28284"/>
              </p:ext>
            </p:extLst>
          </p:nvPr>
        </p:nvGraphicFramePr>
        <p:xfrm>
          <a:off x="150090" y="133350"/>
          <a:ext cx="8843819" cy="605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4949" y="381061"/>
            <a:ext cx="2018501" cy="36933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Kiet</a:t>
            </a:r>
            <a:r>
              <a:rPr lang="en-US" dirty="0"/>
              <a:t>, Mark, </a:t>
            </a:r>
            <a:r>
              <a:rPr lang="en-US" dirty="0" err="1"/>
              <a:t>Tanmoy</a:t>
            </a:r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6420" y="4805280"/>
            <a:ext cx="2268244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Harriet, Kevin, </a:t>
            </a:r>
            <a:r>
              <a:rPr lang="en-US" dirty="0" err="1" smtClean="0"/>
              <a:t>Zeming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99328" y="3837771"/>
            <a:ext cx="2159365" cy="369332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Hong, </a:t>
            </a:r>
            <a:r>
              <a:rPr lang="en-US" dirty="0" err="1" smtClean="0"/>
              <a:t>Jireh</a:t>
            </a:r>
            <a:r>
              <a:rPr lang="en-US" dirty="0" smtClean="0"/>
              <a:t>, Marshall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61365" y="3985615"/>
            <a:ext cx="2065589" cy="369332"/>
          </a:xfrm>
          <a:prstGeom prst="rect">
            <a:avLst/>
          </a:prstGeom>
          <a:solidFill>
            <a:srgbClr val="FFFF66"/>
          </a:solidFill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Chris, Tong, </a:t>
            </a:r>
            <a:r>
              <a:rPr lang="en-US" dirty="0" err="1" smtClean="0"/>
              <a:t>Yicheng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2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Virginia cs4414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008909"/>
            <a:ext cx="479432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Find a team and project!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825235"/>
            <a:ext cx="7603338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Decoy projects are only allowed in security classes.</a:t>
            </a:r>
          </a:p>
          <a:p>
            <a:r>
              <a:rPr lang="en-US" sz="2800" dirty="0" smtClean="0"/>
              <a:t>Sneaking around my house is no longer permitted.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82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8174" y="3913917"/>
            <a:ext cx="7516100" cy="241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173" y="1232918"/>
            <a:ext cx="7633467" cy="2299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4553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583" y="1232918"/>
            <a:ext cx="7386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/>
              <a:t>run::</a:t>
            </a:r>
            <a:r>
              <a:rPr lang="da-DK" sz="3200" b="1" dirty="0" err="1"/>
              <a:t>Process</a:t>
            </a:r>
            <a:r>
              <a:rPr lang="da-DK" sz="3200" b="1" dirty="0"/>
              <a:t>::</a:t>
            </a:r>
            <a:r>
              <a:rPr lang="da-DK" sz="3200" b="1" dirty="0" smtClean="0"/>
              <a:t>new(program, </a:t>
            </a:r>
            <a:r>
              <a:rPr lang="da-DK" sz="3200" b="1" dirty="0" err="1" smtClean="0"/>
              <a:t>argv</a:t>
            </a:r>
            <a:r>
              <a:rPr lang="da-DK" sz="3200" b="1" dirty="0" smtClean="0"/>
              <a:t>, options)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62" y="5227191"/>
            <a:ext cx="1849195" cy="1282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511024" y="2124641"/>
            <a:ext cx="214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Rust Runtime</a:t>
            </a:r>
            <a:endParaRPr lang="en-US" sz="2800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130298" y="1817694"/>
            <a:ext cx="981364" cy="1293091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6646" y="2603062"/>
            <a:ext cx="632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spawn_process_os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prog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args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env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in_fd</a:t>
            </a:r>
            <a:r>
              <a:rPr lang="en-US" sz="2400" b="1" dirty="0" smtClean="0"/>
              <a:t>, …)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343570"/>
            <a:ext cx="8963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fork()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4237182" y="3064727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3745" y="4077716"/>
            <a:ext cx="14960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libc</a:t>
            </a:r>
            <a:r>
              <a:rPr lang="en-US" sz="2400" b="1" dirty="0" smtClean="0"/>
              <a:t>: fork()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124200" y="4865116"/>
            <a:ext cx="32522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linux</a:t>
            </a:r>
            <a:r>
              <a:rPr lang="en-US" sz="2400" b="1" dirty="0" smtClean="0"/>
              <a:t> kernel: fork </a:t>
            </a:r>
            <a:r>
              <a:rPr lang="en-US" sz="2400" b="1" dirty="0" err="1" smtClean="0"/>
              <a:t>syscall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4179455" y="3805235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214091" y="4539381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4237181" y="5326779"/>
            <a:ext cx="2903481" cy="844850"/>
          </a:xfrm>
          <a:prstGeom prst="bentArrow">
            <a:avLst>
              <a:gd name="adj1" fmla="val 332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663" y="2409825"/>
            <a:ext cx="185737" cy="755650"/>
          </a:xfrm>
          <a:custGeom>
            <a:avLst/>
            <a:gdLst>
              <a:gd name="T0" fmla="+- 0 332 261"/>
              <a:gd name="T1" fmla="*/ T0 w 516"/>
              <a:gd name="T2" fmla="+- 0 8758 6695"/>
              <a:gd name="T3" fmla="*/ 8758 h 2098"/>
              <a:gd name="T4" fmla="+- 0 440 261"/>
              <a:gd name="T5" fmla="*/ T4 w 516"/>
              <a:gd name="T6" fmla="+- 0 8786 6695"/>
              <a:gd name="T7" fmla="*/ 8786 h 2098"/>
              <a:gd name="T8" fmla="+- 0 550 261"/>
              <a:gd name="T9" fmla="*/ T8 w 516"/>
              <a:gd name="T10" fmla="+- 0 8780 6695"/>
              <a:gd name="T11" fmla="*/ 8780 h 2098"/>
              <a:gd name="T12" fmla="+- 0 629 261"/>
              <a:gd name="T13" fmla="*/ T12 w 516"/>
              <a:gd name="T14" fmla="+- 0 8689 6695"/>
              <a:gd name="T15" fmla="*/ 8689 h 2098"/>
              <a:gd name="T16" fmla="+- 0 629 261"/>
              <a:gd name="T17" fmla="*/ T16 w 516"/>
              <a:gd name="T18" fmla="+- 0 8524 6695"/>
              <a:gd name="T19" fmla="*/ 8524 h 2098"/>
              <a:gd name="T20" fmla="+- 0 474 261"/>
              <a:gd name="T21" fmla="*/ T20 w 516"/>
              <a:gd name="T22" fmla="+- 0 8317 6695"/>
              <a:gd name="T23" fmla="*/ 8317 h 2098"/>
              <a:gd name="T24" fmla="+- 0 348 261"/>
              <a:gd name="T25" fmla="*/ T24 w 516"/>
              <a:gd name="T26" fmla="+- 0 8247 6695"/>
              <a:gd name="T27" fmla="*/ 8247 h 2098"/>
              <a:gd name="T28" fmla="+- 0 323 261"/>
              <a:gd name="T29" fmla="*/ T28 w 516"/>
              <a:gd name="T30" fmla="+- 0 8230 6695"/>
              <a:gd name="T31" fmla="*/ 8230 h 2098"/>
              <a:gd name="T32" fmla="+- 0 430 261"/>
              <a:gd name="T33" fmla="*/ T32 w 516"/>
              <a:gd name="T34" fmla="+- 0 7799 6695"/>
              <a:gd name="T35" fmla="*/ 7799 h 2098"/>
              <a:gd name="T36" fmla="+- 0 429 261"/>
              <a:gd name="T37" fmla="*/ T36 w 516"/>
              <a:gd name="T38" fmla="+- 0 7777 6695"/>
              <a:gd name="T39" fmla="*/ 7777 h 2098"/>
              <a:gd name="T40" fmla="+- 0 435 261"/>
              <a:gd name="T41" fmla="*/ T40 w 516"/>
              <a:gd name="T42" fmla="+- 0 7862 6695"/>
              <a:gd name="T43" fmla="*/ 7862 h 2098"/>
              <a:gd name="T44" fmla="+- 0 443 261"/>
              <a:gd name="T45" fmla="*/ T44 w 516"/>
              <a:gd name="T46" fmla="+- 0 7988 6695"/>
              <a:gd name="T47" fmla="*/ 7988 h 2098"/>
              <a:gd name="T48" fmla="+- 0 453 261"/>
              <a:gd name="T49" fmla="*/ T48 w 516"/>
              <a:gd name="T50" fmla="+- 0 8040 6695"/>
              <a:gd name="T51" fmla="*/ 8040 h 2098"/>
              <a:gd name="T52" fmla="+- 0 496 261"/>
              <a:gd name="T53" fmla="*/ T52 w 516"/>
              <a:gd name="T54" fmla="+- 0 7999 6695"/>
              <a:gd name="T55" fmla="*/ 7999 h 2098"/>
              <a:gd name="T56" fmla="+- 0 573 261"/>
              <a:gd name="T57" fmla="*/ T56 w 516"/>
              <a:gd name="T58" fmla="+- 0 7953 6695"/>
              <a:gd name="T59" fmla="*/ 7953 h 2098"/>
              <a:gd name="T60" fmla="+- 0 668 261"/>
              <a:gd name="T61" fmla="*/ T60 w 516"/>
              <a:gd name="T62" fmla="+- 0 7990 6695"/>
              <a:gd name="T63" fmla="*/ 7990 h 2098"/>
              <a:gd name="T64" fmla="+- 0 685 261"/>
              <a:gd name="T65" fmla="*/ T64 w 516"/>
              <a:gd name="T66" fmla="+- 0 8099 6695"/>
              <a:gd name="T67" fmla="*/ 8099 h 2098"/>
              <a:gd name="T68" fmla="+- 0 578 261"/>
              <a:gd name="T69" fmla="*/ T68 w 516"/>
              <a:gd name="T70" fmla="+- 0 8174 6695"/>
              <a:gd name="T71" fmla="*/ 8174 h 2098"/>
              <a:gd name="T72" fmla="+- 0 506 261"/>
              <a:gd name="T73" fmla="*/ T72 w 516"/>
              <a:gd name="T74" fmla="+- 0 8164 6695"/>
              <a:gd name="T75" fmla="*/ 8164 h 2098"/>
              <a:gd name="T76" fmla="+- 0 497 261"/>
              <a:gd name="T77" fmla="*/ T76 w 516"/>
              <a:gd name="T78" fmla="+- 0 7754 6695"/>
              <a:gd name="T79" fmla="*/ 7754 h 2098"/>
              <a:gd name="T80" fmla="+- 0 626 261"/>
              <a:gd name="T81" fmla="*/ T80 w 516"/>
              <a:gd name="T82" fmla="+- 0 7629 6695"/>
              <a:gd name="T83" fmla="*/ 7629 h 2098"/>
              <a:gd name="T84" fmla="+- 0 651 261"/>
              <a:gd name="T85" fmla="*/ T84 w 516"/>
              <a:gd name="T86" fmla="+- 0 7499 6695"/>
              <a:gd name="T87" fmla="*/ 7499 h 2098"/>
              <a:gd name="T88" fmla="+- 0 483 261"/>
              <a:gd name="T89" fmla="*/ T88 w 516"/>
              <a:gd name="T90" fmla="+- 0 7352 6695"/>
              <a:gd name="T91" fmla="*/ 7352 h 2098"/>
              <a:gd name="T92" fmla="+- 0 319 261"/>
              <a:gd name="T93" fmla="*/ T92 w 516"/>
              <a:gd name="T94" fmla="+- 0 7352 6695"/>
              <a:gd name="T95" fmla="*/ 7352 h 2098"/>
              <a:gd name="T96" fmla="+- 0 265 261"/>
              <a:gd name="T97" fmla="*/ T96 w 516"/>
              <a:gd name="T98" fmla="+- 0 7456 6695"/>
              <a:gd name="T99" fmla="*/ 7456 h 2098"/>
              <a:gd name="T100" fmla="+- 0 366 261"/>
              <a:gd name="T101" fmla="*/ T100 w 516"/>
              <a:gd name="T102" fmla="+- 0 7575 6695"/>
              <a:gd name="T103" fmla="*/ 7575 h 2098"/>
              <a:gd name="T104" fmla="+- 0 555 261"/>
              <a:gd name="T105" fmla="*/ T104 w 516"/>
              <a:gd name="T106" fmla="+- 0 7617 6695"/>
              <a:gd name="T107" fmla="*/ 7617 h 2098"/>
              <a:gd name="T108" fmla="+- 0 716 261"/>
              <a:gd name="T109" fmla="*/ T108 w 516"/>
              <a:gd name="T110" fmla="+- 0 7560 6695"/>
              <a:gd name="T111" fmla="*/ 7560 h 2098"/>
              <a:gd name="T112" fmla="+- 0 739 261"/>
              <a:gd name="T113" fmla="*/ T112 w 516"/>
              <a:gd name="T114" fmla="+- 0 7531 6695"/>
              <a:gd name="T115" fmla="*/ 7531 h 2098"/>
              <a:gd name="T116" fmla="+- 0 776 261"/>
              <a:gd name="T117" fmla="*/ T116 w 516"/>
              <a:gd name="T118" fmla="+- 0 7328 6695"/>
              <a:gd name="T119" fmla="*/ 7328 h 2098"/>
              <a:gd name="T120" fmla="+- 0 735 261"/>
              <a:gd name="T121" fmla="*/ T120 w 516"/>
              <a:gd name="T122" fmla="+- 0 7281 6695"/>
              <a:gd name="T123" fmla="*/ 7281 h 2098"/>
              <a:gd name="T124" fmla="+- 0 636 261"/>
              <a:gd name="T125" fmla="*/ T124 w 516"/>
              <a:gd name="T126" fmla="+- 0 7193 6695"/>
              <a:gd name="T127" fmla="*/ 7193 h 2098"/>
              <a:gd name="T128" fmla="+- 0 541 261"/>
              <a:gd name="T129" fmla="*/ T128 w 516"/>
              <a:gd name="T130" fmla="+- 0 7038 6695"/>
              <a:gd name="T131" fmla="*/ 7038 h 2098"/>
              <a:gd name="T132" fmla="+- 0 489 261"/>
              <a:gd name="T133" fmla="*/ T132 w 516"/>
              <a:gd name="T134" fmla="+- 0 6816 6695"/>
              <a:gd name="T135" fmla="*/ 6816 h 2098"/>
              <a:gd name="T136" fmla="+- 0 483 261"/>
              <a:gd name="T137" fmla="*/ T136 w 516"/>
              <a:gd name="T138" fmla="+- 0 6695 6695"/>
              <a:gd name="T139" fmla="*/ 6695 h 20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516" h="2098" extrusionOk="0">
                <a:moveTo>
                  <a:pt x="71" y="2063"/>
                </a:moveTo>
                <a:cubicBezTo>
                  <a:pt x="106" y="2076"/>
                  <a:pt x="142" y="2086"/>
                  <a:pt x="179" y="2091"/>
                </a:cubicBezTo>
                <a:cubicBezTo>
                  <a:pt x="212" y="2095"/>
                  <a:pt x="258" y="2101"/>
                  <a:pt x="289" y="2085"/>
                </a:cubicBezTo>
                <a:cubicBezTo>
                  <a:pt x="321" y="2068"/>
                  <a:pt x="357" y="2028"/>
                  <a:pt x="368" y="1994"/>
                </a:cubicBezTo>
                <a:cubicBezTo>
                  <a:pt x="386" y="1941"/>
                  <a:pt x="381" y="1882"/>
                  <a:pt x="368" y="1829"/>
                </a:cubicBezTo>
                <a:cubicBezTo>
                  <a:pt x="347" y="1742"/>
                  <a:pt x="285" y="1672"/>
                  <a:pt x="213" y="1622"/>
                </a:cubicBezTo>
                <a:cubicBezTo>
                  <a:pt x="173" y="1595"/>
                  <a:pt x="128" y="1578"/>
                  <a:pt x="87" y="1552"/>
                </a:cubicBezTo>
                <a:cubicBezTo>
                  <a:pt x="79" y="1546"/>
                  <a:pt x="70" y="1541"/>
                  <a:pt x="62" y="1535"/>
                </a:cubicBezTo>
              </a:path>
              <a:path w="516" h="2098" extrusionOk="0">
                <a:moveTo>
                  <a:pt x="169" y="1104"/>
                </a:moveTo>
                <a:cubicBezTo>
                  <a:pt x="169" y="1097"/>
                  <a:pt x="168" y="1089"/>
                  <a:pt x="168" y="1082"/>
                </a:cubicBezTo>
                <a:cubicBezTo>
                  <a:pt x="177" y="1110"/>
                  <a:pt x="174" y="1137"/>
                  <a:pt x="174" y="1167"/>
                </a:cubicBezTo>
                <a:cubicBezTo>
                  <a:pt x="173" y="1209"/>
                  <a:pt x="179" y="1251"/>
                  <a:pt x="182" y="1293"/>
                </a:cubicBezTo>
                <a:cubicBezTo>
                  <a:pt x="183" y="1312"/>
                  <a:pt x="186" y="1327"/>
                  <a:pt x="192" y="1345"/>
                </a:cubicBezTo>
                <a:cubicBezTo>
                  <a:pt x="221" y="1338"/>
                  <a:pt x="212" y="1325"/>
                  <a:pt x="235" y="1304"/>
                </a:cubicBezTo>
                <a:cubicBezTo>
                  <a:pt x="255" y="1286"/>
                  <a:pt x="284" y="1262"/>
                  <a:pt x="312" y="1258"/>
                </a:cubicBezTo>
                <a:cubicBezTo>
                  <a:pt x="345" y="1254"/>
                  <a:pt x="385" y="1270"/>
                  <a:pt x="407" y="1295"/>
                </a:cubicBezTo>
                <a:cubicBezTo>
                  <a:pt x="430" y="1322"/>
                  <a:pt x="439" y="1371"/>
                  <a:pt x="424" y="1404"/>
                </a:cubicBezTo>
                <a:cubicBezTo>
                  <a:pt x="405" y="1445"/>
                  <a:pt x="359" y="1471"/>
                  <a:pt x="317" y="1479"/>
                </a:cubicBezTo>
                <a:cubicBezTo>
                  <a:pt x="281" y="1481"/>
                  <a:pt x="268" y="1481"/>
                  <a:pt x="245" y="1469"/>
                </a:cubicBezTo>
              </a:path>
              <a:path w="516" h="2098" extrusionOk="0">
                <a:moveTo>
                  <a:pt x="236" y="1059"/>
                </a:moveTo>
                <a:cubicBezTo>
                  <a:pt x="280" y="1017"/>
                  <a:pt x="324" y="980"/>
                  <a:pt x="365" y="934"/>
                </a:cubicBezTo>
                <a:cubicBezTo>
                  <a:pt x="400" y="895"/>
                  <a:pt x="407" y="855"/>
                  <a:pt x="390" y="804"/>
                </a:cubicBezTo>
                <a:cubicBezTo>
                  <a:pt x="366" y="730"/>
                  <a:pt x="292" y="682"/>
                  <a:pt x="222" y="657"/>
                </a:cubicBezTo>
                <a:cubicBezTo>
                  <a:pt x="170" y="639"/>
                  <a:pt x="109" y="633"/>
                  <a:pt x="58" y="657"/>
                </a:cubicBezTo>
                <a:cubicBezTo>
                  <a:pt x="13" y="678"/>
                  <a:pt x="-3" y="714"/>
                  <a:pt x="4" y="761"/>
                </a:cubicBezTo>
                <a:cubicBezTo>
                  <a:pt x="13" y="818"/>
                  <a:pt x="57" y="854"/>
                  <a:pt x="105" y="880"/>
                </a:cubicBezTo>
                <a:cubicBezTo>
                  <a:pt x="165" y="913"/>
                  <a:pt x="227" y="923"/>
                  <a:pt x="294" y="922"/>
                </a:cubicBezTo>
                <a:cubicBezTo>
                  <a:pt x="355" y="921"/>
                  <a:pt x="409" y="908"/>
                  <a:pt x="455" y="865"/>
                </a:cubicBezTo>
                <a:cubicBezTo>
                  <a:pt x="463" y="855"/>
                  <a:pt x="470" y="846"/>
                  <a:pt x="478" y="836"/>
                </a:cubicBezTo>
              </a:path>
              <a:path w="516" h="2098" extrusionOk="0">
                <a:moveTo>
                  <a:pt x="515" y="633"/>
                </a:moveTo>
                <a:cubicBezTo>
                  <a:pt x="508" y="610"/>
                  <a:pt x="494" y="601"/>
                  <a:pt x="474" y="586"/>
                </a:cubicBezTo>
                <a:cubicBezTo>
                  <a:pt x="439" y="560"/>
                  <a:pt x="405" y="531"/>
                  <a:pt x="375" y="498"/>
                </a:cubicBezTo>
                <a:cubicBezTo>
                  <a:pt x="334" y="453"/>
                  <a:pt x="304" y="399"/>
                  <a:pt x="280" y="343"/>
                </a:cubicBezTo>
                <a:cubicBezTo>
                  <a:pt x="250" y="274"/>
                  <a:pt x="237" y="196"/>
                  <a:pt x="228" y="121"/>
                </a:cubicBezTo>
                <a:cubicBezTo>
                  <a:pt x="224" y="62"/>
                  <a:pt x="222" y="40"/>
                  <a:pt x="222" y="0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738" y="1212850"/>
            <a:ext cx="322262" cy="985838"/>
          </a:xfrm>
          <a:custGeom>
            <a:avLst/>
            <a:gdLst>
              <a:gd name="T0" fmla="+- 0 162 162"/>
              <a:gd name="T1" fmla="*/ T0 w 898"/>
              <a:gd name="T2" fmla="+- 0 5772 3371"/>
              <a:gd name="T3" fmla="*/ 5772 h 2738"/>
              <a:gd name="T4" fmla="+- 0 248 162"/>
              <a:gd name="T5" fmla="*/ T4 w 898"/>
              <a:gd name="T6" fmla="+- 0 5813 3371"/>
              <a:gd name="T7" fmla="*/ 5813 h 2738"/>
              <a:gd name="T8" fmla="+- 0 414 162"/>
              <a:gd name="T9" fmla="*/ T8 w 898"/>
              <a:gd name="T10" fmla="+- 0 5933 3371"/>
              <a:gd name="T11" fmla="*/ 5933 h 2738"/>
              <a:gd name="T12" fmla="+- 0 579 162"/>
              <a:gd name="T13" fmla="*/ T12 w 898"/>
              <a:gd name="T14" fmla="+- 0 6055 3371"/>
              <a:gd name="T15" fmla="*/ 6055 h 2738"/>
              <a:gd name="T16" fmla="+- 0 658 162"/>
              <a:gd name="T17" fmla="*/ T16 w 898"/>
              <a:gd name="T18" fmla="+- 0 6086 3371"/>
              <a:gd name="T19" fmla="*/ 6086 h 2738"/>
              <a:gd name="T20" fmla="+- 0 546 162"/>
              <a:gd name="T21" fmla="*/ T20 w 898"/>
              <a:gd name="T22" fmla="+- 0 5789 3371"/>
              <a:gd name="T23" fmla="*/ 5789 h 2738"/>
              <a:gd name="T24" fmla="+- 0 566 162"/>
              <a:gd name="T25" fmla="*/ T24 w 898"/>
              <a:gd name="T26" fmla="+- 0 5743 3371"/>
              <a:gd name="T27" fmla="*/ 5743 h 2738"/>
              <a:gd name="T28" fmla="+- 0 570 162"/>
              <a:gd name="T29" fmla="*/ T28 w 898"/>
              <a:gd name="T30" fmla="+- 0 5642 3371"/>
              <a:gd name="T31" fmla="*/ 5642 h 2738"/>
              <a:gd name="T32" fmla="+- 0 525 162"/>
              <a:gd name="T33" fmla="*/ T32 w 898"/>
              <a:gd name="T34" fmla="+- 0 5492 3371"/>
              <a:gd name="T35" fmla="*/ 5492 h 2738"/>
              <a:gd name="T36" fmla="+- 0 404 162"/>
              <a:gd name="T37" fmla="*/ T36 w 898"/>
              <a:gd name="T38" fmla="+- 0 5386 3371"/>
              <a:gd name="T39" fmla="*/ 5386 h 2738"/>
              <a:gd name="T40" fmla="+- 0 288 162"/>
              <a:gd name="T41" fmla="*/ T40 w 898"/>
              <a:gd name="T42" fmla="+- 0 5388 3371"/>
              <a:gd name="T43" fmla="*/ 5388 h 2738"/>
              <a:gd name="T44" fmla="+- 0 306 162"/>
              <a:gd name="T45" fmla="*/ T44 w 898"/>
              <a:gd name="T46" fmla="+- 0 5495 3371"/>
              <a:gd name="T47" fmla="*/ 5495 h 2738"/>
              <a:gd name="T48" fmla="+- 0 460 162"/>
              <a:gd name="T49" fmla="*/ T48 w 898"/>
              <a:gd name="T50" fmla="+- 0 5630 3371"/>
              <a:gd name="T51" fmla="*/ 5630 h 2738"/>
              <a:gd name="T52" fmla="+- 0 637 162"/>
              <a:gd name="T53" fmla="*/ T52 w 898"/>
              <a:gd name="T54" fmla="+- 0 5690 3371"/>
              <a:gd name="T55" fmla="*/ 5690 h 2738"/>
              <a:gd name="T56" fmla="+- 0 745 162"/>
              <a:gd name="T57" fmla="*/ T56 w 898"/>
              <a:gd name="T58" fmla="+- 0 5647 3371"/>
              <a:gd name="T59" fmla="*/ 5647 h 2738"/>
              <a:gd name="T60" fmla="+- 0 744 162"/>
              <a:gd name="T61" fmla="*/ T60 w 898"/>
              <a:gd name="T62" fmla="+- 0 5517 3371"/>
              <a:gd name="T63" fmla="*/ 5517 h 2738"/>
              <a:gd name="T64" fmla="+- 0 705 162"/>
              <a:gd name="T65" fmla="*/ T64 w 898"/>
              <a:gd name="T66" fmla="+- 0 5431 3371"/>
              <a:gd name="T67" fmla="*/ 5431 h 2738"/>
              <a:gd name="T68" fmla="+- 0 443 162"/>
              <a:gd name="T69" fmla="*/ T68 w 898"/>
              <a:gd name="T70" fmla="+- 0 5029 3371"/>
              <a:gd name="T71" fmla="*/ 5029 h 2738"/>
              <a:gd name="T72" fmla="+- 0 512 162"/>
              <a:gd name="T73" fmla="*/ T72 w 898"/>
              <a:gd name="T74" fmla="+- 0 5030 3371"/>
              <a:gd name="T75" fmla="*/ 5030 h 2738"/>
              <a:gd name="T76" fmla="+- 0 635 162"/>
              <a:gd name="T77" fmla="*/ T76 w 898"/>
              <a:gd name="T78" fmla="+- 0 5059 3371"/>
              <a:gd name="T79" fmla="*/ 5059 h 2738"/>
              <a:gd name="T80" fmla="+- 0 732 162"/>
              <a:gd name="T81" fmla="*/ T80 w 898"/>
              <a:gd name="T82" fmla="+- 0 5046 3371"/>
              <a:gd name="T83" fmla="*/ 5046 h 2738"/>
              <a:gd name="T84" fmla="+- 0 701 162"/>
              <a:gd name="T85" fmla="*/ T84 w 898"/>
              <a:gd name="T86" fmla="+- 0 4941 3371"/>
              <a:gd name="T87" fmla="*/ 4941 h 2738"/>
              <a:gd name="T88" fmla="+- 0 569 162"/>
              <a:gd name="T89" fmla="*/ T88 w 898"/>
              <a:gd name="T90" fmla="+- 0 4774 3371"/>
              <a:gd name="T91" fmla="*/ 4774 h 2738"/>
              <a:gd name="T92" fmla="+- 0 436 162"/>
              <a:gd name="T93" fmla="*/ T92 w 898"/>
              <a:gd name="T94" fmla="+- 0 4632 3371"/>
              <a:gd name="T95" fmla="*/ 4632 h 2738"/>
              <a:gd name="T96" fmla="+- 0 391 162"/>
              <a:gd name="T97" fmla="*/ T96 w 898"/>
              <a:gd name="T98" fmla="+- 0 4545 3371"/>
              <a:gd name="T99" fmla="*/ 4545 h 2738"/>
              <a:gd name="T100" fmla="+- 0 445 162"/>
              <a:gd name="T101" fmla="*/ T100 w 898"/>
              <a:gd name="T102" fmla="+- 0 4509 3371"/>
              <a:gd name="T103" fmla="*/ 4509 h 2738"/>
              <a:gd name="T104" fmla="+- 0 653 162"/>
              <a:gd name="T105" fmla="*/ T104 w 898"/>
              <a:gd name="T106" fmla="+- 0 4512 3371"/>
              <a:gd name="T107" fmla="*/ 4512 h 2738"/>
              <a:gd name="T108" fmla="+- 0 698 162"/>
              <a:gd name="T109" fmla="*/ T108 w 898"/>
              <a:gd name="T110" fmla="+- 0 4471 3371"/>
              <a:gd name="T111" fmla="*/ 4471 h 2738"/>
              <a:gd name="T112" fmla="+- 0 695 162"/>
              <a:gd name="T113" fmla="*/ T112 w 898"/>
              <a:gd name="T114" fmla="+- 0 4358 3371"/>
              <a:gd name="T115" fmla="*/ 4358 h 2738"/>
              <a:gd name="T116" fmla="+- 0 640 162"/>
              <a:gd name="T117" fmla="*/ T116 w 898"/>
              <a:gd name="T118" fmla="+- 0 4206 3371"/>
              <a:gd name="T119" fmla="*/ 4206 h 2738"/>
              <a:gd name="T120" fmla="+- 0 505 162"/>
              <a:gd name="T121" fmla="*/ T120 w 898"/>
              <a:gd name="T122" fmla="+- 0 4067 3371"/>
              <a:gd name="T123" fmla="*/ 4067 h 2738"/>
              <a:gd name="T124" fmla="+- 0 492 162"/>
              <a:gd name="T125" fmla="*/ T124 w 898"/>
              <a:gd name="T126" fmla="+- 0 4069 3371"/>
              <a:gd name="T127" fmla="*/ 4069 h 2738"/>
              <a:gd name="T128" fmla="+- 0 483 162"/>
              <a:gd name="T129" fmla="*/ T128 w 898"/>
              <a:gd name="T130" fmla="+- 0 4161 3371"/>
              <a:gd name="T131" fmla="*/ 4161 h 2738"/>
              <a:gd name="T132" fmla="+- 0 623 162"/>
              <a:gd name="T133" fmla="*/ T132 w 898"/>
              <a:gd name="T134" fmla="+- 0 4364 3371"/>
              <a:gd name="T135" fmla="*/ 4364 h 2738"/>
              <a:gd name="T136" fmla="+- 0 768 162"/>
              <a:gd name="T137" fmla="*/ T136 w 898"/>
              <a:gd name="T138" fmla="+- 0 4395 3371"/>
              <a:gd name="T139" fmla="*/ 4395 h 2738"/>
              <a:gd name="T140" fmla="+- 0 896 162"/>
              <a:gd name="T141" fmla="*/ T140 w 898"/>
              <a:gd name="T142" fmla="+- 0 4334 3371"/>
              <a:gd name="T143" fmla="*/ 4334 h 2738"/>
              <a:gd name="T144" fmla="+- 0 956 162"/>
              <a:gd name="T145" fmla="*/ T144 w 898"/>
              <a:gd name="T146" fmla="+- 0 4207 3371"/>
              <a:gd name="T147" fmla="*/ 4207 h 2738"/>
              <a:gd name="T148" fmla="+- 0 964 162"/>
              <a:gd name="T149" fmla="*/ T148 w 898"/>
              <a:gd name="T150" fmla="+- 0 4173 3371"/>
              <a:gd name="T151" fmla="*/ 4173 h 2738"/>
              <a:gd name="T152" fmla="+- 0 336 162"/>
              <a:gd name="T153" fmla="*/ T152 w 898"/>
              <a:gd name="T154" fmla="+- 0 3371 3371"/>
              <a:gd name="T155" fmla="*/ 3371 h 2738"/>
              <a:gd name="T156" fmla="+- 0 430 162"/>
              <a:gd name="T157" fmla="*/ T156 w 898"/>
              <a:gd name="T158" fmla="+- 0 3404 3371"/>
              <a:gd name="T159" fmla="*/ 3404 h 2738"/>
              <a:gd name="T160" fmla="+- 0 649 162"/>
              <a:gd name="T161" fmla="*/ T160 w 898"/>
              <a:gd name="T162" fmla="+- 0 3527 3371"/>
              <a:gd name="T163" fmla="*/ 3527 h 2738"/>
              <a:gd name="T164" fmla="+- 0 898 162"/>
              <a:gd name="T165" fmla="*/ T164 w 898"/>
              <a:gd name="T166" fmla="+- 0 3689 3371"/>
              <a:gd name="T167" fmla="*/ 3689 h 2738"/>
              <a:gd name="T168" fmla="+- 0 1059 162"/>
              <a:gd name="T169" fmla="*/ T168 w 898"/>
              <a:gd name="T170" fmla="+- 0 3796 3371"/>
              <a:gd name="T171" fmla="*/ 3796 h 27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898" h="2738" extrusionOk="0">
                <a:moveTo>
                  <a:pt x="0" y="2401"/>
                </a:moveTo>
                <a:cubicBezTo>
                  <a:pt x="33" y="2391"/>
                  <a:pt x="56" y="2420"/>
                  <a:pt x="86" y="2442"/>
                </a:cubicBezTo>
                <a:cubicBezTo>
                  <a:pt x="141" y="2482"/>
                  <a:pt x="197" y="2521"/>
                  <a:pt x="252" y="2562"/>
                </a:cubicBezTo>
                <a:cubicBezTo>
                  <a:pt x="307" y="2603"/>
                  <a:pt x="362" y="2644"/>
                  <a:pt x="417" y="2684"/>
                </a:cubicBezTo>
                <a:cubicBezTo>
                  <a:pt x="447" y="2706"/>
                  <a:pt x="490" y="2757"/>
                  <a:pt x="496" y="2715"/>
                </a:cubicBezTo>
              </a:path>
              <a:path w="898" h="2738" extrusionOk="0">
                <a:moveTo>
                  <a:pt x="384" y="2418"/>
                </a:moveTo>
                <a:cubicBezTo>
                  <a:pt x="393" y="2403"/>
                  <a:pt x="401" y="2390"/>
                  <a:pt x="404" y="2372"/>
                </a:cubicBezTo>
                <a:cubicBezTo>
                  <a:pt x="409" y="2340"/>
                  <a:pt x="411" y="2304"/>
                  <a:pt x="408" y="2271"/>
                </a:cubicBezTo>
                <a:cubicBezTo>
                  <a:pt x="404" y="2219"/>
                  <a:pt x="389" y="2167"/>
                  <a:pt x="363" y="2121"/>
                </a:cubicBezTo>
                <a:cubicBezTo>
                  <a:pt x="337" y="2074"/>
                  <a:pt x="292" y="2035"/>
                  <a:pt x="242" y="2015"/>
                </a:cubicBezTo>
                <a:cubicBezTo>
                  <a:pt x="208" y="2001"/>
                  <a:pt x="157" y="1989"/>
                  <a:pt x="126" y="2017"/>
                </a:cubicBezTo>
                <a:cubicBezTo>
                  <a:pt x="97" y="2044"/>
                  <a:pt x="128" y="2100"/>
                  <a:pt x="144" y="2124"/>
                </a:cubicBezTo>
                <a:cubicBezTo>
                  <a:pt x="182" y="2179"/>
                  <a:pt x="242" y="2225"/>
                  <a:pt x="298" y="2259"/>
                </a:cubicBezTo>
                <a:cubicBezTo>
                  <a:pt x="351" y="2291"/>
                  <a:pt x="413" y="2316"/>
                  <a:pt x="475" y="2319"/>
                </a:cubicBezTo>
                <a:cubicBezTo>
                  <a:pt x="519" y="2321"/>
                  <a:pt x="555" y="2308"/>
                  <a:pt x="583" y="2276"/>
                </a:cubicBezTo>
                <a:cubicBezTo>
                  <a:pt x="612" y="2243"/>
                  <a:pt x="595" y="2185"/>
                  <a:pt x="582" y="2146"/>
                </a:cubicBezTo>
                <a:cubicBezTo>
                  <a:pt x="565" y="2102"/>
                  <a:pt x="559" y="2087"/>
                  <a:pt x="543" y="2060"/>
                </a:cubicBezTo>
              </a:path>
              <a:path w="898" h="2738" extrusionOk="0">
                <a:moveTo>
                  <a:pt x="281" y="1658"/>
                </a:moveTo>
                <a:cubicBezTo>
                  <a:pt x="303" y="1639"/>
                  <a:pt x="320" y="1648"/>
                  <a:pt x="350" y="1659"/>
                </a:cubicBezTo>
                <a:cubicBezTo>
                  <a:pt x="391" y="1674"/>
                  <a:pt x="430" y="1681"/>
                  <a:pt x="473" y="1688"/>
                </a:cubicBezTo>
                <a:cubicBezTo>
                  <a:pt x="503" y="1693"/>
                  <a:pt x="547" y="1702"/>
                  <a:pt x="570" y="1675"/>
                </a:cubicBezTo>
                <a:cubicBezTo>
                  <a:pt x="596" y="1644"/>
                  <a:pt x="554" y="1595"/>
                  <a:pt x="539" y="1570"/>
                </a:cubicBezTo>
                <a:cubicBezTo>
                  <a:pt x="501" y="1509"/>
                  <a:pt x="457" y="1455"/>
                  <a:pt x="407" y="1403"/>
                </a:cubicBezTo>
                <a:cubicBezTo>
                  <a:pt x="362" y="1356"/>
                  <a:pt x="316" y="1311"/>
                  <a:pt x="274" y="1261"/>
                </a:cubicBezTo>
                <a:cubicBezTo>
                  <a:pt x="250" y="1233"/>
                  <a:pt x="232" y="1207"/>
                  <a:pt x="229" y="1174"/>
                </a:cubicBezTo>
                <a:cubicBezTo>
                  <a:pt x="227" y="1149"/>
                  <a:pt x="267" y="1143"/>
                  <a:pt x="283" y="1138"/>
                </a:cubicBezTo>
              </a:path>
              <a:path w="898" h="2738" extrusionOk="0">
                <a:moveTo>
                  <a:pt x="491" y="1141"/>
                </a:moveTo>
                <a:cubicBezTo>
                  <a:pt x="510" y="1135"/>
                  <a:pt x="530" y="1123"/>
                  <a:pt x="536" y="1100"/>
                </a:cubicBezTo>
                <a:cubicBezTo>
                  <a:pt x="543" y="1069"/>
                  <a:pt x="538" y="1018"/>
                  <a:pt x="533" y="987"/>
                </a:cubicBezTo>
                <a:cubicBezTo>
                  <a:pt x="524" y="935"/>
                  <a:pt x="502" y="882"/>
                  <a:pt x="478" y="835"/>
                </a:cubicBezTo>
                <a:cubicBezTo>
                  <a:pt x="453" y="786"/>
                  <a:pt x="403" y="708"/>
                  <a:pt x="343" y="696"/>
                </a:cubicBezTo>
                <a:cubicBezTo>
                  <a:pt x="339" y="697"/>
                  <a:pt x="334" y="697"/>
                  <a:pt x="330" y="698"/>
                </a:cubicBezTo>
                <a:cubicBezTo>
                  <a:pt x="309" y="727"/>
                  <a:pt x="310" y="754"/>
                  <a:pt x="321" y="790"/>
                </a:cubicBezTo>
                <a:cubicBezTo>
                  <a:pt x="345" y="868"/>
                  <a:pt x="391" y="948"/>
                  <a:pt x="461" y="993"/>
                </a:cubicBezTo>
                <a:cubicBezTo>
                  <a:pt x="502" y="1020"/>
                  <a:pt x="557" y="1032"/>
                  <a:pt x="606" y="1024"/>
                </a:cubicBezTo>
                <a:cubicBezTo>
                  <a:pt x="646" y="1018"/>
                  <a:pt x="707" y="994"/>
                  <a:pt x="734" y="963"/>
                </a:cubicBezTo>
                <a:cubicBezTo>
                  <a:pt x="766" y="926"/>
                  <a:pt x="783" y="883"/>
                  <a:pt x="794" y="836"/>
                </a:cubicBezTo>
                <a:cubicBezTo>
                  <a:pt x="797" y="825"/>
                  <a:pt x="799" y="813"/>
                  <a:pt x="802" y="802"/>
                </a:cubicBezTo>
              </a:path>
              <a:path w="898" h="2738" extrusionOk="0">
                <a:moveTo>
                  <a:pt x="174" y="0"/>
                </a:moveTo>
                <a:cubicBezTo>
                  <a:pt x="204" y="11"/>
                  <a:pt x="239" y="19"/>
                  <a:pt x="268" y="33"/>
                </a:cubicBezTo>
                <a:cubicBezTo>
                  <a:pt x="343" y="69"/>
                  <a:pt x="415" y="114"/>
                  <a:pt x="487" y="156"/>
                </a:cubicBezTo>
                <a:cubicBezTo>
                  <a:pt x="573" y="207"/>
                  <a:pt x="655" y="260"/>
                  <a:pt x="736" y="318"/>
                </a:cubicBezTo>
                <a:cubicBezTo>
                  <a:pt x="789" y="356"/>
                  <a:pt x="839" y="395"/>
                  <a:pt x="897" y="425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7450" y="3328988"/>
            <a:ext cx="1260475" cy="1881187"/>
          </a:xfrm>
          <a:custGeom>
            <a:avLst/>
            <a:gdLst>
              <a:gd name="T0" fmla="+- 0 9615 6827"/>
              <a:gd name="T1" fmla="*/ T0 w 3499"/>
              <a:gd name="T2" fmla="+- 0 9281 9245"/>
              <a:gd name="T3" fmla="*/ 9281 h 5229"/>
              <a:gd name="T4" fmla="+- 0 9229 6827"/>
              <a:gd name="T5" fmla="*/ T4 w 3499"/>
              <a:gd name="T6" fmla="+- 0 9618 9245"/>
              <a:gd name="T7" fmla="*/ 9618 h 5229"/>
              <a:gd name="T8" fmla="+- 0 8988 6827"/>
              <a:gd name="T9" fmla="*/ T8 w 3499"/>
              <a:gd name="T10" fmla="+- 0 10284 9245"/>
              <a:gd name="T11" fmla="*/ 10284 h 5229"/>
              <a:gd name="T12" fmla="+- 0 9285 6827"/>
              <a:gd name="T13" fmla="*/ T12 w 3499"/>
              <a:gd name="T14" fmla="+- 0 12244 9245"/>
              <a:gd name="T15" fmla="*/ 12244 h 5229"/>
              <a:gd name="T16" fmla="+- 0 9767 6827"/>
              <a:gd name="T17" fmla="*/ T16 w 3499"/>
              <a:gd name="T18" fmla="+- 0 12670 9245"/>
              <a:gd name="T19" fmla="*/ 12670 h 5229"/>
              <a:gd name="T20" fmla="+- 0 6827 6827"/>
              <a:gd name="T21" fmla="*/ T20 w 3499"/>
              <a:gd name="T22" fmla="+- 0 11442 9245"/>
              <a:gd name="T23" fmla="*/ 11442 h 5229"/>
              <a:gd name="T24" fmla="+- 0 7158 6827"/>
              <a:gd name="T25" fmla="*/ T24 w 3499"/>
              <a:gd name="T26" fmla="+- 0 11609 9245"/>
              <a:gd name="T27" fmla="*/ 11609 h 5229"/>
              <a:gd name="T28" fmla="+- 0 7407 6827"/>
              <a:gd name="T29" fmla="*/ T28 w 3499"/>
              <a:gd name="T30" fmla="+- 0 11565 9245"/>
              <a:gd name="T31" fmla="*/ 11565 h 5229"/>
              <a:gd name="T32" fmla="+- 0 7146 6827"/>
              <a:gd name="T33" fmla="*/ T32 w 3499"/>
              <a:gd name="T34" fmla="+- 0 11109 9245"/>
              <a:gd name="T35" fmla="*/ 11109 h 5229"/>
              <a:gd name="T36" fmla="+- 0 7173 6827"/>
              <a:gd name="T37" fmla="*/ T36 w 3499"/>
              <a:gd name="T38" fmla="+- 0 10912 9245"/>
              <a:gd name="T39" fmla="*/ 10912 h 5229"/>
              <a:gd name="T40" fmla="+- 0 7329 6827"/>
              <a:gd name="T41" fmla="*/ T40 w 3499"/>
              <a:gd name="T42" fmla="+- 0 10977 9245"/>
              <a:gd name="T43" fmla="*/ 10977 h 5229"/>
              <a:gd name="T44" fmla="+- 0 7391 6827"/>
              <a:gd name="T45" fmla="*/ T44 w 3499"/>
              <a:gd name="T46" fmla="+- 0 11107 9245"/>
              <a:gd name="T47" fmla="*/ 11107 h 5229"/>
              <a:gd name="T48" fmla="+- 0 7531 6827"/>
              <a:gd name="T49" fmla="*/ T48 w 3499"/>
              <a:gd name="T50" fmla="+- 0 10994 9245"/>
              <a:gd name="T51" fmla="*/ 10994 h 5229"/>
              <a:gd name="T52" fmla="+- 0 7739 6827"/>
              <a:gd name="T53" fmla="*/ T52 w 3499"/>
              <a:gd name="T54" fmla="+- 0 11130 9245"/>
              <a:gd name="T55" fmla="*/ 11130 h 5229"/>
              <a:gd name="T56" fmla="+- 0 7680 6827"/>
              <a:gd name="T57" fmla="*/ T56 w 3499"/>
              <a:gd name="T58" fmla="+- 0 11333 9245"/>
              <a:gd name="T59" fmla="*/ 11333 h 5229"/>
              <a:gd name="T60" fmla="+- 0 7615 6827"/>
              <a:gd name="T61" fmla="*/ T60 w 3499"/>
              <a:gd name="T62" fmla="+- 0 11309 9245"/>
              <a:gd name="T63" fmla="*/ 11309 h 5229"/>
              <a:gd name="T64" fmla="+- 0 7812 6827"/>
              <a:gd name="T65" fmla="*/ T64 w 3499"/>
              <a:gd name="T66" fmla="+- 0 11040 9245"/>
              <a:gd name="T67" fmla="*/ 11040 h 5229"/>
              <a:gd name="T68" fmla="+- 0 7732 6827"/>
              <a:gd name="T69" fmla="*/ T68 w 3499"/>
              <a:gd name="T70" fmla="+- 0 10797 9245"/>
              <a:gd name="T71" fmla="*/ 10797 h 5229"/>
              <a:gd name="T72" fmla="+- 0 7559 6827"/>
              <a:gd name="T73" fmla="*/ T72 w 3499"/>
              <a:gd name="T74" fmla="+- 0 10873 9245"/>
              <a:gd name="T75" fmla="*/ 10873 h 5229"/>
              <a:gd name="T76" fmla="+- 0 7895 6827"/>
              <a:gd name="T77" fmla="*/ T76 w 3499"/>
              <a:gd name="T78" fmla="+- 0 11009 9245"/>
              <a:gd name="T79" fmla="*/ 11009 h 5229"/>
              <a:gd name="T80" fmla="+- 0 8052 6827"/>
              <a:gd name="T81" fmla="*/ T80 w 3499"/>
              <a:gd name="T82" fmla="+- 0 10773 9245"/>
              <a:gd name="T83" fmla="*/ 10773 h 5229"/>
              <a:gd name="T84" fmla="+- 0 7828 6827"/>
              <a:gd name="T85" fmla="*/ T84 w 3499"/>
              <a:gd name="T86" fmla="+- 0 10477 9245"/>
              <a:gd name="T87" fmla="*/ 10477 h 5229"/>
              <a:gd name="T88" fmla="+- 0 7800 6827"/>
              <a:gd name="T89" fmla="*/ T88 w 3499"/>
              <a:gd name="T90" fmla="+- 0 10385 9245"/>
              <a:gd name="T91" fmla="*/ 10385 h 5229"/>
              <a:gd name="T92" fmla="+- 0 8032 6827"/>
              <a:gd name="T93" fmla="*/ T92 w 3499"/>
              <a:gd name="T94" fmla="+- 0 11807 9245"/>
              <a:gd name="T95" fmla="*/ 11807 h 5229"/>
              <a:gd name="T96" fmla="+- 0 8303 6827"/>
              <a:gd name="T97" fmla="*/ T96 w 3499"/>
              <a:gd name="T98" fmla="+- 0 11955 9245"/>
              <a:gd name="T99" fmla="*/ 11955 h 5229"/>
              <a:gd name="T100" fmla="+- 0 8225 6827"/>
              <a:gd name="T101" fmla="*/ T100 w 3499"/>
              <a:gd name="T102" fmla="+- 0 11783 9245"/>
              <a:gd name="T103" fmla="*/ 11783 h 5229"/>
              <a:gd name="T104" fmla="+- 0 8334 6827"/>
              <a:gd name="T105" fmla="*/ T104 w 3499"/>
              <a:gd name="T106" fmla="+- 0 11659 9245"/>
              <a:gd name="T107" fmla="*/ 11659 h 5229"/>
              <a:gd name="T108" fmla="+- 0 8227 6827"/>
              <a:gd name="T109" fmla="*/ T108 w 3499"/>
              <a:gd name="T110" fmla="+- 0 11556 9245"/>
              <a:gd name="T111" fmla="*/ 11556 h 5229"/>
              <a:gd name="T112" fmla="+- 0 8254 6827"/>
              <a:gd name="T113" fmla="*/ T112 w 3499"/>
              <a:gd name="T114" fmla="+- 0 11732 9245"/>
              <a:gd name="T115" fmla="*/ 11732 h 5229"/>
              <a:gd name="T116" fmla="+- 0 8447 6827"/>
              <a:gd name="T117" fmla="*/ T116 w 3499"/>
              <a:gd name="T118" fmla="+- 0 11763 9245"/>
              <a:gd name="T119" fmla="*/ 11763 h 5229"/>
              <a:gd name="T120" fmla="+- 0 8316 6827"/>
              <a:gd name="T121" fmla="*/ T120 w 3499"/>
              <a:gd name="T122" fmla="+- 0 11377 9245"/>
              <a:gd name="T123" fmla="*/ 11377 h 5229"/>
              <a:gd name="T124" fmla="+- 0 8563 6827"/>
              <a:gd name="T125" fmla="*/ T124 w 3499"/>
              <a:gd name="T126" fmla="+- 0 11447 9245"/>
              <a:gd name="T127" fmla="*/ 11447 h 5229"/>
              <a:gd name="T128" fmla="+- 0 8613 6827"/>
              <a:gd name="T129" fmla="*/ T128 w 3499"/>
              <a:gd name="T130" fmla="+- 0 11341 9245"/>
              <a:gd name="T131" fmla="*/ 11341 h 5229"/>
              <a:gd name="T132" fmla="+- 0 8473 6827"/>
              <a:gd name="T133" fmla="*/ T132 w 3499"/>
              <a:gd name="T134" fmla="+- 0 11146 9245"/>
              <a:gd name="T135" fmla="*/ 11146 h 5229"/>
              <a:gd name="T136" fmla="+- 0 8544 6827"/>
              <a:gd name="T137" fmla="*/ T136 w 3499"/>
              <a:gd name="T138" fmla="+- 0 11138 9245"/>
              <a:gd name="T139" fmla="*/ 11138 h 5229"/>
              <a:gd name="T140" fmla="+- 0 8647 6827"/>
              <a:gd name="T141" fmla="*/ T140 w 3499"/>
              <a:gd name="T142" fmla="+- 0 10975 9245"/>
              <a:gd name="T143" fmla="*/ 10975 h 5229"/>
              <a:gd name="T144" fmla="+- 0 8512 6827"/>
              <a:gd name="T145" fmla="*/ T144 w 3499"/>
              <a:gd name="T146" fmla="+- 0 10864 9245"/>
              <a:gd name="T147" fmla="*/ 10864 h 5229"/>
              <a:gd name="T148" fmla="+- 0 8602 6827"/>
              <a:gd name="T149" fmla="*/ T148 w 3499"/>
              <a:gd name="T150" fmla="+- 0 11074 9245"/>
              <a:gd name="T151" fmla="*/ 11074 h 5229"/>
              <a:gd name="T152" fmla="+- 0 8785 6827"/>
              <a:gd name="T153" fmla="*/ T152 w 3499"/>
              <a:gd name="T154" fmla="+- 0 11039 9245"/>
              <a:gd name="T155" fmla="*/ 11039 h 5229"/>
              <a:gd name="T156" fmla="+- 0 8364 6827"/>
              <a:gd name="T157" fmla="*/ T156 w 3499"/>
              <a:gd name="T158" fmla="+- 0 10217 9245"/>
              <a:gd name="T159" fmla="*/ 10217 h 5229"/>
              <a:gd name="T160" fmla="+- 0 8462 6827"/>
              <a:gd name="T161" fmla="*/ T160 w 3499"/>
              <a:gd name="T162" fmla="+- 0 10260 9245"/>
              <a:gd name="T163" fmla="*/ 10260 h 5229"/>
              <a:gd name="T164" fmla="+- 0 8841 6827"/>
              <a:gd name="T165" fmla="*/ T164 w 3499"/>
              <a:gd name="T166" fmla="+- 0 10558 9245"/>
              <a:gd name="T167" fmla="*/ 10558 h 5229"/>
              <a:gd name="T168" fmla="+- 0 7654 6827"/>
              <a:gd name="T169" fmla="*/ T168 w 3499"/>
              <a:gd name="T170" fmla="+- 0 14117 9245"/>
              <a:gd name="T171" fmla="*/ 14117 h 5229"/>
              <a:gd name="T172" fmla="+- 0 7814 6827"/>
              <a:gd name="T173" fmla="*/ T172 w 3499"/>
              <a:gd name="T174" fmla="+- 0 14095 9245"/>
              <a:gd name="T175" fmla="*/ 14095 h 5229"/>
              <a:gd name="T176" fmla="+- 0 8083 6827"/>
              <a:gd name="T177" fmla="*/ T176 w 3499"/>
              <a:gd name="T178" fmla="+- 0 14043 9245"/>
              <a:gd name="T179" fmla="*/ 14043 h 5229"/>
              <a:gd name="T180" fmla="+- 0 8543 6827"/>
              <a:gd name="T181" fmla="*/ T180 w 3499"/>
              <a:gd name="T182" fmla="+- 0 14027 9245"/>
              <a:gd name="T183" fmla="*/ 14027 h 5229"/>
              <a:gd name="T184" fmla="+- 0 8528 6827"/>
              <a:gd name="T185" fmla="*/ T184 w 3499"/>
              <a:gd name="T186" fmla="+- 0 14081 9245"/>
              <a:gd name="T187" fmla="*/ 14081 h 5229"/>
              <a:gd name="T188" fmla="+- 0 8286 6827"/>
              <a:gd name="T189" fmla="*/ T188 w 3499"/>
              <a:gd name="T190" fmla="+- 0 14304 9245"/>
              <a:gd name="T191" fmla="*/ 14304 h 5229"/>
              <a:gd name="T192" fmla="+- 0 8378 6827"/>
              <a:gd name="T193" fmla="*/ T192 w 3499"/>
              <a:gd name="T194" fmla="+- 0 14231 9245"/>
              <a:gd name="T195" fmla="*/ 14231 h 5229"/>
              <a:gd name="T196" fmla="+- 0 8568 6827"/>
              <a:gd name="T197" fmla="*/ T196 w 3499"/>
              <a:gd name="T198" fmla="+- 0 13975 9245"/>
              <a:gd name="T199" fmla="*/ 13975 h 5229"/>
              <a:gd name="T200" fmla="+- 0 8257 6827"/>
              <a:gd name="T201" fmla="*/ T200 w 3499"/>
              <a:gd name="T202" fmla="+- 0 13810 9245"/>
              <a:gd name="T203" fmla="*/ 13810 h 5229"/>
              <a:gd name="T204" fmla="+- 0 8460 6827"/>
              <a:gd name="T205" fmla="*/ T204 w 3499"/>
              <a:gd name="T206" fmla="+- 0 14074 9245"/>
              <a:gd name="T207" fmla="*/ 14074 h 5229"/>
              <a:gd name="T208" fmla="+- 0 8402 6827"/>
              <a:gd name="T209" fmla="*/ T208 w 3499"/>
              <a:gd name="T210" fmla="+- 0 14019 9245"/>
              <a:gd name="T211" fmla="*/ 14019 h 5229"/>
              <a:gd name="T212" fmla="+- 0 7402 6827"/>
              <a:gd name="T213" fmla="*/ T212 w 3499"/>
              <a:gd name="T214" fmla="+- 0 14064 9245"/>
              <a:gd name="T215" fmla="*/ 14064 h 5229"/>
              <a:gd name="T216" fmla="+- 0 7413 6827"/>
              <a:gd name="T217" fmla="*/ T216 w 3499"/>
              <a:gd name="T218" fmla="+- 0 14021 9245"/>
              <a:gd name="T219" fmla="*/ 14021 h 5229"/>
              <a:gd name="T220" fmla="+- 0 8289 6827"/>
              <a:gd name="T221" fmla="*/ T220 w 3499"/>
              <a:gd name="T222" fmla="+- 0 13599 9245"/>
              <a:gd name="T223" fmla="*/ 13599 h 5229"/>
              <a:gd name="T224" fmla="+- 0 8184 6827"/>
              <a:gd name="T225" fmla="*/ T224 w 3499"/>
              <a:gd name="T226" fmla="+- 0 13503 9245"/>
              <a:gd name="T227" fmla="*/ 13503 h 5229"/>
              <a:gd name="T228" fmla="+- 0 8549 6827"/>
              <a:gd name="T229" fmla="*/ T228 w 3499"/>
              <a:gd name="T230" fmla="+- 0 14000 9245"/>
              <a:gd name="T231" fmla="*/ 14000 h 5229"/>
              <a:gd name="T232" fmla="+- 0 8187 6827"/>
              <a:gd name="T233" fmla="*/ T232 w 3499"/>
              <a:gd name="T234" fmla="+- 0 14383 9245"/>
              <a:gd name="T235" fmla="*/ 14383 h 5229"/>
              <a:gd name="T236" fmla="+- 0 7769 6827"/>
              <a:gd name="T237" fmla="*/ T236 w 3499"/>
              <a:gd name="T238" fmla="+- 0 14473 9245"/>
              <a:gd name="T239" fmla="*/ 14473 h 52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3499" h="5229" extrusionOk="0">
                <a:moveTo>
                  <a:pt x="2776" y="130"/>
                </a:moveTo>
                <a:cubicBezTo>
                  <a:pt x="2780" y="98"/>
                  <a:pt x="2781" y="69"/>
                  <a:pt x="2788" y="36"/>
                </a:cubicBezTo>
                <a:cubicBezTo>
                  <a:pt x="2791" y="24"/>
                  <a:pt x="2798" y="12"/>
                  <a:pt x="2801" y="0"/>
                </a:cubicBezTo>
                <a:cubicBezTo>
                  <a:pt x="2676" y="133"/>
                  <a:pt x="2528" y="241"/>
                  <a:pt x="2402" y="373"/>
                </a:cubicBezTo>
                <a:cubicBezTo>
                  <a:pt x="2322" y="457"/>
                  <a:pt x="2262" y="553"/>
                  <a:pt x="2225" y="663"/>
                </a:cubicBezTo>
                <a:cubicBezTo>
                  <a:pt x="2185" y="783"/>
                  <a:pt x="2171" y="914"/>
                  <a:pt x="2161" y="1039"/>
                </a:cubicBezTo>
                <a:cubicBezTo>
                  <a:pt x="2127" y="1459"/>
                  <a:pt x="2128" y="1873"/>
                  <a:pt x="2248" y="2280"/>
                </a:cubicBezTo>
                <a:cubicBezTo>
                  <a:pt x="2318" y="2517"/>
                  <a:pt x="2374" y="2768"/>
                  <a:pt x="2458" y="2999"/>
                </a:cubicBezTo>
                <a:cubicBezTo>
                  <a:pt x="2515" y="3155"/>
                  <a:pt x="2617" y="3263"/>
                  <a:pt x="2759" y="3347"/>
                </a:cubicBezTo>
                <a:cubicBezTo>
                  <a:pt x="2817" y="3381"/>
                  <a:pt x="2876" y="3405"/>
                  <a:pt x="2940" y="3425"/>
                </a:cubicBezTo>
                <a:cubicBezTo>
                  <a:pt x="3123" y="3483"/>
                  <a:pt x="3315" y="3504"/>
                  <a:pt x="3498" y="3563"/>
                </a:cubicBezTo>
              </a:path>
              <a:path w="3499" h="5229" extrusionOk="0">
                <a:moveTo>
                  <a:pt x="0" y="2197"/>
                </a:moveTo>
                <a:cubicBezTo>
                  <a:pt x="46" y="2209"/>
                  <a:pt x="92" y="2231"/>
                  <a:pt x="134" y="2254"/>
                </a:cubicBezTo>
                <a:cubicBezTo>
                  <a:pt x="200" y="2289"/>
                  <a:pt x="265" y="2328"/>
                  <a:pt x="331" y="2364"/>
                </a:cubicBezTo>
                <a:cubicBezTo>
                  <a:pt x="388" y="2395"/>
                  <a:pt x="445" y="2424"/>
                  <a:pt x="510" y="2433"/>
                </a:cubicBezTo>
                <a:cubicBezTo>
                  <a:pt x="584" y="2443"/>
                  <a:pt x="590" y="2379"/>
                  <a:pt x="580" y="2320"/>
                </a:cubicBezTo>
                <a:cubicBezTo>
                  <a:pt x="560" y="2196"/>
                  <a:pt x="492" y="2077"/>
                  <a:pt x="423" y="1974"/>
                </a:cubicBezTo>
                <a:cubicBezTo>
                  <a:pt x="395" y="1932"/>
                  <a:pt x="357" y="1896"/>
                  <a:pt x="319" y="1864"/>
                </a:cubicBezTo>
                <a:cubicBezTo>
                  <a:pt x="313" y="1860"/>
                  <a:pt x="307" y="1855"/>
                  <a:pt x="301" y="1851"/>
                </a:cubicBezTo>
              </a:path>
              <a:path w="3499" h="5229" extrusionOk="0">
                <a:moveTo>
                  <a:pt x="346" y="1667"/>
                </a:moveTo>
                <a:cubicBezTo>
                  <a:pt x="381" y="1662"/>
                  <a:pt x="394" y="1654"/>
                  <a:pt x="432" y="1667"/>
                </a:cubicBezTo>
                <a:cubicBezTo>
                  <a:pt x="460" y="1676"/>
                  <a:pt x="486" y="1709"/>
                  <a:pt x="502" y="1732"/>
                </a:cubicBezTo>
                <a:cubicBezTo>
                  <a:pt x="522" y="1760"/>
                  <a:pt x="535" y="1790"/>
                  <a:pt x="548" y="1821"/>
                </a:cubicBezTo>
                <a:cubicBezTo>
                  <a:pt x="554" y="1835"/>
                  <a:pt x="559" y="1848"/>
                  <a:pt x="564" y="1862"/>
                </a:cubicBezTo>
                <a:cubicBezTo>
                  <a:pt x="579" y="1842"/>
                  <a:pt x="591" y="1820"/>
                  <a:pt x="609" y="1802"/>
                </a:cubicBezTo>
                <a:cubicBezTo>
                  <a:pt x="635" y="1775"/>
                  <a:pt x="666" y="1755"/>
                  <a:pt x="704" y="1749"/>
                </a:cubicBezTo>
                <a:cubicBezTo>
                  <a:pt x="752" y="1741"/>
                  <a:pt x="792" y="1753"/>
                  <a:pt x="831" y="1778"/>
                </a:cubicBezTo>
                <a:cubicBezTo>
                  <a:pt x="873" y="1805"/>
                  <a:pt x="898" y="1838"/>
                  <a:pt x="912" y="1885"/>
                </a:cubicBezTo>
                <a:cubicBezTo>
                  <a:pt x="923" y="1923"/>
                  <a:pt x="927" y="1972"/>
                  <a:pt x="910" y="2009"/>
                </a:cubicBezTo>
                <a:cubicBezTo>
                  <a:pt x="900" y="2032"/>
                  <a:pt x="875" y="2076"/>
                  <a:pt x="853" y="2088"/>
                </a:cubicBezTo>
                <a:cubicBezTo>
                  <a:pt x="834" y="2098"/>
                  <a:pt x="804" y="2091"/>
                  <a:pt x="791" y="2075"/>
                </a:cubicBezTo>
                <a:cubicBezTo>
                  <a:pt x="790" y="2071"/>
                  <a:pt x="789" y="2068"/>
                  <a:pt x="788" y="2064"/>
                </a:cubicBezTo>
              </a:path>
              <a:path w="3499" h="5229" extrusionOk="0">
                <a:moveTo>
                  <a:pt x="896" y="1901"/>
                </a:moveTo>
                <a:cubicBezTo>
                  <a:pt x="929" y="1865"/>
                  <a:pt x="957" y="1835"/>
                  <a:pt x="985" y="1795"/>
                </a:cubicBezTo>
                <a:cubicBezTo>
                  <a:pt x="1012" y="1756"/>
                  <a:pt x="1012" y="1718"/>
                  <a:pt x="1001" y="1672"/>
                </a:cubicBezTo>
                <a:cubicBezTo>
                  <a:pt x="988" y="1618"/>
                  <a:pt x="950" y="1582"/>
                  <a:pt x="905" y="1552"/>
                </a:cubicBezTo>
                <a:cubicBezTo>
                  <a:pt x="858" y="1521"/>
                  <a:pt x="791" y="1493"/>
                  <a:pt x="739" y="1528"/>
                </a:cubicBezTo>
                <a:cubicBezTo>
                  <a:pt x="706" y="1551"/>
                  <a:pt x="715" y="1599"/>
                  <a:pt x="732" y="1628"/>
                </a:cubicBezTo>
                <a:cubicBezTo>
                  <a:pt x="762" y="1679"/>
                  <a:pt x="817" y="1717"/>
                  <a:pt x="870" y="1740"/>
                </a:cubicBezTo>
                <a:cubicBezTo>
                  <a:pt x="934" y="1768"/>
                  <a:pt x="1000" y="1774"/>
                  <a:pt x="1068" y="1764"/>
                </a:cubicBezTo>
                <a:cubicBezTo>
                  <a:pt x="1120" y="1756"/>
                  <a:pt x="1178" y="1729"/>
                  <a:pt x="1207" y="1681"/>
                </a:cubicBezTo>
                <a:cubicBezTo>
                  <a:pt x="1232" y="1639"/>
                  <a:pt x="1237" y="1575"/>
                  <a:pt x="1225" y="1528"/>
                </a:cubicBezTo>
                <a:cubicBezTo>
                  <a:pt x="1210" y="1466"/>
                  <a:pt x="1182" y="1415"/>
                  <a:pt x="1142" y="1366"/>
                </a:cubicBezTo>
                <a:cubicBezTo>
                  <a:pt x="1100" y="1315"/>
                  <a:pt x="1050" y="1275"/>
                  <a:pt x="1001" y="1232"/>
                </a:cubicBezTo>
                <a:cubicBezTo>
                  <a:pt x="983" y="1216"/>
                  <a:pt x="959" y="1195"/>
                  <a:pt x="959" y="1169"/>
                </a:cubicBezTo>
                <a:cubicBezTo>
                  <a:pt x="965" y="1154"/>
                  <a:pt x="968" y="1149"/>
                  <a:pt x="973" y="1140"/>
                </a:cubicBezTo>
              </a:path>
              <a:path w="3499" h="5229" extrusionOk="0">
                <a:moveTo>
                  <a:pt x="1073" y="2524"/>
                </a:moveTo>
                <a:cubicBezTo>
                  <a:pt x="1116" y="2531"/>
                  <a:pt x="1164" y="2545"/>
                  <a:pt x="1205" y="2562"/>
                </a:cubicBezTo>
                <a:cubicBezTo>
                  <a:pt x="1263" y="2586"/>
                  <a:pt x="1322" y="2615"/>
                  <a:pt x="1377" y="2644"/>
                </a:cubicBezTo>
                <a:cubicBezTo>
                  <a:pt x="1412" y="2662"/>
                  <a:pt x="1447" y="2683"/>
                  <a:pt x="1476" y="2710"/>
                </a:cubicBezTo>
                <a:cubicBezTo>
                  <a:pt x="1479" y="2714"/>
                  <a:pt x="1483" y="2717"/>
                  <a:pt x="1486" y="2721"/>
                </a:cubicBezTo>
              </a:path>
              <a:path w="3499" h="5229" extrusionOk="0">
                <a:moveTo>
                  <a:pt x="1398" y="2538"/>
                </a:moveTo>
                <a:cubicBezTo>
                  <a:pt x="1417" y="2527"/>
                  <a:pt x="1455" y="2509"/>
                  <a:pt x="1470" y="2493"/>
                </a:cubicBezTo>
                <a:cubicBezTo>
                  <a:pt x="1489" y="2473"/>
                  <a:pt x="1505" y="2442"/>
                  <a:pt x="1507" y="2414"/>
                </a:cubicBezTo>
                <a:cubicBezTo>
                  <a:pt x="1509" y="2384"/>
                  <a:pt x="1494" y="2353"/>
                  <a:pt x="1472" y="2333"/>
                </a:cubicBezTo>
                <a:cubicBezTo>
                  <a:pt x="1453" y="2315"/>
                  <a:pt x="1426" y="2301"/>
                  <a:pt x="1400" y="2311"/>
                </a:cubicBezTo>
                <a:cubicBezTo>
                  <a:pt x="1373" y="2322"/>
                  <a:pt x="1372" y="2357"/>
                  <a:pt x="1375" y="2381"/>
                </a:cubicBezTo>
                <a:cubicBezTo>
                  <a:pt x="1380" y="2420"/>
                  <a:pt x="1402" y="2458"/>
                  <a:pt x="1427" y="2487"/>
                </a:cubicBezTo>
                <a:cubicBezTo>
                  <a:pt x="1454" y="2518"/>
                  <a:pt x="1490" y="2539"/>
                  <a:pt x="1530" y="2546"/>
                </a:cubicBezTo>
                <a:cubicBezTo>
                  <a:pt x="1566" y="2553"/>
                  <a:pt x="1601" y="2545"/>
                  <a:pt x="1620" y="2518"/>
                </a:cubicBezTo>
                <a:cubicBezTo>
                  <a:pt x="1644" y="2484"/>
                  <a:pt x="1637" y="2447"/>
                  <a:pt x="1635" y="2408"/>
                </a:cubicBezTo>
              </a:path>
              <a:path w="3499" h="5229" extrusionOk="0">
                <a:moveTo>
                  <a:pt x="1489" y="2132"/>
                </a:moveTo>
                <a:cubicBezTo>
                  <a:pt x="1524" y="2142"/>
                  <a:pt x="1557" y="2155"/>
                  <a:pt x="1592" y="2165"/>
                </a:cubicBezTo>
                <a:cubicBezTo>
                  <a:pt x="1640" y="2179"/>
                  <a:pt x="1686" y="2194"/>
                  <a:pt x="1736" y="2202"/>
                </a:cubicBezTo>
                <a:cubicBezTo>
                  <a:pt x="1760" y="2206"/>
                  <a:pt x="1801" y="2215"/>
                  <a:pt x="1813" y="2186"/>
                </a:cubicBezTo>
                <a:cubicBezTo>
                  <a:pt x="1826" y="2155"/>
                  <a:pt x="1799" y="2121"/>
                  <a:pt x="1786" y="2096"/>
                </a:cubicBezTo>
                <a:cubicBezTo>
                  <a:pt x="1763" y="2052"/>
                  <a:pt x="1737" y="2015"/>
                  <a:pt x="1707" y="1976"/>
                </a:cubicBezTo>
                <a:cubicBezTo>
                  <a:pt x="1687" y="1951"/>
                  <a:pt x="1668" y="1924"/>
                  <a:pt x="1646" y="1901"/>
                </a:cubicBezTo>
                <a:cubicBezTo>
                  <a:pt x="1642" y="1898"/>
                  <a:pt x="1639" y="1894"/>
                  <a:pt x="1635" y="1891"/>
                </a:cubicBezTo>
              </a:path>
              <a:path w="3499" h="5229" extrusionOk="0">
                <a:moveTo>
                  <a:pt x="1717" y="1893"/>
                </a:moveTo>
                <a:cubicBezTo>
                  <a:pt x="1753" y="1876"/>
                  <a:pt x="1771" y="1866"/>
                  <a:pt x="1798" y="1836"/>
                </a:cubicBezTo>
                <a:cubicBezTo>
                  <a:pt x="1827" y="1804"/>
                  <a:pt x="1826" y="1771"/>
                  <a:pt x="1820" y="1730"/>
                </a:cubicBezTo>
                <a:cubicBezTo>
                  <a:pt x="1814" y="1687"/>
                  <a:pt x="1791" y="1656"/>
                  <a:pt x="1758" y="1628"/>
                </a:cubicBezTo>
                <a:cubicBezTo>
                  <a:pt x="1738" y="1611"/>
                  <a:pt x="1706" y="1595"/>
                  <a:pt x="1685" y="1619"/>
                </a:cubicBezTo>
                <a:cubicBezTo>
                  <a:pt x="1662" y="1646"/>
                  <a:pt x="1677" y="1690"/>
                  <a:pt x="1689" y="1718"/>
                </a:cubicBezTo>
                <a:cubicBezTo>
                  <a:pt x="1707" y="1761"/>
                  <a:pt x="1738" y="1800"/>
                  <a:pt x="1775" y="1829"/>
                </a:cubicBezTo>
                <a:cubicBezTo>
                  <a:pt x="1802" y="1851"/>
                  <a:pt x="1846" y="1873"/>
                  <a:pt x="1883" y="1866"/>
                </a:cubicBezTo>
                <a:cubicBezTo>
                  <a:pt x="1922" y="1858"/>
                  <a:pt x="1943" y="1828"/>
                  <a:pt x="1958" y="1794"/>
                </a:cubicBezTo>
                <a:cubicBezTo>
                  <a:pt x="1971" y="1761"/>
                  <a:pt x="1975" y="1749"/>
                  <a:pt x="1977" y="1724"/>
                </a:cubicBezTo>
              </a:path>
              <a:path w="3499" h="5229" extrusionOk="0">
                <a:moveTo>
                  <a:pt x="1537" y="972"/>
                </a:moveTo>
                <a:cubicBezTo>
                  <a:pt x="1532" y="969"/>
                  <a:pt x="1528" y="966"/>
                  <a:pt x="1523" y="963"/>
                </a:cubicBezTo>
                <a:cubicBezTo>
                  <a:pt x="1561" y="980"/>
                  <a:pt x="1598" y="996"/>
                  <a:pt x="1635" y="1015"/>
                </a:cubicBezTo>
                <a:cubicBezTo>
                  <a:pt x="1708" y="1052"/>
                  <a:pt x="1774" y="1097"/>
                  <a:pt x="1839" y="1146"/>
                </a:cubicBezTo>
                <a:cubicBezTo>
                  <a:pt x="1903" y="1194"/>
                  <a:pt x="1963" y="1251"/>
                  <a:pt x="2014" y="1313"/>
                </a:cubicBezTo>
                <a:cubicBezTo>
                  <a:pt x="2027" y="1331"/>
                  <a:pt x="2041" y="1349"/>
                  <a:pt x="2054" y="1367"/>
                </a:cubicBezTo>
              </a:path>
              <a:path w="3499" h="5229" extrusionOk="0">
                <a:moveTo>
                  <a:pt x="827" y="4872"/>
                </a:moveTo>
                <a:cubicBezTo>
                  <a:pt x="859" y="4870"/>
                  <a:pt x="893" y="4870"/>
                  <a:pt x="925" y="4865"/>
                </a:cubicBezTo>
                <a:cubicBezTo>
                  <a:pt x="946" y="4862"/>
                  <a:pt x="968" y="4858"/>
                  <a:pt x="987" y="4850"/>
                </a:cubicBezTo>
                <a:cubicBezTo>
                  <a:pt x="1021" y="4836"/>
                  <a:pt x="1050" y="4821"/>
                  <a:pt x="1086" y="4812"/>
                </a:cubicBezTo>
                <a:cubicBezTo>
                  <a:pt x="1141" y="4798"/>
                  <a:pt x="1200" y="4798"/>
                  <a:pt x="1256" y="4798"/>
                </a:cubicBezTo>
                <a:cubicBezTo>
                  <a:pt x="1328" y="4798"/>
                  <a:pt x="1399" y="4797"/>
                  <a:pt x="1471" y="4797"/>
                </a:cubicBezTo>
                <a:cubicBezTo>
                  <a:pt x="1553" y="4797"/>
                  <a:pt x="1635" y="4792"/>
                  <a:pt x="1716" y="4782"/>
                </a:cubicBezTo>
                <a:cubicBezTo>
                  <a:pt x="1735" y="4780"/>
                  <a:pt x="1741" y="4779"/>
                  <a:pt x="1753" y="4778"/>
                </a:cubicBezTo>
                <a:cubicBezTo>
                  <a:pt x="1737" y="4800"/>
                  <a:pt x="1724" y="4816"/>
                  <a:pt x="1701" y="4836"/>
                </a:cubicBezTo>
                <a:cubicBezTo>
                  <a:pt x="1658" y="4872"/>
                  <a:pt x="1613" y="4904"/>
                  <a:pt x="1571" y="4942"/>
                </a:cubicBezTo>
                <a:cubicBezTo>
                  <a:pt x="1531" y="4978"/>
                  <a:pt x="1491" y="5015"/>
                  <a:pt x="1459" y="5059"/>
                </a:cubicBezTo>
                <a:cubicBezTo>
                  <a:pt x="1431" y="5098"/>
                  <a:pt x="1418" y="5136"/>
                  <a:pt x="1411" y="5180"/>
                </a:cubicBezTo>
                <a:cubicBezTo>
                  <a:pt x="1463" y="5119"/>
                  <a:pt x="1503" y="5050"/>
                  <a:pt x="1551" y="4986"/>
                </a:cubicBezTo>
                <a:cubicBezTo>
                  <a:pt x="1594" y="4929"/>
                  <a:pt x="1638" y="4873"/>
                  <a:pt x="1685" y="4819"/>
                </a:cubicBezTo>
                <a:cubicBezTo>
                  <a:pt x="1703" y="4798"/>
                  <a:pt x="1747" y="4762"/>
                  <a:pt x="1741" y="4730"/>
                </a:cubicBezTo>
                <a:cubicBezTo>
                  <a:pt x="1734" y="4693"/>
                  <a:pt x="1684" y="4673"/>
                  <a:pt x="1655" y="4657"/>
                </a:cubicBezTo>
                <a:cubicBezTo>
                  <a:pt x="1584" y="4617"/>
                  <a:pt x="1510" y="4583"/>
                  <a:pt x="1430" y="4565"/>
                </a:cubicBezTo>
                <a:cubicBezTo>
                  <a:pt x="1412" y="4563"/>
                  <a:pt x="1395" y="4560"/>
                  <a:pt x="1377" y="4558"/>
                </a:cubicBezTo>
              </a:path>
              <a:path w="3499" h="5229" extrusionOk="0">
                <a:moveTo>
                  <a:pt x="1633" y="4829"/>
                </a:moveTo>
                <a:cubicBezTo>
                  <a:pt x="1647" y="4822"/>
                  <a:pt x="1660" y="4809"/>
                  <a:pt x="1672" y="4803"/>
                </a:cubicBezTo>
                <a:cubicBezTo>
                  <a:pt x="1641" y="4786"/>
                  <a:pt x="1617" y="4779"/>
                  <a:pt x="1575" y="4774"/>
                </a:cubicBezTo>
                <a:cubicBezTo>
                  <a:pt x="1490" y="4763"/>
                  <a:pt x="1405" y="4762"/>
                  <a:pt x="1320" y="4761"/>
                </a:cubicBezTo>
                <a:cubicBezTo>
                  <a:pt x="1073" y="4758"/>
                  <a:pt x="819" y="4776"/>
                  <a:pt x="575" y="4819"/>
                </a:cubicBezTo>
                <a:cubicBezTo>
                  <a:pt x="547" y="4824"/>
                  <a:pt x="520" y="4828"/>
                  <a:pt x="492" y="4831"/>
                </a:cubicBezTo>
                <a:cubicBezTo>
                  <a:pt x="521" y="4809"/>
                  <a:pt x="546" y="4792"/>
                  <a:pt x="586" y="4776"/>
                </a:cubicBezTo>
                <a:cubicBezTo>
                  <a:pt x="852" y="4673"/>
                  <a:pt x="1172" y="4647"/>
                  <a:pt x="1402" y="4466"/>
                </a:cubicBezTo>
                <a:cubicBezTo>
                  <a:pt x="1436" y="4439"/>
                  <a:pt x="1469" y="4400"/>
                  <a:pt x="1462" y="4354"/>
                </a:cubicBezTo>
                <a:cubicBezTo>
                  <a:pt x="1457" y="4320"/>
                  <a:pt x="1430" y="4300"/>
                  <a:pt x="1404" y="4281"/>
                </a:cubicBezTo>
                <a:cubicBezTo>
                  <a:pt x="1389" y="4270"/>
                  <a:pt x="1372" y="4267"/>
                  <a:pt x="1357" y="4258"/>
                </a:cubicBezTo>
                <a:cubicBezTo>
                  <a:pt x="1376" y="4287"/>
                  <a:pt x="1401" y="4315"/>
                  <a:pt x="1427" y="4343"/>
                </a:cubicBezTo>
                <a:cubicBezTo>
                  <a:pt x="1537" y="4460"/>
                  <a:pt x="1682" y="4593"/>
                  <a:pt x="1722" y="4755"/>
                </a:cubicBezTo>
                <a:cubicBezTo>
                  <a:pt x="1747" y="4857"/>
                  <a:pt x="1680" y="4948"/>
                  <a:pt x="1604" y="5009"/>
                </a:cubicBezTo>
                <a:cubicBezTo>
                  <a:pt x="1532" y="5066"/>
                  <a:pt x="1446" y="5108"/>
                  <a:pt x="1360" y="5138"/>
                </a:cubicBezTo>
                <a:cubicBezTo>
                  <a:pt x="1268" y="5170"/>
                  <a:pt x="1171" y="5189"/>
                  <a:pt x="1076" y="5206"/>
                </a:cubicBezTo>
                <a:cubicBezTo>
                  <a:pt x="1031" y="5214"/>
                  <a:pt x="987" y="5220"/>
                  <a:pt x="942" y="5228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42075" y="4570413"/>
            <a:ext cx="955675" cy="344487"/>
          </a:xfrm>
          <a:custGeom>
            <a:avLst/>
            <a:gdLst>
              <a:gd name="T0" fmla="+- 0 17900 17894"/>
              <a:gd name="T1" fmla="*/ T0 w 2656"/>
              <a:gd name="T2" fmla="+- 0 12909 12697"/>
              <a:gd name="T3" fmla="*/ 12909 h 957"/>
              <a:gd name="T4" fmla="+- 0 17913 17894"/>
              <a:gd name="T5" fmla="*/ T4 w 2656"/>
              <a:gd name="T6" fmla="+- 0 13032 12697"/>
              <a:gd name="T7" fmla="*/ 13032 h 957"/>
              <a:gd name="T8" fmla="+- 0 17954 17894"/>
              <a:gd name="T9" fmla="*/ T8 w 2656"/>
              <a:gd name="T10" fmla="+- 0 13245 12697"/>
              <a:gd name="T11" fmla="*/ 13245 h 957"/>
              <a:gd name="T12" fmla="+- 0 17959 17894"/>
              <a:gd name="T13" fmla="*/ T12 w 2656"/>
              <a:gd name="T14" fmla="+- 0 13431 12697"/>
              <a:gd name="T15" fmla="*/ 13431 h 957"/>
              <a:gd name="T16" fmla="+- 0 17942 17894"/>
              <a:gd name="T17" fmla="*/ T16 w 2656"/>
              <a:gd name="T18" fmla="+- 0 13548 12697"/>
              <a:gd name="T19" fmla="*/ 13548 h 957"/>
              <a:gd name="T20" fmla="+- 0 17933 17894"/>
              <a:gd name="T21" fmla="*/ T20 w 2656"/>
              <a:gd name="T22" fmla="+- 0 13566 12697"/>
              <a:gd name="T23" fmla="*/ 13566 h 957"/>
              <a:gd name="T24" fmla="+- 0 18192 17894"/>
              <a:gd name="T25" fmla="*/ T24 w 2656"/>
              <a:gd name="T26" fmla="+- 0 13171 12697"/>
              <a:gd name="T27" fmla="*/ 13171 h 957"/>
              <a:gd name="T28" fmla="+- 0 18146 17894"/>
              <a:gd name="T29" fmla="*/ T28 w 2656"/>
              <a:gd name="T30" fmla="+- 0 13227 12697"/>
              <a:gd name="T31" fmla="*/ 13227 h 957"/>
              <a:gd name="T32" fmla="+- 0 18053 17894"/>
              <a:gd name="T33" fmla="*/ T32 w 2656"/>
              <a:gd name="T34" fmla="+- 0 13314 12697"/>
              <a:gd name="T35" fmla="*/ 13314 h 957"/>
              <a:gd name="T36" fmla="+- 0 17995 17894"/>
              <a:gd name="T37" fmla="*/ T36 w 2656"/>
              <a:gd name="T38" fmla="+- 0 13381 12697"/>
              <a:gd name="T39" fmla="*/ 13381 h 957"/>
              <a:gd name="T40" fmla="+- 0 18030 17894"/>
              <a:gd name="T41" fmla="*/ T40 w 2656"/>
              <a:gd name="T42" fmla="+- 0 13432 12697"/>
              <a:gd name="T43" fmla="*/ 13432 h 957"/>
              <a:gd name="T44" fmla="+- 0 18120 17894"/>
              <a:gd name="T45" fmla="*/ T44 w 2656"/>
              <a:gd name="T46" fmla="+- 0 13521 12697"/>
              <a:gd name="T47" fmla="*/ 13521 h 957"/>
              <a:gd name="T48" fmla="+- 0 18175 17894"/>
              <a:gd name="T49" fmla="*/ T48 w 2656"/>
              <a:gd name="T50" fmla="+- 0 13619 12697"/>
              <a:gd name="T51" fmla="*/ 13619 h 957"/>
              <a:gd name="T52" fmla="+- 0 18155 17894"/>
              <a:gd name="T53" fmla="*/ T52 w 2656"/>
              <a:gd name="T54" fmla="+- 0 13651 12697"/>
              <a:gd name="T55" fmla="*/ 13651 h 957"/>
              <a:gd name="T56" fmla="+- 0 18299 17894"/>
              <a:gd name="T57" fmla="*/ T56 w 2656"/>
              <a:gd name="T58" fmla="+- 0 13454 12697"/>
              <a:gd name="T59" fmla="*/ 13454 h 957"/>
              <a:gd name="T60" fmla="+- 0 18486 17894"/>
              <a:gd name="T61" fmla="*/ T60 w 2656"/>
              <a:gd name="T62" fmla="+- 0 13413 12697"/>
              <a:gd name="T63" fmla="*/ 13413 h 957"/>
              <a:gd name="T64" fmla="+- 0 18601 17894"/>
              <a:gd name="T65" fmla="*/ T64 w 2656"/>
              <a:gd name="T66" fmla="+- 0 13334 12697"/>
              <a:gd name="T67" fmla="*/ 13334 h 957"/>
              <a:gd name="T68" fmla="+- 0 18589 17894"/>
              <a:gd name="T69" fmla="*/ T68 w 2656"/>
              <a:gd name="T70" fmla="+- 0 13247 12697"/>
              <a:gd name="T71" fmla="*/ 13247 h 957"/>
              <a:gd name="T72" fmla="+- 0 18484 17894"/>
              <a:gd name="T73" fmla="*/ T72 w 2656"/>
              <a:gd name="T74" fmla="+- 0 13231 12697"/>
              <a:gd name="T75" fmla="*/ 13231 h 957"/>
              <a:gd name="T76" fmla="+- 0 18384 17894"/>
              <a:gd name="T77" fmla="*/ T76 w 2656"/>
              <a:gd name="T78" fmla="+- 0 13315 12697"/>
              <a:gd name="T79" fmla="*/ 13315 h 957"/>
              <a:gd name="T80" fmla="+- 0 18379 17894"/>
              <a:gd name="T81" fmla="*/ T80 w 2656"/>
              <a:gd name="T82" fmla="+- 0 13445 12697"/>
              <a:gd name="T83" fmla="*/ 13445 h 957"/>
              <a:gd name="T84" fmla="+- 0 18510 17894"/>
              <a:gd name="T85" fmla="*/ T84 w 2656"/>
              <a:gd name="T86" fmla="+- 0 13567 12697"/>
              <a:gd name="T87" fmla="*/ 13567 h 957"/>
              <a:gd name="T88" fmla="+- 0 18671 17894"/>
              <a:gd name="T89" fmla="*/ T88 w 2656"/>
              <a:gd name="T90" fmla="+- 0 13584 12697"/>
              <a:gd name="T91" fmla="*/ 13584 h 957"/>
              <a:gd name="T92" fmla="+- 0 18811 17894"/>
              <a:gd name="T93" fmla="*/ T92 w 2656"/>
              <a:gd name="T94" fmla="+- 0 13540 12697"/>
              <a:gd name="T95" fmla="*/ 13540 h 957"/>
              <a:gd name="T96" fmla="+- 0 18877 17894"/>
              <a:gd name="T97" fmla="*/ T96 w 2656"/>
              <a:gd name="T98" fmla="+- 0 13445 12697"/>
              <a:gd name="T99" fmla="*/ 13445 h 957"/>
              <a:gd name="T100" fmla="+- 0 18881 17894"/>
              <a:gd name="T101" fmla="*/ T100 w 2656"/>
              <a:gd name="T102" fmla="+- 0 13304 12697"/>
              <a:gd name="T103" fmla="*/ 13304 h 957"/>
              <a:gd name="T104" fmla="+- 0 18881 17894"/>
              <a:gd name="T105" fmla="*/ T104 w 2656"/>
              <a:gd name="T106" fmla="+- 0 13179 12697"/>
              <a:gd name="T107" fmla="*/ 13179 h 957"/>
              <a:gd name="T108" fmla="+- 0 18934 17894"/>
              <a:gd name="T109" fmla="*/ T108 w 2656"/>
              <a:gd name="T110" fmla="+- 0 13118 12697"/>
              <a:gd name="T111" fmla="*/ 13118 h 957"/>
              <a:gd name="T112" fmla="+- 0 19195 17894"/>
              <a:gd name="T113" fmla="*/ T112 w 2656"/>
              <a:gd name="T114" fmla="+- 0 13147 12697"/>
              <a:gd name="T115" fmla="*/ 13147 h 957"/>
              <a:gd name="T116" fmla="+- 0 19237 17894"/>
              <a:gd name="T117" fmla="*/ T116 w 2656"/>
              <a:gd name="T118" fmla="+- 0 13236 12697"/>
              <a:gd name="T119" fmla="*/ 13236 h 957"/>
              <a:gd name="T120" fmla="+- 0 19241 17894"/>
              <a:gd name="T121" fmla="*/ T120 w 2656"/>
              <a:gd name="T122" fmla="+- 0 13387 12697"/>
              <a:gd name="T123" fmla="*/ 13387 h 957"/>
              <a:gd name="T124" fmla="+- 0 19237 17894"/>
              <a:gd name="T125" fmla="*/ T124 w 2656"/>
              <a:gd name="T126" fmla="+- 0 13483 12697"/>
              <a:gd name="T127" fmla="*/ 13483 h 957"/>
              <a:gd name="T128" fmla="+- 0 19304 17894"/>
              <a:gd name="T129" fmla="*/ T128 w 2656"/>
              <a:gd name="T130" fmla="+- 0 13408 12697"/>
              <a:gd name="T131" fmla="*/ 13408 h 957"/>
              <a:gd name="T132" fmla="+- 0 19447 17894"/>
              <a:gd name="T133" fmla="*/ T132 w 2656"/>
              <a:gd name="T134" fmla="+- 0 13259 12697"/>
              <a:gd name="T135" fmla="*/ 13259 h 957"/>
              <a:gd name="T136" fmla="+- 0 19551 17894"/>
              <a:gd name="T137" fmla="*/ T136 w 2656"/>
              <a:gd name="T138" fmla="+- 0 13277 12697"/>
              <a:gd name="T139" fmla="*/ 13277 h 957"/>
              <a:gd name="T140" fmla="+- 0 19611 17894"/>
              <a:gd name="T141" fmla="*/ T140 w 2656"/>
              <a:gd name="T142" fmla="+- 0 13553 12697"/>
              <a:gd name="T143" fmla="*/ 13553 h 957"/>
              <a:gd name="T144" fmla="+- 0 19589 17894"/>
              <a:gd name="T145" fmla="*/ T144 w 2656"/>
              <a:gd name="T146" fmla="+- 0 13613 12697"/>
              <a:gd name="T147" fmla="*/ 13613 h 957"/>
              <a:gd name="T148" fmla="+- 0 19741 17894"/>
              <a:gd name="T149" fmla="*/ T148 w 2656"/>
              <a:gd name="T150" fmla="+- 0 13487 12697"/>
              <a:gd name="T151" fmla="*/ 13487 h 957"/>
              <a:gd name="T152" fmla="+- 0 19874 17894"/>
              <a:gd name="T153" fmla="*/ T152 w 2656"/>
              <a:gd name="T154" fmla="+- 0 13393 12697"/>
              <a:gd name="T155" fmla="*/ 13393 h 957"/>
              <a:gd name="T156" fmla="+- 0 19944 17894"/>
              <a:gd name="T157" fmla="*/ T156 w 2656"/>
              <a:gd name="T158" fmla="+- 0 13288 12697"/>
              <a:gd name="T159" fmla="*/ 13288 h 957"/>
              <a:gd name="T160" fmla="+- 0 19910 17894"/>
              <a:gd name="T161" fmla="*/ T160 w 2656"/>
              <a:gd name="T162" fmla="+- 0 13185 12697"/>
              <a:gd name="T163" fmla="*/ 13185 h 957"/>
              <a:gd name="T164" fmla="+- 0 19815 17894"/>
              <a:gd name="T165" fmla="*/ T164 w 2656"/>
              <a:gd name="T166" fmla="+- 0 13191 12697"/>
              <a:gd name="T167" fmla="*/ 13191 h 957"/>
              <a:gd name="T168" fmla="+- 0 19746 17894"/>
              <a:gd name="T169" fmla="*/ T168 w 2656"/>
              <a:gd name="T170" fmla="+- 0 13332 12697"/>
              <a:gd name="T171" fmla="*/ 13332 h 957"/>
              <a:gd name="T172" fmla="+- 0 19788 17894"/>
              <a:gd name="T173" fmla="*/ T172 w 2656"/>
              <a:gd name="T174" fmla="+- 0 13522 12697"/>
              <a:gd name="T175" fmla="*/ 13522 h 957"/>
              <a:gd name="T176" fmla="+- 0 19943 17894"/>
              <a:gd name="T177" fmla="*/ T176 w 2656"/>
              <a:gd name="T178" fmla="+- 0 13551 12697"/>
              <a:gd name="T179" fmla="*/ 13551 h 957"/>
              <a:gd name="T180" fmla="+- 0 20132 17894"/>
              <a:gd name="T181" fmla="*/ T180 w 2656"/>
              <a:gd name="T182" fmla="+- 0 13377 12697"/>
              <a:gd name="T183" fmla="*/ 13377 h 957"/>
              <a:gd name="T184" fmla="+- 0 20178 17894"/>
              <a:gd name="T185" fmla="*/ T184 w 2656"/>
              <a:gd name="T186" fmla="+- 0 13305 12697"/>
              <a:gd name="T187" fmla="*/ 13305 h 957"/>
              <a:gd name="T188" fmla="+- 0 20343 17894"/>
              <a:gd name="T189" fmla="*/ T188 w 2656"/>
              <a:gd name="T190" fmla="+- 0 12742 12697"/>
              <a:gd name="T191" fmla="*/ 12742 h 957"/>
              <a:gd name="T192" fmla="+- 0 20344 17894"/>
              <a:gd name="T193" fmla="*/ T192 w 2656"/>
              <a:gd name="T194" fmla="+- 0 12715 12697"/>
              <a:gd name="T195" fmla="*/ 12715 h 957"/>
              <a:gd name="T196" fmla="+- 0 20357 17894"/>
              <a:gd name="T197" fmla="*/ T196 w 2656"/>
              <a:gd name="T198" fmla="+- 0 12811 12697"/>
              <a:gd name="T199" fmla="*/ 12811 h 957"/>
              <a:gd name="T200" fmla="+- 0 20416 17894"/>
              <a:gd name="T201" fmla="*/ T200 w 2656"/>
              <a:gd name="T202" fmla="+- 0 13183 12697"/>
              <a:gd name="T203" fmla="*/ 13183 h 957"/>
              <a:gd name="T204" fmla="+- 0 20470 17894"/>
              <a:gd name="T205" fmla="*/ T204 w 2656"/>
              <a:gd name="T206" fmla="+- 0 13447 12697"/>
              <a:gd name="T207" fmla="*/ 13447 h 957"/>
              <a:gd name="T208" fmla="+- 0 20549 17894"/>
              <a:gd name="T209" fmla="*/ T208 w 2656"/>
              <a:gd name="T210" fmla="+- 0 13584 12697"/>
              <a:gd name="T211" fmla="*/ 13584 h 9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2656" h="957" extrusionOk="0">
                <a:moveTo>
                  <a:pt x="6" y="212"/>
                </a:moveTo>
                <a:cubicBezTo>
                  <a:pt x="0" y="254"/>
                  <a:pt x="10" y="293"/>
                  <a:pt x="19" y="335"/>
                </a:cubicBezTo>
                <a:cubicBezTo>
                  <a:pt x="34" y="406"/>
                  <a:pt x="49" y="477"/>
                  <a:pt x="60" y="548"/>
                </a:cubicBezTo>
                <a:cubicBezTo>
                  <a:pt x="70" y="611"/>
                  <a:pt x="69" y="670"/>
                  <a:pt x="65" y="734"/>
                </a:cubicBezTo>
                <a:cubicBezTo>
                  <a:pt x="62" y="772"/>
                  <a:pt x="57" y="814"/>
                  <a:pt x="48" y="851"/>
                </a:cubicBezTo>
                <a:cubicBezTo>
                  <a:pt x="45" y="864"/>
                  <a:pt x="47" y="858"/>
                  <a:pt x="39" y="869"/>
                </a:cubicBezTo>
              </a:path>
              <a:path w="2656" h="957" extrusionOk="0">
                <a:moveTo>
                  <a:pt x="298" y="474"/>
                </a:moveTo>
                <a:cubicBezTo>
                  <a:pt x="289" y="502"/>
                  <a:pt x="273" y="509"/>
                  <a:pt x="252" y="530"/>
                </a:cubicBezTo>
                <a:cubicBezTo>
                  <a:pt x="223" y="561"/>
                  <a:pt x="191" y="588"/>
                  <a:pt x="159" y="617"/>
                </a:cubicBezTo>
                <a:cubicBezTo>
                  <a:pt x="140" y="634"/>
                  <a:pt x="106" y="657"/>
                  <a:pt x="101" y="684"/>
                </a:cubicBezTo>
                <a:cubicBezTo>
                  <a:pt x="97" y="704"/>
                  <a:pt x="123" y="724"/>
                  <a:pt x="136" y="735"/>
                </a:cubicBezTo>
                <a:cubicBezTo>
                  <a:pt x="168" y="763"/>
                  <a:pt x="199" y="791"/>
                  <a:pt x="226" y="824"/>
                </a:cubicBezTo>
                <a:cubicBezTo>
                  <a:pt x="251" y="854"/>
                  <a:pt x="268" y="885"/>
                  <a:pt x="281" y="922"/>
                </a:cubicBezTo>
                <a:cubicBezTo>
                  <a:pt x="290" y="949"/>
                  <a:pt x="283" y="950"/>
                  <a:pt x="261" y="954"/>
                </a:cubicBezTo>
              </a:path>
              <a:path w="2656" h="957" extrusionOk="0">
                <a:moveTo>
                  <a:pt x="405" y="757"/>
                </a:moveTo>
                <a:cubicBezTo>
                  <a:pt x="465" y="744"/>
                  <a:pt x="534" y="736"/>
                  <a:pt x="592" y="716"/>
                </a:cubicBezTo>
                <a:cubicBezTo>
                  <a:pt x="635" y="701"/>
                  <a:pt x="683" y="678"/>
                  <a:pt x="707" y="637"/>
                </a:cubicBezTo>
                <a:cubicBezTo>
                  <a:pt x="725" y="607"/>
                  <a:pt x="722" y="573"/>
                  <a:pt x="695" y="550"/>
                </a:cubicBezTo>
                <a:cubicBezTo>
                  <a:pt x="666" y="525"/>
                  <a:pt x="625" y="522"/>
                  <a:pt x="590" y="534"/>
                </a:cubicBezTo>
                <a:cubicBezTo>
                  <a:pt x="550" y="548"/>
                  <a:pt x="509" y="580"/>
                  <a:pt x="490" y="618"/>
                </a:cubicBezTo>
                <a:cubicBezTo>
                  <a:pt x="470" y="658"/>
                  <a:pt x="470" y="706"/>
                  <a:pt x="485" y="748"/>
                </a:cubicBezTo>
                <a:cubicBezTo>
                  <a:pt x="505" y="806"/>
                  <a:pt x="559" y="850"/>
                  <a:pt x="616" y="870"/>
                </a:cubicBezTo>
                <a:cubicBezTo>
                  <a:pt x="666" y="888"/>
                  <a:pt x="724" y="891"/>
                  <a:pt x="777" y="887"/>
                </a:cubicBezTo>
                <a:cubicBezTo>
                  <a:pt x="829" y="883"/>
                  <a:pt x="873" y="867"/>
                  <a:pt x="917" y="843"/>
                </a:cubicBezTo>
                <a:cubicBezTo>
                  <a:pt x="960" y="819"/>
                  <a:pt x="970" y="791"/>
                  <a:pt x="983" y="748"/>
                </a:cubicBezTo>
                <a:cubicBezTo>
                  <a:pt x="997" y="702"/>
                  <a:pt x="990" y="655"/>
                  <a:pt x="987" y="607"/>
                </a:cubicBezTo>
                <a:cubicBezTo>
                  <a:pt x="984" y="565"/>
                  <a:pt x="987" y="523"/>
                  <a:pt x="987" y="482"/>
                </a:cubicBezTo>
                <a:cubicBezTo>
                  <a:pt x="987" y="440"/>
                  <a:pt x="998" y="427"/>
                  <a:pt x="1040" y="421"/>
                </a:cubicBezTo>
              </a:path>
              <a:path w="2656" h="957" extrusionOk="0">
                <a:moveTo>
                  <a:pt x="1301" y="450"/>
                </a:moveTo>
                <a:cubicBezTo>
                  <a:pt x="1324" y="478"/>
                  <a:pt x="1334" y="504"/>
                  <a:pt x="1343" y="539"/>
                </a:cubicBezTo>
                <a:cubicBezTo>
                  <a:pt x="1355" y="589"/>
                  <a:pt x="1349" y="640"/>
                  <a:pt x="1347" y="690"/>
                </a:cubicBezTo>
                <a:cubicBezTo>
                  <a:pt x="1346" y="722"/>
                  <a:pt x="1344" y="754"/>
                  <a:pt x="1343" y="786"/>
                </a:cubicBezTo>
                <a:cubicBezTo>
                  <a:pt x="1374" y="770"/>
                  <a:pt x="1388" y="740"/>
                  <a:pt x="1410" y="711"/>
                </a:cubicBezTo>
                <a:cubicBezTo>
                  <a:pt x="1451" y="657"/>
                  <a:pt x="1494" y="598"/>
                  <a:pt x="1553" y="562"/>
                </a:cubicBezTo>
                <a:cubicBezTo>
                  <a:pt x="1593" y="537"/>
                  <a:pt x="1626" y="545"/>
                  <a:pt x="1657" y="580"/>
                </a:cubicBezTo>
                <a:cubicBezTo>
                  <a:pt x="1715" y="645"/>
                  <a:pt x="1738" y="772"/>
                  <a:pt x="1717" y="856"/>
                </a:cubicBezTo>
                <a:cubicBezTo>
                  <a:pt x="1712" y="875"/>
                  <a:pt x="1701" y="896"/>
                  <a:pt x="1695" y="916"/>
                </a:cubicBezTo>
              </a:path>
              <a:path w="2656" h="957" extrusionOk="0">
                <a:moveTo>
                  <a:pt x="1847" y="790"/>
                </a:moveTo>
                <a:cubicBezTo>
                  <a:pt x="1889" y="759"/>
                  <a:pt x="1940" y="730"/>
                  <a:pt x="1980" y="696"/>
                </a:cubicBezTo>
                <a:cubicBezTo>
                  <a:pt x="2012" y="669"/>
                  <a:pt x="2043" y="634"/>
                  <a:pt x="2050" y="591"/>
                </a:cubicBezTo>
                <a:cubicBezTo>
                  <a:pt x="2056" y="554"/>
                  <a:pt x="2043" y="514"/>
                  <a:pt x="2016" y="488"/>
                </a:cubicBezTo>
                <a:cubicBezTo>
                  <a:pt x="1986" y="459"/>
                  <a:pt x="1949" y="469"/>
                  <a:pt x="1921" y="494"/>
                </a:cubicBezTo>
                <a:cubicBezTo>
                  <a:pt x="1880" y="530"/>
                  <a:pt x="1863" y="584"/>
                  <a:pt x="1852" y="635"/>
                </a:cubicBezTo>
                <a:cubicBezTo>
                  <a:pt x="1839" y="699"/>
                  <a:pt x="1844" y="777"/>
                  <a:pt x="1894" y="825"/>
                </a:cubicBezTo>
                <a:cubicBezTo>
                  <a:pt x="1931" y="860"/>
                  <a:pt x="2002" y="872"/>
                  <a:pt x="2049" y="854"/>
                </a:cubicBezTo>
                <a:cubicBezTo>
                  <a:pt x="2125" y="825"/>
                  <a:pt x="2193" y="743"/>
                  <a:pt x="2238" y="680"/>
                </a:cubicBezTo>
                <a:cubicBezTo>
                  <a:pt x="2253" y="656"/>
                  <a:pt x="2269" y="632"/>
                  <a:pt x="2284" y="608"/>
                </a:cubicBezTo>
              </a:path>
              <a:path w="2656" h="957" extrusionOk="0">
                <a:moveTo>
                  <a:pt x="2449" y="45"/>
                </a:moveTo>
                <a:cubicBezTo>
                  <a:pt x="2449" y="36"/>
                  <a:pt x="2450" y="27"/>
                  <a:pt x="2450" y="18"/>
                </a:cubicBezTo>
                <a:cubicBezTo>
                  <a:pt x="2443" y="-30"/>
                  <a:pt x="2462" y="104"/>
                  <a:pt x="2463" y="114"/>
                </a:cubicBezTo>
                <a:cubicBezTo>
                  <a:pt x="2481" y="238"/>
                  <a:pt x="2499" y="363"/>
                  <a:pt x="2522" y="486"/>
                </a:cubicBezTo>
                <a:cubicBezTo>
                  <a:pt x="2538" y="574"/>
                  <a:pt x="2554" y="663"/>
                  <a:pt x="2576" y="750"/>
                </a:cubicBezTo>
                <a:cubicBezTo>
                  <a:pt x="2590" y="805"/>
                  <a:pt x="2607" y="856"/>
                  <a:pt x="2655" y="88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97775" y="4538663"/>
            <a:ext cx="614363" cy="366712"/>
          </a:xfrm>
          <a:custGeom>
            <a:avLst/>
            <a:gdLst>
              <a:gd name="T0" fmla="+- 0 21160 21105"/>
              <a:gd name="T1" fmla="*/ T0 w 1705"/>
              <a:gd name="T2" fmla="+- 0 13417 12609"/>
              <a:gd name="T3" fmla="*/ 13417 h 1015"/>
              <a:gd name="T4" fmla="+- 0 21122 21105"/>
              <a:gd name="T5" fmla="*/ T4 w 1705"/>
              <a:gd name="T6" fmla="+- 0 13476 12609"/>
              <a:gd name="T7" fmla="*/ 13476 h 1015"/>
              <a:gd name="T8" fmla="+- 0 21107 21105"/>
              <a:gd name="T9" fmla="*/ T8 w 1705"/>
              <a:gd name="T10" fmla="+- 0 13563 12609"/>
              <a:gd name="T11" fmla="*/ 13563 h 1015"/>
              <a:gd name="T12" fmla="+- 0 21106 21105"/>
              <a:gd name="T13" fmla="*/ T12 w 1705"/>
              <a:gd name="T14" fmla="+- 0 13623 12609"/>
              <a:gd name="T15" fmla="*/ 13623 h 1015"/>
              <a:gd name="T16" fmla="+- 0 21127 21105"/>
              <a:gd name="T17" fmla="*/ T16 w 1705"/>
              <a:gd name="T18" fmla="+- 0 13547 12609"/>
              <a:gd name="T19" fmla="*/ 13547 h 1015"/>
              <a:gd name="T20" fmla="+- 0 21185 21105"/>
              <a:gd name="T21" fmla="*/ T20 w 1705"/>
              <a:gd name="T22" fmla="+- 0 13411 12609"/>
              <a:gd name="T23" fmla="*/ 13411 h 1015"/>
              <a:gd name="T24" fmla="+- 0 21266 21105"/>
              <a:gd name="T25" fmla="*/ T24 w 1705"/>
              <a:gd name="T26" fmla="+- 0 13322 12609"/>
              <a:gd name="T27" fmla="*/ 13322 h 1015"/>
              <a:gd name="T28" fmla="+- 0 21331 21105"/>
              <a:gd name="T29" fmla="*/ T28 w 1705"/>
              <a:gd name="T30" fmla="+- 0 13358 12609"/>
              <a:gd name="T31" fmla="*/ 13358 h 1015"/>
              <a:gd name="T32" fmla="+- 0 21352 21105"/>
              <a:gd name="T33" fmla="*/ T32 w 1705"/>
              <a:gd name="T34" fmla="+- 0 13463 12609"/>
              <a:gd name="T35" fmla="*/ 13463 h 1015"/>
              <a:gd name="T36" fmla="+- 0 21346 21105"/>
              <a:gd name="T37" fmla="*/ T36 w 1705"/>
              <a:gd name="T38" fmla="+- 0 13516 12609"/>
              <a:gd name="T39" fmla="*/ 13516 h 1015"/>
              <a:gd name="T40" fmla="+- 0 21379 21105"/>
              <a:gd name="T41" fmla="*/ T40 w 1705"/>
              <a:gd name="T42" fmla="+- 0 13442 12609"/>
              <a:gd name="T43" fmla="*/ 13442 h 1015"/>
              <a:gd name="T44" fmla="+- 0 21447 21105"/>
              <a:gd name="T45" fmla="*/ T44 w 1705"/>
              <a:gd name="T46" fmla="+- 0 13402 12609"/>
              <a:gd name="T47" fmla="*/ 13402 h 1015"/>
              <a:gd name="T48" fmla="+- 0 21506 21105"/>
              <a:gd name="T49" fmla="*/ T48 w 1705"/>
              <a:gd name="T50" fmla="+- 0 13473 12609"/>
              <a:gd name="T51" fmla="*/ 13473 h 1015"/>
              <a:gd name="T52" fmla="+- 0 21514 21105"/>
              <a:gd name="T53" fmla="*/ T52 w 1705"/>
              <a:gd name="T54" fmla="+- 0 13586 12609"/>
              <a:gd name="T55" fmla="*/ 13586 h 1015"/>
              <a:gd name="T56" fmla="+- 0 21503 21105"/>
              <a:gd name="T57" fmla="*/ T56 w 1705"/>
              <a:gd name="T58" fmla="+- 0 13622 12609"/>
              <a:gd name="T59" fmla="*/ 13622 h 1015"/>
              <a:gd name="T60" fmla="+- 0 21702 21105"/>
              <a:gd name="T61" fmla="*/ T60 w 1705"/>
              <a:gd name="T62" fmla="+- 0 13223 12609"/>
              <a:gd name="T63" fmla="*/ 13223 h 1015"/>
              <a:gd name="T64" fmla="+- 0 21721 21105"/>
              <a:gd name="T65" fmla="*/ T64 w 1705"/>
              <a:gd name="T66" fmla="+- 0 13292 12609"/>
              <a:gd name="T67" fmla="*/ 13292 h 1015"/>
              <a:gd name="T68" fmla="+- 0 21734 21105"/>
              <a:gd name="T69" fmla="*/ T68 w 1705"/>
              <a:gd name="T70" fmla="+- 0 13419 12609"/>
              <a:gd name="T71" fmla="*/ 13419 h 1015"/>
              <a:gd name="T72" fmla="+- 0 21784 21105"/>
              <a:gd name="T73" fmla="*/ T72 w 1705"/>
              <a:gd name="T74" fmla="+- 0 13461 12609"/>
              <a:gd name="T75" fmla="*/ 13461 h 1015"/>
              <a:gd name="T76" fmla="+- 0 21840 21105"/>
              <a:gd name="T77" fmla="*/ T76 w 1705"/>
              <a:gd name="T78" fmla="+- 0 13323 12609"/>
              <a:gd name="T79" fmla="*/ 13323 h 1015"/>
              <a:gd name="T80" fmla="+- 0 21823 21105"/>
              <a:gd name="T81" fmla="*/ T80 w 1705"/>
              <a:gd name="T82" fmla="+- 0 13217 12609"/>
              <a:gd name="T83" fmla="*/ 13217 h 1015"/>
              <a:gd name="T84" fmla="+- 0 21743 21105"/>
              <a:gd name="T85" fmla="*/ T84 w 1705"/>
              <a:gd name="T86" fmla="+- 0 13176 12609"/>
              <a:gd name="T87" fmla="*/ 13176 h 1015"/>
              <a:gd name="T88" fmla="+- 0 21710 21105"/>
              <a:gd name="T89" fmla="*/ T88 w 1705"/>
              <a:gd name="T90" fmla="+- 0 13168 12609"/>
              <a:gd name="T91" fmla="*/ 13168 h 1015"/>
              <a:gd name="T92" fmla="+- 0 21972 21105"/>
              <a:gd name="T93" fmla="*/ T92 w 1705"/>
              <a:gd name="T94" fmla="+- 0 13089 12609"/>
              <a:gd name="T95" fmla="*/ 13089 h 1015"/>
              <a:gd name="T96" fmla="+- 0 22073 21105"/>
              <a:gd name="T97" fmla="*/ T96 w 1705"/>
              <a:gd name="T98" fmla="+- 0 13062 12609"/>
              <a:gd name="T99" fmla="*/ 13062 h 1015"/>
              <a:gd name="T100" fmla="+- 0 22037 21105"/>
              <a:gd name="T101" fmla="*/ T100 w 1705"/>
              <a:gd name="T102" fmla="+- 0 13140 12609"/>
              <a:gd name="T103" fmla="*/ 13140 h 1015"/>
              <a:gd name="T104" fmla="+- 0 21971 21105"/>
              <a:gd name="T105" fmla="*/ T104 w 1705"/>
              <a:gd name="T106" fmla="+- 0 13306 12609"/>
              <a:gd name="T107" fmla="*/ 13306 h 1015"/>
              <a:gd name="T108" fmla="+- 0 21988 21105"/>
              <a:gd name="T109" fmla="*/ T108 w 1705"/>
              <a:gd name="T110" fmla="+- 0 13448 12609"/>
              <a:gd name="T111" fmla="*/ 13448 h 1015"/>
              <a:gd name="T112" fmla="+- 0 22008 21105"/>
              <a:gd name="T113" fmla="*/ T112 w 1705"/>
              <a:gd name="T114" fmla="+- 0 13460 12609"/>
              <a:gd name="T115" fmla="*/ 13460 h 1015"/>
              <a:gd name="T116" fmla="+- 0 22114 21105"/>
              <a:gd name="T117" fmla="*/ T116 w 1705"/>
              <a:gd name="T118" fmla="+- 0 13394 12609"/>
              <a:gd name="T119" fmla="*/ 13394 h 1015"/>
              <a:gd name="T120" fmla="+- 0 22223 21105"/>
              <a:gd name="T121" fmla="*/ T120 w 1705"/>
              <a:gd name="T122" fmla="+- 0 12861 12609"/>
              <a:gd name="T123" fmla="*/ 12861 h 1015"/>
              <a:gd name="T124" fmla="+- 0 22236 21105"/>
              <a:gd name="T125" fmla="*/ T124 w 1705"/>
              <a:gd name="T126" fmla="+- 0 12630 12609"/>
              <a:gd name="T127" fmla="*/ 12630 h 1015"/>
              <a:gd name="T128" fmla="+- 0 22238 21105"/>
              <a:gd name="T129" fmla="*/ T128 w 1705"/>
              <a:gd name="T130" fmla="+- 0 12609 12609"/>
              <a:gd name="T131" fmla="*/ 12609 h 1015"/>
              <a:gd name="T132" fmla="+- 0 22222 21105"/>
              <a:gd name="T133" fmla="*/ T132 w 1705"/>
              <a:gd name="T134" fmla="+- 0 12873 12609"/>
              <a:gd name="T135" fmla="*/ 12873 h 1015"/>
              <a:gd name="T136" fmla="+- 0 22214 21105"/>
              <a:gd name="T137" fmla="*/ T136 w 1705"/>
              <a:gd name="T138" fmla="+- 0 13224 12609"/>
              <a:gd name="T139" fmla="*/ 13224 h 1015"/>
              <a:gd name="T140" fmla="+- 0 22299 21105"/>
              <a:gd name="T141" fmla="*/ T140 w 1705"/>
              <a:gd name="T142" fmla="+- 0 13443 12609"/>
              <a:gd name="T143" fmla="*/ 13443 h 1015"/>
              <a:gd name="T144" fmla="+- 0 22503 21105"/>
              <a:gd name="T145" fmla="*/ T144 w 1705"/>
              <a:gd name="T146" fmla="+- 0 13395 12609"/>
              <a:gd name="T147" fmla="*/ 13395 h 1015"/>
              <a:gd name="T148" fmla="+- 0 22612 21105"/>
              <a:gd name="T149" fmla="*/ T148 w 1705"/>
              <a:gd name="T150" fmla="+- 0 13154 12609"/>
              <a:gd name="T151" fmla="*/ 13154 h 1015"/>
              <a:gd name="T152" fmla="+- 0 22536 21105"/>
              <a:gd name="T153" fmla="*/ T152 w 1705"/>
              <a:gd name="T154" fmla="+- 0 13204 12609"/>
              <a:gd name="T155" fmla="*/ 13204 h 1015"/>
              <a:gd name="T156" fmla="+- 0 22531 21105"/>
              <a:gd name="T157" fmla="*/ T156 w 1705"/>
              <a:gd name="T158" fmla="+- 0 13347 12609"/>
              <a:gd name="T159" fmla="*/ 13347 h 1015"/>
              <a:gd name="T160" fmla="+- 0 22749 21105"/>
              <a:gd name="T161" fmla="*/ T160 w 1705"/>
              <a:gd name="T162" fmla="+- 0 13498 12609"/>
              <a:gd name="T163" fmla="*/ 13498 h 1015"/>
              <a:gd name="T164" fmla="+- 0 22809 21105"/>
              <a:gd name="T165" fmla="*/ T164 w 1705"/>
              <a:gd name="T166" fmla="+- 0 13506 12609"/>
              <a:gd name="T167" fmla="*/ 13506 h 10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705" h="1015" extrusionOk="0">
                <a:moveTo>
                  <a:pt x="55" y="808"/>
                </a:moveTo>
                <a:cubicBezTo>
                  <a:pt x="37" y="823"/>
                  <a:pt x="23" y="842"/>
                  <a:pt x="17" y="867"/>
                </a:cubicBezTo>
                <a:cubicBezTo>
                  <a:pt x="10" y="894"/>
                  <a:pt x="5" y="926"/>
                  <a:pt x="2" y="954"/>
                </a:cubicBezTo>
                <a:cubicBezTo>
                  <a:pt x="0" y="974"/>
                  <a:pt x="1" y="994"/>
                  <a:pt x="1" y="1014"/>
                </a:cubicBezTo>
                <a:cubicBezTo>
                  <a:pt x="8" y="989"/>
                  <a:pt x="14" y="963"/>
                  <a:pt x="22" y="938"/>
                </a:cubicBezTo>
                <a:cubicBezTo>
                  <a:pt x="37" y="892"/>
                  <a:pt x="57" y="844"/>
                  <a:pt x="80" y="802"/>
                </a:cubicBezTo>
                <a:cubicBezTo>
                  <a:pt x="97" y="770"/>
                  <a:pt x="126" y="727"/>
                  <a:pt x="161" y="713"/>
                </a:cubicBezTo>
                <a:cubicBezTo>
                  <a:pt x="192" y="700"/>
                  <a:pt x="212" y="725"/>
                  <a:pt x="226" y="749"/>
                </a:cubicBezTo>
                <a:cubicBezTo>
                  <a:pt x="243" y="779"/>
                  <a:pt x="248" y="819"/>
                  <a:pt x="247" y="854"/>
                </a:cubicBezTo>
                <a:cubicBezTo>
                  <a:pt x="246" y="871"/>
                  <a:pt x="243" y="890"/>
                  <a:pt x="241" y="907"/>
                </a:cubicBezTo>
                <a:cubicBezTo>
                  <a:pt x="245" y="877"/>
                  <a:pt x="256" y="858"/>
                  <a:pt x="274" y="833"/>
                </a:cubicBezTo>
                <a:cubicBezTo>
                  <a:pt x="290" y="811"/>
                  <a:pt x="312" y="787"/>
                  <a:pt x="342" y="793"/>
                </a:cubicBezTo>
                <a:cubicBezTo>
                  <a:pt x="376" y="800"/>
                  <a:pt x="392" y="835"/>
                  <a:pt x="401" y="864"/>
                </a:cubicBezTo>
                <a:cubicBezTo>
                  <a:pt x="414" y="904"/>
                  <a:pt x="416" y="936"/>
                  <a:pt x="409" y="977"/>
                </a:cubicBezTo>
                <a:cubicBezTo>
                  <a:pt x="405" y="997"/>
                  <a:pt x="404" y="1002"/>
                  <a:pt x="398" y="1013"/>
                </a:cubicBezTo>
              </a:path>
              <a:path w="1705" h="1015" extrusionOk="0">
                <a:moveTo>
                  <a:pt x="597" y="614"/>
                </a:moveTo>
                <a:cubicBezTo>
                  <a:pt x="621" y="628"/>
                  <a:pt x="613" y="654"/>
                  <a:pt x="616" y="683"/>
                </a:cubicBezTo>
                <a:cubicBezTo>
                  <a:pt x="621" y="726"/>
                  <a:pt x="623" y="767"/>
                  <a:pt x="629" y="810"/>
                </a:cubicBezTo>
                <a:cubicBezTo>
                  <a:pt x="633" y="835"/>
                  <a:pt x="644" y="877"/>
                  <a:pt x="679" y="852"/>
                </a:cubicBezTo>
                <a:cubicBezTo>
                  <a:pt x="715" y="826"/>
                  <a:pt x="730" y="754"/>
                  <a:pt x="735" y="714"/>
                </a:cubicBezTo>
                <a:cubicBezTo>
                  <a:pt x="739" y="680"/>
                  <a:pt x="740" y="637"/>
                  <a:pt x="718" y="608"/>
                </a:cubicBezTo>
                <a:cubicBezTo>
                  <a:pt x="700" y="585"/>
                  <a:pt x="665" y="575"/>
                  <a:pt x="638" y="567"/>
                </a:cubicBezTo>
                <a:cubicBezTo>
                  <a:pt x="621" y="563"/>
                  <a:pt x="616" y="562"/>
                  <a:pt x="605" y="559"/>
                </a:cubicBezTo>
              </a:path>
              <a:path w="1705" h="1015" extrusionOk="0">
                <a:moveTo>
                  <a:pt x="867" y="480"/>
                </a:moveTo>
                <a:cubicBezTo>
                  <a:pt x="902" y="471"/>
                  <a:pt x="933" y="461"/>
                  <a:pt x="968" y="453"/>
                </a:cubicBezTo>
                <a:cubicBezTo>
                  <a:pt x="958" y="481"/>
                  <a:pt x="947" y="503"/>
                  <a:pt x="932" y="531"/>
                </a:cubicBezTo>
                <a:cubicBezTo>
                  <a:pt x="903" y="585"/>
                  <a:pt x="878" y="636"/>
                  <a:pt x="866" y="697"/>
                </a:cubicBezTo>
                <a:cubicBezTo>
                  <a:pt x="857" y="741"/>
                  <a:pt x="851" y="802"/>
                  <a:pt x="883" y="839"/>
                </a:cubicBezTo>
                <a:cubicBezTo>
                  <a:pt x="890" y="843"/>
                  <a:pt x="896" y="847"/>
                  <a:pt x="903" y="851"/>
                </a:cubicBezTo>
                <a:cubicBezTo>
                  <a:pt x="959" y="853"/>
                  <a:pt x="980" y="836"/>
                  <a:pt x="1009" y="785"/>
                </a:cubicBezTo>
                <a:cubicBezTo>
                  <a:pt x="1099" y="628"/>
                  <a:pt x="1102" y="427"/>
                  <a:pt x="1118" y="252"/>
                </a:cubicBezTo>
                <a:cubicBezTo>
                  <a:pt x="1125" y="175"/>
                  <a:pt x="1126" y="98"/>
                  <a:pt x="1131" y="21"/>
                </a:cubicBezTo>
                <a:cubicBezTo>
                  <a:pt x="1132" y="14"/>
                  <a:pt x="1132" y="7"/>
                  <a:pt x="1133" y="0"/>
                </a:cubicBezTo>
                <a:cubicBezTo>
                  <a:pt x="1131" y="88"/>
                  <a:pt x="1124" y="176"/>
                  <a:pt x="1117" y="264"/>
                </a:cubicBezTo>
                <a:cubicBezTo>
                  <a:pt x="1108" y="380"/>
                  <a:pt x="1098" y="499"/>
                  <a:pt x="1109" y="615"/>
                </a:cubicBezTo>
                <a:cubicBezTo>
                  <a:pt x="1116" y="689"/>
                  <a:pt x="1129" y="786"/>
                  <a:pt x="1194" y="834"/>
                </a:cubicBezTo>
                <a:cubicBezTo>
                  <a:pt x="1263" y="884"/>
                  <a:pt x="1346" y="833"/>
                  <a:pt x="1398" y="786"/>
                </a:cubicBezTo>
                <a:cubicBezTo>
                  <a:pt x="1473" y="719"/>
                  <a:pt x="1511" y="643"/>
                  <a:pt x="1507" y="545"/>
                </a:cubicBezTo>
                <a:cubicBezTo>
                  <a:pt x="1465" y="549"/>
                  <a:pt x="1450" y="546"/>
                  <a:pt x="1431" y="595"/>
                </a:cubicBezTo>
                <a:cubicBezTo>
                  <a:pt x="1414" y="637"/>
                  <a:pt x="1410" y="695"/>
                  <a:pt x="1426" y="738"/>
                </a:cubicBezTo>
                <a:cubicBezTo>
                  <a:pt x="1457" y="825"/>
                  <a:pt x="1561" y="873"/>
                  <a:pt x="1644" y="889"/>
                </a:cubicBezTo>
                <a:cubicBezTo>
                  <a:pt x="1664" y="892"/>
                  <a:pt x="1684" y="894"/>
                  <a:pt x="1704" y="89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2513" y="1725613"/>
            <a:ext cx="2932112" cy="134937"/>
          </a:xfrm>
          <a:custGeom>
            <a:avLst/>
            <a:gdLst>
              <a:gd name="T0" fmla="+- 0 2924 2924"/>
              <a:gd name="T1" fmla="*/ T0 w 8145"/>
              <a:gd name="T2" fmla="+- 0 4806 4792"/>
              <a:gd name="T3" fmla="*/ 4806 h 374"/>
              <a:gd name="T4" fmla="+- 0 2935 2924"/>
              <a:gd name="T5" fmla="*/ T4 w 8145"/>
              <a:gd name="T6" fmla="+- 0 4808 4792"/>
              <a:gd name="T7" fmla="*/ 4808 h 374"/>
              <a:gd name="T8" fmla="+- 0 2984 2924"/>
              <a:gd name="T9" fmla="*/ T8 w 8145"/>
              <a:gd name="T10" fmla="+- 0 4798 4792"/>
              <a:gd name="T11" fmla="*/ 4798 h 374"/>
              <a:gd name="T12" fmla="+- 0 3011 2924"/>
              <a:gd name="T13" fmla="*/ T12 w 8145"/>
              <a:gd name="T14" fmla="+- 0 4804 4792"/>
              <a:gd name="T15" fmla="*/ 4804 h 374"/>
              <a:gd name="T16" fmla="+- 0 3232 2924"/>
              <a:gd name="T17" fmla="*/ T16 w 8145"/>
              <a:gd name="T18" fmla="+- 0 4850 4792"/>
              <a:gd name="T19" fmla="*/ 4850 h 374"/>
              <a:gd name="T20" fmla="+- 0 3413 2924"/>
              <a:gd name="T21" fmla="*/ T20 w 8145"/>
              <a:gd name="T22" fmla="+- 0 4867 4792"/>
              <a:gd name="T23" fmla="*/ 4867 h 374"/>
              <a:gd name="T24" fmla="+- 0 3643 2924"/>
              <a:gd name="T25" fmla="*/ T24 w 8145"/>
              <a:gd name="T26" fmla="+- 0 4861 4792"/>
              <a:gd name="T27" fmla="*/ 4861 h 374"/>
              <a:gd name="T28" fmla="+- 0 4284 2924"/>
              <a:gd name="T29" fmla="*/ T28 w 8145"/>
              <a:gd name="T30" fmla="+- 0 4845 4792"/>
              <a:gd name="T31" fmla="*/ 4845 h 374"/>
              <a:gd name="T32" fmla="+- 0 4896 2924"/>
              <a:gd name="T33" fmla="*/ T32 w 8145"/>
              <a:gd name="T34" fmla="+- 0 5097 4792"/>
              <a:gd name="T35" fmla="*/ 5097 h 374"/>
              <a:gd name="T36" fmla="+- 0 5532 2924"/>
              <a:gd name="T37" fmla="*/ T36 w 8145"/>
              <a:gd name="T38" fmla="+- 0 5153 4792"/>
              <a:gd name="T39" fmla="*/ 5153 h 374"/>
              <a:gd name="T40" fmla="+- 0 6019 2924"/>
              <a:gd name="T41" fmla="*/ T40 w 8145"/>
              <a:gd name="T42" fmla="+- 0 5196 4792"/>
              <a:gd name="T43" fmla="*/ 5196 h 374"/>
              <a:gd name="T44" fmla="+- 0 6462 2924"/>
              <a:gd name="T45" fmla="*/ T44 w 8145"/>
              <a:gd name="T46" fmla="+- 0 5045 4792"/>
              <a:gd name="T47" fmla="*/ 5045 h 374"/>
              <a:gd name="T48" fmla="+- 0 6940 2924"/>
              <a:gd name="T49" fmla="*/ T48 w 8145"/>
              <a:gd name="T50" fmla="+- 0 5015 4792"/>
              <a:gd name="T51" fmla="*/ 5015 h 374"/>
              <a:gd name="T52" fmla="+- 0 7662 2924"/>
              <a:gd name="T53" fmla="*/ T52 w 8145"/>
              <a:gd name="T54" fmla="+- 0 4969 4792"/>
              <a:gd name="T55" fmla="*/ 4969 h 374"/>
              <a:gd name="T56" fmla="+- 0 8355 2924"/>
              <a:gd name="T57" fmla="*/ T56 w 8145"/>
              <a:gd name="T58" fmla="+- 0 5168 4792"/>
              <a:gd name="T59" fmla="*/ 5168 h 374"/>
              <a:gd name="T60" fmla="+- 0 9082 2924"/>
              <a:gd name="T61" fmla="*/ T60 w 8145"/>
              <a:gd name="T62" fmla="+- 0 5076 4792"/>
              <a:gd name="T63" fmla="*/ 5076 h 374"/>
              <a:gd name="T64" fmla="+- 0 9620 2924"/>
              <a:gd name="T65" fmla="*/ T64 w 8145"/>
              <a:gd name="T66" fmla="+- 0 5008 4792"/>
              <a:gd name="T67" fmla="*/ 5008 h 374"/>
              <a:gd name="T68" fmla="+- 0 10104 2924"/>
              <a:gd name="T69" fmla="*/ T68 w 8145"/>
              <a:gd name="T70" fmla="+- 0 5012 4792"/>
              <a:gd name="T71" fmla="*/ 5012 h 374"/>
              <a:gd name="T72" fmla="+- 0 10644 2924"/>
              <a:gd name="T73" fmla="*/ T72 w 8145"/>
              <a:gd name="T74" fmla="+- 0 5050 4792"/>
              <a:gd name="T75" fmla="*/ 5050 h 374"/>
              <a:gd name="T76" fmla="+- 0 10787 2924"/>
              <a:gd name="T77" fmla="*/ T76 w 8145"/>
              <a:gd name="T78" fmla="+- 0 5060 4792"/>
              <a:gd name="T79" fmla="*/ 5060 h 374"/>
              <a:gd name="T80" fmla="+- 0 10926 2924"/>
              <a:gd name="T81" fmla="*/ T80 w 8145"/>
              <a:gd name="T82" fmla="+- 0 5059 4792"/>
              <a:gd name="T83" fmla="*/ 5059 h 374"/>
              <a:gd name="T84" fmla="+- 0 11068 2924"/>
              <a:gd name="T85" fmla="*/ T84 w 8145"/>
              <a:gd name="T86" fmla="+- 0 5054 4792"/>
              <a:gd name="T87" fmla="*/ 5054 h 3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8145" h="374" extrusionOk="0">
                <a:moveTo>
                  <a:pt x="0" y="14"/>
                </a:moveTo>
                <a:cubicBezTo>
                  <a:pt x="11" y="16"/>
                  <a:pt x="60" y="6"/>
                  <a:pt x="87" y="12"/>
                </a:cubicBezTo>
                <a:cubicBezTo>
                  <a:pt x="308" y="58"/>
                  <a:pt x="489" y="75"/>
                  <a:pt x="719" y="69"/>
                </a:cubicBezTo>
                <a:cubicBezTo>
                  <a:pt x="1360" y="53"/>
                  <a:pt x="1972" y="305"/>
                  <a:pt x="2608" y="361"/>
                </a:cubicBezTo>
                <a:cubicBezTo>
                  <a:pt x="3095" y="404"/>
                  <a:pt x="3538" y="253"/>
                  <a:pt x="4016" y="223"/>
                </a:cubicBezTo>
                <a:cubicBezTo>
                  <a:pt x="4738" y="177"/>
                  <a:pt x="5431" y="376"/>
                  <a:pt x="6158" y="284"/>
                </a:cubicBezTo>
                <a:cubicBezTo>
                  <a:pt x="6696" y="216"/>
                  <a:pt x="7180" y="220"/>
                  <a:pt x="7720" y="258"/>
                </a:cubicBezTo>
                <a:cubicBezTo>
                  <a:pt x="7863" y="268"/>
                  <a:pt x="8002" y="267"/>
                  <a:pt x="8144" y="26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60600" y="3048000"/>
            <a:ext cx="2349500" cy="63500"/>
          </a:xfrm>
          <a:custGeom>
            <a:avLst/>
            <a:gdLst>
              <a:gd name="T0" fmla="+- 0 12797 6280"/>
              <a:gd name="T1" fmla="*/ T0 w 6524"/>
              <a:gd name="T2" fmla="+- 0 8510 8468"/>
              <a:gd name="T3" fmla="*/ 8510 h 176"/>
              <a:gd name="T4" fmla="+- 0 12777 6280"/>
              <a:gd name="T5" fmla="*/ T4 w 6524"/>
              <a:gd name="T6" fmla="+- 0 8512 8468"/>
              <a:gd name="T7" fmla="*/ 8512 h 176"/>
              <a:gd name="T8" fmla="+- 0 12782 6280"/>
              <a:gd name="T9" fmla="*/ T8 w 6524"/>
              <a:gd name="T10" fmla="+- 0 8521 8468"/>
              <a:gd name="T11" fmla="*/ 8521 h 176"/>
              <a:gd name="T12" fmla="+- 0 12762 6280"/>
              <a:gd name="T13" fmla="*/ T12 w 6524"/>
              <a:gd name="T14" fmla="+- 0 8522 8468"/>
              <a:gd name="T15" fmla="*/ 8522 h 176"/>
              <a:gd name="T16" fmla="+- 0 12634 6280"/>
              <a:gd name="T17" fmla="*/ T16 w 6524"/>
              <a:gd name="T18" fmla="+- 0 8528 8468"/>
              <a:gd name="T19" fmla="*/ 8528 h 176"/>
              <a:gd name="T20" fmla="+- 0 12501 6280"/>
              <a:gd name="T21" fmla="*/ T20 w 6524"/>
              <a:gd name="T22" fmla="+- 0 8528 8468"/>
              <a:gd name="T23" fmla="*/ 8528 h 176"/>
              <a:gd name="T24" fmla="+- 0 12374 6280"/>
              <a:gd name="T25" fmla="*/ T24 w 6524"/>
              <a:gd name="T26" fmla="+- 0 8526 8468"/>
              <a:gd name="T27" fmla="*/ 8526 h 176"/>
              <a:gd name="T28" fmla="+- 0 12086 6280"/>
              <a:gd name="T29" fmla="*/ T28 w 6524"/>
              <a:gd name="T30" fmla="+- 0 8523 8468"/>
              <a:gd name="T31" fmla="*/ 8523 h 176"/>
              <a:gd name="T32" fmla="+- 0 11837 6280"/>
              <a:gd name="T33" fmla="*/ T32 w 6524"/>
              <a:gd name="T34" fmla="+- 0 8482 8468"/>
              <a:gd name="T35" fmla="*/ 8482 h 176"/>
              <a:gd name="T36" fmla="+- 0 11549 6280"/>
              <a:gd name="T37" fmla="*/ T36 w 6524"/>
              <a:gd name="T38" fmla="+- 0 8508 8468"/>
              <a:gd name="T39" fmla="*/ 8508 h 176"/>
              <a:gd name="T40" fmla="+- 0 11198 6280"/>
              <a:gd name="T41" fmla="*/ T40 w 6524"/>
              <a:gd name="T42" fmla="+- 0 8539 8468"/>
              <a:gd name="T43" fmla="*/ 8539 h 176"/>
              <a:gd name="T44" fmla="+- 0 10833 6280"/>
              <a:gd name="T45" fmla="*/ T44 w 6524"/>
              <a:gd name="T46" fmla="+- 0 8482 8468"/>
              <a:gd name="T47" fmla="*/ 8482 h 176"/>
              <a:gd name="T48" fmla="+- 0 10481 6280"/>
              <a:gd name="T49" fmla="*/ T48 w 6524"/>
              <a:gd name="T50" fmla="+- 0 8479 8468"/>
              <a:gd name="T51" fmla="*/ 8479 h 176"/>
              <a:gd name="T52" fmla="+- 0 10106 6280"/>
              <a:gd name="T53" fmla="*/ T52 w 6524"/>
              <a:gd name="T54" fmla="+- 0 8476 8468"/>
              <a:gd name="T55" fmla="*/ 8476 h 176"/>
              <a:gd name="T56" fmla="+- 0 9745 6280"/>
              <a:gd name="T57" fmla="*/ T56 w 6524"/>
              <a:gd name="T58" fmla="+- 0 8532 8468"/>
              <a:gd name="T59" fmla="*/ 8532 h 176"/>
              <a:gd name="T60" fmla="+- 0 9373 6280"/>
              <a:gd name="T61" fmla="*/ T60 w 6524"/>
              <a:gd name="T62" fmla="+- 0 8570 8468"/>
              <a:gd name="T63" fmla="*/ 8570 h 176"/>
              <a:gd name="T64" fmla="+- 0 8923 6280"/>
              <a:gd name="T65" fmla="*/ T64 w 6524"/>
              <a:gd name="T66" fmla="+- 0 8616 8468"/>
              <a:gd name="T67" fmla="*/ 8616 h 176"/>
              <a:gd name="T68" fmla="+- 0 8488 6280"/>
              <a:gd name="T69" fmla="*/ T68 w 6524"/>
              <a:gd name="T70" fmla="+- 0 8568 8468"/>
              <a:gd name="T71" fmla="*/ 8568 h 176"/>
              <a:gd name="T72" fmla="+- 0 8039 6280"/>
              <a:gd name="T73" fmla="*/ T72 w 6524"/>
              <a:gd name="T74" fmla="+- 0 8551 8468"/>
              <a:gd name="T75" fmla="*/ 8551 h 176"/>
              <a:gd name="T76" fmla="+- 0 7540 6280"/>
              <a:gd name="T77" fmla="*/ T76 w 6524"/>
              <a:gd name="T78" fmla="+- 0 8532 8468"/>
              <a:gd name="T79" fmla="*/ 8532 h 176"/>
              <a:gd name="T80" fmla="+- 0 7044 6280"/>
              <a:gd name="T81" fmla="*/ T80 w 6524"/>
              <a:gd name="T82" fmla="+- 0 8665 8468"/>
              <a:gd name="T83" fmla="*/ 8665 h 176"/>
              <a:gd name="T84" fmla="+- 0 6549 6280"/>
              <a:gd name="T85" fmla="*/ T84 w 6524"/>
              <a:gd name="T86" fmla="+- 0 8639 8468"/>
              <a:gd name="T87" fmla="*/ 8639 h 176"/>
              <a:gd name="T88" fmla="+- 0 6474 6280"/>
              <a:gd name="T89" fmla="*/ T88 w 6524"/>
              <a:gd name="T90" fmla="+- 0 8635 8468"/>
              <a:gd name="T91" fmla="*/ 8635 h 176"/>
              <a:gd name="T92" fmla="+- 0 6401 6280"/>
              <a:gd name="T93" fmla="*/ T92 w 6524"/>
              <a:gd name="T94" fmla="+- 0 8625 8468"/>
              <a:gd name="T95" fmla="*/ 8625 h 176"/>
              <a:gd name="T96" fmla="+- 0 6329 6280"/>
              <a:gd name="T97" fmla="*/ T96 w 6524"/>
              <a:gd name="T98" fmla="+- 0 8605 8468"/>
              <a:gd name="T99" fmla="*/ 8605 h 176"/>
              <a:gd name="T100" fmla="+- 0 6303 6280"/>
              <a:gd name="T101" fmla="*/ T100 w 6524"/>
              <a:gd name="T102" fmla="+- 0 8599 8468"/>
              <a:gd name="T103" fmla="*/ 8599 h 176"/>
              <a:gd name="T104" fmla="+- 0 6294 6280"/>
              <a:gd name="T105" fmla="*/ T104 w 6524"/>
              <a:gd name="T106" fmla="+- 0 8596 8468"/>
              <a:gd name="T107" fmla="*/ 8596 h 176"/>
              <a:gd name="T108" fmla="+- 0 6280 6280"/>
              <a:gd name="T109" fmla="*/ T108 w 6524"/>
              <a:gd name="T110" fmla="+- 0 8583 8468"/>
              <a:gd name="T111" fmla="*/ 8583 h 1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6524" h="176" extrusionOk="0">
                <a:moveTo>
                  <a:pt x="6517" y="42"/>
                </a:moveTo>
                <a:cubicBezTo>
                  <a:pt x="6497" y="44"/>
                  <a:pt x="6502" y="53"/>
                  <a:pt x="6482" y="54"/>
                </a:cubicBezTo>
                <a:cubicBezTo>
                  <a:pt x="6354" y="60"/>
                  <a:pt x="6221" y="60"/>
                  <a:pt x="6094" y="58"/>
                </a:cubicBezTo>
                <a:cubicBezTo>
                  <a:pt x="5806" y="55"/>
                  <a:pt x="5557" y="14"/>
                  <a:pt x="5269" y="40"/>
                </a:cubicBezTo>
                <a:cubicBezTo>
                  <a:pt x="4918" y="71"/>
                  <a:pt x="4553" y="14"/>
                  <a:pt x="4201" y="11"/>
                </a:cubicBezTo>
                <a:cubicBezTo>
                  <a:pt x="3826" y="8"/>
                  <a:pt x="3465" y="64"/>
                  <a:pt x="3093" y="102"/>
                </a:cubicBezTo>
                <a:cubicBezTo>
                  <a:pt x="2643" y="148"/>
                  <a:pt x="2208" y="100"/>
                  <a:pt x="1759" y="83"/>
                </a:cubicBezTo>
                <a:cubicBezTo>
                  <a:pt x="1260" y="64"/>
                  <a:pt x="764" y="197"/>
                  <a:pt x="269" y="171"/>
                </a:cubicBezTo>
                <a:cubicBezTo>
                  <a:pt x="194" y="167"/>
                  <a:pt x="121" y="157"/>
                  <a:pt x="49" y="137"/>
                </a:cubicBezTo>
                <a:cubicBezTo>
                  <a:pt x="23" y="131"/>
                  <a:pt x="14" y="128"/>
                  <a:pt x="0" y="11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325" y="1069975"/>
            <a:ext cx="693738" cy="2627313"/>
          </a:xfrm>
          <a:custGeom>
            <a:avLst/>
            <a:gdLst>
              <a:gd name="T0" fmla="+- 0 1415 521"/>
              <a:gd name="T1" fmla="*/ T0 w 1927"/>
              <a:gd name="T2" fmla="+- 0 2979 2973"/>
              <a:gd name="T3" fmla="*/ 2979 h 7297"/>
              <a:gd name="T4" fmla="+- 0 1437 521"/>
              <a:gd name="T5" fmla="*/ T4 w 1927"/>
              <a:gd name="T6" fmla="+- 0 2979 2973"/>
              <a:gd name="T7" fmla="*/ 2979 h 7297"/>
              <a:gd name="T8" fmla="+- 0 1454 521"/>
              <a:gd name="T9" fmla="*/ T8 w 1927"/>
              <a:gd name="T10" fmla="+- 0 2975 2973"/>
              <a:gd name="T11" fmla="*/ 2975 h 7297"/>
              <a:gd name="T12" fmla="+- 0 1476 521"/>
              <a:gd name="T13" fmla="*/ T12 w 1927"/>
              <a:gd name="T14" fmla="+- 0 2973 2973"/>
              <a:gd name="T15" fmla="*/ 2973 h 7297"/>
              <a:gd name="T16" fmla="+- 0 1355 521"/>
              <a:gd name="T17" fmla="*/ T16 w 1927"/>
              <a:gd name="T18" fmla="+- 0 3047 2973"/>
              <a:gd name="T19" fmla="*/ 3047 h 7297"/>
              <a:gd name="T20" fmla="+- 0 1220 521"/>
              <a:gd name="T21" fmla="*/ T20 w 1927"/>
              <a:gd name="T22" fmla="+- 0 3114 2973"/>
              <a:gd name="T23" fmla="*/ 3114 h 7297"/>
              <a:gd name="T24" fmla="+- 0 1120 521"/>
              <a:gd name="T25" fmla="*/ T24 w 1927"/>
              <a:gd name="T26" fmla="+- 0 3220 2973"/>
              <a:gd name="T27" fmla="*/ 3220 h 7297"/>
              <a:gd name="T28" fmla="+- 0 857 521"/>
              <a:gd name="T29" fmla="*/ T28 w 1927"/>
              <a:gd name="T30" fmla="+- 0 3500 2973"/>
              <a:gd name="T31" fmla="*/ 3500 h 7297"/>
              <a:gd name="T32" fmla="+- 0 791 521"/>
              <a:gd name="T33" fmla="*/ T32 w 1927"/>
              <a:gd name="T34" fmla="+- 0 3938 2973"/>
              <a:gd name="T35" fmla="*/ 3938 h 7297"/>
              <a:gd name="T36" fmla="+- 0 721 521"/>
              <a:gd name="T37" fmla="*/ T36 w 1927"/>
              <a:gd name="T38" fmla="+- 0 4299 2973"/>
              <a:gd name="T39" fmla="*/ 4299 h 7297"/>
              <a:gd name="T40" fmla="+- 0 585 521"/>
              <a:gd name="T41" fmla="*/ T40 w 1927"/>
              <a:gd name="T42" fmla="+- 0 5006 2973"/>
              <a:gd name="T43" fmla="*/ 5006 h 7297"/>
              <a:gd name="T44" fmla="+- 0 518 521"/>
              <a:gd name="T45" fmla="*/ T44 w 1927"/>
              <a:gd name="T46" fmla="+- 0 5715 2973"/>
              <a:gd name="T47" fmla="*/ 5715 h 7297"/>
              <a:gd name="T48" fmla="+- 0 521 521"/>
              <a:gd name="T49" fmla="*/ T48 w 1927"/>
              <a:gd name="T50" fmla="+- 0 6435 2973"/>
              <a:gd name="T51" fmla="*/ 6435 h 7297"/>
              <a:gd name="T52" fmla="+- 0 525 521"/>
              <a:gd name="T53" fmla="*/ T52 w 1927"/>
              <a:gd name="T54" fmla="+- 0 7313 2973"/>
              <a:gd name="T55" fmla="*/ 7313 h 7297"/>
              <a:gd name="T56" fmla="+- 0 621 521"/>
              <a:gd name="T57" fmla="*/ T56 w 1927"/>
              <a:gd name="T58" fmla="+- 0 8185 2973"/>
              <a:gd name="T59" fmla="*/ 8185 h 7297"/>
              <a:gd name="T60" fmla="+- 0 803 521"/>
              <a:gd name="T61" fmla="*/ T60 w 1927"/>
              <a:gd name="T62" fmla="+- 0 9044 2973"/>
              <a:gd name="T63" fmla="*/ 9044 h 7297"/>
              <a:gd name="T64" fmla="+- 0 886 521"/>
              <a:gd name="T65" fmla="*/ T64 w 1927"/>
              <a:gd name="T66" fmla="+- 0 9435 2973"/>
              <a:gd name="T67" fmla="*/ 9435 h 7297"/>
              <a:gd name="T68" fmla="+- 0 1007 521"/>
              <a:gd name="T69" fmla="*/ T68 w 1927"/>
              <a:gd name="T70" fmla="+- 0 9855 2973"/>
              <a:gd name="T71" fmla="*/ 9855 h 7297"/>
              <a:gd name="T72" fmla="+- 0 1362 521"/>
              <a:gd name="T73" fmla="*/ T72 w 1927"/>
              <a:gd name="T74" fmla="+- 0 10089 2973"/>
              <a:gd name="T75" fmla="*/ 10089 h 7297"/>
              <a:gd name="T76" fmla="+- 0 1641 521"/>
              <a:gd name="T77" fmla="*/ T76 w 1927"/>
              <a:gd name="T78" fmla="+- 0 10273 2973"/>
              <a:gd name="T79" fmla="*/ 10273 h 7297"/>
              <a:gd name="T80" fmla="+- 0 2059 521"/>
              <a:gd name="T81" fmla="*/ T80 w 1927"/>
              <a:gd name="T82" fmla="+- 0 10304 2973"/>
              <a:gd name="T83" fmla="*/ 10304 h 7297"/>
              <a:gd name="T84" fmla="+- 0 2381 521"/>
              <a:gd name="T85" fmla="*/ T84 w 1927"/>
              <a:gd name="T86" fmla="+- 0 10251 2973"/>
              <a:gd name="T87" fmla="*/ 10251 h 7297"/>
              <a:gd name="T88" fmla="+- 0 2421 521"/>
              <a:gd name="T89" fmla="*/ T88 w 1927"/>
              <a:gd name="T90" fmla="+- 0 10240 2973"/>
              <a:gd name="T91" fmla="*/ 10240 h 7297"/>
              <a:gd name="T92" fmla="+- 0 2432 521"/>
              <a:gd name="T93" fmla="*/ T92 w 1927"/>
              <a:gd name="T94" fmla="+- 0 10240 2973"/>
              <a:gd name="T95" fmla="*/ 10240 h 7297"/>
              <a:gd name="T96" fmla="+- 0 2447 521"/>
              <a:gd name="T97" fmla="*/ T96 w 1927"/>
              <a:gd name="T98" fmla="+- 0 10218 2973"/>
              <a:gd name="T99" fmla="*/ 10218 h 72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927" h="7297" extrusionOk="0">
                <a:moveTo>
                  <a:pt x="894" y="6"/>
                </a:moveTo>
                <a:cubicBezTo>
                  <a:pt x="916" y="6"/>
                  <a:pt x="933" y="2"/>
                  <a:pt x="955" y="0"/>
                </a:cubicBezTo>
                <a:cubicBezTo>
                  <a:pt x="834" y="74"/>
                  <a:pt x="699" y="141"/>
                  <a:pt x="599" y="247"/>
                </a:cubicBezTo>
                <a:cubicBezTo>
                  <a:pt x="336" y="527"/>
                  <a:pt x="270" y="965"/>
                  <a:pt x="200" y="1326"/>
                </a:cubicBezTo>
                <a:cubicBezTo>
                  <a:pt x="64" y="2033"/>
                  <a:pt x="-3" y="2742"/>
                  <a:pt x="0" y="3462"/>
                </a:cubicBezTo>
                <a:cubicBezTo>
                  <a:pt x="4" y="4340"/>
                  <a:pt x="100" y="5212"/>
                  <a:pt x="282" y="6071"/>
                </a:cubicBezTo>
                <a:cubicBezTo>
                  <a:pt x="365" y="6462"/>
                  <a:pt x="486" y="6882"/>
                  <a:pt x="841" y="7116"/>
                </a:cubicBezTo>
                <a:cubicBezTo>
                  <a:pt x="1120" y="7300"/>
                  <a:pt x="1538" y="7331"/>
                  <a:pt x="1860" y="7278"/>
                </a:cubicBezTo>
                <a:cubicBezTo>
                  <a:pt x="1900" y="7267"/>
                  <a:pt x="1911" y="7267"/>
                  <a:pt x="1926" y="7245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1450" y="4668838"/>
            <a:ext cx="3400425" cy="44450"/>
          </a:xfrm>
          <a:custGeom>
            <a:avLst/>
            <a:gdLst>
              <a:gd name="T0" fmla="+- 0 16978 7532"/>
              <a:gd name="T1" fmla="*/ T0 w 9447"/>
              <a:gd name="T2" fmla="+- 0 13086 12968"/>
              <a:gd name="T3" fmla="*/ 13086 h 126"/>
              <a:gd name="T4" fmla="+- 0 16907 7532"/>
              <a:gd name="T5" fmla="*/ T4 w 9447"/>
              <a:gd name="T6" fmla="+- 0 13088 12968"/>
              <a:gd name="T7" fmla="*/ 13088 h 126"/>
              <a:gd name="T8" fmla="+- 0 16834 7532"/>
              <a:gd name="T9" fmla="*/ T8 w 9447"/>
              <a:gd name="T10" fmla="+- 0 13092 12968"/>
              <a:gd name="T11" fmla="*/ 13092 h 126"/>
              <a:gd name="T12" fmla="+- 0 16762 7532"/>
              <a:gd name="T13" fmla="*/ T12 w 9447"/>
              <a:gd name="T14" fmla="+- 0 13092 12968"/>
              <a:gd name="T15" fmla="*/ 13092 h 126"/>
              <a:gd name="T16" fmla="+- 0 16176 7532"/>
              <a:gd name="T17" fmla="*/ T16 w 9447"/>
              <a:gd name="T18" fmla="+- 0 13088 12968"/>
              <a:gd name="T19" fmla="*/ 13088 h 126"/>
              <a:gd name="T20" fmla="+- 0 15589 7532"/>
              <a:gd name="T21" fmla="*/ T20 w 9447"/>
              <a:gd name="T22" fmla="+- 0 13094 12968"/>
              <a:gd name="T23" fmla="*/ 13094 h 126"/>
              <a:gd name="T24" fmla="+- 0 15003 7532"/>
              <a:gd name="T25" fmla="*/ T24 w 9447"/>
              <a:gd name="T26" fmla="+- 0 13076 12968"/>
              <a:gd name="T27" fmla="*/ 13076 h 126"/>
              <a:gd name="T28" fmla="+- 0 13941 7532"/>
              <a:gd name="T29" fmla="*/ T28 w 9447"/>
              <a:gd name="T30" fmla="+- 0 13044 12968"/>
              <a:gd name="T31" fmla="*/ 13044 h 126"/>
              <a:gd name="T32" fmla="+- 0 12885 7532"/>
              <a:gd name="T33" fmla="*/ T32 w 9447"/>
              <a:gd name="T34" fmla="+- 0 12960 12968"/>
              <a:gd name="T35" fmla="*/ 12960 h 126"/>
              <a:gd name="T36" fmla="+- 0 11821 7532"/>
              <a:gd name="T37" fmla="*/ T36 w 9447"/>
              <a:gd name="T38" fmla="+- 0 12969 12968"/>
              <a:gd name="T39" fmla="*/ 12969 h 126"/>
              <a:gd name="T40" fmla="+- 0 10799 7532"/>
              <a:gd name="T41" fmla="*/ T40 w 9447"/>
              <a:gd name="T42" fmla="+- 0 12978 12968"/>
              <a:gd name="T43" fmla="*/ 12978 h 126"/>
              <a:gd name="T44" fmla="+- 0 9776 7532"/>
              <a:gd name="T45" fmla="*/ T44 w 9447"/>
              <a:gd name="T46" fmla="+- 0 13017 12968"/>
              <a:gd name="T47" fmla="*/ 13017 h 126"/>
              <a:gd name="T48" fmla="+- 0 8754 7532"/>
              <a:gd name="T49" fmla="*/ T48 w 9447"/>
              <a:gd name="T50" fmla="+- 0 13022 12968"/>
              <a:gd name="T51" fmla="*/ 13022 h 126"/>
              <a:gd name="T52" fmla="+- 0 8370 7532"/>
              <a:gd name="T53" fmla="*/ T52 w 9447"/>
              <a:gd name="T54" fmla="+- 0 13024 12968"/>
              <a:gd name="T55" fmla="*/ 13024 h 126"/>
              <a:gd name="T56" fmla="+- 0 7983 7532"/>
              <a:gd name="T57" fmla="*/ T56 w 9447"/>
              <a:gd name="T58" fmla="+- 0 13004 12968"/>
              <a:gd name="T59" fmla="*/ 13004 h 126"/>
              <a:gd name="T60" fmla="+- 0 7600 7532"/>
              <a:gd name="T61" fmla="*/ T60 w 9447"/>
              <a:gd name="T62" fmla="+- 0 13028 12968"/>
              <a:gd name="T63" fmla="*/ 13028 h 126"/>
              <a:gd name="T64" fmla="+- 0 7562 7532"/>
              <a:gd name="T65" fmla="*/ T64 w 9447"/>
              <a:gd name="T66" fmla="+- 0 13029 12968"/>
              <a:gd name="T67" fmla="*/ 13029 h 126"/>
              <a:gd name="T68" fmla="+- 0 7553 7532"/>
              <a:gd name="T69" fmla="*/ T68 w 9447"/>
              <a:gd name="T70" fmla="+- 0 13027 12968"/>
              <a:gd name="T71" fmla="*/ 13027 h 126"/>
              <a:gd name="T72" fmla="+- 0 7532 7532"/>
              <a:gd name="T73" fmla="*/ T72 w 9447"/>
              <a:gd name="T74" fmla="+- 0 13039 12968"/>
              <a:gd name="T75" fmla="*/ 13039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9447" h="126" extrusionOk="0">
                <a:moveTo>
                  <a:pt x="9446" y="118"/>
                </a:moveTo>
                <a:cubicBezTo>
                  <a:pt x="9375" y="120"/>
                  <a:pt x="9302" y="124"/>
                  <a:pt x="9230" y="124"/>
                </a:cubicBezTo>
                <a:cubicBezTo>
                  <a:pt x="8644" y="120"/>
                  <a:pt x="8057" y="126"/>
                  <a:pt x="7471" y="108"/>
                </a:cubicBezTo>
                <a:cubicBezTo>
                  <a:pt x="6409" y="76"/>
                  <a:pt x="5353" y="-8"/>
                  <a:pt x="4289" y="1"/>
                </a:cubicBezTo>
                <a:cubicBezTo>
                  <a:pt x="3267" y="10"/>
                  <a:pt x="2244" y="49"/>
                  <a:pt x="1222" y="54"/>
                </a:cubicBezTo>
                <a:cubicBezTo>
                  <a:pt x="838" y="56"/>
                  <a:pt x="451" y="36"/>
                  <a:pt x="68" y="60"/>
                </a:cubicBezTo>
                <a:cubicBezTo>
                  <a:pt x="30" y="61"/>
                  <a:pt x="21" y="59"/>
                  <a:pt x="0" y="71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79455" y="3697288"/>
            <a:ext cx="346363" cy="12176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4552582" y="3694616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Today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2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435803" y="2710586"/>
            <a:ext cx="6356351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libstd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io</a:t>
            </a:r>
            <a:r>
              <a:rPr lang="en-US" dirty="0">
                <a:hlinkClick r:id="rId2"/>
              </a:rPr>
              <a:t>/native/</a:t>
            </a:r>
            <a:r>
              <a:rPr lang="en-US" dirty="0" err="1">
                <a:hlinkClick r:id="rId2"/>
              </a:rPr>
              <a:t>process.rs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3873" y="311727"/>
            <a:ext cx="7622309" cy="59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#[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cfg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unix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)]</a:t>
            </a:r>
          </a:p>
          <a:p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spawn_process_os</a:t>
            </a:r>
            <a:r>
              <a:rPr lang="en-US" sz="1600" dirty="0"/>
              <a:t>(</a:t>
            </a:r>
            <a:r>
              <a:rPr lang="en-US" sz="1600" dirty="0" err="1"/>
              <a:t>prog</a:t>
            </a:r>
            <a:r>
              <a:rPr lang="en-US" sz="1600" dirty="0"/>
              <a:t>: &amp;</a:t>
            </a:r>
            <a:r>
              <a:rPr lang="en-US" sz="1600" dirty="0" err="1"/>
              <a:t>str</a:t>
            </a:r>
            <a:r>
              <a:rPr lang="en-US" sz="1600" dirty="0"/>
              <a:t>, </a:t>
            </a:r>
            <a:r>
              <a:rPr lang="en-US" sz="1600" dirty="0" err="1"/>
              <a:t>args</a:t>
            </a:r>
            <a:r>
              <a:rPr lang="en-US" sz="1600" dirty="0"/>
              <a:t>: &amp;[~</a:t>
            </a:r>
            <a:r>
              <a:rPr lang="en-US" sz="1600" dirty="0" err="1"/>
              <a:t>str</a:t>
            </a:r>
            <a:r>
              <a:rPr lang="en-US" sz="1600" dirty="0"/>
              <a:t>],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env</a:t>
            </a:r>
            <a:r>
              <a:rPr lang="en-US" sz="1600" dirty="0"/>
              <a:t>: Option&lt;~[(~</a:t>
            </a:r>
            <a:r>
              <a:rPr lang="en-US" sz="1600" dirty="0" err="1"/>
              <a:t>str</a:t>
            </a:r>
            <a:r>
              <a:rPr lang="en-US" sz="1600" dirty="0"/>
              <a:t>, ~</a:t>
            </a:r>
            <a:r>
              <a:rPr lang="en-US" sz="1600" dirty="0" err="1"/>
              <a:t>str</a:t>
            </a:r>
            <a:r>
              <a:rPr lang="en-US" sz="1600" dirty="0"/>
              <a:t>)]&gt;</a:t>
            </a:r>
            <a:r>
              <a:rPr lang="en-US" sz="1600" dirty="0" smtClean="0"/>
              <a:t>, </a:t>
            </a:r>
            <a:r>
              <a:rPr lang="en-US" sz="1600" dirty="0" err="1" smtClean="0"/>
              <a:t>dir</a:t>
            </a:r>
            <a:r>
              <a:rPr lang="en-US" sz="1600" dirty="0"/>
              <a:t>: Option&lt;&amp;Path&gt;,</a:t>
            </a:r>
          </a:p>
          <a:p>
            <a:r>
              <a:rPr lang="en-US" sz="1600" dirty="0"/>
              <a:t>       </a:t>
            </a:r>
            <a:r>
              <a:rPr lang="en-US" sz="1600" dirty="0" err="1" smtClean="0"/>
              <a:t>in_fd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out_fd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, </a:t>
            </a:r>
            <a:r>
              <a:rPr lang="en-US" sz="1600" dirty="0" err="1"/>
              <a:t>err_fd</a:t>
            </a:r>
            <a:r>
              <a:rPr lang="en-US" sz="1600" dirty="0"/>
              <a:t>: </a:t>
            </a:r>
            <a:r>
              <a:rPr lang="en-US" sz="1600" dirty="0" err="1"/>
              <a:t>c_int</a:t>
            </a:r>
            <a:r>
              <a:rPr lang="en-US" sz="1600" dirty="0"/>
              <a:t>) </a:t>
            </a:r>
            <a:r>
              <a:rPr lang="en-US" sz="1600" b="1" dirty="0"/>
              <a:t>-&gt; </a:t>
            </a:r>
            <a:r>
              <a:rPr lang="en-US" sz="1600" b="1" dirty="0" err="1"/>
              <a:t>SpawnProcessResult</a:t>
            </a:r>
            <a:r>
              <a:rPr lang="en-US" sz="1600" b="1" dirty="0"/>
              <a:t> </a:t>
            </a:r>
            <a:r>
              <a:rPr lang="en-US" sz="1600" dirty="0"/>
              <a:t>{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    #</a:t>
            </a:r>
            <a:r>
              <a:rPr lang="en-US" sz="1600" dirty="0"/>
              <a:t>[</a:t>
            </a:r>
            <a:r>
              <a:rPr lang="en-US" sz="1600" dirty="0" err="1"/>
              <a:t>cfg</a:t>
            </a:r>
            <a:r>
              <a:rPr lang="en-US" sz="1600" dirty="0"/>
              <a:t>(not(</a:t>
            </a:r>
            <a:r>
              <a:rPr lang="en-US" sz="1600" dirty="0" err="1"/>
              <a:t>target_os</a:t>
            </a:r>
            <a:r>
              <a:rPr lang="en-US" sz="1600" dirty="0"/>
              <a:t> = "</a:t>
            </a:r>
            <a:r>
              <a:rPr lang="en-US" sz="1600" dirty="0" err="1"/>
              <a:t>macos</a:t>
            </a:r>
            <a:r>
              <a:rPr lang="en-US" sz="1600" dirty="0"/>
              <a:t>"), not(windows))]</a:t>
            </a:r>
          </a:p>
          <a:p>
            <a:r>
              <a:rPr lang="en-US" sz="1600" dirty="0"/>
              <a:t>    unsafe </a:t>
            </a:r>
            <a:r>
              <a:rPr lang="en-US" sz="1600" dirty="0" err="1"/>
              <a:t>fn</a:t>
            </a:r>
            <a:r>
              <a:rPr lang="en-US" sz="1600" dirty="0"/>
              <a:t> </a:t>
            </a:r>
            <a:r>
              <a:rPr lang="en-US" sz="1600" dirty="0" err="1"/>
              <a:t>set_environ</a:t>
            </a:r>
            <a:r>
              <a:rPr lang="en-US" sz="1600" dirty="0"/>
              <a:t>(</a:t>
            </a:r>
            <a:r>
              <a:rPr lang="en-US" sz="1600" dirty="0" err="1"/>
              <a:t>envp</a:t>
            </a:r>
            <a:r>
              <a:rPr lang="en-US" sz="1600" dirty="0"/>
              <a:t>: *</a:t>
            </a:r>
            <a:r>
              <a:rPr lang="en-US" sz="1600" dirty="0" err="1"/>
              <a:t>c_void</a:t>
            </a:r>
            <a:r>
              <a:rPr lang="en-US" sz="1600" dirty="0"/>
              <a:t>) {</a:t>
            </a:r>
          </a:p>
          <a:p>
            <a:r>
              <a:rPr lang="en-US" sz="1600" dirty="0"/>
              <a:t>        extern {</a:t>
            </a:r>
          </a:p>
          <a:p>
            <a:r>
              <a:rPr lang="en-US" sz="1600" dirty="0"/>
              <a:t>            static </a:t>
            </a:r>
            <a:r>
              <a:rPr lang="en-US" sz="1600" dirty="0" err="1"/>
              <a:t>mut</a:t>
            </a:r>
            <a:r>
              <a:rPr lang="en-US" sz="1600" dirty="0"/>
              <a:t> environ: *</a:t>
            </a:r>
            <a:r>
              <a:rPr lang="en-US" sz="1600" dirty="0" err="1"/>
              <a:t>c_void</a:t>
            </a:r>
            <a:r>
              <a:rPr lang="en-US" sz="1600" dirty="0"/>
              <a:t>;</a:t>
            </a:r>
          </a:p>
          <a:p>
            <a:r>
              <a:rPr lang="en-US" sz="1600" dirty="0"/>
              <a:t>        }</a:t>
            </a:r>
          </a:p>
          <a:p>
            <a:r>
              <a:rPr lang="en-US" sz="1600" dirty="0"/>
              <a:t>        environ = </a:t>
            </a:r>
            <a:r>
              <a:rPr lang="en-US" sz="1600" dirty="0" err="1"/>
              <a:t>envp</a:t>
            </a:r>
            <a:r>
              <a:rPr lang="en-US" sz="1600" dirty="0"/>
              <a:t>;</a:t>
            </a:r>
          </a:p>
          <a:p>
            <a:r>
              <a:rPr lang="en-US" sz="1600" dirty="0"/>
              <a:t>    }</a:t>
            </a:r>
          </a:p>
          <a:p>
            <a:endParaRPr lang="en-US" sz="1600" dirty="0"/>
          </a:p>
          <a:p>
            <a:r>
              <a:rPr lang="en-US" sz="1600" dirty="0"/>
              <a:t>    unsafe </a:t>
            </a:r>
            <a:r>
              <a:rPr lang="en-US" sz="1600" dirty="0" smtClean="0"/>
              <a:t>{</a:t>
            </a:r>
            <a:endParaRPr lang="en-US" sz="1600" dirty="0"/>
          </a:p>
          <a:p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let </a:t>
            </a:r>
            <a:r>
              <a:rPr lang="en-US" sz="2800" b="1" dirty="0" err="1">
                <a:solidFill>
                  <a:srgbClr val="FF0000"/>
                </a:solidFill>
              </a:rPr>
              <a:t>pid</a:t>
            </a:r>
            <a:r>
              <a:rPr lang="en-US" sz="2800" b="1" dirty="0">
                <a:solidFill>
                  <a:srgbClr val="FF0000"/>
                </a:solidFill>
              </a:rPr>
              <a:t> = fork();</a:t>
            </a:r>
          </a:p>
          <a:p>
            <a:r>
              <a:rPr lang="en-US" sz="1600" dirty="0"/>
              <a:t>        if </a:t>
            </a:r>
            <a:r>
              <a:rPr lang="en-US" sz="1600" dirty="0" err="1"/>
              <a:t>pid</a:t>
            </a:r>
            <a:r>
              <a:rPr lang="en-US" sz="1600" dirty="0"/>
              <a:t> &lt; 0 {</a:t>
            </a:r>
          </a:p>
          <a:p>
            <a:r>
              <a:rPr lang="en-US" sz="1600" dirty="0"/>
              <a:t>            fail!("failure in fork: {}", </a:t>
            </a:r>
            <a:r>
              <a:rPr lang="en-US" sz="1600" dirty="0" err="1"/>
              <a:t>os</a:t>
            </a:r>
            <a:r>
              <a:rPr lang="en-US" sz="1600" dirty="0"/>
              <a:t>::</a:t>
            </a:r>
            <a:r>
              <a:rPr lang="en-US" sz="1600" dirty="0" err="1"/>
              <a:t>last_os_error</a:t>
            </a:r>
            <a:r>
              <a:rPr lang="en-US" sz="1600" dirty="0"/>
              <a:t>());</a:t>
            </a:r>
          </a:p>
          <a:p>
            <a:r>
              <a:rPr lang="en-US" sz="1600" dirty="0"/>
              <a:t>        } else if </a:t>
            </a:r>
            <a:r>
              <a:rPr lang="en-US" sz="1600" dirty="0" err="1"/>
              <a:t>pid</a:t>
            </a:r>
            <a:r>
              <a:rPr lang="en-US" sz="1600" dirty="0"/>
              <a:t> &gt; 0 {</a:t>
            </a:r>
          </a:p>
          <a:p>
            <a:r>
              <a:rPr lang="en-US" sz="1600" dirty="0"/>
              <a:t>            </a:t>
            </a:r>
            <a:r>
              <a:rPr lang="en-US" sz="1600" b="1" dirty="0">
                <a:solidFill>
                  <a:srgbClr val="FF0000"/>
                </a:solidFill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</a:rPr>
              <a:t>SpawnProcessResult</a:t>
            </a:r>
            <a:r>
              <a:rPr lang="en-US" sz="1600" b="1" dirty="0">
                <a:solidFill>
                  <a:srgbClr val="FF0000"/>
                </a:solidFill>
              </a:rPr>
              <a:t> {</a:t>
            </a:r>
            <a:r>
              <a:rPr lang="en-US" sz="1600" b="1" dirty="0" err="1">
                <a:solidFill>
                  <a:srgbClr val="FF0000"/>
                </a:solidFill>
              </a:rPr>
              <a:t>pid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pid</a:t>
            </a:r>
            <a:r>
              <a:rPr lang="en-US" sz="1600" b="1" dirty="0">
                <a:solidFill>
                  <a:srgbClr val="FF0000"/>
                </a:solidFill>
              </a:rPr>
              <a:t>, handle: </a:t>
            </a:r>
            <a:r>
              <a:rPr lang="en-US" sz="1600" b="1" dirty="0" err="1">
                <a:solidFill>
                  <a:srgbClr val="FF0000"/>
                </a:solidFill>
              </a:rPr>
              <a:t>ptr</a:t>
            </a:r>
            <a:r>
              <a:rPr lang="en-US" sz="1600" b="1" dirty="0">
                <a:solidFill>
                  <a:srgbClr val="FF0000"/>
                </a:solidFill>
              </a:rPr>
              <a:t>::null()};</a:t>
            </a:r>
          </a:p>
          <a:p>
            <a:r>
              <a:rPr lang="en-US" sz="1600" dirty="0"/>
              <a:t>        }</a:t>
            </a:r>
          </a:p>
          <a:p>
            <a:endParaRPr lang="en-US" sz="1600" dirty="0"/>
          </a:p>
          <a:p>
            <a:r>
              <a:rPr lang="en-US" sz="1600" dirty="0"/>
              <a:t>        </a:t>
            </a:r>
            <a:r>
              <a:rPr lang="en-US" sz="1600" dirty="0" smtClean="0"/>
              <a:t>… // 25 lines of failure-handing code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806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364" y="1441159"/>
            <a:ext cx="62576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 </a:t>
            </a:r>
            <a:r>
              <a:rPr lang="en-US" sz="2800" dirty="0" err="1"/>
              <a:t>std</a:t>
            </a:r>
            <a:r>
              <a:rPr lang="en-US" sz="2800" dirty="0"/>
              <a:t>::</a:t>
            </a:r>
            <a:r>
              <a:rPr lang="en-US" sz="2800" dirty="0" err="1"/>
              <a:t>libc</a:t>
            </a:r>
            <a:r>
              <a:rPr lang="en-US" sz="2800" dirty="0"/>
              <a:t>::</a:t>
            </a:r>
            <a:r>
              <a:rPr lang="en-US" sz="2800" dirty="0" err="1"/>
              <a:t>funcs</a:t>
            </a:r>
            <a:r>
              <a:rPr lang="en-US" sz="2800" dirty="0"/>
              <a:t>::posix88::</a:t>
            </a:r>
            <a:r>
              <a:rPr lang="en-US" sz="2800" dirty="0" err="1"/>
              <a:t>unistd</a:t>
            </a:r>
            <a:r>
              <a:rPr lang="en-US" sz="2800" dirty="0"/>
              <a:t>::fork;</a:t>
            </a:r>
          </a:p>
          <a:p>
            <a:endParaRPr lang="en-US" sz="2800" dirty="0"/>
          </a:p>
          <a:p>
            <a:r>
              <a:rPr lang="en-US" sz="2800" dirty="0"/>
              <a:t>#[</a:t>
            </a:r>
            <a:r>
              <a:rPr lang="en-US" sz="2800" dirty="0" err="1"/>
              <a:t>fixed_stack_segment</a:t>
            </a:r>
            <a:r>
              <a:rPr lang="en-US" sz="2800" dirty="0"/>
              <a:t>]</a:t>
            </a:r>
          </a:p>
          <a:p>
            <a:r>
              <a:rPr lang="is-IS" sz="2800" dirty="0"/>
              <a:t>fn main() {</a:t>
            </a:r>
          </a:p>
          <a:p>
            <a:r>
              <a:rPr lang="fi-FI" sz="2800" dirty="0"/>
              <a:t>        </a:t>
            </a:r>
            <a:r>
              <a:rPr lang="fi-FI" sz="2800" dirty="0" err="1"/>
              <a:t>let</a:t>
            </a:r>
            <a:r>
              <a:rPr lang="fi-FI" sz="2800" dirty="0"/>
              <a:t> </a:t>
            </a:r>
            <a:r>
              <a:rPr lang="fi-FI" sz="2800" dirty="0" err="1"/>
              <a:t>pid</a:t>
            </a:r>
            <a:r>
              <a:rPr lang="fi-FI" sz="2800" dirty="0"/>
              <a:t> = </a:t>
            </a:r>
            <a:r>
              <a:rPr lang="fi-FI" sz="2800" dirty="0" err="1"/>
              <a:t>unsafe</a:t>
            </a:r>
            <a:r>
              <a:rPr lang="fi-FI" sz="2800" dirty="0"/>
              <a:t> { </a:t>
            </a:r>
            <a:r>
              <a:rPr lang="fi-FI" sz="2800" b="1" dirty="0" err="1"/>
              <a:t>fork</a:t>
            </a:r>
            <a:r>
              <a:rPr lang="fi-FI" sz="2800" b="1" dirty="0"/>
              <a:t>()</a:t>
            </a:r>
            <a:r>
              <a:rPr lang="fi-FI" sz="2800" dirty="0"/>
              <a:t> } ;</a:t>
            </a:r>
          </a:p>
          <a:p>
            <a:r>
              <a:rPr lang="fi-FI" sz="2800" dirty="0"/>
              <a:t>        </a:t>
            </a:r>
            <a:r>
              <a:rPr lang="fi-FI" sz="2800" dirty="0" err="1"/>
              <a:t>println(fmt!("pid</a:t>
            </a:r>
            <a:r>
              <a:rPr lang="fi-FI" sz="2800" dirty="0"/>
              <a:t> = %?", </a:t>
            </a:r>
            <a:r>
              <a:rPr lang="fi-FI" sz="2800" dirty="0" err="1"/>
              <a:t>pid</a:t>
            </a:r>
            <a:r>
              <a:rPr lang="fi-FI" sz="2800" dirty="0"/>
              <a:t>));</a:t>
            </a:r>
          </a:p>
          <a:p>
            <a:r>
              <a:rPr lang="fi-FI" sz="2800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4982" y="3724662"/>
            <a:ext cx="2662382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&gt; </a:t>
            </a:r>
            <a:r>
              <a:rPr lang="en-US" sz="2000" dirty="0" err="1" smtClean="0">
                <a:solidFill>
                  <a:srgbClr val="FFFF00"/>
                </a:solidFill>
              </a:rPr>
              <a:t>rustc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fork.rs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&gt;</a:t>
            </a:r>
            <a:r>
              <a:rPr lang="da-DK" sz="2000" dirty="0" smtClean="0">
                <a:solidFill>
                  <a:srgbClr val="FFFF00"/>
                </a:solidFill>
              </a:rPr>
              <a:t> ./fork</a:t>
            </a:r>
          </a:p>
          <a:p>
            <a:r>
              <a:rPr lang="da-DK" sz="2000" dirty="0" err="1" smtClean="0">
                <a:solidFill>
                  <a:srgbClr val="FFFF00"/>
                </a:solidFill>
              </a:rPr>
              <a:t>pid</a:t>
            </a:r>
            <a:r>
              <a:rPr lang="da-DK" sz="2000" dirty="0" smtClean="0">
                <a:solidFill>
                  <a:srgbClr val="FFFF00"/>
                </a:solidFill>
              </a:rPr>
              <a:t> = 0i32</a:t>
            </a:r>
          </a:p>
          <a:p>
            <a:r>
              <a:rPr lang="da-DK" sz="2000" dirty="0" err="1" smtClean="0">
                <a:solidFill>
                  <a:srgbClr val="FFFF00"/>
                </a:solidFill>
              </a:rPr>
              <a:t>pid</a:t>
            </a:r>
            <a:r>
              <a:rPr lang="da-DK" sz="2000" dirty="0" smtClean="0">
                <a:solidFill>
                  <a:srgbClr val="FFFF00"/>
                </a:solidFill>
              </a:rPr>
              <a:t> = 15039i32</a:t>
            </a:r>
          </a:p>
          <a:p>
            <a:r>
              <a:rPr lang="da-DK" sz="2000" dirty="0" smtClean="0">
                <a:solidFill>
                  <a:srgbClr val="FFFF00"/>
                </a:solidFill>
              </a:rPr>
              <a:t>$ ./fork</a:t>
            </a:r>
          </a:p>
          <a:p>
            <a:r>
              <a:rPr lang="da-DK" sz="2000" dirty="0" err="1" smtClean="0">
                <a:solidFill>
                  <a:srgbClr val="FFFF00"/>
                </a:solidFill>
              </a:rPr>
              <a:t>pid</a:t>
            </a:r>
            <a:r>
              <a:rPr lang="da-DK" sz="2000" dirty="0" smtClean="0">
                <a:solidFill>
                  <a:srgbClr val="FFFF00"/>
                </a:solidFill>
              </a:rPr>
              <a:t> = 15043i32</a:t>
            </a:r>
          </a:p>
          <a:p>
            <a:r>
              <a:rPr lang="da-DK" sz="2000" dirty="0" err="1" smtClean="0">
                <a:solidFill>
                  <a:srgbClr val="FFFF00"/>
                </a:solidFill>
              </a:rPr>
              <a:t>pid</a:t>
            </a:r>
            <a:r>
              <a:rPr lang="da-DK" sz="2000" dirty="0" smtClean="0">
                <a:solidFill>
                  <a:srgbClr val="FFFF00"/>
                </a:solidFill>
              </a:rPr>
              <a:t> = 0i32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4885"/>
            <a:ext cx="457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libc</a:t>
            </a:r>
            <a:r>
              <a:rPr lang="en-US" dirty="0"/>
              <a:t>::</a:t>
            </a:r>
            <a:r>
              <a:rPr lang="en-US" dirty="0" err="1"/>
              <a:t>funcs</a:t>
            </a:r>
            <a:r>
              <a:rPr lang="en-US" dirty="0"/>
              <a:t>::posix88::</a:t>
            </a:r>
            <a:r>
              <a:rPr lang="en-US" dirty="0" err="1"/>
              <a:t>unistd</a:t>
            </a:r>
            <a:r>
              <a:rPr lang="en-US" dirty="0"/>
              <a:t>::fork;</a:t>
            </a:r>
          </a:p>
          <a:p>
            <a:endParaRPr lang="en-US" dirty="0"/>
          </a:p>
          <a:p>
            <a:r>
              <a:rPr lang="en-US" dirty="0"/>
              <a:t>#[</a:t>
            </a:r>
            <a:r>
              <a:rPr lang="en-US" dirty="0" err="1"/>
              <a:t>fixed_stack_segment</a:t>
            </a:r>
            <a:r>
              <a:rPr lang="en-US" dirty="0"/>
              <a:t>]</a:t>
            </a:r>
          </a:p>
          <a:p>
            <a:r>
              <a:rPr lang="is-IS" dirty="0"/>
              <a:t>fn main() </a:t>
            </a:r>
            <a:r>
              <a:rPr lang="is-IS" dirty="0" smtClean="0"/>
              <a:t>{ </a:t>
            </a:r>
            <a:r>
              <a:rPr lang="da-DK" dirty="0" err="1" smtClean="0"/>
              <a:t>unsafe</a:t>
            </a:r>
            <a:r>
              <a:rPr lang="da-DK" dirty="0" smtClean="0"/>
              <a:t> </a:t>
            </a:r>
            <a:r>
              <a:rPr lang="da-DK" dirty="0"/>
              <a:t>{ fork() } </a:t>
            </a:r>
            <a:r>
              <a:rPr lang="da-DK" dirty="0" smtClean="0"/>
              <a:t>; </a:t>
            </a:r>
            <a:r>
              <a:rPr lang="fi-FI" dirty="0" smtClean="0"/>
              <a:t>}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086927" y="145861"/>
            <a:ext cx="2932546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&gt; </a:t>
            </a:r>
            <a:r>
              <a:rPr lang="en-US" sz="2400" dirty="0" err="1" smtClean="0">
                <a:solidFill>
                  <a:srgbClr val="FFFF00"/>
                </a:solidFill>
              </a:rPr>
              <a:t>rustc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-O -S </a:t>
            </a:r>
            <a:r>
              <a:rPr lang="en-US" sz="2400" dirty="0" err="1">
                <a:solidFill>
                  <a:srgbClr val="FFFF00"/>
                </a:solidFill>
              </a:rPr>
              <a:t>fork.rs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&gt; </a:t>
            </a:r>
            <a:r>
              <a:rPr lang="en-US" sz="2400" b="1" dirty="0" err="1" smtClean="0">
                <a:solidFill>
                  <a:srgbClr val="FFFF00"/>
                </a:solidFill>
              </a:rPr>
              <a:t>wc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-l </a:t>
            </a:r>
            <a:r>
              <a:rPr lang="en-US" sz="2400" b="1" dirty="0" err="1">
                <a:solidFill>
                  <a:srgbClr val="FFFF00"/>
                </a:solidFill>
              </a:rPr>
              <a:t>fork.S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da-DK" sz="2400" dirty="0">
                <a:solidFill>
                  <a:srgbClr val="FFFF00"/>
                </a:solidFill>
              </a:rPr>
              <a:t>      72 </a:t>
            </a:r>
            <a:r>
              <a:rPr lang="da-DK" sz="2400" dirty="0" err="1">
                <a:solidFill>
                  <a:srgbClr val="FFFF00"/>
                </a:solidFill>
              </a:rPr>
              <a:t>fork.S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659" y="1372774"/>
            <a:ext cx="29325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.section        __TEXT,__</a:t>
            </a:r>
            <a:r>
              <a:rPr lang="en-US" sz="1400" dirty="0" err="1"/>
              <a:t>text,regular,pure_instructions</a:t>
            </a:r>
            <a:endParaRPr lang="en-US" sz="1400" dirty="0"/>
          </a:p>
          <a:p>
            <a:r>
              <a:rPr lang="en-US" sz="1400" dirty="0"/>
              <a:t>        .align  4, 0x90</a:t>
            </a:r>
          </a:p>
          <a:p>
            <a:r>
              <a:rPr lang="fr-FR" sz="1400" dirty="0"/>
              <a:t>__ZN4main18h8b6694fe33a5855ag4v0.0E:</a:t>
            </a:r>
          </a:p>
          <a:p>
            <a:r>
              <a:rPr lang="fr-FR" sz="1400" dirty="0"/>
              <a:t>        .</a:t>
            </a:r>
            <a:r>
              <a:rPr lang="fr-FR" sz="1400" dirty="0" err="1"/>
              <a:t>cfi_startproc</a:t>
            </a:r>
            <a:endParaRPr lang="fr-FR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leaq</a:t>
            </a:r>
            <a:r>
              <a:rPr lang="en-US" sz="1400" dirty="0"/>
              <a:t>    -2097152(%</a:t>
            </a:r>
            <a:r>
              <a:rPr lang="en-US" sz="1400" dirty="0" err="1"/>
              <a:t>rsp</a:t>
            </a:r>
            <a:r>
              <a:rPr lang="en-US" sz="1400" dirty="0"/>
              <a:t>), %r11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cmpq</a:t>
            </a:r>
            <a:r>
              <a:rPr lang="en-US" sz="1400" dirty="0"/>
              <a:t>    %gs:816, %r11</a:t>
            </a:r>
          </a:p>
          <a:p>
            <a:r>
              <a:rPr lang="fi-FI" sz="1400" dirty="0"/>
              <a:t>        ja      LBB0_2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movabsq</a:t>
            </a:r>
            <a:r>
              <a:rPr lang="pt-BR" sz="1400" dirty="0"/>
              <a:t> $2097152, %r10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movabsq</a:t>
            </a:r>
            <a:r>
              <a:rPr lang="pt-BR" sz="1400" dirty="0"/>
              <a:t> $0, %r11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callq</a:t>
            </a:r>
            <a:r>
              <a:rPr lang="en-US" sz="1400" dirty="0"/>
              <a:t>   ___</a:t>
            </a:r>
            <a:r>
              <a:rPr lang="en-US" sz="1400" dirty="0" err="1"/>
              <a:t>morestack</a:t>
            </a:r>
            <a:endParaRPr lang="en-US" sz="1400" dirty="0"/>
          </a:p>
          <a:p>
            <a:r>
              <a:rPr lang="en-US" sz="1400" dirty="0"/>
              <a:t>        ret</a:t>
            </a:r>
          </a:p>
          <a:p>
            <a:r>
              <a:rPr lang="en-US" sz="1400" dirty="0"/>
              <a:t>LBB0_2: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pushq</a:t>
            </a:r>
            <a:r>
              <a:rPr lang="en-US" sz="1400" dirty="0"/>
              <a:t>   %</a:t>
            </a:r>
            <a:r>
              <a:rPr lang="en-US" sz="1400" dirty="0" err="1"/>
              <a:t>rbp</a:t>
            </a:r>
            <a:endParaRPr lang="en-US" sz="1400" dirty="0"/>
          </a:p>
          <a:p>
            <a:r>
              <a:rPr lang="en-US" sz="1400" dirty="0"/>
              <a:t>Ltmp2:</a:t>
            </a:r>
          </a:p>
          <a:p>
            <a:r>
              <a:rPr lang="en-US" sz="1400" dirty="0"/>
              <a:t>        .</a:t>
            </a:r>
            <a:r>
              <a:rPr lang="en-US" sz="1400" dirty="0" err="1"/>
              <a:t>cfi_def_cfa_offset</a:t>
            </a:r>
            <a:r>
              <a:rPr lang="en-US" sz="1400" dirty="0"/>
              <a:t> 16</a:t>
            </a:r>
          </a:p>
          <a:p>
            <a:r>
              <a:rPr lang="en-US" sz="1400" dirty="0"/>
              <a:t>Ltmp3:</a:t>
            </a:r>
          </a:p>
          <a:p>
            <a:r>
              <a:rPr lang="en-US" sz="1400" dirty="0"/>
              <a:t>        .</a:t>
            </a:r>
            <a:r>
              <a:rPr lang="en-US" sz="1400" dirty="0" err="1"/>
              <a:t>cfi_offset</a:t>
            </a:r>
            <a:r>
              <a:rPr lang="en-US" sz="1400" dirty="0"/>
              <a:t> %</a:t>
            </a:r>
            <a:r>
              <a:rPr lang="en-US" sz="1400" dirty="0" err="1"/>
              <a:t>rbp</a:t>
            </a:r>
            <a:r>
              <a:rPr lang="en-US" sz="1400" dirty="0"/>
              <a:t>, -16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movq</a:t>
            </a:r>
            <a:r>
              <a:rPr lang="en-US" sz="1400" dirty="0"/>
              <a:t>    %</a:t>
            </a:r>
            <a:r>
              <a:rPr lang="en-US" sz="1400" dirty="0" err="1"/>
              <a:t>rsp</a:t>
            </a:r>
            <a:r>
              <a:rPr lang="en-US" sz="1400" dirty="0"/>
              <a:t>, %</a:t>
            </a:r>
            <a:r>
              <a:rPr lang="en-US" sz="1400" dirty="0" err="1" smtClean="0"/>
              <a:t>rbp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243121" y="1498640"/>
            <a:ext cx="2610426" cy="510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Ltmp4:</a:t>
            </a:r>
          </a:p>
          <a:p>
            <a:r>
              <a:rPr lang="en-US" sz="1400" dirty="0"/>
              <a:t>        .</a:t>
            </a:r>
            <a:r>
              <a:rPr lang="en-US" sz="1400" dirty="0" err="1"/>
              <a:t>cfi_def_cfa_register</a:t>
            </a:r>
            <a:r>
              <a:rPr lang="en-US" sz="1400" dirty="0"/>
              <a:t> %</a:t>
            </a:r>
            <a:r>
              <a:rPr lang="en-US" sz="1400" dirty="0" err="1"/>
              <a:t>rbp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popq</a:t>
            </a:r>
            <a:r>
              <a:rPr lang="en-US" sz="1400" dirty="0"/>
              <a:t>    %</a:t>
            </a:r>
            <a:r>
              <a:rPr lang="en-US" sz="1400" dirty="0" err="1"/>
              <a:t>rbp</a:t>
            </a:r>
            <a:endParaRPr lang="en-US" sz="1400" dirty="0"/>
          </a:p>
          <a:p>
            <a:r>
              <a:rPr lang="cs-CZ" sz="1400" dirty="0"/>
              <a:t>       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jmp</a:t>
            </a:r>
            <a:r>
              <a:rPr lang="cs-CZ" b="1" dirty="0">
                <a:solidFill>
                  <a:srgbClr val="FF0000"/>
                </a:solidFill>
              </a:rPr>
              <a:t>     _</a:t>
            </a:r>
            <a:r>
              <a:rPr lang="cs-CZ" b="1" dirty="0" err="1">
                <a:solidFill>
                  <a:srgbClr val="FF0000"/>
                </a:solidFill>
              </a:rPr>
              <a:t>fork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sz="1400" dirty="0"/>
              <a:t>        .</a:t>
            </a:r>
            <a:r>
              <a:rPr lang="cs-CZ" sz="1400" dirty="0" err="1"/>
              <a:t>cfi_endproc</a:t>
            </a:r>
            <a:endParaRPr lang="cs-CZ" sz="1400" dirty="0"/>
          </a:p>
          <a:p>
            <a:endParaRPr lang="cs-CZ" sz="1400" dirty="0"/>
          </a:p>
          <a:p>
            <a:r>
              <a:rPr lang="fr-FR" sz="1400" dirty="0"/>
              <a:t>        .</a:t>
            </a:r>
            <a:r>
              <a:rPr lang="fr-FR" sz="1400" dirty="0" err="1"/>
              <a:t>globl</a:t>
            </a:r>
            <a:r>
              <a:rPr lang="fr-FR" sz="1400" dirty="0"/>
              <a:t>  _main</a:t>
            </a:r>
          </a:p>
          <a:p>
            <a:r>
              <a:rPr lang="en-US" sz="1400" dirty="0"/>
              <a:t>	.align  4, 0x90</a:t>
            </a:r>
          </a:p>
          <a:p>
            <a:r>
              <a:rPr lang="en-US" sz="1400" dirty="0"/>
              <a:t>_main:</a:t>
            </a:r>
          </a:p>
          <a:p>
            <a:r>
              <a:rPr lang="en-US" sz="1400" dirty="0"/>
              <a:t>        .</a:t>
            </a:r>
            <a:r>
              <a:rPr lang="en-US" sz="1400" dirty="0" err="1"/>
              <a:t>cfi_startproc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cmpq</a:t>
            </a:r>
            <a:r>
              <a:rPr lang="en-US" sz="1400" dirty="0"/>
              <a:t>    %gs:816, %</a:t>
            </a:r>
            <a:r>
              <a:rPr lang="en-US" sz="1400" dirty="0" err="1"/>
              <a:t>rsp</a:t>
            </a:r>
            <a:endParaRPr lang="en-US" sz="1400" dirty="0"/>
          </a:p>
          <a:p>
            <a:r>
              <a:rPr lang="fi-FI" sz="1400" dirty="0"/>
              <a:t>        ja      LBB1_2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movabsq</a:t>
            </a:r>
            <a:r>
              <a:rPr lang="pt-BR" sz="1400" dirty="0"/>
              <a:t> $8, %r10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movabsq</a:t>
            </a:r>
            <a:r>
              <a:rPr lang="pt-BR" sz="1400" dirty="0"/>
              <a:t> $0, %</a:t>
            </a:r>
            <a:r>
              <a:rPr lang="pt-BR" sz="1400" dirty="0" smtClean="0"/>
              <a:t>r11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callq</a:t>
            </a:r>
            <a:r>
              <a:rPr lang="en-US" sz="1400" dirty="0"/>
              <a:t>   ___</a:t>
            </a:r>
            <a:r>
              <a:rPr lang="en-US" sz="1400" dirty="0" err="1"/>
              <a:t>morestack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smtClean="0"/>
              <a:t>ret</a:t>
            </a:r>
          </a:p>
          <a:p>
            <a:r>
              <a:rPr lang="en-US" sz="1400" dirty="0"/>
              <a:t>LBB1_2: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pushq</a:t>
            </a:r>
            <a:r>
              <a:rPr lang="en-US" sz="1400" dirty="0"/>
              <a:t>   %</a:t>
            </a:r>
            <a:r>
              <a:rPr lang="en-US" sz="1400" dirty="0" err="1"/>
              <a:t>rbp</a:t>
            </a:r>
            <a:endParaRPr lang="en-US" sz="1400" dirty="0"/>
          </a:p>
          <a:p>
            <a:r>
              <a:rPr lang="en-US" sz="1400" dirty="0"/>
              <a:t>Ltmp7:</a:t>
            </a:r>
          </a:p>
          <a:p>
            <a:r>
              <a:rPr lang="en-US" sz="1400" dirty="0"/>
              <a:t>        .</a:t>
            </a:r>
            <a:r>
              <a:rPr lang="en-US" sz="1400" dirty="0" err="1"/>
              <a:t>cfi_def_cfa_offset</a:t>
            </a:r>
            <a:r>
              <a:rPr lang="en-US" sz="1400" dirty="0"/>
              <a:t> 16</a:t>
            </a:r>
          </a:p>
          <a:p>
            <a:r>
              <a:rPr lang="en-US" sz="1400" dirty="0"/>
              <a:t>Ltmp8:</a:t>
            </a:r>
          </a:p>
          <a:p>
            <a:r>
              <a:rPr lang="en-US" sz="1400" dirty="0"/>
              <a:t>        .</a:t>
            </a:r>
            <a:r>
              <a:rPr lang="en-US" sz="1400" dirty="0" err="1"/>
              <a:t>cfi_offset</a:t>
            </a:r>
            <a:r>
              <a:rPr lang="en-US" sz="1400" dirty="0"/>
              <a:t> %</a:t>
            </a:r>
            <a:r>
              <a:rPr lang="en-US" sz="1400" dirty="0" err="1"/>
              <a:t>rbp</a:t>
            </a:r>
            <a:r>
              <a:rPr lang="en-US" sz="1400" dirty="0"/>
              <a:t>, -16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movq</a:t>
            </a:r>
            <a:r>
              <a:rPr lang="en-US" sz="1400" dirty="0"/>
              <a:t>    %</a:t>
            </a:r>
            <a:r>
              <a:rPr lang="en-US" sz="1400" dirty="0" err="1"/>
              <a:t>rsp</a:t>
            </a:r>
            <a:r>
              <a:rPr lang="en-US" sz="1400" dirty="0"/>
              <a:t>, %</a:t>
            </a:r>
            <a:r>
              <a:rPr lang="en-US" sz="1400" dirty="0" err="1" smtClean="0"/>
              <a:t>rbp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703455" y="1606953"/>
            <a:ext cx="3290455" cy="466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Ltmp9</a:t>
            </a:r>
            <a:r>
              <a:rPr lang="en-US" sz="900" dirty="0"/>
              <a:t>:</a:t>
            </a:r>
          </a:p>
          <a:p>
            <a:r>
              <a:rPr lang="en-US" sz="900" dirty="0"/>
              <a:t>        .</a:t>
            </a:r>
            <a:r>
              <a:rPr lang="en-US" sz="900" dirty="0" err="1"/>
              <a:t>cfi_def_cfa_register</a:t>
            </a:r>
            <a:r>
              <a:rPr lang="en-US" sz="900" dirty="0"/>
              <a:t> %</a:t>
            </a:r>
            <a:r>
              <a:rPr lang="en-US" sz="900" dirty="0" err="1"/>
              <a:t>rbp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movq</a:t>
            </a:r>
            <a:r>
              <a:rPr lang="en-US" sz="900" dirty="0"/>
              <a:t>    %</a:t>
            </a:r>
            <a:r>
              <a:rPr lang="en-US" sz="900" dirty="0" err="1"/>
              <a:t>rsi</a:t>
            </a:r>
            <a:r>
              <a:rPr lang="en-US" sz="900" dirty="0"/>
              <a:t>, %</a:t>
            </a:r>
            <a:r>
              <a:rPr lang="en-US" sz="900" dirty="0" err="1"/>
              <a:t>rax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movq</a:t>
            </a:r>
            <a:r>
              <a:rPr lang="en-US" sz="900" dirty="0"/>
              <a:t>    %</a:t>
            </a:r>
            <a:r>
              <a:rPr lang="en-US" sz="900" dirty="0" err="1"/>
              <a:t>rdi</a:t>
            </a:r>
            <a:r>
              <a:rPr lang="en-US" sz="900" dirty="0"/>
              <a:t>, %</a:t>
            </a:r>
            <a:r>
              <a:rPr lang="en-US" sz="900" dirty="0" err="1"/>
              <a:t>rcx</a:t>
            </a:r>
            <a:endParaRPr lang="en-US" sz="900" dirty="0"/>
          </a:p>
          <a:p>
            <a:r>
              <a:rPr lang="en-US" sz="900" dirty="0"/>
              <a:t> </a:t>
            </a:r>
            <a:r>
              <a:rPr lang="en-US" sz="900" dirty="0" err="1"/>
              <a:t>movq</a:t>
            </a:r>
            <a:r>
              <a:rPr lang="en-US" sz="900" dirty="0"/>
              <a:t>    %</a:t>
            </a:r>
            <a:r>
              <a:rPr lang="en-US" sz="900" dirty="0" err="1"/>
              <a:t>rsi</a:t>
            </a:r>
            <a:r>
              <a:rPr lang="en-US" sz="900" dirty="0"/>
              <a:t>, %</a:t>
            </a:r>
            <a:r>
              <a:rPr lang="en-US" sz="900" dirty="0" err="1"/>
              <a:t>rax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movq</a:t>
            </a:r>
            <a:r>
              <a:rPr lang="en-US" sz="900" dirty="0"/>
              <a:t>    %</a:t>
            </a:r>
            <a:r>
              <a:rPr lang="en-US" sz="900" dirty="0" err="1"/>
              <a:t>rdi</a:t>
            </a:r>
            <a:r>
              <a:rPr lang="en-US" sz="900" dirty="0"/>
              <a:t>, %</a:t>
            </a:r>
            <a:r>
              <a:rPr lang="en-US" sz="900" dirty="0" err="1"/>
              <a:t>rcx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leaq</a:t>
            </a:r>
            <a:r>
              <a:rPr lang="en-US" sz="900" dirty="0"/>
              <a:t>    __ZN4main18h8b6694fe33a5855ag4v0.0E(%rip), %</a:t>
            </a:r>
            <a:r>
              <a:rPr lang="en-US" sz="900" dirty="0" err="1"/>
              <a:t>rsi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xorl</a:t>
            </a:r>
            <a:r>
              <a:rPr lang="en-US" sz="900" dirty="0"/>
              <a:t>    %</a:t>
            </a:r>
            <a:r>
              <a:rPr lang="en-US" sz="900" dirty="0" err="1"/>
              <a:t>edi</a:t>
            </a:r>
            <a:r>
              <a:rPr lang="en-US" sz="900" dirty="0"/>
              <a:t>, %</a:t>
            </a:r>
            <a:r>
              <a:rPr lang="en-US" sz="900" dirty="0" err="1"/>
              <a:t>edi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movq</a:t>
            </a:r>
            <a:r>
              <a:rPr lang="en-US" sz="900" dirty="0"/>
              <a:t>    %</a:t>
            </a:r>
            <a:r>
              <a:rPr lang="en-US" sz="900" dirty="0" err="1"/>
              <a:t>rcx</a:t>
            </a:r>
            <a:r>
              <a:rPr lang="en-US" sz="900" dirty="0"/>
              <a:t>, %</a:t>
            </a:r>
            <a:r>
              <a:rPr lang="en-US" sz="900" dirty="0" err="1"/>
              <a:t>rdx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movq</a:t>
            </a:r>
            <a:r>
              <a:rPr lang="en-US" sz="900" dirty="0"/>
              <a:t>    %</a:t>
            </a:r>
            <a:r>
              <a:rPr lang="en-US" sz="900" dirty="0" err="1"/>
              <a:t>rax</a:t>
            </a:r>
            <a:r>
              <a:rPr lang="en-US" sz="900" dirty="0"/>
              <a:t>, %</a:t>
            </a:r>
            <a:r>
              <a:rPr lang="en-US" sz="900" dirty="0" err="1"/>
              <a:t>rcx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popq</a:t>
            </a:r>
            <a:r>
              <a:rPr lang="en-US" sz="900" dirty="0"/>
              <a:t>    %</a:t>
            </a:r>
            <a:r>
              <a:rPr lang="en-US" sz="900" dirty="0" err="1"/>
              <a:t>rbp</a:t>
            </a:r>
            <a:endParaRPr lang="en-US" sz="900" dirty="0"/>
          </a:p>
          <a:p>
            <a:r>
              <a:rPr lang="en-US" sz="900" dirty="0"/>
              <a:t>        </a:t>
            </a:r>
            <a:r>
              <a:rPr lang="en-US" sz="900" dirty="0" err="1"/>
              <a:t>jmp</a:t>
            </a:r>
            <a:r>
              <a:rPr lang="en-US" sz="900" dirty="0"/>
              <a:t>     __ZN8unstable4lang5start17hf72eb8b3c3a0a9ac4v0.8E</a:t>
            </a:r>
          </a:p>
          <a:p>
            <a:r>
              <a:rPr lang="en-US" sz="900" dirty="0"/>
              <a:t>        .</a:t>
            </a:r>
            <a:r>
              <a:rPr lang="en-US" sz="900" dirty="0" err="1"/>
              <a:t>cfi_endproc</a:t>
            </a:r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	.section        __</a:t>
            </a:r>
            <a:r>
              <a:rPr lang="en-US" sz="900" dirty="0" err="1"/>
              <a:t>DATA,__data</a:t>
            </a:r>
            <a:endParaRPr lang="en-US" sz="900" dirty="0"/>
          </a:p>
          <a:p>
            <a:r>
              <a:rPr lang="en-US" sz="900" dirty="0"/>
              <a:t>        .</a:t>
            </a:r>
            <a:r>
              <a:rPr lang="en-US" sz="900" dirty="0" err="1"/>
              <a:t>globl</a:t>
            </a:r>
            <a:r>
              <a:rPr lang="en-US" sz="900" dirty="0"/>
              <a:t>  __</a:t>
            </a:r>
            <a:r>
              <a:rPr lang="en-US" sz="900" dirty="0" err="1"/>
              <a:t>rust_crate_map_toplevel</a:t>
            </a:r>
            <a:endParaRPr lang="en-US" sz="900" dirty="0"/>
          </a:p>
          <a:p>
            <a:r>
              <a:rPr lang="en-US" sz="900" dirty="0"/>
              <a:t>        .align  4</a:t>
            </a:r>
          </a:p>
          <a:p>
            <a:r>
              <a:rPr lang="en-US" sz="900" dirty="0"/>
              <a:t>__</a:t>
            </a:r>
            <a:r>
              <a:rPr lang="en-US" sz="900" dirty="0" err="1"/>
              <a:t>rust_crate_map_toplevel</a:t>
            </a:r>
            <a:r>
              <a:rPr lang="en-US" sz="900" dirty="0"/>
              <a:t>:</a:t>
            </a:r>
          </a:p>
          <a:p>
            <a:r>
              <a:rPr lang="en-US" sz="900" dirty="0"/>
              <a:t>        .long   1</a:t>
            </a:r>
          </a:p>
          <a:p>
            <a:r>
              <a:rPr lang="en-US" sz="900" dirty="0"/>
              <a:t>        .space  4</a:t>
            </a:r>
          </a:p>
          <a:p>
            <a:r>
              <a:rPr lang="it-IT" sz="900" dirty="0"/>
              <a:t>        .</a:t>
            </a:r>
            <a:r>
              <a:rPr lang="it-IT" sz="900" dirty="0" err="1"/>
              <a:t>quad</a:t>
            </a:r>
            <a:r>
              <a:rPr lang="it-IT" sz="900" dirty="0"/>
              <a:t>   __</a:t>
            </a:r>
            <a:r>
              <a:rPr lang="it-IT" sz="900" dirty="0" err="1"/>
              <a:t>rust_mod_map</a:t>
            </a:r>
            <a:endParaRPr lang="it-IT" sz="900" dirty="0"/>
          </a:p>
          <a:p>
            <a:r>
              <a:rPr lang="it-IT" sz="900" dirty="0"/>
              <a:t>        .</a:t>
            </a:r>
            <a:r>
              <a:rPr lang="it-IT" sz="900" dirty="0" err="1"/>
              <a:t>quad</a:t>
            </a:r>
            <a:r>
              <a:rPr lang="it-IT" sz="900" dirty="0"/>
              <a:t>   __rust_crate_map_std_0.8_6c65cf4b443341b1</a:t>
            </a:r>
          </a:p>
          <a:p>
            <a:r>
              <a:rPr lang="it-IT" sz="900" dirty="0"/>
              <a:t>        .</a:t>
            </a:r>
            <a:r>
              <a:rPr lang="it-IT" sz="900" dirty="0" err="1"/>
              <a:t>quad</a:t>
            </a:r>
            <a:r>
              <a:rPr lang="it-IT" sz="900" dirty="0"/>
              <a:t>   0</a:t>
            </a:r>
          </a:p>
          <a:p>
            <a:endParaRPr lang="it-IT" sz="900" dirty="0"/>
          </a:p>
          <a:p>
            <a:r>
              <a:rPr lang="it-IT" sz="900" dirty="0"/>
              <a:t>.</a:t>
            </a:r>
            <a:r>
              <a:rPr lang="it-IT" sz="900" dirty="0" err="1"/>
              <a:t>zerofill</a:t>
            </a:r>
            <a:r>
              <a:rPr lang="it-IT" sz="900" dirty="0"/>
              <a:t> __DATA,__bss,__rust_mod_map,16,3</a:t>
            </a:r>
          </a:p>
          <a:p>
            <a:r>
              <a:rPr lang="en-US" sz="900" dirty="0"/>
              <a:t>        .section        __TEXT,__</a:t>
            </a:r>
            <a:r>
              <a:rPr lang="en-US" sz="900" dirty="0" err="1"/>
              <a:t>const</a:t>
            </a:r>
            <a:endParaRPr lang="en-US" sz="900" dirty="0"/>
          </a:p>
          <a:p>
            <a:r>
              <a:rPr lang="en-US" sz="900" dirty="0"/>
              <a:t>        .</a:t>
            </a:r>
            <a:r>
              <a:rPr lang="en-US" sz="900" dirty="0" err="1"/>
              <a:t>globl</a:t>
            </a:r>
            <a:r>
              <a:rPr lang="en-US" sz="900" dirty="0"/>
              <a:t>  _</a:t>
            </a:r>
            <a:r>
              <a:rPr lang="en-US" sz="900" dirty="0" err="1"/>
              <a:t>rust_abi_version</a:t>
            </a:r>
            <a:endParaRPr lang="en-US" sz="900" dirty="0"/>
          </a:p>
          <a:p>
            <a:r>
              <a:rPr lang="en-US" sz="900" dirty="0"/>
              <a:t>        .align  3</a:t>
            </a:r>
          </a:p>
          <a:p>
            <a:r>
              <a:rPr lang="en-US" sz="900" dirty="0"/>
              <a:t>_</a:t>
            </a:r>
            <a:r>
              <a:rPr lang="en-US" sz="900" dirty="0" err="1"/>
              <a:t>rust_abi_version</a:t>
            </a:r>
            <a:r>
              <a:rPr lang="en-US" sz="900" dirty="0"/>
              <a:t>:</a:t>
            </a:r>
          </a:p>
          <a:p>
            <a:r>
              <a:rPr lang="it-IT" sz="900" dirty="0"/>
              <a:t>        .</a:t>
            </a:r>
            <a:r>
              <a:rPr lang="it-IT" sz="900" dirty="0" err="1"/>
              <a:t>quad</a:t>
            </a:r>
            <a:r>
              <a:rPr lang="it-IT" sz="900" dirty="0"/>
              <a:t>   1</a:t>
            </a:r>
          </a:p>
          <a:p>
            <a:endParaRPr lang="it-IT" sz="900" dirty="0"/>
          </a:p>
          <a:p>
            <a:endParaRPr lang="it-IT" sz="900" dirty="0"/>
          </a:p>
          <a:p>
            <a:r>
              <a:rPr lang="it-IT" sz="900" dirty="0"/>
              <a:t>.</a:t>
            </a:r>
            <a:r>
              <a:rPr lang="it-IT" sz="900" dirty="0" err="1"/>
              <a:t>subsections_via_symbols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990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Could actual call to kernel </a:t>
            </a:r>
            <a:r>
              <a:rPr lang="en-US" sz="6000" b="1" dirty="0" smtClean="0">
                <a:solidFill>
                  <a:srgbClr val="FF0000"/>
                </a:solidFill>
              </a:rPr>
              <a:t>fork</a:t>
            </a:r>
            <a:r>
              <a:rPr lang="en-US" sz="6000" dirty="0" smtClean="0"/>
              <a:t> be a regular </a:t>
            </a:r>
            <a:r>
              <a:rPr lang="en-US" sz="6000" b="1" dirty="0" smtClean="0">
                <a:solidFill>
                  <a:srgbClr val="0000FF"/>
                </a:solidFill>
              </a:rPr>
              <a:t>call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8174" y="3913917"/>
            <a:ext cx="7516100" cy="241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173" y="1232918"/>
            <a:ext cx="7633467" cy="2299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4553"/>
            <a:ext cx="8229600" cy="1143000"/>
          </a:xfrm>
        </p:spPr>
        <p:txBody>
          <a:bodyPr/>
          <a:lstStyle/>
          <a:p>
            <a:r>
              <a:rPr lang="en-US" dirty="0" smtClean="0"/>
              <a:t>Entering the Kernel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583" y="1232918"/>
            <a:ext cx="7386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/>
              <a:t>run::</a:t>
            </a:r>
            <a:r>
              <a:rPr lang="da-DK" sz="3200" b="1" dirty="0" err="1"/>
              <a:t>Process</a:t>
            </a:r>
            <a:r>
              <a:rPr lang="da-DK" sz="3200" b="1" dirty="0"/>
              <a:t>::</a:t>
            </a:r>
            <a:r>
              <a:rPr lang="da-DK" sz="3200" b="1" dirty="0" smtClean="0"/>
              <a:t>new(program, </a:t>
            </a:r>
            <a:r>
              <a:rPr lang="da-DK" sz="3200" b="1" dirty="0" err="1" smtClean="0"/>
              <a:t>argv</a:t>
            </a:r>
            <a:r>
              <a:rPr lang="da-DK" sz="3200" b="1" dirty="0" smtClean="0"/>
              <a:t>, options)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62" y="5227191"/>
            <a:ext cx="1849195" cy="1282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511024" y="2124641"/>
            <a:ext cx="214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Rust Runtime</a:t>
            </a:r>
            <a:endParaRPr lang="en-US" sz="2800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130298" y="1817694"/>
            <a:ext cx="981364" cy="1293091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6646" y="2603062"/>
            <a:ext cx="632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spawn_process_os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prog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args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env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in_fd</a:t>
            </a:r>
            <a:r>
              <a:rPr lang="en-US" sz="2400" b="1" dirty="0" smtClean="0"/>
              <a:t>, …)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343570"/>
            <a:ext cx="8963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fork()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4237182" y="3064727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3745" y="4077716"/>
            <a:ext cx="14960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libc</a:t>
            </a:r>
            <a:r>
              <a:rPr lang="en-US" sz="2400" b="1" dirty="0" smtClean="0"/>
              <a:t>: fork()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124200" y="4865116"/>
            <a:ext cx="32522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linux</a:t>
            </a:r>
            <a:r>
              <a:rPr lang="en-US" sz="2400" b="1" dirty="0" smtClean="0"/>
              <a:t> kernel: fork </a:t>
            </a:r>
            <a:r>
              <a:rPr lang="en-US" sz="2400" b="1" dirty="0" err="1" smtClean="0"/>
              <a:t>syscall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4179455" y="3805235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214091" y="4539381"/>
            <a:ext cx="288636" cy="3608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4237181" y="5326779"/>
            <a:ext cx="2903481" cy="844850"/>
          </a:xfrm>
          <a:prstGeom prst="bentArrow">
            <a:avLst>
              <a:gd name="adj1" fmla="val 332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01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42075" y="4570413"/>
            <a:ext cx="955675" cy="344487"/>
          </a:xfrm>
          <a:custGeom>
            <a:avLst/>
            <a:gdLst>
              <a:gd name="T0" fmla="+- 0 17900 17894"/>
              <a:gd name="T1" fmla="*/ T0 w 2656"/>
              <a:gd name="T2" fmla="+- 0 12909 12697"/>
              <a:gd name="T3" fmla="*/ 12909 h 957"/>
              <a:gd name="T4" fmla="+- 0 17913 17894"/>
              <a:gd name="T5" fmla="*/ T4 w 2656"/>
              <a:gd name="T6" fmla="+- 0 13032 12697"/>
              <a:gd name="T7" fmla="*/ 13032 h 957"/>
              <a:gd name="T8" fmla="+- 0 17954 17894"/>
              <a:gd name="T9" fmla="*/ T8 w 2656"/>
              <a:gd name="T10" fmla="+- 0 13245 12697"/>
              <a:gd name="T11" fmla="*/ 13245 h 957"/>
              <a:gd name="T12" fmla="+- 0 17959 17894"/>
              <a:gd name="T13" fmla="*/ T12 w 2656"/>
              <a:gd name="T14" fmla="+- 0 13431 12697"/>
              <a:gd name="T15" fmla="*/ 13431 h 957"/>
              <a:gd name="T16" fmla="+- 0 17942 17894"/>
              <a:gd name="T17" fmla="*/ T16 w 2656"/>
              <a:gd name="T18" fmla="+- 0 13548 12697"/>
              <a:gd name="T19" fmla="*/ 13548 h 957"/>
              <a:gd name="T20" fmla="+- 0 17933 17894"/>
              <a:gd name="T21" fmla="*/ T20 w 2656"/>
              <a:gd name="T22" fmla="+- 0 13566 12697"/>
              <a:gd name="T23" fmla="*/ 13566 h 957"/>
              <a:gd name="T24" fmla="+- 0 18192 17894"/>
              <a:gd name="T25" fmla="*/ T24 w 2656"/>
              <a:gd name="T26" fmla="+- 0 13171 12697"/>
              <a:gd name="T27" fmla="*/ 13171 h 957"/>
              <a:gd name="T28" fmla="+- 0 18146 17894"/>
              <a:gd name="T29" fmla="*/ T28 w 2656"/>
              <a:gd name="T30" fmla="+- 0 13227 12697"/>
              <a:gd name="T31" fmla="*/ 13227 h 957"/>
              <a:gd name="T32" fmla="+- 0 18053 17894"/>
              <a:gd name="T33" fmla="*/ T32 w 2656"/>
              <a:gd name="T34" fmla="+- 0 13314 12697"/>
              <a:gd name="T35" fmla="*/ 13314 h 957"/>
              <a:gd name="T36" fmla="+- 0 17995 17894"/>
              <a:gd name="T37" fmla="*/ T36 w 2656"/>
              <a:gd name="T38" fmla="+- 0 13381 12697"/>
              <a:gd name="T39" fmla="*/ 13381 h 957"/>
              <a:gd name="T40" fmla="+- 0 18030 17894"/>
              <a:gd name="T41" fmla="*/ T40 w 2656"/>
              <a:gd name="T42" fmla="+- 0 13432 12697"/>
              <a:gd name="T43" fmla="*/ 13432 h 957"/>
              <a:gd name="T44" fmla="+- 0 18120 17894"/>
              <a:gd name="T45" fmla="*/ T44 w 2656"/>
              <a:gd name="T46" fmla="+- 0 13521 12697"/>
              <a:gd name="T47" fmla="*/ 13521 h 957"/>
              <a:gd name="T48" fmla="+- 0 18175 17894"/>
              <a:gd name="T49" fmla="*/ T48 w 2656"/>
              <a:gd name="T50" fmla="+- 0 13619 12697"/>
              <a:gd name="T51" fmla="*/ 13619 h 957"/>
              <a:gd name="T52" fmla="+- 0 18155 17894"/>
              <a:gd name="T53" fmla="*/ T52 w 2656"/>
              <a:gd name="T54" fmla="+- 0 13651 12697"/>
              <a:gd name="T55" fmla="*/ 13651 h 957"/>
              <a:gd name="T56" fmla="+- 0 18299 17894"/>
              <a:gd name="T57" fmla="*/ T56 w 2656"/>
              <a:gd name="T58" fmla="+- 0 13454 12697"/>
              <a:gd name="T59" fmla="*/ 13454 h 957"/>
              <a:gd name="T60" fmla="+- 0 18486 17894"/>
              <a:gd name="T61" fmla="*/ T60 w 2656"/>
              <a:gd name="T62" fmla="+- 0 13413 12697"/>
              <a:gd name="T63" fmla="*/ 13413 h 957"/>
              <a:gd name="T64" fmla="+- 0 18601 17894"/>
              <a:gd name="T65" fmla="*/ T64 w 2656"/>
              <a:gd name="T66" fmla="+- 0 13334 12697"/>
              <a:gd name="T67" fmla="*/ 13334 h 957"/>
              <a:gd name="T68" fmla="+- 0 18589 17894"/>
              <a:gd name="T69" fmla="*/ T68 w 2656"/>
              <a:gd name="T70" fmla="+- 0 13247 12697"/>
              <a:gd name="T71" fmla="*/ 13247 h 957"/>
              <a:gd name="T72" fmla="+- 0 18484 17894"/>
              <a:gd name="T73" fmla="*/ T72 w 2656"/>
              <a:gd name="T74" fmla="+- 0 13231 12697"/>
              <a:gd name="T75" fmla="*/ 13231 h 957"/>
              <a:gd name="T76" fmla="+- 0 18384 17894"/>
              <a:gd name="T77" fmla="*/ T76 w 2656"/>
              <a:gd name="T78" fmla="+- 0 13315 12697"/>
              <a:gd name="T79" fmla="*/ 13315 h 957"/>
              <a:gd name="T80" fmla="+- 0 18379 17894"/>
              <a:gd name="T81" fmla="*/ T80 w 2656"/>
              <a:gd name="T82" fmla="+- 0 13445 12697"/>
              <a:gd name="T83" fmla="*/ 13445 h 957"/>
              <a:gd name="T84" fmla="+- 0 18510 17894"/>
              <a:gd name="T85" fmla="*/ T84 w 2656"/>
              <a:gd name="T86" fmla="+- 0 13567 12697"/>
              <a:gd name="T87" fmla="*/ 13567 h 957"/>
              <a:gd name="T88" fmla="+- 0 18671 17894"/>
              <a:gd name="T89" fmla="*/ T88 w 2656"/>
              <a:gd name="T90" fmla="+- 0 13584 12697"/>
              <a:gd name="T91" fmla="*/ 13584 h 957"/>
              <a:gd name="T92" fmla="+- 0 18811 17894"/>
              <a:gd name="T93" fmla="*/ T92 w 2656"/>
              <a:gd name="T94" fmla="+- 0 13540 12697"/>
              <a:gd name="T95" fmla="*/ 13540 h 957"/>
              <a:gd name="T96" fmla="+- 0 18877 17894"/>
              <a:gd name="T97" fmla="*/ T96 w 2656"/>
              <a:gd name="T98" fmla="+- 0 13445 12697"/>
              <a:gd name="T99" fmla="*/ 13445 h 957"/>
              <a:gd name="T100" fmla="+- 0 18881 17894"/>
              <a:gd name="T101" fmla="*/ T100 w 2656"/>
              <a:gd name="T102" fmla="+- 0 13304 12697"/>
              <a:gd name="T103" fmla="*/ 13304 h 957"/>
              <a:gd name="T104" fmla="+- 0 18881 17894"/>
              <a:gd name="T105" fmla="*/ T104 w 2656"/>
              <a:gd name="T106" fmla="+- 0 13179 12697"/>
              <a:gd name="T107" fmla="*/ 13179 h 957"/>
              <a:gd name="T108" fmla="+- 0 18934 17894"/>
              <a:gd name="T109" fmla="*/ T108 w 2656"/>
              <a:gd name="T110" fmla="+- 0 13118 12697"/>
              <a:gd name="T111" fmla="*/ 13118 h 957"/>
              <a:gd name="T112" fmla="+- 0 19195 17894"/>
              <a:gd name="T113" fmla="*/ T112 w 2656"/>
              <a:gd name="T114" fmla="+- 0 13147 12697"/>
              <a:gd name="T115" fmla="*/ 13147 h 957"/>
              <a:gd name="T116" fmla="+- 0 19237 17894"/>
              <a:gd name="T117" fmla="*/ T116 w 2656"/>
              <a:gd name="T118" fmla="+- 0 13236 12697"/>
              <a:gd name="T119" fmla="*/ 13236 h 957"/>
              <a:gd name="T120" fmla="+- 0 19241 17894"/>
              <a:gd name="T121" fmla="*/ T120 w 2656"/>
              <a:gd name="T122" fmla="+- 0 13387 12697"/>
              <a:gd name="T123" fmla="*/ 13387 h 957"/>
              <a:gd name="T124" fmla="+- 0 19237 17894"/>
              <a:gd name="T125" fmla="*/ T124 w 2656"/>
              <a:gd name="T126" fmla="+- 0 13483 12697"/>
              <a:gd name="T127" fmla="*/ 13483 h 957"/>
              <a:gd name="T128" fmla="+- 0 19304 17894"/>
              <a:gd name="T129" fmla="*/ T128 w 2656"/>
              <a:gd name="T130" fmla="+- 0 13408 12697"/>
              <a:gd name="T131" fmla="*/ 13408 h 957"/>
              <a:gd name="T132" fmla="+- 0 19447 17894"/>
              <a:gd name="T133" fmla="*/ T132 w 2656"/>
              <a:gd name="T134" fmla="+- 0 13259 12697"/>
              <a:gd name="T135" fmla="*/ 13259 h 957"/>
              <a:gd name="T136" fmla="+- 0 19551 17894"/>
              <a:gd name="T137" fmla="*/ T136 w 2656"/>
              <a:gd name="T138" fmla="+- 0 13277 12697"/>
              <a:gd name="T139" fmla="*/ 13277 h 957"/>
              <a:gd name="T140" fmla="+- 0 19611 17894"/>
              <a:gd name="T141" fmla="*/ T140 w 2656"/>
              <a:gd name="T142" fmla="+- 0 13553 12697"/>
              <a:gd name="T143" fmla="*/ 13553 h 957"/>
              <a:gd name="T144" fmla="+- 0 19589 17894"/>
              <a:gd name="T145" fmla="*/ T144 w 2656"/>
              <a:gd name="T146" fmla="+- 0 13613 12697"/>
              <a:gd name="T147" fmla="*/ 13613 h 957"/>
              <a:gd name="T148" fmla="+- 0 19741 17894"/>
              <a:gd name="T149" fmla="*/ T148 w 2656"/>
              <a:gd name="T150" fmla="+- 0 13487 12697"/>
              <a:gd name="T151" fmla="*/ 13487 h 957"/>
              <a:gd name="T152" fmla="+- 0 19874 17894"/>
              <a:gd name="T153" fmla="*/ T152 w 2656"/>
              <a:gd name="T154" fmla="+- 0 13393 12697"/>
              <a:gd name="T155" fmla="*/ 13393 h 957"/>
              <a:gd name="T156" fmla="+- 0 19944 17894"/>
              <a:gd name="T157" fmla="*/ T156 w 2656"/>
              <a:gd name="T158" fmla="+- 0 13288 12697"/>
              <a:gd name="T159" fmla="*/ 13288 h 957"/>
              <a:gd name="T160" fmla="+- 0 19910 17894"/>
              <a:gd name="T161" fmla="*/ T160 w 2656"/>
              <a:gd name="T162" fmla="+- 0 13185 12697"/>
              <a:gd name="T163" fmla="*/ 13185 h 957"/>
              <a:gd name="T164" fmla="+- 0 19815 17894"/>
              <a:gd name="T165" fmla="*/ T164 w 2656"/>
              <a:gd name="T166" fmla="+- 0 13191 12697"/>
              <a:gd name="T167" fmla="*/ 13191 h 957"/>
              <a:gd name="T168" fmla="+- 0 19746 17894"/>
              <a:gd name="T169" fmla="*/ T168 w 2656"/>
              <a:gd name="T170" fmla="+- 0 13332 12697"/>
              <a:gd name="T171" fmla="*/ 13332 h 957"/>
              <a:gd name="T172" fmla="+- 0 19788 17894"/>
              <a:gd name="T173" fmla="*/ T172 w 2656"/>
              <a:gd name="T174" fmla="+- 0 13522 12697"/>
              <a:gd name="T175" fmla="*/ 13522 h 957"/>
              <a:gd name="T176" fmla="+- 0 19943 17894"/>
              <a:gd name="T177" fmla="*/ T176 w 2656"/>
              <a:gd name="T178" fmla="+- 0 13551 12697"/>
              <a:gd name="T179" fmla="*/ 13551 h 957"/>
              <a:gd name="T180" fmla="+- 0 20132 17894"/>
              <a:gd name="T181" fmla="*/ T180 w 2656"/>
              <a:gd name="T182" fmla="+- 0 13377 12697"/>
              <a:gd name="T183" fmla="*/ 13377 h 957"/>
              <a:gd name="T184" fmla="+- 0 20178 17894"/>
              <a:gd name="T185" fmla="*/ T184 w 2656"/>
              <a:gd name="T186" fmla="+- 0 13305 12697"/>
              <a:gd name="T187" fmla="*/ 13305 h 957"/>
              <a:gd name="T188" fmla="+- 0 20343 17894"/>
              <a:gd name="T189" fmla="*/ T188 w 2656"/>
              <a:gd name="T190" fmla="+- 0 12742 12697"/>
              <a:gd name="T191" fmla="*/ 12742 h 957"/>
              <a:gd name="T192" fmla="+- 0 20344 17894"/>
              <a:gd name="T193" fmla="*/ T192 w 2656"/>
              <a:gd name="T194" fmla="+- 0 12715 12697"/>
              <a:gd name="T195" fmla="*/ 12715 h 957"/>
              <a:gd name="T196" fmla="+- 0 20357 17894"/>
              <a:gd name="T197" fmla="*/ T196 w 2656"/>
              <a:gd name="T198" fmla="+- 0 12811 12697"/>
              <a:gd name="T199" fmla="*/ 12811 h 957"/>
              <a:gd name="T200" fmla="+- 0 20416 17894"/>
              <a:gd name="T201" fmla="*/ T200 w 2656"/>
              <a:gd name="T202" fmla="+- 0 13183 12697"/>
              <a:gd name="T203" fmla="*/ 13183 h 957"/>
              <a:gd name="T204" fmla="+- 0 20470 17894"/>
              <a:gd name="T205" fmla="*/ T204 w 2656"/>
              <a:gd name="T206" fmla="+- 0 13447 12697"/>
              <a:gd name="T207" fmla="*/ 13447 h 957"/>
              <a:gd name="T208" fmla="+- 0 20549 17894"/>
              <a:gd name="T209" fmla="*/ T208 w 2656"/>
              <a:gd name="T210" fmla="+- 0 13584 12697"/>
              <a:gd name="T211" fmla="*/ 13584 h 9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2656" h="957" extrusionOk="0">
                <a:moveTo>
                  <a:pt x="6" y="212"/>
                </a:moveTo>
                <a:cubicBezTo>
                  <a:pt x="0" y="254"/>
                  <a:pt x="10" y="293"/>
                  <a:pt x="19" y="335"/>
                </a:cubicBezTo>
                <a:cubicBezTo>
                  <a:pt x="34" y="406"/>
                  <a:pt x="49" y="477"/>
                  <a:pt x="60" y="548"/>
                </a:cubicBezTo>
                <a:cubicBezTo>
                  <a:pt x="70" y="611"/>
                  <a:pt x="69" y="670"/>
                  <a:pt x="65" y="734"/>
                </a:cubicBezTo>
                <a:cubicBezTo>
                  <a:pt x="62" y="772"/>
                  <a:pt x="57" y="814"/>
                  <a:pt x="48" y="851"/>
                </a:cubicBezTo>
                <a:cubicBezTo>
                  <a:pt x="45" y="864"/>
                  <a:pt x="47" y="858"/>
                  <a:pt x="39" y="869"/>
                </a:cubicBezTo>
              </a:path>
              <a:path w="2656" h="957" extrusionOk="0">
                <a:moveTo>
                  <a:pt x="298" y="474"/>
                </a:moveTo>
                <a:cubicBezTo>
                  <a:pt x="289" y="502"/>
                  <a:pt x="273" y="509"/>
                  <a:pt x="252" y="530"/>
                </a:cubicBezTo>
                <a:cubicBezTo>
                  <a:pt x="223" y="561"/>
                  <a:pt x="191" y="588"/>
                  <a:pt x="159" y="617"/>
                </a:cubicBezTo>
                <a:cubicBezTo>
                  <a:pt x="140" y="634"/>
                  <a:pt x="106" y="657"/>
                  <a:pt x="101" y="684"/>
                </a:cubicBezTo>
                <a:cubicBezTo>
                  <a:pt x="97" y="704"/>
                  <a:pt x="123" y="724"/>
                  <a:pt x="136" y="735"/>
                </a:cubicBezTo>
                <a:cubicBezTo>
                  <a:pt x="168" y="763"/>
                  <a:pt x="199" y="791"/>
                  <a:pt x="226" y="824"/>
                </a:cubicBezTo>
                <a:cubicBezTo>
                  <a:pt x="251" y="854"/>
                  <a:pt x="268" y="885"/>
                  <a:pt x="281" y="922"/>
                </a:cubicBezTo>
                <a:cubicBezTo>
                  <a:pt x="290" y="949"/>
                  <a:pt x="283" y="950"/>
                  <a:pt x="261" y="954"/>
                </a:cubicBezTo>
              </a:path>
              <a:path w="2656" h="957" extrusionOk="0">
                <a:moveTo>
                  <a:pt x="405" y="757"/>
                </a:moveTo>
                <a:cubicBezTo>
                  <a:pt x="465" y="744"/>
                  <a:pt x="534" y="736"/>
                  <a:pt x="592" y="716"/>
                </a:cubicBezTo>
                <a:cubicBezTo>
                  <a:pt x="635" y="701"/>
                  <a:pt x="683" y="678"/>
                  <a:pt x="707" y="637"/>
                </a:cubicBezTo>
                <a:cubicBezTo>
                  <a:pt x="725" y="607"/>
                  <a:pt x="722" y="573"/>
                  <a:pt x="695" y="550"/>
                </a:cubicBezTo>
                <a:cubicBezTo>
                  <a:pt x="666" y="525"/>
                  <a:pt x="625" y="522"/>
                  <a:pt x="590" y="534"/>
                </a:cubicBezTo>
                <a:cubicBezTo>
                  <a:pt x="550" y="548"/>
                  <a:pt x="509" y="580"/>
                  <a:pt x="490" y="618"/>
                </a:cubicBezTo>
                <a:cubicBezTo>
                  <a:pt x="470" y="658"/>
                  <a:pt x="470" y="706"/>
                  <a:pt x="485" y="748"/>
                </a:cubicBezTo>
                <a:cubicBezTo>
                  <a:pt x="505" y="806"/>
                  <a:pt x="559" y="850"/>
                  <a:pt x="616" y="870"/>
                </a:cubicBezTo>
                <a:cubicBezTo>
                  <a:pt x="666" y="888"/>
                  <a:pt x="724" y="891"/>
                  <a:pt x="777" y="887"/>
                </a:cubicBezTo>
                <a:cubicBezTo>
                  <a:pt x="829" y="883"/>
                  <a:pt x="873" y="867"/>
                  <a:pt x="917" y="843"/>
                </a:cubicBezTo>
                <a:cubicBezTo>
                  <a:pt x="960" y="819"/>
                  <a:pt x="970" y="791"/>
                  <a:pt x="983" y="748"/>
                </a:cubicBezTo>
                <a:cubicBezTo>
                  <a:pt x="997" y="702"/>
                  <a:pt x="990" y="655"/>
                  <a:pt x="987" y="607"/>
                </a:cubicBezTo>
                <a:cubicBezTo>
                  <a:pt x="984" y="565"/>
                  <a:pt x="987" y="523"/>
                  <a:pt x="987" y="482"/>
                </a:cubicBezTo>
                <a:cubicBezTo>
                  <a:pt x="987" y="440"/>
                  <a:pt x="998" y="427"/>
                  <a:pt x="1040" y="421"/>
                </a:cubicBezTo>
              </a:path>
              <a:path w="2656" h="957" extrusionOk="0">
                <a:moveTo>
                  <a:pt x="1301" y="450"/>
                </a:moveTo>
                <a:cubicBezTo>
                  <a:pt x="1324" y="478"/>
                  <a:pt x="1334" y="504"/>
                  <a:pt x="1343" y="539"/>
                </a:cubicBezTo>
                <a:cubicBezTo>
                  <a:pt x="1355" y="589"/>
                  <a:pt x="1349" y="640"/>
                  <a:pt x="1347" y="690"/>
                </a:cubicBezTo>
                <a:cubicBezTo>
                  <a:pt x="1346" y="722"/>
                  <a:pt x="1344" y="754"/>
                  <a:pt x="1343" y="786"/>
                </a:cubicBezTo>
                <a:cubicBezTo>
                  <a:pt x="1374" y="770"/>
                  <a:pt x="1388" y="740"/>
                  <a:pt x="1410" y="711"/>
                </a:cubicBezTo>
                <a:cubicBezTo>
                  <a:pt x="1451" y="657"/>
                  <a:pt x="1494" y="598"/>
                  <a:pt x="1553" y="562"/>
                </a:cubicBezTo>
                <a:cubicBezTo>
                  <a:pt x="1593" y="537"/>
                  <a:pt x="1626" y="545"/>
                  <a:pt x="1657" y="580"/>
                </a:cubicBezTo>
                <a:cubicBezTo>
                  <a:pt x="1715" y="645"/>
                  <a:pt x="1738" y="772"/>
                  <a:pt x="1717" y="856"/>
                </a:cubicBezTo>
                <a:cubicBezTo>
                  <a:pt x="1712" y="875"/>
                  <a:pt x="1701" y="896"/>
                  <a:pt x="1695" y="916"/>
                </a:cubicBezTo>
              </a:path>
              <a:path w="2656" h="957" extrusionOk="0">
                <a:moveTo>
                  <a:pt x="1847" y="790"/>
                </a:moveTo>
                <a:cubicBezTo>
                  <a:pt x="1889" y="759"/>
                  <a:pt x="1940" y="730"/>
                  <a:pt x="1980" y="696"/>
                </a:cubicBezTo>
                <a:cubicBezTo>
                  <a:pt x="2012" y="669"/>
                  <a:pt x="2043" y="634"/>
                  <a:pt x="2050" y="591"/>
                </a:cubicBezTo>
                <a:cubicBezTo>
                  <a:pt x="2056" y="554"/>
                  <a:pt x="2043" y="514"/>
                  <a:pt x="2016" y="488"/>
                </a:cubicBezTo>
                <a:cubicBezTo>
                  <a:pt x="1986" y="459"/>
                  <a:pt x="1949" y="469"/>
                  <a:pt x="1921" y="494"/>
                </a:cubicBezTo>
                <a:cubicBezTo>
                  <a:pt x="1880" y="530"/>
                  <a:pt x="1863" y="584"/>
                  <a:pt x="1852" y="635"/>
                </a:cubicBezTo>
                <a:cubicBezTo>
                  <a:pt x="1839" y="699"/>
                  <a:pt x="1844" y="777"/>
                  <a:pt x="1894" y="825"/>
                </a:cubicBezTo>
                <a:cubicBezTo>
                  <a:pt x="1931" y="860"/>
                  <a:pt x="2002" y="872"/>
                  <a:pt x="2049" y="854"/>
                </a:cubicBezTo>
                <a:cubicBezTo>
                  <a:pt x="2125" y="825"/>
                  <a:pt x="2193" y="743"/>
                  <a:pt x="2238" y="680"/>
                </a:cubicBezTo>
                <a:cubicBezTo>
                  <a:pt x="2253" y="656"/>
                  <a:pt x="2269" y="632"/>
                  <a:pt x="2284" y="608"/>
                </a:cubicBezTo>
              </a:path>
              <a:path w="2656" h="957" extrusionOk="0">
                <a:moveTo>
                  <a:pt x="2449" y="45"/>
                </a:moveTo>
                <a:cubicBezTo>
                  <a:pt x="2449" y="36"/>
                  <a:pt x="2450" y="27"/>
                  <a:pt x="2450" y="18"/>
                </a:cubicBezTo>
                <a:cubicBezTo>
                  <a:pt x="2443" y="-30"/>
                  <a:pt x="2462" y="104"/>
                  <a:pt x="2463" y="114"/>
                </a:cubicBezTo>
                <a:cubicBezTo>
                  <a:pt x="2481" y="238"/>
                  <a:pt x="2499" y="363"/>
                  <a:pt x="2522" y="486"/>
                </a:cubicBezTo>
                <a:cubicBezTo>
                  <a:pt x="2538" y="574"/>
                  <a:pt x="2554" y="663"/>
                  <a:pt x="2576" y="750"/>
                </a:cubicBezTo>
                <a:cubicBezTo>
                  <a:pt x="2590" y="805"/>
                  <a:pt x="2607" y="856"/>
                  <a:pt x="2655" y="88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97775" y="4538663"/>
            <a:ext cx="614363" cy="366712"/>
          </a:xfrm>
          <a:custGeom>
            <a:avLst/>
            <a:gdLst>
              <a:gd name="T0" fmla="+- 0 21160 21105"/>
              <a:gd name="T1" fmla="*/ T0 w 1705"/>
              <a:gd name="T2" fmla="+- 0 13417 12609"/>
              <a:gd name="T3" fmla="*/ 13417 h 1015"/>
              <a:gd name="T4" fmla="+- 0 21122 21105"/>
              <a:gd name="T5" fmla="*/ T4 w 1705"/>
              <a:gd name="T6" fmla="+- 0 13476 12609"/>
              <a:gd name="T7" fmla="*/ 13476 h 1015"/>
              <a:gd name="T8" fmla="+- 0 21107 21105"/>
              <a:gd name="T9" fmla="*/ T8 w 1705"/>
              <a:gd name="T10" fmla="+- 0 13563 12609"/>
              <a:gd name="T11" fmla="*/ 13563 h 1015"/>
              <a:gd name="T12" fmla="+- 0 21106 21105"/>
              <a:gd name="T13" fmla="*/ T12 w 1705"/>
              <a:gd name="T14" fmla="+- 0 13623 12609"/>
              <a:gd name="T15" fmla="*/ 13623 h 1015"/>
              <a:gd name="T16" fmla="+- 0 21127 21105"/>
              <a:gd name="T17" fmla="*/ T16 w 1705"/>
              <a:gd name="T18" fmla="+- 0 13547 12609"/>
              <a:gd name="T19" fmla="*/ 13547 h 1015"/>
              <a:gd name="T20" fmla="+- 0 21185 21105"/>
              <a:gd name="T21" fmla="*/ T20 w 1705"/>
              <a:gd name="T22" fmla="+- 0 13411 12609"/>
              <a:gd name="T23" fmla="*/ 13411 h 1015"/>
              <a:gd name="T24" fmla="+- 0 21266 21105"/>
              <a:gd name="T25" fmla="*/ T24 w 1705"/>
              <a:gd name="T26" fmla="+- 0 13322 12609"/>
              <a:gd name="T27" fmla="*/ 13322 h 1015"/>
              <a:gd name="T28" fmla="+- 0 21331 21105"/>
              <a:gd name="T29" fmla="*/ T28 w 1705"/>
              <a:gd name="T30" fmla="+- 0 13358 12609"/>
              <a:gd name="T31" fmla="*/ 13358 h 1015"/>
              <a:gd name="T32" fmla="+- 0 21352 21105"/>
              <a:gd name="T33" fmla="*/ T32 w 1705"/>
              <a:gd name="T34" fmla="+- 0 13463 12609"/>
              <a:gd name="T35" fmla="*/ 13463 h 1015"/>
              <a:gd name="T36" fmla="+- 0 21346 21105"/>
              <a:gd name="T37" fmla="*/ T36 w 1705"/>
              <a:gd name="T38" fmla="+- 0 13516 12609"/>
              <a:gd name="T39" fmla="*/ 13516 h 1015"/>
              <a:gd name="T40" fmla="+- 0 21379 21105"/>
              <a:gd name="T41" fmla="*/ T40 w 1705"/>
              <a:gd name="T42" fmla="+- 0 13442 12609"/>
              <a:gd name="T43" fmla="*/ 13442 h 1015"/>
              <a:gd name="T44" fmla="+- 0 21447 21105"/>
              <a:gd name="T45" fmla="*/ T44 w 1705"/>
              <a:gd name="T46" fmla="+- 0 13402 12609"/>
              <a:gd name="T47" fmla="*/ 13402 h 1015"/>
              <a:gd name="T48" fmla="+- 0 21506 21105"/>
              <a:gd name="T49" fmla="*/ T48 w 1705"/>
              <a:gd name="T50" fmla="+- 0 13473 12609"/>
              <a:gd name="T51" fmla="*/ 13473 h 1015"/>
              <a:gd name="T52" fmla="+- 0 21514 21105"/>
              <a:gd name="T53" fmla="*/ T52 w 1705"/>
              <a:gd name="T54" fmla="+- 0 13586 12609"/>
              <a:gd name="T55" fmla="*/ 13586 h 1015"/>
              <a:gd name="T56" fmla="+- 0 21503 21105"/>
              <a:gd name="T57" fmla="*/ T56 w 1705"/>
              <a:gd name="T58" fmla="+- 0 13622 12609"/>
              <a:gd name="T59" fmla="*/ 13622 h 1015"/>
              <a:gd name="T60" fmla="+- 0 21702 21105"/>
              <a:gd name="T61" fmla="*/ T60 w 1705"/>
              <a:gd name="T62" fmla="+- 0 13223 12609"/>
              <a:gd name="T63" fmla="*/ 13223 h 1015"/>
              <a:gd name="T64" fmla="+- 0 21721 21105"/>
              <a:gd name="T65" fmla="*/ T64 w 1705"/>
              <a:gd name="T66" fmla="+- 0 13292 12609"/>
              <a:gd name="T67" fmla="*/ 13292 h 1015"/>
              <a:gd name="T68" fmla="+- 0 21734 21105"/>
              <a:gd name="T69" fmla="*/ T68 w 1705"/>
              <a:gd name="T70" fmla="+- 0 13419 12609"/>
              <a:gd name="T71" fmla="*/ 13419 h 1015"/>
              <a:gd name="T72" fmla="+- 0 21784 21105"/>
              <a:gd name="T73" fmla="*/ T72 w 1705"/>
              <a:gd name="T74" fmla="+- 0 13461 12609"/>
              <a:gd name="T75" fmla="*/ 13461 h 1015"/>
              <a:gd name="T76" fmla="+- 0 21840 21105"/>
              <a:gd name="T77" fmla="*/ T76 w 1705"/>
              <a:gd name="T78" fmla="+- 0 13323 12609"/>
              <a:gd name="T79" fmla="*/ 13323 h 1015"/>
              <a:gd name="T80" fmla="+- 0 21823 21105"/>
              <a:gd name="T81" fmla="*/ T80 w 1705"/>
              <a:gd name="T82" fmla="+- 0 13217 12609"/>
              <a:gd name="T83" fmla="*/ 13217 h 1015"/>
              <a:gd name="T84" fmla="+- 0 21743 21105"/>
              <a:gd name="T85" fmla="*/ T84 w 1705"/>
              <a:gd name="T86" fmla="+- 0 13176 12609"/>
              <a:gd name="T87" fmla="*/ 13176 h 1015"/>
              <a:gd name="T88" fmla="+- 0 21710 21105"/>
              <a:gd name="T89" fmla="*/ T88 w 1705"/>
              <a:gd name="T90" fmla="+- 0 13168 12609"/>
              <a:gd name="T91" fmla="*/ 13168 h 1015"/>
              <a:gd name="T92" fmla="+- 0 21972 21105"/>
              <a:gd name="T93" fmla="*/ T92 w 1705"/>
              <a:gd name="T94" fmla="+- 0 13089 12609"/>
              <a:gd name="T95" fmla="*/ 13089 h 1015"/>
              <a:gd name="T96" fmla="+- 0 22073 21105"/>
              <a:gd name="T97" fmla="*/ T96 w 1705"/>
              <a:gd name="T98" fmla="+- 0 13062 12609"/>
              <a:gd name="T99" fmla="*/ 13062 h 1015"/>
              <a:gd name="T100" fmla="+- 0 22037 21105"/>
              <a:gd name="T101" fmla="*/ T100 w 1705"/>
              <a:gd name="T102" fmla="+- 0 13140 12609"/>
              <a:gd name="T103" fmla="*/ 13140 h 1015"/>
              <a:gd name="T104" fmla="+- 0 21971 21105"/>
              <a:gd name="T105" fmla="*/ T104 w 1705"/>
              <a:gd name="T106" fmla="+- 0 13306 12609"/>
              <a:gd name="T107" fmla="*/ 13306 h 1015"/>
              <a:gd name="T108" fmla="+- 0 21988 21105"/>
              <a:gd name="T109" fmla="*/ T108 w 1705"/>
              <a:gd name="T110" fmla="+- 0 13448 12609"/>
              <a:gd name="T111" fmla="*/ 13448 h 1015"/>
              <a:gd name="T112" fmla="+- 0 22008 21105"/>
              <a:gd name="T113" fmla="*/ T112 w 1705"/>
              <a:gd name="T114" fmla="+- 0 13460 12609"/>
              <a:gd name="T115" fmla="*/ 13460 h 1015"/>
              <a:gd name="T116" fmla="+- 0 22114 21105"/>
              <a:gd name="T117" fmla="*/ T116 w 1705"/>
              <a:gd name="T118" fmla="+- 0 13394 12609"/>
              <a:gd name="T119" fmla="*/ 13394 h 1015"/>
              <a:gd name="T120" fmla="+- 0 22223 21105"/>
              <a:gd name="T121" fmla="*/ T120 w 1705"/>
              <a:gd name="T122" fmla="+- 0 12861 12609"/>
              <a:gd name="T123" fmla="*/ 12861 h 1015"/>
              <a:gd name="T124" fmla="+- 0 22236 21105"/>
              <a:gd name="T125" fmla="*/ T124 w 1705"/>
              <a:gd name="T126" fmla="+- 0 12630 12609"/>
              <a:gd name="T127" fmla="*/ 12630 h 1015"/>
              <a:gd name="T128" fmla="+- 0 22238 21105"/>
              <a:gd name="T129" fmla="*/ T128 w 1705"/>
              <a:gd name="T130" fmla="+- 0 12609 12609"/>
              <a:gd name="T131" fmla="*/ 12609 h 1015"/>
              <a:gd name="T132" fmla="+- 0 22222 21105"/>
              <a:gd name="T133" fmla="*/ T132 w 1705"/>
              <a:gd name="T134" fmla="+- 0 12873 12609"/>
              <a:gd name="T135" fmla="*/ 12873 h 1015"/>
              <a:gd name="T136" fmla="+- 0 22214 21105"/>
              <a:gd name="T137" fmla="*/ T136 w 1705"/>
              <a:gd name="T138" fmla="+- 0 13224 12609"/>
              <a:gd name="T139" fmla="*/ 13224 h 1015"/>
              <a:gd name="T140" fmla="+- 0 22299 21105"/>
              <a:gd name="T141" fmla="*/ T140 w 1705"/>
              <a:gd name="T142" fmla="+- 0 13443 12609"/>
              <a:gd name="T143" fmla="*/ 13443 h 1015"/>
              <a:gd name="T144" fmla="+- 0 22503 21105"/>
              <a:gd name="T145" fmla="*/ T144 w 1705"/>
              <a:gd name="T146" fmla="+- 0 13395 12609"/>
              <a:gd name="T147" fmla="*/ 13395 h 1015"/>
              <a:gd name="T148" fmla="+- 0 22612 21105"/>
              <a:gd name="T149" fmla="*/ T148 w 1705"/>
              <a:gd name="T150" fmla="+- 0 13154 12609"/>
              <a:gd name="T151" fmla="*/ 13154 h 1015"/>
              <a:gd name="T152" fmla="+- 0 22536 21105"/>
              <a:gd name="T153" fmla="*/ T152 w 1705"/>
              <a:gd name="T154" fmla="+- 0 13204 12609"/>
              <a:gd name="T155" fmla="*/ 13204 h 1015"/>
              <a:gd name="T156" fmla="+- 0 22531 21105"/>
              <a:gd name="T157" fmla="*/ T156 w 1705"/>
              <a:gd name="T158" fmla="+- 0 13347 12609"/>
              <a:gd name="T159" fmla="*/ 13347 h 1015"/>
              <a:gd name="T160" fmla="+- 0 22749 21105"/>
              <a:gd name="T161" fmla="*/ T160 w 1705"/>
              <a:gd name="T162" fmla="+- 0 13498 12609"/>
              <a:gd name="T163" fmla="*/ 13498 h 1015"/>
              <a:gd name="T164" fmla="+- 0 22809 21105"/>
              <a:gd name="T165" fmla="*/ T164 w 1705"/>
              <a:gd name="T166" fmla="+- 0 13506 12609"/>
              <a:gd name="T167" fmla="*/ 13506 h 10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705" h="1015" extrusionOk="0">
                <a:moveTo>
                  <a:pt x="55" y="808"/>
                </a:moveTo>
                <a:cubicBezTo>
                  <a:pt x="37" y="823"/>
                  <a:pt x="23" y="842"/>
                  <a:pt x="17" y="867"/>
                </a:cubicBezTo>
                <a:cubicBezTo>
                  <a:pt x="10" y="894"/>
                  <a:pt x="5" y="926"/>
                  <a:pt x="2" y="954"/>
                </a:cubicBezTo>
                <a:cubicBezTo>
                  <a:pt x="0" y="974"/>
                  <a:pt x="1" y="994"/>
                  <a:pt x="1" y="1014"/>
                </a:cubicBezTo>
                <a:cubicBezTo>
                  <a:pt x="8" y="989"/>
                  <a:pt x="14" y="963"/>
                  <a:pt x="22" y="938"/>
                </a:cubicBezTo>
                <a:cubicBezTo>
                  <a:pt x="37" y="892"/>
                  <a:pt x="57" y="844"/>
                  <a:pt x="80" y="802"/>
                </a:cubicBezTo>
                <a:cubicBezTo>
                  <a:pt x="97" y="770"/>
                  <a:pt x="126" y="727"/>
                  <a:pt x="161" y="713"/>
                </a:cubicBezTo>
                <a:cubicBezTo>
                  <a:pt x="192" y="700"/>
                  <a:pt x="212" y="725"/>
                  <a:pt x="226" y="749"/>
                </a:cubicBezTo>
                <a:cubicBezTo>
                  <a:pt x="243" y="779"/>
                  <a:pt x="248" y="819"/>
                  <a:pt x="247" y="854"/>
                </a:cubicBezTo>
                <a:cubicBezTo>
                  <a:pt x="246" y="871"/>
                  <a:pt x="243" y="890"/>
                  <a:pt x="241" y="907"/>
                </a:cubicBezTo>
                <a:cubicBezTo>
                  <a:pt x="245" y="877"/>
                  <a:pt x="256" y="858"/>
                  <a:pt x="274" y="833"/>
                </a:cubicBezTo>
                <a:cubicBezTo>
                  <a:pt x="290" y="811"/>
                  <a:pt x="312" y="787"/>
                  <a:pt x="342" y="793"/>
                </a:cubicBezTo>
                <a:cubicBezTo>
                  <a:pt x="376" y="800"/>
                  <a:pt x="392" y="835"/>
                  <a:pt x="401" y="864"/>
                </a:cubicBezTo>
                <a:cubicBezTo>
                  <a:pt x="414" y="904"/>
                  <a:pt x="416" y="936"/>
                  <a:pt x="409" y="977"/>
                </a:cubicBezTo>
                <a:cubicBezTo>
                  <a:pt x="405" y="997"/>
                  <a:pt x="404" y="1002"/>
                  <a:pt x="398" y="1013"/>
                </a:cubicBezTo>
              </a:path>
              <a:path w="1705" h="1015" extrusionOk="0">
                <a:moveTo>
                  <a:pt x="597" y="614"/>
                </a:moveTo>
                <a:cubicBezTo>
                  <a:pt x="621" y="628"/>
                  <a:pt x="613" y="654"/>
                  <a:pt x="616" y="683"/>
                </a:cubicBezTo>
                <a:cubicBezTo>
                  <a:pt x="621" y="726"/>
                  <a:pt x="623" y="767"/>
                  <a:pt x="629" y="810"/>
                </a:cubicBezTo>
                <a:cubicBezTo>
                  <a:pt x="633" y="835"/>
                  <a:pt x="644" y="877"/>
                  <a:pt x="679" y="852"/>
                </a:cubicBezTo>
                <a:cubicBezTo>
                  <a:pt x="715" y="826"/>
                  <a:pt x="730" y="754"/>
                  <a:pt x="735" y="714"/>
                </a:cubicBezTo>
                <a:cubicBezTo>
                  <a:pt x="739" y="680"/>
                  <a:pt x="740" y="637"/>
                  <a:pt x="718" y="608"/>
                </a:cubicBezTo>
                <a:cubicBezTo>
                  <a:pt x="700" y="585"/>
                  <a:pt x="665" y="575"/>
                  <a:pt x="638" y="567"/>
                </a:cubicBezTo>
                <a:cubicBezTo>
                  <a:pt x="621" y="563"/>
                  <a:pt x="616" y="562"/>
                  <a:pt x="605" y="559"/>
                </a:cubicBezTo>
              </a:path>
              <a:path w="1705" h="1015" extrusionOk="0">
                <a:moveTo>
                  <a:pt x="867" y="480"/>
                </a:moveTo>
                <a:cubicBezTo>
                  <a:pt x="902" y="471"/>
                  <a:pt x="933" y="461"/>
                  <a:pt x="968" y="453"/>
                </a:cubicBezTo>
                <a:cubicBezTo>
                  <a:pt x="958" y="481"/>
                  <a:pt x="947" y="503"/>
                  <a:pt x="932" y="531"/>
                </a:cubicBezTo>
                <a:cubicBezTo>
                  <a:pt x="903" y="585"/>
                  <a:pt x="878" y="636"/>
                  <a:pt x="866" y="697"/>
                </a:cubicBezTo>
                <a:cubicBezTo>
                  <a:pt x="857" y="741"/>
                  <a:pt x="851" y="802"/>
                  <a:pt x="883" y="839"/>
                </a:cubicBezTo>
                <a:cubicBezTo>
                  <a:pt x="890" y="843"/>
                  <a:pt x="896" y="847"/>
                  <a:pt x="903" y="851"/>
                </a:cubicBezTo>
                <a:cubicBezTo>
                  <a:pt x="959" y="853"/>
                  <a:pt x="980" y="836"/>
                  <a:pt x="1009" y="785"/>
                </a:cubicBezTo>
                <a:cubicBezTo>
                  <a:pt x="1099" y="628"/>
                  <a:pt x="1102" y="427"/>
                  <a:pt x="1118" y="252"/>
                </a:cubicBezTo>
                <a:cubicBezTo>
                  <a:pt x="1125" y="175"/>
                  <a:pt x="1126" y="98"/>
                  <a:pt x="1131" y="21"/>
                </a:cubicBezTo>
                <a:cubicBezTo>
                  <a:pt x="1132" y="14"/>
                  <a:pt x="1132" y="7"/>
                  <a:pt x="1133" y="0"/>
                </a:cubicBezTo>
                <a:cubicBezTo>
                  <a:pt x="1131" y="88"/>
                  <a:pt x="1124" y="176"/>
                  <a:pt x="1117" y="264"/>
                </a:cubicBezTo>
                <a:cubicBezTo>
                  <a:pt x="1108" y="380"/>
                  <a:pt x="1098" y="499"/>
                  <a:pt x="1109" y="615"/>
                </a:cubicBezTo>
                <a:cubicBezTo>
                  <a:pt x="1116" y="689"/>
                  <a:pt x="1129" y="786"/>
                  <a:pt x="1194" y="834"/>
                </a:cubicBezTo>
                <a:cubicBezTo>
                  <a:pt x="1263" y="884"/>
                  <a:pt x="1346" y="833"/>
                  <a:pt x="1398" y="786"/>
                </a:cubicBezTo>
                <a:cubicBezTo>
                  <a:pt x="1473" y="719"/>
                  <a:pt x="1511" y="643"/>
                  <a:pt x="1507" y="545"/>
                </a:cubicBezTo>
                <a:cubicBezTo>
                  <a:pt x="1465" y="549"/>
                  <a:pt x="1450" y="546"/>
                  <a:pt x="1431" y="595"/>
                </a:cubicBezTo>
                <a:cubicBezTo>
                  <a:pt x="1414" y="637"/>
                  <a:pt x="1410" y="695"/>
                  <a:pt x="1426" y="738"/>
                </a:cubicBezTo>
                <a:cubicBezTo>
                  <a:pt x="1457" y="825"/>
                  <a:pt x="1561" y="873"/>
                  <a:pt x="1644" y="889"/>
                </a:cubicBezTo>
                <a:cubicBezTo>
                  <a:pt x="1664" y="892"/>
                  <a:pt x="1684" y="894"/>
                  <a:pt x="1704" y="89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1450" y="4668838"/>
            <a:ext cx="3400425" cy="44450"/>
          </a:xfrm>
          <a:custGeom>
            <a:avLst/>
            <a:gdLst>
              <a:gd name="T0" fmla="+- 0 16978 7532"/>
              <a:gd name="T1" fmla="*/ T0 w 9447"/>
              <a:gd name="T2" fmla="+- 0 13086 12968"/>
              <a:gd name="T3" fmla="*/ 13086 h 126"/>
              <a:gd name="T4" fmla="+- 0 16907 7532"/>
              <a:gd name="T5" fmla="*/ T4 w 9447"/>
              <a:gd name="T6" fmla="+- 0 13088 12968"/>
              <a:gd name="T7" fmla="*/ 13088 h 126"/>
              <a:gd name="T8" fmla="+- 0 16834 7532"/>
              <a:gd name="T9" fmla="*/ T8 w 9447"/>
              <a:gd name="T10" fmla="+- 0 13092 12968"/>
              <a:gd name="T11" fmla="*/ 13092 h 126"/>
              <a:gd name="T12" fmla="+- 0 16762 7532"/>
              <a:gd name="T13" fmla="*/ T12 w 9447"/>
              <a:gd name="T14" fmla="+- 0 13092 12968"/>
              <a:gd name="T15" fmla="*/ 13092 h 126"/>
              <a:gd name="T16" fmla="+- 0 16176 7532"/>
              <a:gd name="T17" fmla="*/ T16 w 9447"/>
              <a:gd name="T18" fmla="+- 0 13088 12968"/>
              <a:gd name="T19" fmla="*/ 13088 h 126"/>
              <a:gd name="T20" fmla="+- 0 15589 7532"/>
              <a:gd name="T21" fmla="*/ T20 w 9447"/>
              <a:gd name="T22" fmla="+- 0 13094 12968"/>
              <a:gd name="T23" fmla="*/ 13094 h 126"/>
              <a:gd name="T24" fmla="+- 0 15003 7532"/>
              <a:gd name="T25" fmla="*/ T24 w 9447"/>
              <a:gd name="T26" fmla="+- 0 13076 12968"/>
              <a:gd name="T27" fmla="*/ 13076 h 126"/>
              <a:gd name="T28" fmla="+- 0 13941 7532"/>
              <a:gd name="T29" fmla="*/ T28 w 9447"/>
              <a:gd name="T30" fmla="+- 0 13044 12968"/>
              <a:gd name="T31" fmla="*/ 13044 h 126"/>
              <a:gd name="T32" fmla="+- 0 12885 7532"/>
              <a:gd name="T33" fmla="*/ T32 w 9447"/>
              <a:gd name="T34" fmla="+- 0 12960 12968"/>
              <a:gd name="T35" fmla="*/ 12960 h 126"/>
              <a:gd name="T36" fmla="+- 0 11821 7532"/>
              <a:gd name="T37" fmla="*/ T36 w 9447"/>
              <a:gd name="T38" fmla="+- 0 12969 12968"/>
              <a:gd name="T39" fmla="*/ 12969 h 126"/>
              <a:gd name="T40" fmla="+- 0 10799 7532"/>
              <a:gd name="T41" fmla="*/ T40 w 9447"/>
              <a:gd name="T42" fmla="+- 0 12978 12968"/>
              <a:gd name="T43" fmla="*/ 12978 h 126"/>
              <a:gd name="T44" fmla="+- 0 9776 7532"/>
              <a:gd name="T45" fmla="*/ T44 w 9447"/>
              <a:gd name="T46" fmla="+- 0 13017 12968"/>
              <a:gd name="T47" fmla="*/ 13017 h 126"/>
              <a:gd name="T48" fmla="+- 0 8754 7532"/>
              <a:gd name="T49" fmla="*/ T48 w 9447"/>
              <a:gd name="T50" fmla="+- 0 13022 12968"/>
              <a:gd name="T51" fmla="*/ 13022 h 126"/>
              <a:gd name="T52" fmla="+- 0 8370 7532"/>
              <a:gd name="T53" fmla="*/ T52 w 9447"/>
              <a:gd name="T54" fmla="+- 0 13024 12968"/>
              <a:gd name="T55" fmla="*/ 13024 h 126"/>
              <a:gd name="T56" fmla="+- 0 7983 7532"/>
              <a:gd name="T57" fmla="*/ T56 w 9447"/>
              <a:gd name="T58" fmla="+- 0 13004 12968"/>
              <a:gd name="T59" fmla="*/ 13004 h 126"/>
              <a:gd name="T60" fmla="+- 0 7600 7532"/>
              <a:gd name="T61" fmla="*/ T60 w 9447"/>
              <a:gd name="T62" fmla="+- 0 13028 12968"/>
              <a:gd name="T63" fmla="*/ 13028 h 126"/>
              <a:gd name="T64" fmla="+- 0 7562 7532"/>
              <a:gd name="T65" fmla="*/ T64 w 9447"/>
              <a:gd name="T66" fmla="+- 0 13029 12968"/>
              <a:gd name="T67" fmla="*/ 13029 h 126"/>
              <a:gd name="T68" fmla="+- 0 7553 7532"/>
              <a:gd name="T69" fmla="*/ T68 w 9447"/>
              <a:gd name="T70" fmla="+- 0 13027 12968"/>
              <a:gd name="T71" fmla="*/ 13027 h 126"/>
              <a:gd name="T72" fmla="+- 0 7532 7532"/>
              <a:gd name="T73" fmla="*/ T72 w 9447"/>
              <a:gd name="T74" fmla="+- 0 13039 12968"/>
              <a:gd name="T75" fmla="*/ 13039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9447" h="126" extrusionOk="0">
                <a:moveTo>
                  <a:pt x="9446" y="118"/>
                </a:moveTo>
                <a:cubicBezTo>
                  <a:pt x="9375" y="120"/>
                  <a:pt x="9302" y="124"/>
                  <a:pt x="9230" y="124"/>
                </a:cubicBezTo>
                <a:cubicBezTo>
                  <a:pt x="8644" y="120"/>
                  <a:pt x="8057" y="126"/>
                  <a:pt x="7471" y="108"/>
                </a:cubicBezTo>
                <a:cubicBezTo>
                  <a:pt x="6409" y="76"/>
                  <a:pt x="5353" y="-8"/>
                  <a:pt x="4289" y="1"/>
                </a:cubicBezTo>
                <a:cubicBezTo>
                  <a:pt x="3267" y="10"/>
                  <a:pt x="2244" y="49"/>
                  <a:pt x="1222" y="54"/>
                </a:cubicBezTo>
                <a:cubicBezTo>
                  <a:pt x="838" y="56"/>
                  <a:pt x="451" y="36"/>
                  <a:pt x="68" y="60"/>
                </a:cubicBezTo>
                <a:cubicBezTo>
                  <a:pt x="30" y="61"/>
                  <a:pt x="21" y="59"/>
                  <a:pt x="0" y="71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79455" y="3697288"/>
            <a:ext cx="346363" cy="12176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35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 Mode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5000" y="2921000"/>
            <a:ext cx="8051800" cy="13277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would happen if user-level code could just jump into kernel code?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0" y="1429291"/>
            <a:ext cx="7747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Kernel code needs (or at least uses) special privileges! </a:t>
            </a:r>
          </a:p>
        </p:txBody>
      </p:sp>
    </p:spTree>
    <p:extLst>
      <p:ext uri="{BB962C8B-B14F-4D97-AF65-F5344CB8AC3E}">
        <p14:creationId xmlns:p14="http://schemas.microsoft.com/office/powerpoint/2010/main" val="372629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51624</TotalTime>
  <Words>1202</Words>
  <Application>Microsoft Macintosh PowerPoint</Application>
  <PresentationFormat>On-screen Show (4:3)</PresentationFormat>
  <Paragraphs>283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Class 20: Crossing into Kernel Space</vt:lpstr>
      <vt:lpstr>Plan for Today</vt:lpstr>
      <vt:lpstr>Recap</vt:lpstr>
      <vt:lpstr>libstd/rt/io/native/process.rs</vt:lpstr>
      <vt:lpstr>Test Program</vt:lpstr>
      <vt:lpstr>PowerPoint Presentation</vt:lpstr>
      <vt:lpstr>Could actual call to kernel fork be a regular call?</vt:lpstr>
      <vt:lpstr>Entering the Kernel</vt:lpstr>
      <vt:lpstr>Supervisor Mode</vt:lpstr>
      <vt:lpstr>Entering the Kernel</vt:lpstr>
      <vt:lpstr>Traditional PC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Syscall Interrupts</vt:lpstr>
      <vt:lpstr>PowerPoint Presentation</vt:lpstr>
      <vt:lpstr>PowerPoint Presentation</vt:lpstr>
      <vt:lpstr>PowerPoint Presentation</vt:lpstr>
      <vt:lpstr>PowerPoint Presentation</vt:lpstr>
      <vt:lpstr>Running in Supervisor Mode</vt:lpstr>
      <vt:lpstr>PS3 Bakeoff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What is an Operating System?</dc:title>
  <dc:creator>David Evans</dc:creator>
  <cp:lastModifiedBy>David Evans</cp:lastModifiedBy>
  <cp:revision>569</cp:revision>
  <cp:lastPrinted>2013-11-07T15:50:18Z</cp:lastPrinted>
  <dcterms:created xsi:type="dcterms:W3CDTF">2013-08-26T17:24:32Z</dcterms:created>
  <dcterms:modified xsi:type="dcterms:W3CDTF">2013-11-07T15:52:18Z</dcterms:modified>
</cp:coreProperties>
</file>