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Default Extension="wdp" ContentType="image/vnd.ms-photo"/>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48"/>
  </p:notesMasterIdLst>
  <p:handoutMasterIdLst>
    <p:handoutMasterId r:id="rId49"/>
  </p:handoutMasterIdLst>
  <p:sldIdLst>
    <p:sldId id="256" r:id="rId2"/>
    <p:sldId id="523" r:id="rId3"/>
    <p:sldId id="524" r:id="rId4"/>
    <p:sldId id="526" r:id="rId5"/>
    <p:sldId id="525" r:id="rId6"/>
    <p:sldId id="527" r:id="rId7"/>
    <p:sldId id="528" r:id="rId8"/>
    <p:sldId id="529" r:id="rId9"/>
    <p:sldId id="530" r:id="rId10"/>
    <p:sldId id="531" r:id="rId11"/>
    <p:sldId id="532" r:id="rId12"/>
    <p:sldId id="533" r:id="rId13"/>
    <p:sldId id="534" r:id="rId14"/>
    <p:sldId id="535" r:id="rId15"/>
    <p:sldId id="536" r:id="rId16"/>
    <p:sldId id="537" r:id="rId17"/>
    <p:sldId id="538" r:id="rId18"/>
    <p:sldId id="539" r:id="rId19"/>
    <p:sldId id="540" r:id="rId20"/>
    <p:sldId id="541" r:id="rId21"/>
    <p:sldId id="542" r:id="rId22"/>
    <p:sldId id="543" r:id="rId23"/>
    <p:sldId id="545" r:id="rId24"/>
    <p:sldId id="544" r:id="rId25"/>
    <p:sldId id="550" r:id="rId26"/>
    <p:sldId id="551" r:id="rId27"/>
    <p:sldId id="552" r:id="rId28"/>
    <p:sldId id="557" r:id="rId29"/>
    <p:sldId id="554" r:id="rId30"/>
    <p:sldId id="553" r:id="rId31"/>
    <p:sldId id="556" r:id="rId32"/>
    <p:sldId id="558" r:id="rId33"/>
    <p:sldId id="559" r:id="rId34"/>
    <p:sldId id="560" r:id="rId35"/>
    <p:sldId id="563" r:id="rId36"/>
    <p:sldId id="561" r:id="rId37"/>
    <p:sldId id="564" r:id="rId38"/>
    <p:sldId id="566" r:id="rId39"/>
    <p:sldId id="568" r:id="rId40"/>
    <p:sldId id="570" r:id="rId41"/>
    <p:sldId id="571" r:id="rId42"/>
    <p:sldId id="548" r:id="rId43"/>
    <p:sldId id="549" r:id="rId44"/>
    <p:sldId id="572" r:id="rId45"/>
    <p:sldId id="547" r:id="rId46"/>
    <p:sldId id="573" r:id="rId47"/>
  </p:sldIdLst>
  <p:sldSz cx="9144000" cy="6858000" type="screen4x3"/>
  <p:notesSz cx="7188200" cy="94488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browse/>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B501"/>
    <a:srgbClr val="BEEAFF"/>
    <a:srgbClr val="00FF00"/>
    <a:srgbClr val="FFFF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snapVertSplitter="1" vertBarState="minimized">
    <p:restoredLeft sz="15620"/>
    <p:restoredTop sz="94660"/>
  </p:normalViewPr>
  <p:slideViewPr>
    <p:cSldViewPr snapToGrid="0" snapToObjects="1">
      <p:cViewPr varScale="1">
        <p:scale>
          <a:sx n="78" d="100"/>
          <a:sy n="78" d="100"/>
        </p:scale>
        <p:origin x="-1326"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14887" cy="472440"/>
          </a:xfrm>
          <a:prstGeom prst="rect">
            <a:avLst/>
          </a:prstGeom>
        </p:spPr>
        <p:txBody>
          <a:bodyPr vert="horz" lIns="95061" tIns="47531" rIns="95061" bIns="47531" rtlCol="0"/>
          <a:lstStyle>
            <a:lvl1pPr algn="l">
              <a:defRPr sz="1200"/>
            </a:lvl1pPr>
          </a:lstStyle>
          <a:p>
            <a:endParaRPr lang="en-US"/>
          </a:p>
        </p:txBody>
      </p:sp>
      <p:sp>
        <p:nvSpPr>
          <p:cNvPr id="3" name="Date Placeholder 2"/>
          <p:cNvSpPr>
            <a:spLocks noGrp="1"/>
          </p:cNvSpPr>
          <p:nvPr>
            <p:ph type="dt" sz="quarter" idx="1"/>
          </p:nvPr>
        </p:nvSpPr>
        <p:spPr>
          <a:xfrm>
            <a:off x="4071650" y="0"/>
            <a:ext cx="3114887" cy="472440"/>
          </a:xfrm>
          <a:prstGeom prst="rect">
            <a:avLst/>
          </a:prstGeom>
        </p:spPr>
        <p:txBody>
          <a:bodyPr vert="horz" lIns="95061" tIns="47531" rIns="95061" bIns="47531" rtlCol="0"/>
          <a:lstStyle>
            <a:lvl1pPr algn="r">
              <a:defRPr sz="1200"/>
            </a:lvl1pPr>
          </a:lstStyle>
          <a:p>
            <a:fld id="{65E77B07-26ED-A949-9D4B-44C207F8A4D1}" type="datetimeFigureOut">
              <a:rPr lang="en-US" smtClean="0"/>
              <a:pPr/>
              <a:t>11/12/2013</a:t>
            </a:fld>
            <a:endParaRPr lang="en-US"/>
          </a:p>
        </p:txBody>
      </p:sp>
      <p:sp>
        <p:nvSpPr>
          <p:cNvPr id="4" name="Footer Placeholder 3"/>
          <p:cNvSpPr>
            <a:spLocks noGrp="1"/>
          </p:cNvSpPr>
          <p:nvPr>
            <p:ph type="ftr" sz="quarter" idx="2"/>
          </p:nvPr>
        </p:nvSpPr>
        <p:spPr>
          <a:xfrm>
            <a:off x="0" y="8974720"/>
            <a:ext cx="3114887" cy="472440"/>
          </a:xfrm>
          <a:prstGeom prst="rect">
            <a:avLst/>
          </a:prstGeom>
        </p:spPr>
        <p:txBody>
          <a:bodyPr vert="horz" lIns="95061" tIns="47531" rIns="95061" bIns="47531" rtlCol="0" anchor="b"/>
          <a:lstStyle>
            <a:lvl1pPr algn="l">
              <a:defRPr sz="1200"/>
            </a:lvl1pPr>
          </a:lstStyle>
          <a:p>
            <a:endParaRPr lang="en-US"/>
          </a:p>
        </p:txBody>
      </p:sp>
      <p:sp>
        <p:nvSpPr>
          <p:cNvPr id="5" name="Slide Number Placeholder 4"/>
          <p:cNvSpPr>
            <a:spLocks noGrp="1"/>
          </p:cNvSpPr>
          <p:nvPr>
            <p:ph type="sldNum" sz="quarter" idx="3"/>
          </p:nvPr>
        </p:nvSpPr>
        <p:spPr>
          <a:xfrm>
            <a:off x="4071650" y="8974720"/>
            <a:ext cx="3114887" cy="472440"/>
          </a:xfrm>
          <a:prstGeom prst="rect">
            <a:avLst/>
          </a:prstGeom>
        </p:spPr>
        <p:txBody>
          <a:bodyPr vert="horz" lIns="95061" tIns="47531" rIns="95061" bIns="47531" rtlCol="0" anchor="b"/>
          <a:lstStyle>
            <a:lvl1pPr algn="r">
              <a:defRPr sz="1200"/>
            </a:lvl1pPr>
          </a:lstStyle>
          <a:p>
            <a:fld id="{4EAEABA4-34FF-E546-B451-A8222159DB1C}" type="slidenum">
              <a:rPr lang="en-US" smtClean="0"/>
              <a:pPr/>
              <a:t>‹#›</a:t>
            </a:fld>
            <a:endParaRPr lang="en-US"/>
          </a:p>
        </p:txBody>
      </p:sp>
    </p:spTree>
    <p:extLst>
      <p:ext uri="{BB962C8B-B14F-4D97-AF65-F5344CB8AC3E}">
        <p14:creationId xmlns:p14="http://schemas.microsoft.com/office/powerpoint/2010/main" xmlns="" val="10982207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14887" cy="472440"/>
          </a:xfrm>
          <a:prstGeom prst="rect">
            <a:avLst/>
          </a:prstGeom>
        </p:spPr>
        <p:txBody>
          <a:bodyPr vert="horz" lIns="95061" tIns="47531" rIns="95061" bIns="47531" rtlCol="0"/>
          <a:lstStyle>
            <a:lvl1pPr algn="l">
              <a:defRPr sz="1200"/>
            </a:lvl1pPr>
          </a:lstStyle>
          <a:p>
            <a:endParaRPr lang="en-US"/>
          </a:p>
        </p:txBody>
      </p:sp>
      <p:sp>
        <p:nvSpPr>
          <p:cNvPr id="3" name="Date Placeholder 2"/>
          <p:cNvSpPr>
            <a:spLocks noGrp="1"/>
          </p:cNvSpPr>
          <p:nvPr>
            <p:ph type="dt" idx="1"/>
          </p:nvPr>
        </p:nvSpPr>
        <p:spPr>
          <a:xfrm>
            <a:off x="4071650" y="0"/>
            <a:ext cx="3114887" cy="472440"/>
          </a:xfrm>
          <a:prstGeom prst="rect">
            <a:avLst/>
          </a:prstGeom>
        </p:spPr>
        <p:txBody>
          <a:bodyPr vert="horz" lIns="95061" tIns="47531" rIns="95061" bIns="47531" rtlCol="0"/>
          <a:lstStyle>
            <a:lvl1pPr algn="r">
              <a:defRPr sz="1200"/>
            </a:lvl1pPr>
          </a:lstStyle>
          <a:p>
            <a:fld id="{431550EC-EE34-EF49-A4D8-147A804A9918}" type="datetimeFigureOut">
              <a:rPr lang="en-US" smtClean="0"/>
              <a:pPr/>
              <a:t>11/12/2013</a:t>
            </a:fld>
            <a:endParaRPr lang="en-US"/>
          </a:p>
        </p:txBody>
      </p:sp>
      <p:sp>
        <p:nvSpPr>
          <p:cNvPr id="4" name="Slide Image Placeholder 3"/>
          <p:cNvSpPr>
            <a:spLocks noGrp="1" noRot="1" noChangeAspect="1"/>
          </p:cNvSpPr>
          <p:nvPr>
            <p:ph type="sldImg" idx="2"/>
          </p:nvPr>
        </p:nvSpPr>
        <p:spPr>
          <a:xfrm>
            <a:off x="1231900" y="708025"/>
            <a:ext cx="4724400" cy="3543300"/>
          </a:xfrm>
          <a:prstGeom prst="rect">
            <a:avLst/>
          </a:prstGeom>
          <a:noFill/>
          <a:ln w="12700">
            <a:solidFill>
              <a:prstClr val="black"/>
            </a:solidFill>
          </a:ln>
        </p:spPr>
        <p:txBody>
          <a:bodyPr vert="horz" lIns="95061" tIns="47531" rIns="95061" bIns="47531" rtlCol="0" anchor="ctr"/>
          <a:lstStyle/>
          <a:p>
            <a:endParaRPr lang="en-US"/>
          </a:p>
        </p:txBody>
      </p:sp>
      <p:sp>
        <p:nvSpPr>
          <p:cNvPr id="5" name="Notes Placeholder 4"/>
          <p:cNvSpPr>
            <a:spLocks noGrp="1"/>
          </p:cNvSpPr>
          <p:nvPr>
            <p:ph type="body" sz="quarter" idx="3"/>
          </p:nvPr>
        </p:nvSpPr>
        <p:spPr>
          <a:xfrm>
            <a:off x="718820" y="4488180"/>
            <a:ext cx="5750560" cy="4251960"/>
          </a:xfrm>
          <a:prstGeom prst="rect">
            <a:avLst/>
          </a:prstGeom>
        </p:spPr>
        <p:txBody>
          <a:bodyPr vert="horz" lIns="95061" tIns="47531" rIns="95061" bIns="475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74720"/>
            <a:ext cx="3114887" cy="472440"/>
          </a:xfrm>
          <a:prstGeom prst="rect">
            <a:avLst/>
          </a:prstGeom>
        </p:spPr>
        <p:txBody>
          <a:bodyPr vert="horz" lIns="95061" tIns="47531" rIns="95061" bIns="47531" rtlCol="0" anchor="b"/>
          <a:lstStyle>
            <a:lvl1pPr algn="l">
              <a:defRPr sz="1200"/>
            </a:lvl1pPr>
          </a:lstStyle>
          <a:p>
            <a:endParaRPr lang="en-US"/>
          </a:p>
        </p:txBody>
      </p:sp>
      <p:sp>
        <p:nvSpPr>
          <p:cNvPr id="7" name="Slide Number Placeholder 6"/>
          <p:cNvSpPr>
            <a:spLocks noGrp="1"/>
          </p:cNvSpPr>
          <p:nvPr>
            <p:ph type="sldNum" sz="quarter" idx="5"/>
          </p:nvPr>
        </p:nvSpPr>
        <p:spPr>
          <a:xfrm>
            <a:off x="4071650" y="8974720"/>
            <a:ext cx="3114887" cy="472440"/>
          </a:xfrm>
          <a:prstGeom prst="rect">
            <a:avLst/>
          </a:prstGeom>
        </p:spPr>
        <p:txBody>
          <a:bodyPr vert="horz" lIns="95061" tIns="47531" rIns="95061" bIns="47531" rtlCol="0" anchor="b"/>
          <a:lstStyle>
            <a:lvl1pPr algn="r">
              <a:defRPr sz="1200"/>
            </a:lvl1pPr>
          </a:lstStyle>
          <a:p>
            <a:fld id="{AE5CA4EC-A822-3847-9594-6C0922482023}" type="slidenum">
              <a:rPr lang="en-US" smtClean="0"/>
              <a:pPr/>
              <a:t>‹#›</a:t>
            </a:fld>
            <a:endParaRPr lang="en-US"/>
          </a:p>
        </p:txBody>
      </p:sp>
    </p:spTree>
    <p:extLst>
      <p:ext uri="{BB962C8B-B14F-4D97-AF65-F5344CB8AC3E}">
        <p14:creationId xmlns:p14="http://schemas.microsoft.com/office/powerpoint/2010/main" xmlns="" val="107862986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12 November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xmlns="" val="25408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12 November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xmlns="" val="3509356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12 November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xmlns="" val="1242078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12 November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xmlns="" val="32267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12 November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xmlns="" val="2461512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12 November 2013</a:t>
            </a:r>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xmlns="" val="3097010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12 November 2013</a:t>
            </a:r>
            <a:endParaRPr lang="en-US"/>
          </a:p>
        </p:txBody>
      </p:sp>
      <p:sp>
        <p:nvSpPr>
          <p:cNvPr id="8" name="Footer Placeholder 7"/>
          <p:cNvSpPr>
            <a:spLocks noGrp="1"/>
          </p:cNvSpPr>
          <p:nvPr>
            <p:ph type="ftr" sz="quarter" idx="11"/>
          </p:nvPr>
        </p:nvSpPr>
        <p:spPr/>
        <p:txBody>
          <a:bodyPr/>
          <a:lstStyle/>
          <a:p>
            <a:r>
              <a:rPr lang="en-US" smtClean="0"/>
              <a:t>University of Virginia cs4414</a:t>
            </a:r>
            <a:endParaRPr lang="en-US"/>
          </a:p>
        </p:txBody>
      </p:sp>
      <p:sp>
        <p:nvSpPr>
          <p:cNvPr id="9" name="Slide Number Placeholder 8"/>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xmlns="" val="1095258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12 November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xmlns="" val="2570113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12 November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xmlns="" val="279228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12 November 2013</a:t>
            </a:r>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xmlns="" val="3243022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12 November 2013</a:t>
            </a:r>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xmlns="" val="156436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12 November 2013</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University of Virginia cs4414</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07B5A5-F0C2-644D-AEA7-E773B6B78F38}" type="slidenum">
              <a:rPr lang="en-US" smtClean="0"/>
              <a:pPr/>
              <a:t>‹#›</a:t>
            </a:fld>
            <a:endParaRPr lang="en-US"/>
          </a:p>
        </p:txBody>
      </p:sp>
    </p:spTree>
    <p:extLst>
      <p:ext uri="{BB962C8B-B14F-4D97-AF65-F5344CB8AC3E}">
        <p14:creationId xmlns:p14="http://schemas.microsoft.com/office/powerpoint/2010/main" xmlns="" val="2154011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vmlDrawing" Target="../drawings/vmlDrawing9.v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vmlDrawing" Target="../drawings/vmlDrawing10.v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13.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6.xml"/><Relationship Id="rId1" Type="http://schemas.openxmlformats.org/officeDocument/2006/relationships/vmlDrawing" Target="../drawings/vmlDrawing12.v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vmlDrawing" Target="../drawings/vmlDrawing13.v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xml"/><Relationship Id="rId1" Type="http://schemas.openxmlformats.org/officeDocument/2006/relationships/vmlDrawing" Target="../drawings/vmlDrawing14.v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7.xml"/><Relationship Id="rId1" Type="http://schemas.openxmlformats.org/officeDocument/2006/relationships/vmlDrawing" Target="../drawings/vmlDrawing15.v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hyperlink" Target="http://blog.modernmechanix.com/pm-compares-6-top-computers/" TargetMode="External"/><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vmlDrawing" Target="../drawings/vmlDrawing16.v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vmlDrawing" Target="../drawings/vmlDrawing1.v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6.xml"/><Relationship Id="rId1" Type="http://schemas.openxmlformats.org/officeDocument/2006/relationships/vmlDrawing" Target="../drawings/vmlDrawing17.vml"/><Relationship Id="rId4" Type="http://schemas.openxmlformats.org/officeDocument/2006/relationships/hyperlink" Target="http://en.wikipedia.org/wiki/File:Intel_i80286_arch.svg"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www.intel.com/content/dam/www/public/us/en/documents/manuals/64-ia-32-architectures-software-developer-manual-325462.pdf" TargetMode="External"/><Relationship Id="rId2" Type="http://schemas.openxmlformats.org/officeDocument/2006/relationships/slideLayout" Target="../slideLayouts/slideLayout2.xml"/><Relationship Id="rId1" Type="http://schemas.openxmlformats.org/officeDocument/2006/relationships/vmlDrawing" Target="../drawings/vmlDrawing18.v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vmlDrawing" Target="../drawings/vmlDrawing19.v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vmlDrawing" Target="../drawings/vmlDrawing20.v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6.xml"/><Relationship Id="rId1" Type="http://schemas.openxmlformats.org/officeDocument/2006/relationships/vmlDrawing" Target="../drawings/vmlDrawing21.v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vmlDrawing" Target="../drawings/vmlDrawing22.v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vmlDrawing" Target="../drawings/vmlDrawing23.v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vmlDrawing" Target="../drawings/vmlDrawing24.v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vmlDrawing" Target="../drawings/vmlDrawing25.vml"/><Relationship Id="rId4" Type="http://schemas.openxmlformats.org/officeDocument/2006/relationships/hyperlink" Target="https://en.wikipedia.org/wiki/File:Virtual_memory.svg" TargetMode="Externa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vmlDrawing" Target="../drawings/vmlDrawing26.v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vmlDrawing" Target="../drawings/vmlDrawing27.v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vmlDrawing" Target="../drawings/vmlDrawing28.v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vmlDrawing" Target="../drawings/vmlDrawing29.v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vmlDrawing" Target="../drawings/vmlDrawing30.vml"/></Relationships>
</file>

<file path=ppt/slides/_rels/slide4.xml.rels><?xml version="1.0" encoding="UTF-8" standalone="yes"?>
<Relationships xmlns="http://schemas.openxmlformats.org/package/2006/relationships"><Relationship Id="rId3" Type="http://schemas.openxmlformats.org/officeDocument/2006/relationships/hyperlink" Target="http://www.computerhistory.org/revolution/memory-storage/8/326" TargetMode="External"/><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6.xml"/><Relationship Id="rId1" Type="http://schemas.openxmlformats.org/officeDocument/2006/relationships/vmlDrawing" Target="../drawings/vmlDrawing31.v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vmlDrawing" Target="../drawings/vmlDrawing32.v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vmlDrawing" Target="../drawings/vmlDrawing33.v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vmlDrawing" Target="../drawings/vmlDrawing34.vml"/><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6.xml"/><Relationship Id="rId1" Type="http://schemas.openxmlformats.org/officeDocument/2006/relationships/vmlDrawing" Target="../drawings/vmlDrawing35.vml"/><Relationship Id="rId4" Type="http://schemas.microsoft.com/office/2007/relationships/hdphoto" Target="../media/hdphoto4.wdp"/></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6.xml"/><Relationship Id="rId1" Type="http://schemas.openxmlformats.org/officeDocument/2006/relationships/vmlDrawing" Target="../drawings/vmlDrawing4.v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vmlDrawing" Target="../drawings/vmlDrawing5.v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vmlDrawing" Target="../drawings/vmlDrawing6.v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image" Target="../media/image8.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340" y="0"/>
            <a:ext cx="9144000" cy="6848408"/>
          </a:xfrm>
          <a:prstGeom prst="rect">
            <a:avLst/>
          </a:prstGeom>
        </p:spPr>
      </p:pic>
      <p:sp>
        <p:nvSpPr>
          <p:cNvPr id="3" name="Subtitle 2"/>
          <p:cNvSpPr>
            <a:spLocks noGrp="1"/>
          </p:cNvSpPr>
          <p:nvPr>
            <p:ph type="subTitle" idx="1"/>
          </p:nvPr>
        </p:nvSpPr>
        <p:spPr>
          <a:xfrm>
            <a:off x="5245940" y="5395397"/>
            <a:ext cx="3660204" cy="1290582"/>
          </a:xfrm>
          <a:noFill/>
        </p:spPr>
        <p:txBody>
          <a:bodyPr>
            <a:normAutofit lnSpcReduction="10000"/>
          </a:bodyPr>
          <a:lstStyle/>
          <a:p>
            <a:pPr algn="r">
              <a:lnSpc>
                <a:spcPct val="70000"/>
              </a:lnSpc>
            </a:pPr>
            <a:r>
              <a:rPr lang="en-US" dirty="0" smtClean="0">
                <a:ln w="18415" cmpd="sng">
                  <a:solidFill>
                    <a:srgbClr val="FFFFFF"/>
                  </a:solidFill>
                  <a:prstDash val="solid"/>
                </a:ln>
                <a:solidFill>
                  <a:srgbClr val="CCFFCC"/>
                </a:solidFill>
                <a:effectLst>
                  <a:outerShdw blurRad="63500" dir="3600000" algn="tl" rotWithShape="0">
                    <a:srgbClr val="000000">
                      <a:alpha val="70000"/>
                    </a:srgbClr>
                  </a:outerShdw>
                </a:effectLst>
              </a:rPr>
              <a:t>cs4414 Fall 2013</a:t>
            </a:r>
          </a:p>
          <a:p>
            <a:pPr algn="r">
              <a:lnSpc>
                <a:spcPct val="70000"/>
              </a:lnSpc>
            </a:pPr>
            <a:r>
              <a:rPr lang="en-US" dirty="0" smtClean="0">
                <a:ln w="18415" cmpd="sng">
                  <a:solidFill>
                    <a:srgbClr val="FFFFFF"/>
                  </a:solidFill>
                  <a:prstDash val="solid"/>
                </a:ln>
                <a:solidFill>
                  <a:srgbClr val="CCFFCC"/>
                </a:solidFill>
                <a:effectLst>
                  <a:outerShdw blurRad="63500" dir="3600000" algn="tl" rotWithShape="0">
                    <a:srgbClr val="000000">
                      <a:alpha val="70000"/>
                    </a:srgbClr>
                  </a:outerShdw>
                </a:effectLst>
              </a:rPr>
              <a:t>University of Virginia</a:t>
            </a:r>
          </a:p>
          <a:p>
            <a:pPr algn="r">
              <a:lnSpc>
                <a:spcPct val="70000"/>
              </a:lnSpc>
            </a:pPr>
            <a:r>
              <a:rPr lang="en-US" dirty="0" smtClean="0">
                <a:ln w="18415" cmpd="sng">
                  <a:solidFill>
                    <a:srgbClr val="FFFFFF"/>
                  </a:solidFill>
                  <a:prstDash val="solid"/>
                </a:ln>
                <a:solidFill>
                  <a:srgbClr val="CCFFCC"/>
                </a:solidFill>
                <a:effectLst>
                  <a:outerShdw blurRad="63500" dir="3600000" algn="tl" rotWithShape="0">
                    <a:srgbClr val="000000">
                      <a:alpha val="70000"/>
                    </a:srgbClr>
                  </a:outerShdw>
                </a:effectLst>
              </a:rPr>
              <a:t>David Evans</a:t>
            </a:r>
            <a:endParaRPr lang="en-US" dirty="0">
              <a:ln w="18415" cmpd="sng">
                <a:solidFill>
                  <a:srgbClr val="FFFFFF"/>
                </a:solidFill>
                <a:prstDash val="solid"/>
              </a:ln>
              <a:solidFill>
                <a:srgbClr val="CCFFCC"/>
              </a:solidFill>
              <a:effectLst>
                <a:outerShdw blurRad="63500" dir="3600000" algn="tl" rotWithShape="0">
                  <a:srgbClr val="000000">
                    <a:alpha val="70000"/>
                  </a:srgbClr>
                </a:outerShdw>
              </a:effectLst>
            </a:endParaRPr>
          </a:p>
        </p:txBody>
      </p:sp>
      <p:sp>
        <p:nvSpPr>
          <p:cNvPr id="9" name="Rectangle 8"/>
          <p:cNvSpPr/>
          <p:nvPr/>
        </p:nvSpPr>
        <p:spPr>
          <a:xfrm>
            <a:off x="6280727" y="3302045"/>
            <a:ext cx="4572000" cy="369332"/>
          </a:xfrm>
          <a:prstGeom prst="rect">
            <a:avLst/>
          </a:prstGeom>
        </p:spPr>
        <p:txBody>
          <a:bodyPr>
            <a:spAutoFit/>
          </a:bodyPr>
          <a:lstStyle/>
          <a:p>
            <a:endParaRPr lang="en-US" dirty="0"/>
          </a:p>
        </p:txBody>
      </p:sp>
      <p:sp>
        <p:nvSpPr>
          <p:cNvPr id="2" name="Title 1"/>
          <p:cNvSpPr>
            <a:spLocks noGrp="1"/>
          </p:cNvSpPr>
          <p:nvPr>
            <p:ph type="ctrTitle"/>
          </p:nvPr>
        </p:nvSpPr>
        <p:spPr>
          <a:xfrm>
            <a:off x="3674042" y="276474"/>
            <a:ext cx="5091498" cy="4577141"/>
          </a:xfrm>
          <a:noFill/>
        </p:spPr>
        <p:txBody>
          <a:bodyPr>
            <a:noAutofit/>
          </a:bodyPr>
          <a:lstStyle/>
          <a:p>
            <a:pPr algn="r"/>
            <a:r>
              <a:rPr lang="en-US" sz="5400" dirty="0" smtClean="0">
                <a:ln w="18415" cmpd="sng">
                  <a:solidFill>
                    <a:srgbClr val="FFFFFF"/>
                  </a:solidFill>
                  <a:prstDash val="solid"/>
                </a:ln>
                <a:solidFill>
                  <a:srgbClr val="000090"/>
                </a:solidFill>
                <a:effectLst>
                  <a:outerShdw blurRad="63500" dir="3600000" algn="tl" rotWithShape="0">
                    <a:srgbClr val="000000">
                      <a:alpha val="70000"/>
                    </a:srgbClr>
                  </a:outerShdw>
                </a:effectLst>
              </a:rPr>
              <a:t>Class 21:</a:t>
            </a:r>
            <a:br>
              <a:rPr lang="en-US" sz="5400" dirty="0" smtClean="0">
                <a:ln w="18415" cmpd="sng">
                  <a:solidFill>
                    <a:srgbClr val="FFFFFF"/>
                  </a:solidFill>
                  <a:prstDash val="solid"/>
                </a:ln>
                <a:solidFill>
                  <a:srgbClr val="000090"/>
                </a:solidFill>
                <a:effectLst>
                  <a:outerShdw blurRad="63500" dir="3600000" algn="tl" rotWithShape="0">
                    <a:srgbClr val="000000">
                      <a:alpha val="70000"/>
                    </a:srgbClr>
                  </a:outerShdw>
                </a:effectLst>
              </a:rPr>
            </a:br>
            <a:r>
              <a:rPr lang="en-US" sz="5400" dirty="0" smtClean="0">
                <a:ln w="18415" cmpd="sng">
                  <a:solidFill>
                    <a:srgbClr val="FFFFFF"/>
                  </a:solidFill>
                  <a:prstDash val="solid"/>
                </a:ln>
                <a:solidFill>
                  <a:srgbClr val="000090"/>
                </a:solidFill>
                <a:effectLst>
                  <a:outerShdw blurRad="63500" dir="3600000" algn="tl" rotWithShape="0">
                    <a:srgbClr val="000000">
                      <a:alpha val="70000"/>
                    </a:srgbClr>
                  </a:outerShdw>
                </a:effectLst>
              </a:rPr>
              <a:t>Making a Process </a:t>
            </a:r>
            <a:br>
              <a:rPr lang="en-US" sz="5400" dirty="0" smtClean="0">
                <a:ln w="18415" cmpd="sng">
                  <a:solidFill>
                    <a:srgbClr val="FFFFFF"/>
                  </a:solidFill>
                  <a:prstDash val="solid"/>
                </a:ln>
                <a:solidFill>
                  <a:srgbClr val="000090"/>
                </a:solidFill>
                <a:effectLst>
                  <a:outerShdw blurRad="63500" dir="3600000" algn="tl" rotWithShape="0">
                    <a:srgbClr val="000000">
                      <a:alpha val="70000"/>
                    </a:srgbClr>
                  </a:outerShdw>
                </a:effectLst>
              </a:rPr>
            </a:br>
            <a:r>
              <a:rPr lang="en-US" sz="5400" dirty="0" smtClean="0">
                <a:ln w="18415" cmpd="sng">
                  <a:solidFill>
                    <a:srgbClr val="FFFFFF"/>
                  </a:solidFill>
                  <a:prstDash val="solid"/>
                </a:ln>
                <a:solidFill>
                  <a:srgbClr val="000090"/>
                </a:solidFill>
                <a:effectLst>
                  <a:outerShdw blurRad="63500" dir="3600000" algn="tl" rotWithShape="0">
                    <a:srgbClr val="000000">
                      <a:alpha val="70000"/>
                    </a:srgbClr>
                  </a:outerShdw>
                </a:effectLst>
              </a:rPr>
              <a:t>(Virtual Memory)</a:t>
            </a:r>
            <a:endParaRPr lang="en-US" sz="5400" dirty="0">
              <a:ln w="18415" cmpd="sng">
                <a:solidFill>
                  <a:srgbClr val="FFFFFF"/>
                </a:solidFill>
                <a:prstDash val="solid"/>
              </a:ln>
              <a:solidFill>
                <a:srgbClr val="000090"/>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xmlns="" val="21976694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Hardware-Based Memory Isolation</a:t>
            </a:r>
            <a:endParaRPr lang="en-US" dirty="0"/>
          </a:p>
        </p:txBody>
      </p:sp>
      <p:sp>
        <p:nvSpPr>
          <p:cNvPr id="4" name="Date Placeholder 3"/>
          <p:cNvSpPr>
            <a:spLocks noGrp="1"/>
          </p:cNvSpPr>
          <p:nvPr>
            <p:ph type="dt" sz="half" idx="10"/>
          </p:nvPr>
        </p:nvSpPr>
        <p:spPr/>
        <p:txBody>
          <a:bodyPr/>
          <a:lstStyle/>
          <a:p>
            <a:r>
              <a:rPr lang="en-US" smtClean="0"/>
              <a:t>12 November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9</a:t>
            </a:fld>
            <a:endParaRPr lang="en-US"/>
          </a:p>
        </p:txBody>
      </p:sp>
      <p:sp>
        <p:nvSpPr>
          <p:cNvPr id="7" name="Rectangle 6"/>
          <p:cNvSpPr/>
          <p:nvPr/>
        </p:nvSpPr>
        <p:spPr>
          <a:xfrm>
            <a:off x="604616" y="2304123"/>
            <a:ext cx="3309370" cy="1384995"/>
          </a:xfrm>
          <a:prstGeom prst="rect">
            <a:avLst/>
          </a:prstGeom>
        </p:spPr>
        <p:txBody>
          <a:bodyPr wrap="none">
            <a:spAutoFit/>
          </a:bodyPr>
          <a:lstStyle/>
          <a:p>
            <a:r>
              <a:rPr lang="en-US" sz="2800" b="1" dirty="0" smtClean="0">
                <a:solidFill>
                  <a:schemeClr val="accent4">
                    <a:lumMod val="75000"/>
                  </a:schemeClr>
                </a:solidFill>
              </a:rPr>
              <a:t>…</a:t>
            </a:r>
          </a:p>
          <a:p>
            <a:r>
              <a:rPr lang="en-US" sz="2800" b="1" dirty="0" err="1" smtClean="0">
                <a:solidFill>
                  <a:schemeClr val="accent4">
                    <a:lumMod val="75000"/>
                  </a:schemeClr>
                </a:solidFill>
              </a:rPr>
              <a:t>movq</a:t>
            </a:r>
            <a:r>
              <a:rPr lang="en-US" sz="2800" b="1" dirty="0" smtClean="0">
                <a:solidFill>
                  <a:schemeClr val="accent4">
                    <a:lumMod val="75000"/>
                  </a:schemeClr>
                </a:solidFill>
              </a:rPr>
              <a:t> %</a:t>
            </a:r>
            <a:r>
              <a:rPr lang="en-US" sz="2800" b="1" dirty="0" err="1">
                <a:solidFill>
                  <a:schemeClr val="accent4">
                    <a:lumMod val="75000"/>
                  </a:schemeClr>
                </a:solidFill>
              </a:rPr>
              <a:t>rax</a:t>
            </a:r>
            <a:r>
              <a:rPr lang="en-US" sz="2800" b="1" dirty="0">
                <a:solidFill>
                  <a:schemeClr val="accent4">
                    <a:lumMod val="75000"/>
                  </a:schemeClr>
                </a:solidFill>
              </a:rPr>
              <a:t>, -8(%</a:t>
            </a:r>
            <a:r>
              <a:rPr lang="en-US" sz="2800" b="1" dirty="0" err="1">
                <a:solidFill>
                  <a:schemeClr val="accent4">
                    <a:lumMod val="75000"/>
                  </a:schemeClr>
                </a:solidFill>
              </a:rPr>
              <a:t>rbp</a:t>
            </a:r>
            <a:r>
              <a:rPr lang="en-US" sz="2800" b="1" dirty="0" smtClean="0">
                <a:solidFill>
                  <a:schemeClr val="accent4">
                    <a:lumMod val="75000"/>
                  </a:schemeClr>
                </a:solidFill>
              </a:rPr>
              <a:t>)</a:t>
            </a:r>
          </a:p>
          <a:p>
            <a:r>
              <a:rPr lang="en-US" sz="2800" b="1" dirty="0" smtClean="0">
                <a:solidFill>
                  <a:schemeClr val="accent4">
                    <a:lumMod val="75000"/>
                  </a:schemeClr>
                </a:solidFill>
              </a:rPr>
              <a:t>…</a:t>
            </a:r>
          </a:p>
        </p:txBody>
      </p:sp>
      <p:sp>
        <p:nvSpPr>
          <p:cNvPr id="8" name="Rectangle 7"/>
          <p:cNvSpPr/>
          <p:nvPr/>
        </p:nvSpPr>
        <p:spPr>
          <a:xfrm>
            <a:off x="476243" y="1542378"/>
            <a:ext cx="3322514" cy="45360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Original Code</a:t>
            </a:r>
            <a:endParaRPr lang="en-US" sz="2800" dirty="0"/>
          </a:p>
        </p:txBody>
      </p:sp>
      <p:sp>
        <p:nvSpPr>
          <p:cNvPr id="11" name="Rectangle 10"/>
          <p:cNvSpPr/>
          <p:nvPr/>
        </p:nvSpPr>
        <p:spPr>
          <a:xfrm>
            <a:off x="5317817" y="1542378"/>
            <a:ext cx="3322514" cy="45360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Running Code</a:t>
            </a:r>
            <a:endParaRPr lang="en-US" sz="2800" dirty="0"/>
          </a:p>
        </p:txBody>
      </p:sp>
      <p:sp>
        <p:nvSpPr>
          <p:cNvPr id="13" name="Rectangle 12"/>
          <p:cNvSpPr/>
          <p:nvPr/>
        </p:nvSpPr>
        <p:spPr>
          <a:xfrm>
            <a:off x="5317817" y="2333840"/>
            <a:ext cx="3309370" cy="1384995"/>
          </a:xfrm>
          <a:prstGeom prst="rect">
            <a:avLst/>
          </a:prstGeom>
        </p:spPr>
        <p:txBody>
          <a:bodyPr wrap="none">
            <a:spAutoFit/>
          </a:bodyPr>
          <a:lstStyle/>
          <a:p>
            <a:r>
              <a:rPr lang="en-US" sz="2800" b="1" dirty="0" smtClean="0">
                <a:solidFill>
                  <a:schemeClr val="accent4">
                    <a:lumMod val="75000"/>
                  </a:schemeClr>
                </a:solidFill>
              </a:rPr>
              <a:t>…</a:t>
            </a:r>
          </a:p>
          <a:p>
            <a:r>
              <a:rPr lang="en-US" sz="2800" b="1" dirty="0" err="1" smtClean="0">
                <a:solidFill>
                  <a:schemeClr val="accent4">
                    <a:lumMod val="75000"/>
                  </a:schemeClr>
                </a:solidFill>
              </a:rPr>
              <a:t>movq</a:t>
            </a:r>
            <a:r>
              <a:rPr lang="en-US" sz="2800" b="1" dirty="0" smtClean="0">
                <a:solidFill>
                  <a:schemeClr val="accent4">
                    <a:lumMod val="75000"/>
                  </a:schemeClr>
                </a:solidFill>
              </a:rPr>
              <a:t> %</a:t>
            </a:r>
            <a:r>
              <a:rPr lang="en-US" sz="2800" b="1" dirty="0" err="1">
                <a:solidFill>
                  <a:schemeClr val="accent4">
                    <a:lumMod val="75000"/>
                  </a:schemeClr>
                </a:solidFill>
              </a:rPr>
              <a:t>rax</a:t>
            </a:r>
            <a:r>
              <a:rPr lang="en-US" sz="2800" b="1" dirty="0">
                <a:solidFill>
                  <a:schemeClr val="accent4">
                    <a:lumMod val="75000"/>
                  </a:schemeClr>
                </a:solidFill>
              </a:rPr>
              <a:t>, -8(%</a:t>
            </a:r>
            <a:r>
              <a:rPr lang="en-US" sz="2800" b="1" dirty="0" err="1">
                <a:solidFill>
                  <a:schemeClr val="accent4">
                    <a:lumMod val="75000"/>
                  </a:schemeClr>
                </a:solidFill>
              </a:rPr>
              <a:t>rbp</a:t>
            </a:r>
            <a:r>
              <a:rPr lang="en-US" sz="2800" b="1" dirty="0" smtClean="0">
                <a:solidFill>
                  <a:schemeClr val="accent4">
                    <a:lumMod val="75000"/>
                  </a:schemeClr>
                </a:solidFill>
              </a:rPr>
              <a:t>)</a:t>
            </a:r>
          </a:p>
          <a:p>
            <a:r>
              <a:rPr lang="en-US" sz="2800" b="1" dirty="0" smtClean="0">
                <a:solidFill>
                  <a:schemeClr val="accent4">
                    <a:lumMod val="75000"/>
                  </a:schemeClr>
                </a:solidFill>
              </a:rPr>
              <a:t>…</a:t>
            </a:r>
          </a:p>
        </p:txBody>
      </p:sp>
      <p:sp>
        <p:nvSpPr>
          <p:cNvPr id="3" name="Right Arrow 2"/>
          <p:cNvSpPr/>
          <p:nvPr/>
        </p:nvSpPr>
        <p:spPr>
          <a:xfrm>
            <a:off x="4138968" y="2664951"/>
            <a:ext cx="1077265" cy="61237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2404002" y="3914375"/>
            <a:ext cx="6186091" cy="2300067"/>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3200" dirty="0"/>
          </a:p>
        </p:txBody>
      </p:sp>
      <p:sp>
        <p:nvSpPr>
          <p:cNvPr id="15" name="Rectangle 14"/>
          <p:cNvSpPr/>
          <p:nvPr/>
        </p:nvSpPr>
        <p:spPr>
          <a:xfrm>
            <a:off x="2685205" y="4136567"/>
            <a:ext cx="2139491" cy="165828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t>Memory Space 1</a:t>
            </a:r>
            <a:endParaRPr lang="en-US" sz="3200" dirty="0"/>
          </a:p>
        </p:txBody>
      </p:sp>
      <p:sp>
        <p:nvSpPr>
          <p:cNvPr id="16" name="Rectangle 15"/>
          <p:cNvSpPr/>
          <p:nvPr/>
        </p:nvSpPr>
        <p:spPr>
          <a:xfrm>
            <a:off x="5683854" y="4136567"/>
            <a:ext cx="2139491" cy="165828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200" dirty="0" smtClean="0"/>
              <a:t>Memory Space 2</a:t>
            </a:r>
            <a:endParaRPr lang="en-US" sz="3200" dirty="0"/>
          </a:p>
        </p:txBody>
      </p:sp>
    </p:spTree>
    <p:extLst>
      <p:ext uri="{BB962C8B-B14F-4D97-AF65-F5344CB8AC3E}">
        <p14:creationId xmlns:p14="http://schemas.microsoft.com/office/powerpoint/2010/main" xmlns="" val="8919986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Virtual Memory</a:t>
            </a:r>
            <a:endParaRPr lang="en-US" dirty="0"/>
          </a:p>
        </p:txBody>
      </p:sp>
      <p:sp>
        <p:nvSpPr>
          <p:cNvPr id="3" name="Date Placeholder 2"/>
          <p:cNvSpPr>
            <a:spLocks noGrp="1"/>
          </p:cNvSpPr>
          <p:nvPr>
            <p:ph type="dt" sz="half" idx="10"/>
          </p:nvPr>
        </p:nvSpPr>
        <p:spPr/>
        <p:txBody>
          <a:bodyPr/>
          <a:lstStyle/>
          <a:p>
            <a:r>
              <a:rPr lang="en-US" smtClean="0"/>
              <a:t>12 November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10</a:t>
            </a:fld>
            <a:endParaRPr lang="en-US"/>
          </a:p>
        </p:txBody>
      </p:sp>
      <p:sp>
        <p:nvSpPr>
          <p:cNvPr id="6" name="TextBox 5"/>
          <p:cNvSpPr txBox="1"/>
          <p:nvPr/>
        </p:nvSpPr>
        <p:spPr>
          <a:xfrm>
            <a:off x="850473" y="1814442"/>
            <a:ext cx="2078213"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dirty="0" smtClean="0"/>
              <a:t>address in Process P</a:t>
            </a:r>
            <a:endParaRPr lang="en-US" dirty="0"/>
          </a:p>
        </p:txBody>
      </p:sp>
      <p:sp>
        <p:nvSpPr>
          <p:cNvPr id="7" name="Rectangle 6"/>
          <p:cNvSpPr/>
          <p:nvPr/>
        </p:nvSpPr>
        <p:spPr>
          <a:xfrm>
            <a:off x="3479721" y="2302071"/>
            <a:ext cx="2676154" cy="94123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Virtual Memory Mapping</a:t>
            </a:r>
            <a:endParaRPr lang="en-US" dirty="0"/>
          </a:p>
        </p:txBody>
      </p:sp>
      <p:sp>
        <p:nvSpPr>
          <p:cNvPr id="8" name="TextBox 7"/>
          <p:cNvSpPr txBox="1"/>
          <p:nvPr/>
        </p:nvSpPr>
        <p:spPr>
          <a:xfrm>
            <a:off x="6553200" y="3364831"/>
            <a:ext cx="2133600"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dirty="0" smtClean="0"/>
              <a:t>physical address owned by Process P</a:t>
            </a:r>
            <a:endParaRPr lang="en-US" dirty="0"/>
          </a:p>
        </p:txBody>
      </p:sp>
      <p:sp>
        <p:nvSpPr>
          <p:cNvPr id="9" name="Bent Arrow 8"/>
          <p:cNvSpPr/>
          <p:nvPr/>
        </p:nvSpPr>
        <p:spPr>
          <a:xfrm rot="10800000" flipH="1">
            <a:off x="2268733" y="2183775"/>
            <a:ext cx="1210988" cy="730670"/>
          </a:xfrm>
          <a:prstGeom prst="ben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schemeClr val="tx1"/>
              </a:solidFill>
            </a:endParaRPr>
          </a:p>
        </p:txBody>
      </p:sp>
      <p:sp>
        <p:nvSpPr>
          <p:cNvPr id="10" name="Bent Arrow 9"/>
          <p:cNvSpPr/>
          <p:nvPr/>
        </p:nvSpPr>
        <p:spPr>
          <a:xfrm rot="5400000">
            <a:off x="6572136" y="2214676"/>
            <a:ext cx="733895" cy="1566417"/>
          </a:xfrm>
          <a:prstGeom prst="ben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tx1"/>
              </a:solidFill>
            </a:endParaRPr>
          </a:p>
        </p:txBody>
      </p:sp>
      <p:sp>
        <p:nvSpPr>
          <p:cNvPr id="11" name="TextBox 10"/>
          <p:cNvSpPr txBox="1"/>
          <p:nvPr/>
        </p:nvSpPr>
        <p:spPr>
          <a:xfrm>
            <a:off x="1088606" y="4490729"/>
            <a:ext cx="7075933" cy="156966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2400" b="1" dirty="0" smtClean="0"/>
              <a:t>User-level processes cannot access physical memory directly: </a:t>
            </a:r>
            <a:r>
              <a:rPr lang="en-US" sz="2400" dirty="0" smtClean="0"/>
              <a:t>all memory addresses created by process </a:t>
            </a:r>
            <a:r>
              <a:rPr lang="en-US" sz="2400" i="1" dirty="0" smtClean="0"/>
              <a:t>P</a:t>
            </a:r>
            <a:r>
              <a:rPr lang="en-US" sz="2400" dirty="0" smtClean="0"/>
              <a:t> are virtual addresses, mapped into physical addresses owned by process </a:t>
            </a:r>
            <a:r>
              <a:rPr lang="en-US" sz="2400" i="1" dirty="0" smtClean="0"/>
              <a:t>P</a:t>
            </a:r>
            <a:endParaRPr lang="en-US" sz="2400" i="1" dirty="0"/>
          </a:p>
        </p:txBody>
      </p:sp>
    </p:spTree>
    <p:extLst>
      <p:ext uri="{BB962C8B-B14F-4D97-AF65-F5344CB8AC3E}">
        <p14:creationId xmlns:p14="http://schemas.microsoft.com/office/powerpoint/2010/main" xmlns="" val="33088549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88044"/>
            <a:ext cx="8229600" cy="1143000"/>
          </a:xfrm>
        </p:spPr>
        <p:txBody>
          <a:bodyPr/>
          <a:lstStyle/>
          <a:p>
            <a:r>
              <a:rPr lang="en-US" dirty="0" smtClean="0"/>
              <a:t>Getting Into the Details…</a:t>
            </a:r>
            <a:endParaRPr lang="en-US" dirty="0"/>
          </a:p>
        </p:txBody>
      </p:sp>
      <p:sp>
        <p:nvSpPr>
          <p:cNvPr id="3" name="Date Placeholder 2"/>
          <p:cNvSpPr>
            <a:spLocks noGrp="1"/>
          </p:cNvSpPr>
          <p:nvPr>
            <p:ph type="dt" sz="half" idx="10"/>
          </p:nvPr>
        </p:nvSpPr>
        <p:spPr/>
        <p:txBody>
          <a:bodyPr/>
          <a:lstStyle/>
          <a:p>
            <a:r>
              <a:rPr lang="en-US" smtClean="0"/>
              <a:t>12 November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11</a:t>
            </a:fld>
            <a:endParaRPr lang="en-US"/>
          </a:p>
        </p:txBody>
      </p:sp>
    </p:spTree>
    <p:extLst>
      <p:ext uri="{BB962C8B-B14F-4D97-AF65-F5344CB8AC3E}">
        <p14:creationId xmlns:p14="http://schemas.microsoft.com/office/powerpoint/2010/main" xmlns="" val="33877609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12 November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12</a:t>
            </a:fld>
            <a:endParaRPr lang="en-US"/>
          </a:p>
        </p:txBody>
      </p:sp>
      <p:pic>
        <p:nvPicPr>
          <p:cNvPr id="7" name="Picture 6" descr="Screen Shot 2013-11-11 at 3.14.50 PM.png"/>
          <p:cNvPicPr>
            <a:picLocks noChangeAspect="1"/>
          </p:cNvPicPr>
          <p:nvPr/>
        </p:nvPicPr>
        <p:blipFill>
          <a:blip r:embed="rId3">
            <a:extLst>
              <a:ext uri="{BEBA8EAE-BF5A-486C-A8C5-ECC9F3942E4B}">
                <a14:imgProps xmlns:a14="http://schemas.microsoft.com/office/drawing/2010/main" xmlns="">
                  <a14:imgLayer r:embed="rId4">
                    <a14:imgEffect>
                      <a14:colorTemperature colorTemp="8800"/>
                    </a14:imgEffect>
                  </a14:imgLayer>
                </a14:imgProps>
              </a:ext>
              <a:ext uri="{28A0092B-C50C-407E-A947-70E740481C1C}">
                <a14:useLocalDpi xmlns:a14="http://schemas.microsoft.com/office/drawing/2010/main" xmlns="" val="0"/>
              </a:ext>
            </a:extLst>
          </a:blip>
          <a:stretch>
            <a:fillRect/>
          </a:stretch>
        </p:blipFill>
        <p:spPr>
          <a:xfrm>
            <a:off x="457199" y="349516"/>
            <a:ext cx="8511609" cy="1555484"/>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7472820" y="1406188"/>
            <a:ext cx="1300632" cy="400110"/>
          </a:xfrm>
          <a:prstGeom prst="rect">
            <a:avLst/>
          </a:prstGeom>
          <a:noFill/>
        </p:spPr>
        <p:txBody>
          <a:bodyPr wrap="none" rtlCol="0">
            <a:spAutoFit/>
          </a:bodyPr>
          <a:lstStyle/>
          <a:p>
            <a:r>
              <a:rPr lang="en-US" sz="2000" dirty="0" smtClean="0"/>
              <a:t>SOSP 1967</a:t>
            </a:r>
            <a:endParaRPr lang="en-US" sz="2000" dirty="0"/>
          </a:p>
        </p:txBody>
      </p:sp>
      <p:pic>
        <p:nvPicPr>
          <p:cNvPr id="11" name="Picture 10"/>
          <p:cNvPicPr>
            <a:picLocks noChangeAspect="1"/>
          </p:cNvPicPr>
          <p:nvPr/>
        </p:nvPicPr>
        <p:blipFill>
          <a:blip r:embed="rId5"/>
          <a:stretch>
            <a:fillRect/>
          </a:stretch>
        </p:blipFill>
        <p:spPr>
          <a:xfrm>
            <a:off x="457199" y="2830094"/>
            <a:ext cx="4975374" cy="2613213"/>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5726196" y="2687880"/>
            <a:ext cx="3493247" cy="2862323"/>
          </a:xfrm>
          <a:prstGeom prst="rect">
            <a:avLst/>
          </a:prstGeom>
          <a:noFill/>
        </p:spPr>
        <p:txBody>
          <a:bodyPr wrap="square" rtlCol="0">
            <a:spAutoFit/>
          </a:bodyPr>
          <a:lstStyle/>
          <a:p>
            <a:r>
              <a:rPr lang="en-US" b="1" dirty="0" smtClean="0"/>
              <a:t>Procedure Base Register:</a:t>
            </a:r>
          </a:p>
          <a:p>
            <a:r>
              <a:rPr lang="en-US" dirty="0" smtClean="0"/>
              <a:t>segment number of executing procedure</a:t>
            </a:r>
            <a:r>
              <a:rPr lang="en-US" dirty="0"/>
              <a:t>	</a:t>
            </a:r>
            <a:endParaRPr lang="en-US" dirty="0" smtClean="0"/>
          </a:p>
          <a:p>
            <a:endParaRPr lang="en-US" dirty="0" smtClean="0"/>
          </a:p>
          <a:p>
            <a:r>
              <a:rPr lang="en-US" b="1" dirty="0" smtClean="0"/>
              <a:t>Argument Pointer</a:t>
            </a:r>
          </a:p>
          <a:p>
            <a:r>
              <a:rPr lang="en-US" b="1" dirty="0" smtClean="0"/>
              <a:t>Base Pointer</a:t>
            </a:r>
          </a:p>
          <a:p>
            <a:r>
              <a:rPr lang="en-US" b="1" dirty="0" smtClean="0"/>
              <a:t>Linkage Pointer</a:t>
            </a:r>
          </a:p>
          <a:p>
            <a:r>
              <a:rPr lang="en-US" b="1" dirty="0" smtClean="0"/>
              <a:t>Stack Pointer</a:t>
            </a:r>
          </a:p>
          <a:p>
            <a:endParaRPr lang="en-US" dirty="0"/>
          </a:p>
          <a:p>
            <a:r>
              <a:rPr lang="en-US" b="1" dirty="0" smtClean="0"/>
              <a:t>Descriptor Base Register</a:t>
            </a:r>
          </a:p>
        </p:txBody>
      </p:sp>
    </p:spTree>
    <p:extLst>
      <p:ext uri="{BB962C8B-B14F-4D97-AF65-F5344CB8AC3E}">
        <p14:creationId xmlns:p14="http://schemas.microsoft.com/office/powerpoint/2010/main" xmlns="" val="41039224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Generating an Address</a:t>
            </a:r>
            <a:endParaRPr lang="en-US" dirty="0"/>
          </a:p>
        </p:txBody>
      </p:sp>
      <p:sp>
        <p:nvSpPr>
          <p:cNvPr id="3" name="Date Placeholder 2"/>
          <p:cNvSpPr>
            <a:spLocks noGrp="1"/>
          </p:cNvSpPr>
          <p:nvPr>
            <p:ph type="dt" sz="half" idx="10"/>
          </p:nvPr>
        </p:nvSpPr>
        <p:spPr/>
        <p:txBody>
          <a:bodyPr/>
          <a:lstStyle/>
          <a:p>
            <a:r>
              <a:rPr lang="en-US" smtClean="0"/>
              <a:t>12 November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13</a:t>
            </a:fld>
            <a:endParaRPr lang="en-US"/>
          </a:p>
        </p:txBody>
      </p:sp>
      <p:pic>
        <p:nvPicPr>
          <p:cNvPr id="6" name="Picture 5"/>
          <p:cNvPicPr>
            <a:picLocks noChangeAspect="1"/>
          </p:cNvPicPr>
          <p:nvPr/>
        </p:nvPicPr>
        <p:blipFill rotWithShape="1">
          <a:blip r:embed="rId3"/>
          <a:srcRect t="21607"/>
          <a:stretch/>
        </p:blipFill>
        <p:spPr>
          <a:xfrm>
            <a:off x="1352992" y="2623860"/>
            <a:ext cx="6731258" cy="2195750"/>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3276600" y="1633260"/>
            <a:ext cx="1301157" cy="584776"/>
          </a:xfrm>
          <a:prstGeom prst="rect">
            <a:avLst/>
          </a:prstGeom>
          <a:noFill/>
        </p:spPr>
        <p:txBody>
          <a:bodyPr wrap="none" rtlCol="0">
            <a:spAutoFit/>
          </a:bodyPr>
          <a:lstStyle/>
          <a:p>
            <a:r>
              <a:rPr lang="en-US" sz="3200" dirty="0" smtClean="0"/>
              <a:t>18 bits</a:t>
            </a:r>
            <a:endParaRPr lang="en-US" sz="3200" dirty="0"/>
          </a:p>
        </p:txBody>
      </p:sp>
      <p:sp>
        <p:nvSpPr>
          <p:cNvPr id="10" name="Left Brace 9"/>
          <p:cNvSpPr/>
          <p:nvPr/>
        </p:nvSpPr>
        <p:spPr>
          <a:xfrm rot="5400000">
            <a:off x="3725395" y="1602436"/>
            <a:ext cx="351529" cy="1858721"/>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Left Brace 10"/>
          <p:cNvSpPr/>
          <p:nvPr/>
        </p:nvSpPr>
        <p:spPr>
          <a:xfrm rot="5400000">
            <a:off x="5630396" y="1565464"/>
            <a:ext cx="351529" cy="1858721"/>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5152625" y="1649829"/>
            <a:ext cx="1301157" cy="584776"/>
          </a:xfrm>
          <a:prstGeom prst="rect">
            <a:avLst/>
          </a:prstGeom>
          <a:noFill/>
        </p:spPr>
        <p:txBody>
          <a:bodyPr wrap="none" rtlCol="0">
            <a:spAutoFit/>
          </a:bodyPr>
          <a:lstStyle/>
          <a:p>
            <a:r>
              <a:rPr lang="en-US" sz="3200" dirty="0" smtClean="0"/>
              <a:t>18 bits</a:t>
            </a:r>
            <a:endParaRPr lang="en-US" sz="3200" dirty="0"/>
          </a:p>
        </p:txBody>
      </p:sp>
      <p:sp>
        <p:nvSpPr>
          <p:cNvPr id="13" name="TextBox 12"/>
          <p:cNvSpPr txBox="1"/>
          <p:nvPr/>
        </p:nvSpPr>
        <p:spPr>
          <a:xfrm>
            <a:off x="6019800" y="5402842"/>
            <a:ext cx="2307843" cy="584776"/>
          </a:xfrm>
          <a:prstGeom prst="rect">
            <a:avLst/>
          </a:prstGeom>
          <a:noFill/>
        </p:spPr>
        <p:txBody>
          <a:bodyPr wrap="none" rtlCol="0">
            <a:spAutoFit/>
          </a:bodyPr>
          <a:lstStyle/>
          <a:p>
            <a:r>
              <a:rPr lang="en-US" sz="3200" dirty="0" smtClean="0"/>
              <a:t>2</a:t>
            </a:r>
            <a:r>
              <a:rPr lang="en-US" sz="3200" baseline="30000" dirty="0" smtClean="0"/>
              <a:t>18</a:t>
            </a:r>
            <a:r>
              <a:rPr lang="en-US" sz="3200" dirty="0" smtClean="0"/>
              <a:t> = 262144</a:t>
            </a:r>
            <a:endParaRPr lang="en-US" sz="3200" dirty="0"/>
          </a:p>
        </p:txBody>
      </p:sp>
    </p:spTree>
    <p:extLst>
      <p:ext uri="{BB962C8B-B14F-4D97-AF65-F5344CB8AC3E}">
        <p14:creationId xmlns:p14="http://schemas.microsoft.com/office/powerpoint/2010/main" xmlns="" val="20772795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02072" y="4105161"/>
            <a:ext cx="4777455" cy="1942985"/>
          </a:xfrm>
          <a:prstGeom prst="rect">
            <a:avLst/>
          </a:prstGeom>
          <a:ln>
            <a:noFill/>
          </a:ln>
          <a:effectLst>
            <a:outerShdw blurRad="292100" dist="139700" dir="2700000" algn="tl" rotWithShape="0">
              <a:srgbClr val="333333">
                <a:alpha val="65000"/>
              </a:srgbClr>
            </a:outerShdw>
          </a:effectLst>
        </p:spPr>
      </p:pic>
      <p:sp>
        <p:nvSpPr>
          <p:cNvPr id="2" name="Date Placeholder 1"/>
          <p:cNvSpPr>
            <a:spLocks noGrp="1"/>
          </p:cNvSpPr>
          <p:nvPr>
            <p:ph type="dt" sz="half" idx="10"/>
          </p:nvPr>
        </p:nvSpPr>
        <p:spPr/>
        <p:txBody>
          <a:bodyPr/>
          <a:lstStyle/>
          <a:p>
            <a:r>
              <a:rPr lang="en-US" smtClean="0"/>
              <a:t>12 November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14</a:t>
            </a:fld>
            <a:endParaRPr lang="en-US"/>
          </a:p>
        </p:txBody>
      </p:sp>
      <p:pic>
        <p:nvPicPr>
          <p:cNvPr id="6" name="Picture 5"/>
          <p:cNvPicPr>
            <a:picLocks noChangeAspect="1"/>
          </p:cNvPicPr>
          <p:nvPr/>
        </p:nvPicPr>
        <p:blipFill rotWithShape="1">
          <a:blip r:embed="rId4"/>
          <a:srcRect l="3372" t="5375" b="2736"/>
          <a:stretch/>
        </p:blipFill>
        <p:spPr>
          <a:xfrm>
            <a:off x="3124200" y="238144"/>
            <a:ext cx="5690104" cy="4071141"/>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5477045" y="4689054"/>
            <a:ext cx="2936966" cy="1477328"/>
          </a:xfrm>
          <a:prstGeom prst="rect">
            <a:avLst/>
          </a:prstGeom>
        </p:spPr>
        <p:txBody>
          <a:bodyPr wrap="square">
            <a:spAutoFit/>
          </a:bodyPr>
          <a:lstStyle/>
          <a:p>
            <a:r>
              <a:rPr lang="en-US" b="1" dirty="0" smtClean="0"/>
              <a:t>Addressing Mode selects:</a:t>
            </a:r>
          </a:p>
          <a:p>
            <a:r>
              <a:rPr lang="en-US" dirty="0" smtClean="0"/>
              <a:t>Argument </a:t>
            </a:r>
            <a:r>
              <a:rPr lang="en-US" dirty="0"/>
              <a:t>Pointer</a:t>
            </a:r>
          </a:p>
          <a:p>
            <a:r>
              <a:rPr lang="en-US" dirty="0"/>
              <a:t>Base Pointer</a:t>
            </a:r>
          </a:p>
          <a:p>
            <a:r>
              <a:rPr lang="en-US" dirty="0"/>
              <a:t>Linkage Pointer</a:t>
            </a:r>
          </a:p>
          <a:p>
            <a:r>
              <a:rPr lang="en-US" dirty="0"/>
              <a:t>Stack Pointer</a:t>
            </a:r>
          </a:p>
        </p:txBody>
      </p:sp>
    </p:spTree>
    <p:extLst>
      <p:ext uri="{BB962C8B-B14F-4D97-AF65-F5344CB8AC3E}">
        <p14:creationId xmlns:p14="http://schemas.microsoft.com/office/powerpoint/2010/main" xmlns="" val="4074579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Descriptor Base Register</a:t>
            </a:r>
            <a:endParaRPr lang="en-US" dirty="0"/>
          </a:p>
        </p:txBody>
      </p:sp>
      <p:sp>
        <p:nvSpPr>
          <p:cNvPr id="3" name="Date Placeholder 2"/>
          <p:cNvSpPr>
            <a:spLocks noGrp="1"/>
          </p:cNvSpPr>
          <p:nvPr>
            <p:ph type="dt" sz="half" idx="10"/>
          </p:nvPr>
        </p:nvSpPr>
        <p:spPr/>
        <p:txBody>
          <a:bodyPr/>
          <a:lstStyle/>
          <a:p>
            <a:r>
              <a:rPr lang="en-US" smtClean="0"/>
              <a:t>12 November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15</a:t>
            </a:fld>
            <a:endParaRPr lang="en-US"/>
          </a:p>
        </p:txBody>
      </p:sp>
      <p:pic>
        <p:nvPicPr>
          <p:cNvPr id="6" name="Picture 5"/>
          <p:cNvPicPr>
            <a:picLocks noChangeAspect="1"/>
          </p:cNvPicPr>
          <p:nvPr/>
        </p:nvPicPr>
        <p:blipFill>
          <a:blip r:embed="rId3"/>
          <a:stretch>
            <a:fillRect/>
          </a:stretch>
        </p:blipFill>
        <p:spPr>
          <a:xfrm>
            <a:off x="1907562" y="1417638"/>
            <a:ext cx="6444526" cy="4750347"/>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457201" y="2914437"/>
            <a:ext cx="1617954" cy="193899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2400" dirty="0" smtClean="0"/>
              <a:t>What does MULTICS need to do to switch processes?</a:t>
            </a:r>
            <a:endParaRPr lang="en-US" sz="2400" dirty="0"/>
          </a:p>
        </p:txBody>
      </p:sp>
    </p:spTree>
    <p:extLst>
      <p:ext uri="{BB962C8B-B14F-4D97-AF65-F5344CB8AC3E}">
        <p14:creationId xmlns:p14="http://schemas.microsoft.com/office/powerpoint/2010/main" xmlns="" val="26470894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12 November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16</a:t>
            </a:fld>
            <a:endParaRPr lang="en-US"/>
          </a:p>
        </p:txBody>
      </p:sp>
      <p:pic>
        <p:nvPicPr>
          <p:cNvPr id="5" name="Picture 4"/>
          <p:cNvPicPr>
            <a:picLocks noChangeAspect="1"/>
          </p:cNvPicPr>
          <p:nvPr/>
        </p:nvPicPr>
        <p:blipFill>
          <a:blip r:embed="rId3">
            <a:extLst>
              <a:ext uri="{BEBA8EAE-BF5A-486C-A8C5-ECC9F3942E4B}">
                <a14:imgProps xmlns:a14="http://schemas.microsoft.com/office/drawing/2010/main" xmlns="">
                  <a14:imgLayer r:embed="rId4">
                    <a14:imgEffect>
                      <a14:colorTemperature colorTemp="8800"/>
                    </a14:imgEffect>
                  </a14:imgLayer>
                </a14:imgProps>
              </a:ext>
            </a:extLst>
          </a:blip>
          <a:stretch>
            <a:fillRect/>
          </a:stretch>
        </p:blipFill>
        <p:spPr>
          <a:xfrm>
            <a:off x="471698" y="1190724"/>
            <a:ext cx="8118656" cy="40593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8531247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r="25645" b="26027"/>
          <a:stretch/>
        </p:blipFill>
        <p:spPr>
          <a:xfrm>
            <a:off x="-1" y="0"/>
            <a:ext cx="4955421" cy="6857932"/>
          </a:xfrm>
          <a:prstGeom prst="rect">
            <a:avLst/>
          </a:prstGeom>
        </p:spPr>
      </p:pic>
      <p:sp>
        <p:nvSpPr>
          <p:cNvPr id="2" name="Title 1"/>
          <p:cNvSpPr>
            <a:spLocks noGrp="1"/>
          </p:cNvSpPr>
          <p:nvPr>
            <p:ph type="title"/>
          </p:nvPr>
        </p:nvSpPr>
        <p:spPr>
          <a:xfrm>
            <a:off x="2635048" y="138556"/>
            <a:ext cx="2206977" cy="1143000"/>
          </a:xfrm>
        </p:spPr>
        <p:txBody>
          <a:bodyPr>
            <a:normAutofit/>
          </a:bodyPr>
          <a:lstStyle/>
          <a:p>
            <a:r>
              <a:rPr lang="en-US" sz="6600" dirty="0" smtClean="0">
                <a:solidFill>
                  <a:srgbClr val="CCFFCC"/>
                </a:solidFill>
              </a:rPr>
              <a:t>1982</a:t>
            </a:r>
            <a:endParaRPr lang="en-US" sz="6600" dirty="0">
              <a:solidFill>
                <a:srgbClr val="CCFFCC"/>
              </a:solidFill>
            </a:endParaRPr>
          </a:p>
        </p:txBody>
      </p:sp>
      <p:sp>
        <p:nvSpPr>
          <p:cNvPr id="3" name="Date Placeholder 2"/>
          <p:cNvSpPr>
            <a:spLocks noGrp="1"/>
          </p:cNvSpPr>
          <p:nvPr>
            <p:ph type="dt" sz="half" idx="10"/>
          </p:nvPr>
        </p:nvSpPr>
        <p:spPr/>
        <p:txBody>
          <a:bodyPr/>
          <a:lstStyle/>
          <a:p>
            <a:r>
              <a:rPr lang="en-US" smtClean="0"/>
              <a:t>12 November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17</a:t>
            </a:fld>
            <a:endParaRPr lang="en-US"/>
          </a:p>
        </p:txBody>
      </p:sp>
      <p:sp>
        <p:nvSpPr>
          <p:cNvPr id="8" name="Rectangle 7"/>
          <p:cNvSpPr/>
          <p:nvPr/>
        </p:nvSpPr>
        <p:spPr>
          <a:xfrm>
            <a:off x="4955420" y="162081"/>
            <a:ext cx="4104949" cy="6247864"/>
          </a:xfrm>
          <a:prstGeom prst="rect">
            <a:avLst/>
          </a:prstGeom>
        </p:spPr>
        <p:txBody>
          <a:bodyPr wrap="square">
            <a:spAutoFit/>
          </a:bodyPr>
          <a:lstStyle/>
          <a:p>
            <a:r>
              <a:rPr lang="en-US" sz="2000" dirty="0"/>
              <a:t>"It used to be that programs were easy to copy and change. But manufacturers began to lose money as many people made copies of software and gave them to their friends. Now, many manufacturers have figured out how to 'copy-protect' discs. A copy-protected disc–like a cartridge–can’t be copied or changed. </a:t>
            </a:r>
            <a:r>
              <a:rPr lang="en-US" sz="2000" b="1" dirty="0"/>
              <a:t>To our mind this is a disaster: Most people learn programming by changing programs to fit their own needs. This capability of customization is what makes computers so attractive.</a:t>
            </a:r>
            <a:r>
              <a:rPr lang="en-US" sz="2000" dirty="0"/>
              <a:t> New ways of copy protection will probably be found soon. Until then, a computer owner may have to put up with being 'locked out' of his own machine</a:t>
            </a:r>
            <a:r>
              <a:rPr lang="en-US" sz="2000" dirty="0" smtClean="0"/>
              <a:t>.”</a:t>
            </a:r>
          </a:p>
          <a:p>
            <a:pPr algn="r"/>
            <a:r>
              <a:rPr lang="en-US" sz="2000" dirty="0" smtClean="0">
                <a:hlinkClick r:id="rId3"/>
              </a:rPr>
              <a:t>Popular Mechanics, January 1982</a:t>
            </a:r>
            <a:endParaRPr lang="en-US" sz="2000" dirty="0"/>
          </a:p>
        </p:txBody>
      </p:sp>
    </p:spTree>
    <p:extLst>
      <p:ext uri="{BB962C8B-B14F-4D97-AF65-F5344CB8AC3E}">
        <p14:creationId xmlns:p14="http://schemas.microsoft.com/office/powerpoint/2010/main" xmlns="" val="39046473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12 November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18</a:t>
            </a:fld>
            <a:endParaRPr lang="en-US"/>
          </a:p>
        </p:txBody>
      </p:sp>
      <p:pic>
        <p:nvPicPr>
          <p:cNvPr id="5" name="Picture 4"/>
          <p:cNvPicPr>
            <a:picLocks noChangeAspect="1"/>
          </p:cNvPicPr>
          <p:nvPr/>
        </p:nvPicPr>
        <p:blipFill>
          <a:blip r:embed="rId3"/>
          <a:stretch>
            <a:fillRect/>
          </a:stretch>
        </p:blipFill>
        <p:spPr>
          <a:xfrm>
            <a:off x="284643" y="861857"/>
            <a:ext cx="3932714" cy="4139181"/>
          </a:xfrm>
          <a:prstGeom prst="rect">
            <a:avLst/>
          </a:prstGeom>
        </p:spPr>
      </p:pic>
      <p:sp>
        <p:nvSpPr>
          <p:cNvPr id="6" name="TextBox 5"/>
          <p:cNvSpPr txBox="1"/>
          <p:nvPr/>
        </p:nvSpPr>
        <p:spPr>
          <a:xfrm>
            <a:off x="1166961" y="4910488"/>
            <a:ext cx="2308144" cy="646331"/>
          </a:xfrm>
          <a:prstGeom prst="rect">
            <a:avLst/>
          </a:prstGeom>
          <a:noFill/>
        </p:spPr>
        <p:txBody>
          <a:bodyPr wrap="none" rtlCol="0">
            <a:spAutoFit/>
          </a:bodyPr>
          <a:lstStyle/>
          <a:p>
            <a:r>
              <a:rPr lang="en-US" sz="3600" dirty="0" smtClean="0"/>
              <a:t>Intel 80186</a:t>
            </a:r>
            <a:endParaRPr lang="en-US" sz="3600" dirty="0"/>
          </a:p>
        </p:txBody>
      </p:sp>
      <p:pic>
        <p:nvPicPr>
          <p:cNvPr id="7" name="Picture 6"/>
          <p:cNvPicPr>
            <a:picLocks noChangeAspect="1"/>
          </p:cNvPicPr>
          <p:nvPr/>
        </p:nvPicPr>
        <p:blipFill>
          <a:blip r:embed="rId4"/>
          <a:stretch>
            <a:fillRect/>
          </a:stretch>
        </p:blipFill>
        <p:spPr>
          <a:xfrm>
            <a:off x="4867754" y="1009280"/>
            <a:ext cx="3819046" cy="4114154"/>
          </a:xfrm>
          <a:prstGeom prst="rect">
            <a:avLst/>
          </a:prstGeom>
        </p:spPr>
      </p:pic>
      <p:sp>
        <p:nvSpPr>
          <p:cNvPr id="8" name="TextBox 7"/>
          <p:cNvSpPr txBox="1"/>
          <p:nvPr/>
        </p:nvSpPr>
        <p:spPr>
          <a:xfrm>
            <a:off x="5399128" y="4910488"/>
            <a:ext cx="2308144" cy="646331"/>
          </a:xfrm>
          <a:prstGeom prst="rect">
            <a:avLst/>
          </a:prstGeom>
          <a:noFill/>
        </p:spPr>
        <p:txBody>
          <a:bodyPr wrap="none" rtlCol="0">
            <a:spAutoFit/>
          </a:bodyPr>
          <a:lstStyle/>
          <a:p>
            <a:r>
              <a:rPr lang="en-US" sz="3600" dirty="0" smtClean="0"/>
              <a:t>Intel 80286</a:t>
            </a:r>
            <a:endParaRPr lang="en-US" sz="3600" dirty="0"/>
          </a:p>
        </p:txBody>
      </p:sp>
      <p:sp>
        <p:nvSpPr>
          <p:cNvPr id="9" name="Right Arrow 8"/>
          <p:cNvSpPr/>
          <p:nvPr/>
        </p:nvSpPr>
        <p:spPr>
          <a:xfrm>
            <a:off x="4002892" y="2506190"/>
            <a:ext cx="1077266" cy="62371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070930" y="5710019"/>
            <a:ext cx="4751383" cy="646331"/>
          </a:xfrm>
          <a:prstGeom prst="rect">
            <a:avLst/>
          </a:prstGeom>
          <a:noFill/>
        </p:spPr>
        <p:txBody>
          <a:bodyPr wrap="none" rtlCol="0">
            <a:spAutoFit/>
          </a:bodyPr>
          <a:lstStyle/>
          <a:p>
            <a:pPr algn="ctr"/>
            <a:r>
              <a:rPr lang="en-US" dirty="0" smtClean="0"/>
              <a:t>First x86 Processor with Virtual Memory Support</a:t>
            </a:r>
          </a:p>
          <a:p>
            <a:pPr algn="ctr"/>
            <a:r>
              <a:rPr lang="en-US" dirty="0" smtClean="0"/>
              <a:t>“Protected Mode”</a:t>
            </a:r>
            <a:endParaRPr lang="en-US" dirty="0"/>
          </a:p>
        </p:txBody>
      </p:sp>
    </p:spTree>
    <p:extLst>
      <p:ext uri="{BB962C8B-B14F-4D97-AF65-F5344CB8AC3E}">
        <p14:creationId xmlns:p14="http://schemas.microsoft.com/office/powerpoint/2010/main" xmlns="" val="7508449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808174" y="3913917"/>
            <a:ext cx="7516100" cy="2413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808173" y="1232918"/>
            <a:ext cx="7633467" cy="229999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5" name="Title 4"/>
          <p:cNvSpPr>
            <a:spLocks noGrp="1"/>
          </p:cNvSpPr>
          <p:nvPr>
            <p:ph type="title"/>
          </p:nvPr>
        </p:nvSpPr>
        <p:spPr>
          <a:xfrm>
            <a:off x="457200" y="124553"/>
            <a:ext cx="8229600" cy="1143000"/>
          </a:xfrm>
        </p:spPr>
        <p:txBody>
          <a:bodyPr/>
          <a:lstStyle/>
          <a:p>
            <a:r>
              <a:rPr lang="en-US" dirty="0" smtClean="0"/>
              <a:t>Recap: Last Week</a:t>
            </a:r>
            <a:endParaRPr lang="en-US" dirty="0"/>
          </a:p>
        </p:txBody>
      </p:sp>
      <p:sp>
        <p:nvSpPr>
          <p:cNvPr id="2" name="Date Placeholder 1"/>
          <p:cNvSpPr>
            <a:spLocks noGrp="1"/>
          </p:cNvSpPr>
          <p:nvPr>
            <p:ph type="dt" sz="half" idx="10"/>
          </p:nvPr>
        </p:nvSpPr>
        <p:spPr/>
        <p:txBody>
          <a:bodyPr/>
          <a:lstStyle/>
          <a:p>
            <a:r>
              <a:rPr lang="en-US" smtClean="0"/>
              <a:t>12 November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1</a:t>
            </a:fld>
            <a:endParaRPr lang="en-US"/>
          </a:p>
        </p:txBody>
      </p:sp>
      <p:sp>
        <p:nvSpPr>
          <p:cNvPr id="6" name="Rectangle 5"/>
          <p:cNvSpPr/>
          <p:nvPr/>
        </p:nvSpPr>
        <p:spPr>
          <a:xfrm>
            <a:off x="824583" y="1232918"/>
            <a:ext cx="7386157" cy="584776"/>
          </a:xfrm>
          <a:prstGeom prst="rect">
            <a:avLst/>
          </a:prstGeom>
        </p:spPr>
        <p:txBody>
          <a:bodyPr wrap="none">
            <a:spAutoFit/>
          </a:bodyPr>
          <a:lstStyle/>
          <a:p>
            <a:r>
              <a:rPr lang="da-DK" sz="3200" b="1" dirty="0"/>
              <a:t>run::</a:t>
            </a:r>
            <a:r>
              <a:rPr lang="da-DK" sz="3200" b="1" dirty="0" err="1"/>
              <a:t>Process</a:t>
            </a:r>
            <a:r>
              <a:rPr lang="da-DK" sz="3200" b="1" dirty="0"/>
              <a:t>::</a:t>
            </a:r>
            <a:r>
              <a:rPr lang="da-DK" sz="3200" b="1" dirty="0" smtClean="0"/>
              <a:t>new(program, </a:t>
            </a:r>
            <a:r>
              <a:rPr lang="da-DK" sz="3200" b="1" dirty="0" err="1" smtClean="0"/>
              <a:t>argv</a:t>
            </a:r>
            <a:r>
              <a:rPr lang="da-DK" sz="3200" b="1" dirty="0" smtClean="0"/>
              <a:t>, options)</a:t>
            </a:r>
            <a:endParaRPr lang="en-US" sz="3200" b="1" dirty="0"/>
          </a:p>
        </p:txBody>
      </p:sp>
      <p:sp>
        <p:nvSpPr>
          <p:cNvPr id="10" name="TextBox 9"/>
          <p:cNvSpPr txBox="1"/>
          <p:nvPr/>
        </p:nvSpPr>
        <p:spPr>
          <a:xfrm rot="16200000">
            <a:off x="-511024" y="2124641"/>
            <a:ext cx="2147994" cy="523220"/>
          </a:xfrm>
          <a:prstGeom prst="rect">
            <a:avLst/>
          </a:prstGeom>
          <a:noFill/>
        </p:spPr>
        <p:txBody>
          <a:bodyPr wrap="none" rtlCol="0">
            <a:spAutoFit/>
          </a:bodyPr>
          <a:lstStyle/>
          <a:p>
            <a:r>
              <a:rPr lang="en-US" sz="2800" dirty="0" smtClean="0"/>
              <a:t>Rust Runtime</a:t>
            </a:r>
            <a:endParaRPr lang="en-US" sz="2800" dirty="0"/>
          </a:p>
        </p:txBody>
      </p:sp>
      <p:sp>
        <p:nvSpPr>
          <p:cNvPr id="11" name="Bent Arrow 10"/>
          <p:cNvSpPr/>
          <p:nvPr/>
        </p:nvSpPr>
        <p:spPr>
          <a:xfrm rot="10800000" flipH="1">
            <a:off x="1130298" y="1817694"/>
            <a:ext cx="981364" cy="1293091"/>
          </a:xfrm>
          <a:prstGeom prst="ben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12" name="Rectangle 11"/>
          <p:cNvSpPr/>
          <p:nvPr/>
        </p:nvSpPr>
        <p:spPr>
          <a:xfrm>
            <a:off x="2116646" y="2603062"/>
            <a:ext cx="6326972" cy="461665"/>
          </a:xfrm>
          <a:prstGeom prst="rect">
            <a:avLst/>
          </a:prstGeom>
        </p:spPr>
        <p:txBody>
          <a:bodyPr wrap="none">
            <a:spAutoFit/>
          </a:bodyPr>
          <a:lstStyle/>
          <a:p>
            <a:r>
              <a:rPr lang="en-US" sz="2400" b="1" dirty="0" err="1" smtClean="0"/>
              <a:t>spawn_process_os</a:t>
            </a:r>
            <a:r>
              <a:rPr lang="en-US" sz="2400" b="1" dirty="0" smtClean="0"/>
              <a:t>(</a:t>
            </a:r>
            <a:r>
              <a:rPr lang="en-US" sz="2400" b="1" dirty="0" err="1" smtClean="0"/>
              <a:t>prog</a:t>
            </a:r>
            <a:r>
              <a:rPr lang="en-US" sz="2400" b="1" dirty="0" smtClean="0"/>
              <a:t>, </a:t>
            </a:r>
            <a:r>
              <a:rPr lang="en-US" sz="2400" b="1" dirty="0" err="1" smtClean="0"/>
              <a:t>args</a:t>
            </a:r>
            <a:r>
              <a:rPr lang="en-US" sz="2400" b="1" dirty="0" smtClean="0"/>
              <a:t>, </a:t>
            </a:r>
            <a:r>
              <a:rPr lang="en-US" sz="2400" b="1" dirty="0" err="1" smtClean="0"/>
              <a:t>env</a:t>
            </a:r>
            <a:r>
              <a:rPr lang="en-US" sz="2400" b="1" dirty="0" smtClean="0"/>
              <a:t>, </a:t>
            </a:r>
            <a:r>
              <a:rPr lang="en-US" sz="2400" b="1" dirty="0" err="1" smtClean="0"/>
              <a:t>dir</a:t>
            </a:r>
            <a:r>
              <a:rPr lang="en-US" sz="2400" b="1" dirty="0" smtClean="0"/>
              <a:t>, </a:t>
            </a:r>
            <a:r>
              <a:rPr lang="en-US" sz="2400" b="1" dirty="0" err="1" smtClean="0"/>
              <a:t>in_fd</a:t>
            </a:r>
            <a:r>
              <a:rPr lang="en-US" sz="2400" b="1" dirty="0" smtClean="0"/>
              <a:t>, …) </a:t>
            </a:r>
            <a:endParaRPr lang="en-US" sz="2400" dirty="0"/>
          </a:p>
        </p:txBody>
      </p:sp>
      <p:sp>
        <p:nvSpPr>
          <p:cNvPr id="13" name="Rectangle 12"/>
          <p:cNvSpPr/>
          <p:nvPr/>
        </p:nvSpPr>
        <p:spPr>
          <a:xfrm>
            <a:off x="3886200" y="3343570"/>
            <a:ext cx="896399" cy="461665"/>
          </a:xfrm>
          <a:prstGeom prst="rect">
            <a:avLst/>
          </a:prstGeom>
          <a:solidFill>
            <a:schemeClr val="accent6">
              <a:lumMod val="40000"/>
              <a:lumOff val="60000"/>
            </a:schemeClr>
          </a:solidFill>
        </p:spPr>
        <p:txBody>
          <a:bodyPr wrap="none">
            <a:spAutoFit/>
          </a:bodyPr>
          <a:lstStyle/>
          <a:p>
            <a:r>
              <a:rPr lang="en-US" sz="2400" b="1" dirty="0" smtClean="0"/>
              <a:t>fork()</a:t>
            </a:r>
            <a:endParaRPr lang="en-US" sz="2400" dirty="0"/>
          </a:p>
        </p:txBody>
      </p:sp>
      <p:sp>
        <p:nvSpPr>
          <p:cNvPr id="14" name="Down Arrow 13"/>
          <p:cNvSpPr/>
          <p:nvPr/>
        </p:nvSpPr>
        <p:spPr>
          <a:xfrm>
            <a:off x="4237182" y="3064727"/>
            <a:ext cx="288636" cy="360886"/>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5" name="Rectangle 14"/>
          <p:cNvSpPr/>
          <p:nvPr/>
        </p:nvSpPr>
        <p:spPr>
          <a:xfrm>
            <a:off x="3643745" y="4077716"/>
            <a:ext cx="1496023" cy="461665"/>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r>
              <a:rPr lang="en-US" sz="2400" b="1" dirty="0" err="1" smtClean="0"/>
              <a:t>libc</a:t>
            </a:r>
            <a:r>
              <a:rPr lang="en-US" sz="2400" b="1" dirty="0" smtClean="0"/>
              <a:t>: fork()</a:t>
            </a:r>
            <a:endParaRPr lang="en-US" sz="2400" dirty="0"/>
          </a:p>
        </p:txBody>
      </p:sp>
      <p:sp>
        <p:nvSpPr>
          <p:cNvPr id="16" name="Rectangle 15"/>
          <p:cNvSpPr/>
          <p:nvPr/>
        </p:nvSpPr>
        <p:spPr>
          <a:xfrm>
            <a:off x="5191406" y="5650053"/>
            <a:ext cx="3252212" cy="461665"/>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r>
              <a:rPr lang="en-US" sz="2400" b="1" dirty="0" err="1" smtClean="0"/>
              <a:t>linux</a:t>
            </a:r>
            <a:r>
              <a:rPr lang="en-US" sz="2400" b="1" dirty="0" smtClean="0"/>
              <a:t> kernel: fork </a:t>
            </a:r>
            <a:r>
              <a:rPr lang="en-US" sz="2400" b="1" dirty="0" err="1" smtClean="0"/>
              <a:t>syscall</a:t>
            </a:r>
            <a:endParaRPr lang="en-US" sz="2400" dirty="0"/>
          </a:p>
        </p:txBody>
      </p:sp>
      <p:sp>
        <p:nvSpPr>
          <p:cNvPr id="17" name="Down Arrow 16"/>
          <p:cNvSpPr/>
          <p:nvPr/>
        </p:nvSpPr>
        <p:spPr>
          <a:xfrm>
            <a:off x="4179455" y="3805235"/>
            <a:ext cx="288636" cy="360886"/>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3"/>
          <a:stretch>
            <a:fillRect/>
          </a:stretch>
        </p:blipFill>
        <p:spPr>
          <a:xfrm>
            <a:off x="6592445" y="3425613"/>
            <a:ext cx="1849195" cy="1282879"/>
          </a:xfrm>
          <a:prstGeom prst="rect">
            <a:avLst/>
          </a:prstGeom>
          <a:ln>
            <a:solidFill>
              <a:srgbClr val="FF0000"/>
            </a:solidFill>
          </a:ln>
        </p:spPr>
      </p:pic>
      <p:cxnSp>
        <p:nvCxnSpPr>
          <p:cNvPr id="22" name="Curved Connector 21"/>
          <p:cNvCxnSpPr>
            <a:stCxn id="15" idx="3"/>
            <a:endCxn id="30" idx="1"/>
          </p:cNvCxnSpPr>
          <p:nvPr/>
        </p:nvCxnSpPr>
        <p:spPr>
          <a:xfrm flipV="1">
            <a:off x="5139768" y="4067053"/>
            <a:ext cx="1452677" cy="241496"/>
          </a:xfrm>
          <a:prstGeom prst="curvedConnector3">
            <a:avLst>
              <a:gd name="adj1" fmla="val 50000"/>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5276273" y="3796789"/>
            <a:ext cx="954483" cy="369332"/>
          </a:xfrm>
          <a:prstGeom prst="rect">
            <a:avLst/>
          </a:prstGeom>
          <a:noFill/>
        </p:spPr>
        <p:txBody>
          <a:bodyPr wrap="none" rtlCol="0">
            <a:spAutoFit/>
          </a:bodyPr>
          <a:lstStyle/>
          <a:p>
            <a:r>
              <a:rPr lang="en-US" b="1" dirty="0" err="1" smtClean="0">
                <a:solidFill>
                  <a:srgbClr val="FF0000"/>
                </a:solidFill>
              </a:rPr>
              <a:t>int</a:t>
            </a:r>
            <a:r>
              <a:rPr lang="en-US" b="1" dirty="0" smtClean="0">
                <a:solidFill>
                  <a:srgbClr val="FF0000"/>
                </a:solidFill>
              </a:rPr>
              <a:t> 0x80</a:t>
            </a:r>
            <a:endParaRPr lang="en-US" b="1" dirty="0">
              <a:solidFill>
                <a:srgbClr val="FF0000"/>
              </a:solidFill>
            </a:endParaRPr>
          </a:p>
        </p:txBody>
      </p:sp>
      <p:cxnSp>
        <p:nvCxnSpPr>
          <p:cNvPr id="28" name="Curved Connector 27"/>
          <p:cNvCxnSpPr>
            <a:stCxn id="30" idx="2"/>
            <a:endCxn id="16" idx="0"/>
          </p:cNvCxnSpPr>
          <p:nvPr/>
        </p:nvCxnSpPr>
        <p:spPr>
          <a:xfrm rot="5400000">
            <a:off x="6696498" y="4829507"/>
            <a:ext cx="941561" cy="699531"/>
          </a:xfrm>
          <a:prstGeom prst="curvedConnector3">
            <a:avLst>
              <a:gd name="adj1" fmla="val 50000"/>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3009" name="TextBox 43008"/>
          <p:cNvSpPr txBox="1"/>
          <p:nvPr/>
        </p:nvSpPr>
        <p:spPr>
          <a:xfrm>
            <a:off x="4200582" y="4800856"/>
            <a:ext cx="2391863" cy="646331"/>
          </a:xfrm>
          <a:prstGeom prst="rect">
            <a:avLst/>
          </a:prstGeom>
          <a:solidFill>
            <a:schemeClr val="accent5">
              <a:lumMod val="20000"/>
              <a:lumOff val="80000"/>
            </a:schemeClr>
          </a:solidFill>
        </p:spPr>
        <p:txBody>
          <a:bodyPr wrap="none" rtlCol="0">
            <a:spAutoFit/>
          </a:bodyPr>
          <a:lstStyle/>
          <a:p>
            <a:pPr algn="r"/>
            <a:r>
              <a:rPr lang="en-US" b="1" dirty="0" smtClean="0"/>
              <a:t>jumps into kernel code</a:t>
            </a:r>
          </a:p>
          <a:p>
            <a:pPr algn="r"/>
            <a:r>
              <a:rPr lang="en-US" b="1" dirty="0" smtClean="0"/>
              <a:t>sets supervisor mode</a:t>
            </a:r>
            <a:endParaRPr lang="en-US" b="1" dirty="0"/>
          </a:p>
        </p:txBody>
      </p:sp>
      <p:sp>
        <p:nvSpPr>
          <p:cNvPr id="13314" name="Comment 2"/>
          <p:cNvSpPr>
            <a:spLocks noRot="1" noChangeAspect="1" noEditPoints="1" noChangeArrowheads="1" noChangeShapeType="1" noTextEdit="1"/>
          </p:cNvSpPr>
          <p:nvPr/>
        </p:nvSpPr>
        <p:spPr bwMode="auto">
          <a:xfrm>
            <a:off x="2168525" y="3783013"/>
            <a:ext cx="1539875" cy="379412"/>
          </a:xfrm>
          <a:custGeom>
            <a:avLst/>
            <a:gdLst>
              <a:gd name="T0" fmla="+- 0 6284 6024"/>
              <a:gd name="T1" fmla="*/ T0 w 4277"/>
              <a:gd name="T2" fmla="+- 0 10607 10507"/>
              <a:gd name="T3" fmla="*/ 10607 h 1057"/>
              <a:gd name="T4" fmla="+- 0 6037 6024"/>
              <a:gd name="T5" fmla="*/ T4 w 4277"/>
              <a:gd name="T6" fmla="+- 0 10844 10507"/>
              <a:gd name="T7" fmla="*/ 10844 h 1057"/>
              <a:gd name="T8" fmla="+- 0 6349 6024"/>
              <a:gd name="T9" fmla="*/ T8 w 4277"/>
              <a:gd name="T10" fmla="+- 0 11024 10507"/>
              <a:gd name="T11" fmla="*/ 11024 h 1057"/>
              <a:gd name="T12" fmla="+- 0 6578 6024"/>
              <a:gd name="T13" fmla="*/ T12 w 4277"/>
              <a:gd name="T14" fmla="+- 0 11222 10507"/>
              <a:gd name="T15" fmla="*/ 11222 h 1057"/>
              <a:gd name="T16" fmla="+- 0 6241 6024"/>
              <a:gd name="T17" fmla="*/ T16 w 4277"/>
              <a:gd name="T18" fmla="+- 0 11349 10507"/>
              <a:gd name="T19" fmla="*/ 11349 h 1057"/>
              <a:gd name="T20" fmla="+- 0 6671 6024"/>
              <a:gd name="T21" fmla="*/ T20 w 4277"/>
              <a:gd name="T22" fmla="+- 0 10882 10507"/>
              <a:gd name="T23" fmla="*/ 10882 h 1057"/>
              <a:gd name="T24" fmla="+- 0 6773 6024"/>
              <a:gd name="T25" fmla="*/ T24 w 4277"/>
              <a:gd name="T26" fmla="+- 0 11167 10507"/>
              <a:gd name="T27" fmla="*/ 11167 h 1057"/>
              <a:gd name="T28" fmla="+- 0 6975 6024"/>
              <a:gd name="T29" fmla="*/ T28 w 4277"/>
              <a:gd name="T30" fmla="+- 0 11086 10507"/>
              <a:gd name="T31" fmla="*/ 11086 h 1057"/>
              <a:gd name="T32" fmla="+- 0 7078 6024"/>
              <a:gd name="T33" fmla="*/ T32 w 4277"/>
              <a:gd name="T34" fmla="+- 0 10813 10507"/>
              <a:gd name="T35" fmla="*/ 10813 h 1057"/>
              <a:gd name="T36" fmla="+- 0 7080 6024"/>
              <a:gd name="T37" fmla="*/ T36 w 4277"/>
              <a:gd name="T38" fmla="+- 0 10712 10507"/>
              <a:gd name="T39" fmla="*/ 10712 h 1057"/>
              <a:gd name="T40" fmla="+- 0 7006 6024"/>
              <a:gd name="T41" fmla="*/ T40 w 4277"/>
              <a:gd name="T42" fmla="+- 0 11161 10507"/>
              <a:gd name="T43" fmla="*/ 11161 h 1057"/>
              <a:gd name="T44" fmla="+- 0 7032 6024"/>
              <a:gd name="T45" fmla="*/ T44 w 4277"/>
              <a:gd name="T46" fmla="+- 0 11529 10507"/>
              <a:gd name="T47" fmla="*/ 11529 h 1057"/>
              <a:gd name="T48" fmla="+- 0 7483 6024"/>
              <a:gd name="T49" fmla="*/ T48 w 4277"/>
              <a:gd name="T50" fmla="+- 0 10715 10507"/>
              <a:gd name="T51" fmla="*/ 10715 h 1057"/>
              <a:gd name="T52" fmla="+- 0 7335 6024"/>
              <a:gd name="T53" fmla="*/ T52 w 4277"/>
              <a:gd name="T54" fmla="+- 0 10917 10507"/>
              <a:gd name="T55" fmla="*/ 10917 h 1057"/>
              <a:gd name="T56" fmla="+- 0 7432 6024"/>
              <a:gd name="T57" fmla="*/ T56 w 4277"/>
              <a:gd name="T58" fmla="+- 0 11051 10507"/>
              <a:gd name="T59" fmla="*/ 11051 h 1057"/>
              <a:gd name="T60" fmla="+- 0 7680 6024"/>
              <a:gd name="T61" fmla="*/ T60 w 4277"/>
              <a:gd name="T62" fmla="+- 0 11201 10507"/>
              <a:gd name="T63" fmla="*/ 11201 h 1057"/>
              <a:gd name="T64" fmla="+- 0 7454 6024"/>
              <a:gd name="T65" fmla="*/ T64 w 4277"/>
              <a:gd name="T66" fmla="+- 0 11357 10507"/>
              <a:gd name="T67" fmla="*/ 11357 h 1057"/>
              <a:gd name="T68" fmla="+- 0 7963 6024"/>
              <a:gd name="T69" fmla="*/ T68 w 4277"/>
              <a:gd name="T70" fmla="+- 0 10835 10507"/>
              <a:gd name="T71" fmla="*/ 10835 h 1057"/>
              <a:gd name="T72" fmla="+- 0 7895 6024"/>
              <a:gd name="T73" fmla="*/ T72 w 4277"/>
              <a:gd name="T74" fmla="+- 0 10934 10507"/>
              <a:gd name="T75" fmla="*/ 10934 h 1057"/>
              <a:gd name="T76" fmla="+- 0 7845 6024"/>
              <a:gd name="T77" fmla="*/ T76 w 4277"/>
              <a:gd name="T78" fmla="+- 0 11257 10507"/>
              <a:gd name="T79" fmla="*/ 11257 h 1057"/>
              <a:gd name="T80" fmla="+- 0 8056 6024"/>
              <a:gd name="T81" fmla="*/ T80 w 4277"/>
              <a:gd name="T82" fmla="+- 0 11220 10507"/>
              <a:gd name="T83" fmla="*/ 11220 h 1057"/>
              <a:gd name="T84" fmla="+- 0 8487 6024"/>
              <a:gd name="T85" fmla="*/ T84 w 4277"/>
              <a:gd name="T86" fmla="+- 0 11183 10507"/>
              <a:gd name="T87" fmla="*/ 11183 h 1057"/>
              <a:gd name="T88" fmla="+- 0 8437 6024"/>
              <a:gd name="T89" fmla="*/ T88 w 4277"/>
              <a:gd name="T90" fmla="+- 0 10735 10507"/>
              <a:gd name="T91" fmla="*/ 10735 h 1057"/>
              <a:gd name="T92" fmla="+- 0 8598 6024"/>
              <a:gd name="T93" fmla="*/ T92 w 4277"/>
              <a:gd name="T94" fmla="+- 0 10725 10507"/>
              <a:gd name="T95" fmla="*/ 10725 h 1057"/>
              <a:gd name="T96" fmla="+- 0 8801 6024"/>
              <a:gd name="T97" fmla="*/ T96 w 4277"/>
              <a:gd name="T98" fmla="+- 0 11145 10507"/>
              <a:gd name="T99" fmla="*/ 11145 h 1057"/>
              <a:gd name="T100" fmla="+- 0 8727 6024"/>
              <a:gd name="T101" fmla="*/ T100 w 4277"/>
              <a:gd name="T102" fmla="+- 0 10964 10507"/>
              <a:gd name="T103" fmla="*/ 10964 h 1057"/>
              <a:gd name="T104" fmla="+- 0 8427 6024"/>
              <a:gd name="T105" fmla="*/ T104 w 4277"/>
              <a:gd name="T106" fmla="+- 0 10968 10507"/>
              <a:gd name="T107" fmla="*/ 10968 h 1057"/>
              <a:gd name="T108" fmla="+- 0 9178 6024"/>
              <a:gd name="T109" fmla="*/ T108 w 4277"/>
              <a:gd name="T110" fmla="+- 0 10579 10507"/>
              <a:gd name="T111" fmla="*/ 10579 h 1057"/>
              <a:gd name="T112" fmla="+- 0 9131 6024"/>
              <a:gd name="T113" fmla="*/ T112 w 4277"/>
              <a:gd name="T114" fmla="+- 0 10898 10507"/>
              <a:gd name="T115" fmla="*/ 10898 h 1057"/>
              <a:gd name="T116" fmla="+- 0 9342 6024"/>
              <a:gd name="T117" fmla="*/ T116 w 4277"/>
              <a:gd name="T118" fmla="+- 0 11086 10507"/>
              <a:gd name="T119" fmla="*/ 11086 h 1057"/>
              <a:gd name="T120" fmla="+- 0 9540 6024"/>
              <a:gd name="T121" fmla="*/ T120 w 4277"/>
              <a:gd name="T122" fmla="+- 0 11059 10507"/>
              <a:gd name="T123" fmla="*/ 11059 h 1057"/>
              <a:gd name="T124" fmla="+- 0 9725 6024"/>
              <a:gd name="T125" fmla="*/ T124 w 4277"/>
              <a:gd name="T126" fmla="+- 0 10601 10507"/>
              <a:gd name="T127" fmla="*/ 10601 h 1057"/>
              <a:gd name="T128" fmla="+- 0 9746 6024"/>
              <a:gd name="T129" fmla="*/ T128 w 4277"/>
              <a:gd name="T130" fmla="+- 0 10989 10507"/>
              <a:gd name="T131" fmla="*/ 10989 h 1057"/>
              <a:gd name="T132" fmla="+- 0 10087 6024"/>
              <a:gd name="T133" fmla="*/ T132 w 4277"/>
              <a:gd name="T134" fmla="+- 0 10988 10507"/>
              <a:gd name="T135" fmla="*/ 10988 h 105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Lst>
            <a:rect l="0" t="0" r="r" b="b"/>
            <a:pathLst>
              <a:path w="4277" h="1057" extrusionOk="0">
                <a:moveTo>
                  <a:pt x="249" y="139"/>
                </a:moveTo>
                <a:cubicBezTo>
                  <a:pt x="252" y="124"/>
                  <a:pt x="254" y="114"/>
                  <a:pt x="260" y="100"/>
                </a:cubicBezTo>
                <a:cubicBezTo>
                  <a:pt x="223" y="110"/>
                  <a:pt x="202" y="117"/>
                  <a:pt x="166" y="150"/>
                </a:cubicBezTo>
                <a:cubicBezTo>
                  <a:pt x="106" y="205"/>
                  <a:pt x="47" y="263"/>
                  <a:pt x="13" y="337"/>
                </a:cubicBezTo>
                <a:cubicBezTo>
                  <a:pt x="-7" y="381"/>
                  <a:pt x="-7" y="422"/>
                  <a:pt x="36" y="450"/>
                </a:cubicBezTo>
                <a:cubicBezTo>
                  <a:pt x="116" y="501"/>
                  <a:pt x="235" y="495"/>
                  <a:pt x="325" y="517"/>
                </a:cubicBezTo>
                <a:cubicBezTo>
                  <a:pt x="388" y="533"/>
                  <a:pt x="457" y="555"/>
                  <a:pt x="509" y="596"/>
                </a:cubicBezTo>
                <a:cubicBezTo>
                  <a:pt x="547" y="626"/>
                  <a:pt x="573" y="667"/>
                  <a:pt x="554" y="715"/>
                </a:cubicBezTo>
                <a:cubicBezTo>
                  <a:pt x="531" y="772"/>
                  <a:pt x="459" y="803"/>
                  <a:pt x="405" y="820"/>
                </a:cubicBezTo>
                <a:cubicBezTo>
                  <a:pt x="340" y="841"/>
                  <a:pt x="284" y="847"/>
                  <a:pt x="217" y="842"/>
                </a:cubicBezTo>
              </a:path>
              <a:path w="4277" h="1057" extrusionOk="0">
                <a:moveTo>
                  <a:pt x="630" y="315"/>
                </a:moveTo>
                <a:cubicBezTo>
                  <a:pt x="646" y="335"/>
                  <a:pt x="642" y="341"/>
                  <a:pt x="647" y="375"/>
                </a:cubicBezTo>
                <a:cubicBezTo>
                  <a:pt x="654" y="426"/>
                  <a:pt x="662" y="480"/>
                  <a:pt x="678" y="529"/>
                </a:cubicBezTo>
                <a:cubicBezTo>
                  <a:pt x="693" y="575"/>
                  <a:pt x="714" y="625"/>
                  <a:pt x="749" y="660"/>
                </a:cubicBezTo>
                <a:cubicBezTo>
                  <a:pt x="777" y="687"/>
                  <a:pt x="813" y="696"/>
                  <a:pt x="849" y="681"/>
                </a:cubicBezTo>
                <a:cubicBezTo>
                  <a:pt x="894" y="662"/>
                  <a:pt x="926" y="619"/>
                  <a:pt x="951" y="579"/>
                </a:cubicBezTo>
                <a:cubicBezTo>
                  <a:pt x="985" y="525"/>
                  <a:pt x="1014" y="465"/>
                  <a:pt x="1035" y="405"/>
                </a:cubicBezTo>
                <a:cubicBezTo>
                  <a:pt x="1047" y="371"/>
                  <a:pt x="1048" y="340"/>
                  <a:pt x="1054" y="306"/>
                </a:cubicBezTo>
                <a:cubicBezTo>
                  <a:pt x="1059" y="277"/>
                  <a:pt x="1065" y="258"/>
                  <a:pt x="1060" y="228"/>
                </a:cubicBezTo>
                <a:cubicBezTo>
                  <a:pt x="1059" y="220"/>
                  <a:pt x="1057" y="213"/>
                  <a:pt x="1056" y="205"/>
                </a:cubicBezTo>
              </a:path>
              <a:path w="4277" h="1057" extrusionOk="0">
                <a:moveTo>
                  <a:pt x="983" y="531"/>
                </a:moveTo>
                <a:cubicBezTo>
                  <a:pt x="979" y="574"/>
                  <a:pt x="977" y="609"/>
                  <a:pt x="982" y="654"/>
                </a:cubicBezTo>
                <a:cubicBezTo>
                  <a:pt x="990" y="722"/>
                  <a:pt x="1004" y="791"/>
                  <a:pt x="1010" y="860"/>
                </a:cubicBezTo>
                <a:cubicBezTo>
                  <a:pt x="1014" y="909"/>
                  <a:pt x="1024" y="974"/>
                  <a:pt x="1008" y="1022"/>
                </a:cubicBezTo>
                <a:cubicBezTo>
                  <a:pt x="1003" y="1036"/>
                  <a:pt x="983" y="1068"/>
                  <a:pt x="1009" y="1041"/>
                </a:cubicBezTo>
              </a:path>
              <a:path w="4277" h="1057" extrusionOk="0">
                <a:moveTo>
                  <a:pt x="1459" y="208"/>
                </a:moveTo>
                <a:cubicBezTo>
                  <a:pt x="1443" y="191"/>
                  <a:pt x="1416" y="235"/>
                  <a:pt x="1394" y="266"/>
                </a:cubicBezTo>
                <a:cubicBezTo>
                  <a:pt x="1362" y="312"/>
                  <a:pt x="1333" y="359"/>
                  <a:pt x="1311" y="410"/>
                </a:cubicBezTo>
                <a:cubicBezTo>
                  <a:pt x="1299" y="438"/>
                  <a:pt x="1283" y="481"/>
                  <a:pt x="1306" y="509"/>
                </a:cubicBezTo>
                <a:cubicBezTo>
                  <a:pt x="1328" y="536"/>
                  <a:pt x="1377" y="537"/>
                  <a:pt x="1408" y="544"/>
                </a:cubicBezTo>
                <a:cubicBezTo>
                  <a:pt x="1462" y="556"/>
                  <a:pt x="1512" y="571"/>
                  <a:pt x="1561" y="596"/>
                </a:cubicBezTo>
                <a:cubicBezTo>
                  <a:pt x="1604" y="618"/>
                  <a:pt x="1641" y="646"/>
                  <a:pt x="1656" y="694"/>
                </a:cubicBezTo>
                <a:cubicBezTo>
                  <a:pt x="1670" y="739"/>
                  <a:pt x="1637" y="772"/>
                  <a:pt x="1602" y="795"/>
                </a:cubicBezTo>
                <a:cubicBezTo>
                  <a:pt x="1549" y="830"/>
                  <a:pt x="1491" y="840"/>
                  <a:pt x="1430" y="850"/>
                </a:cubicBezTo>
                <a:cubicBezTo>
                  <a:pt x="1380" y="858"/>
                  <a:pt x="1343" y="853"/>
                  <a:pt x="1301" y="828"/>
                </a:cubicBezTo>
              </a:path>
              <a:path w="4277" h="1057" extrusionOk="0">
                <a:moveTo>
                  <a:pt x="1939" y="328"/>
                </a:moveTo>
                <a:cubicBezTo>
                  <a:pt x="1962" y="315"/>
                  <a:pt x="1969" y="313"/>
                  <a:pt x="1973" y="295"/>
                </a:cubicBezTo>
                <a:cubicBezTo>
                  <a:pt x="1938" y="338"/>
                  <a:pt x="1900" y="378"/>
                  <a:pt x="1871" y="427"/>
                </a:cubicBezTo>
                <a:cubicBezTo>
                  <a:pt x="1836" y="487"/>
                  <a:pt x="1795" y="555"/>
                  <a:pt x="1781" y="624"/>
                </a:cubicBezTo>
                <a:cubicBezTo>
                  <a:pt x="1772" y="670"/>
                  <a:pt x="1775" y="725"/>
                  <a:pt x="1821" y="750"/>
                </a:cubicBezTo>
                <a:cubicBezTo>
                  <a:pt x="1866" y="774"/>
                  <a:pt x="1910" y="758"/>
                  <a:pt x="1954" y="745"/>
                </a:cubicBezTo>
                <a:cubicBezTo>
                  <a:pt x="1995" y="733"/>
                  <a:pt x="2008" y="730"/>
                  <a:pt x="2032" y="713"/>
                </a:cubicBezTo>
              </a:path>
              <a:path w="4277" h="1057" extrusionOk="0">
                <a:moveTo>
                  <a:pt x="2443" y="722"/>
                </a:moveTo>
                <a:cubicBezTo>
                  <a:pt x="2485" y="739"/>
                  <a:pt x="2466" y="711"/>
                  <a:pt x="2463" y="676"/>
                </a:cubicBezTo>
                <a:cubicBezTo>
                  <a:pt x="2457" y="611"/>
                  <a:pt x="2447" y="547"/>
                  <a:pt x="2438" y="482"/>
                </a:cubicBezTo>
                <a:cubicBezTo>
                  <a:pt x="2426" y="398"/>
                  <a:pt x="2415" y="313"/>
                  <a:pt x="2413" y="228"/>
                </a:cubicBezTo>
                <a:cubicBezTo>
                  <a:pt x="2412" y="201"/>
                  <a:pt x="2404" y="110"/>
                  <a:pt x="2452" y="108"/>
                </a:cubicBezTo>
                <a:cubicBezTo>
                  <a:pt x="2497" y="106"/>
                  <a:pt x="2551" y="189"/>
                  <a:pt x="2574" y="218"/>
                </a:cubicBezTo>
                <a:cubicBezTo>
                  <a:pt x="2652" y="316"/>
                  <a:pt x="2720" y="432"/>
                  <a:pt x="2758" y="552"/>
                </a:cubicBezTo>
                <a:cubicBezTo>
                  <a:pt x="2767" y="579"/>
                  <a:pt x="2770" y="610"/>
                  <a:pt x="2777" y="638"/>
                </a:cubicBezTo>
              </a:path>
              <a:path w="4277" h="1057" extrusionOk="0">
                <a:moveTo>
                  <a:pt x="2759" y="531"/>
                </a:moveTo>
                <a:cubicBezTo>
                  <a:pt x="2746" y="499"/>
                  <a:pt x="2737" y="472"/>
                  <a:pt x="2703" y="457"/>
                </a:cubicBezTo>
                <a:cubicBezTo>
                  <a:pt x="2665" y="440"/>
                  <a:pt x="2619" y="443"/>
                  <a:pt x="2578" y="442"/>
                </a:cubicBezTo>
                <a:cubicBezTo>
                  <a:pt x="2521" y="441"/>
                  <a:pt x="2459" y="448"/>
                  <a:pt x="2403" y="461"/>
                </a:cubicBezTo>
                <a:cubicBezTo>
                  <a:pt x="2379" y="469"/>
                  <a:pt x="2372" y="472"/>
                  <a:pt x="2356" y="474"/>
                </a:cubicBezTo>
              </a:path>
              <a:path w="4277" h="1057" extrusionOk="0">
                <a:moveTo>
                  <a:pt x="3154" y="72"/>
                </a:moveTo>
                <a:cubicBezTo>
                  <a:pt x="3158" y="120"/>
                  <a:pt x="3145" y="153"/>
                  <a:pt x="3130" y="199"/>
                </a:cubicBezTo>
                <a:cubicBezTo>
                  <a:pt x="3110" y="262"/>
                  <a:pt x="3099" y="325"/>
                  <a:pt x="3107" y="391"/>
                </a:cubicBezTo>
                <a:cubicBezTo>
                  <a:pt x="3113" y="446"/>
                  <a:pt x="3137" y="497"/>
                  <a:pt x="3180" y="531"/>
                </a:cubicBezTo>
                <a:cubicBezTo>
                  <a:pt x="3220" y="563"/>
                  <a:pt x="3269" y="571"/>
                  <a:pt x="3318" y="579"/>
                </a:cubicBezTo>
                <a:cubicBezTo>
                  <a:pt x="3361" y="586"/>
                  <a:pt x="3402" y="588"/>
                  <a:pt x="3444" y="579"/>
                </a:cubicBezTo>
                <a:cubicBezTo>
                  <a:pt x="3473" y="573"/>
                  <a:pt x="3492" y="568"/>
                  <a:pt x="3516" y="552"/>
                </a:cubicBezTo>
              </a:path>
              <a:path w="4277" h="1057" extrusionOk="0">
                <a:moveTo>
                  <a:pt x="3624" y="0"/>
                </a:moveTo>
                <a:cubicBezTo>
                  <a:pt x="3670" y="22"/>
                  <a:pt x="3687" y="42"/>
                  <a:pt x="3701" y="94"/>
                </a:cubicBezTo>
                <a:cubicBezTo>
                  <a:pt x="3719" y="161"/>
                  <a:pt x="3723" y="236"/>
                  <a:pt x="3722" y="305"/>
                </a:cubicBezTo>
                <a:cubicBezTo>
                  <a:pt x="3721" y="364"/>
                  <a:pt x="3712" y="424"/>
                  <a:pt x="3722" y="482"/>
                </a:cubicBezTo>
                <a:cubicBezTo>
                  <a:pt x="3729" y="519"/>
                  <a:pt x="3765" y="524"/>
                  <a:pt x="3797" y="522"/>
                </a:cubicBezTo>
                <a:cubicBezTo>
                  <a:pt x="3886" y="515"/>
                  <a:pt x="3973" y="488"/>
                  <a:pt x="4063" y="481"/>
                </a:cubicBezTo>
                <a:cubicBezTo>
                  <a:pt x="4135" y="475"/>
                  <a:pt x="4204" y="476"/>
                  <a:pt x="4276" y="481"/>
                </a:cubicBezTo>
              </a:path>
            </a:pathLst>
          </a:custGeom>
          <a:noFill/>
          <a:ln w="19050" cap="rnd">
            <a:solidFill>
              <a:srgbClr val="FF0000"/>
            </a:solidFill>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15" name="Comment 3"/>
          <p:cNvSpPr>
            <a:spLocks noRot="1" noChangeAspect="1" noEditPoints="1" noChangeArrowheads="1" noChangeShapeType="1" noTextEdit="1"/>
          </p:cNvSpPr>
          <p:nvPr/>
        </p:nvSpPr>
        <p:spPr bwMode="auto">
          <a:xfrm>
            <a:off x="2322513" y="4087813"/>
            <a:ext cx="600075" cy="355600"/>
          </a:xfrm>
          <a:custGeom>
            <a:avLst/>
            <a:gdLst>
              <a:gd name="T0" fmla="+- 0 6452 6450"/>
              <a:gd name="T1" fmla="*/ T0 w 1670"/>
              <a:gd name="T2" fmla="+- 0 11730 11357"/>
              <a:gd name="T3" fmla="*/ 11730 h 986"/>
              <a:gd name="T4" fmla="+- 0 6465 6450"/>
              <a:gd name="T5" fmla="*/ T4 w 1670"/>
              <a:gd name="T6" fmla="+- 0 11809 11357"/>
              <a:gd name="T7" fmla="*/ 11809 h 986"/>
              <a:gd name="T8" fmla="+- 0 6490 6450"/>
              <a:gd name="T9" fmla="*/ T8 w 1670"/>
              <a:gd name="T10" fmla="+- 0 11967 11357"/>
              <a:gd name="T11" fmla="*/ 11967 h 986"/>
              <a:gd name="T12" fmla="+- 0 6494 6450"/>
              <a:gd name="T13" fmla="*/ T12 w 1670"/>
              <a:gd name="T14" fmla="+- 0 12135 11357"/>
              <a:gd name="T15" fmla="*/ 12135 h 986"/>
              <a:gd name="T16" fmla="+- 0 6485 6450"/>
              <a:gd name="T17" fmla="*/ T16 w 1670"/>
              <a:gd name="T18" fmla="+- 0 12256 11357"/>
              <a:gd name="T19" fmla="*/ 12256 h 986"/>
              <a:gd name="T20" fmla="+- 0 6490 6450"/>
              <a:gd name="T21" fmla="*/ T20 w 1670"/>
              <a:gd name="T22" fmla="+- 0 12256 11357"/>
              <a:gd name="T23" fmla="*/ 12256 h 986"/>
              <a:gd name="T24" fmla="+- 0 6658 6450"/>
              <a:gd name="T25" fmla="*/ T24 w 1670"/>
              <a:gd name="T26" fmla="+- 0 11890 11357"/>
              <a:gd name="T27" fmla="*/ 11890 h 986"/>
              <a:gd name="T28" fmla="+- 0 6693 6450"/>
              <a:gd name="T29" fmla="*/ T28 w 1670"/>
              <a:gd name="T30" fmla="+- 0 11864 11357"/>
              <a:gd name="T31" fmla="*/ 11864 h 986"/>
              <a:gd name="T32" fmla="+- 0 6742 6450"/>
              <a:gd name="T33" fmla="*/ T32 w 1670"/>
              <a:gd name="T34" fmla="+- 0 11971 11357"/>
              <a:gd name="T35" fmla="*/ 11971 h 986"/>
              <a:gd name="T36" fmla="+- 0 6804 6450"/>
              <a:gd name="T37" fmla="*/ T36 w 1670"/>
              <a:gd name="T38" fmla="+- 0 12180 11357"/>
              <a:gd name="T39" fmla="*/ 12180 h 986"/>
              <a:gd name="T40" fmla="+- 0 6833 6450"/>
              <a:gd name="T41" fmla="*/ T40 w 1670"/>
              <a:gd name="T42" fmla="+- 0 12331 11357"/>
              <a:gd name="T43" fmla="*/ 12331 h 986"/>
              <a:gd name="T44" fmla="+- 0 6837 6450"/>
              <a:gd name="T45" fmla="*/ T44 w 1670"/>
              <a:gd name="T46" fmla="+- 0 12341 11357"/>
              <a:gd name="T47" fmla="*/ 12341 h 986"/>
              <a:gd name="T48" fmla="+- 0 6845 6450"/>
              <a:gd name="T49" fmla="*/ T48 w 1670"/>
              <a:gd name="T50" fmla="+- 0 12186 11357"/>
              <a:gd name="T51" fmla="*/ 12186 h 986"/>
              <a:gd name="T52" fmla="+- 0 6909 6450"/>
              <a:gd name="T53" fmla="*/ T52 w 1670"/>
              <a:gd name="T54" fmla="+- 0 11948 11357"/>
              <a:gd name="T55" fmla="*/ 11948 h 986"/>
              <a:gd name="T56" fmla="+- 0 7052 6450"/>
              <a:gd name="T57" fmla="*/ T56 w 1670"/>
              <a:gd name="T58" fmla="+- 0 11837 11357"/>
              <a:gd name="T59" fmla="*/ 11837 h 986"/>
              <a:gd name="T60" fmla="+- 0 7267 6450"/>
              <a:gd name="T61" fmla="*/ T60 w 1670"/>
              <a:gd name="T62" fmla="+- 0 11929 11357"/>
              <a:gd name="T63" fmla="*/ 11929 h 986"/>
              <a:gd name="T64" fmla="+- 0 7365 6450"/>
              <a:gd name="T65" fmla="*/ T64 w 1670"/>
              <a:gd name="T66" fmla="+- 0 12087 11357"/>
              <a:gd name="T67" fmla="*/ 12087 h 986"/>
              <a:gd name="T68" fmla="+- 0 7400 6450"/>
              <a:gd name="T69" fmla="*/ T68 w 1670"/>
              <a:gd name="T70" fmla="+- 0 12228 11357"/>
              <a:gd name="T71" fmla="*/ 12228 h 986"/>
              <a:gd name="T72" fmla="+- 0 7415 6450"/>
              <a:gd name="T73" fmla="*/ T72 w 1670"/>
              <a:gd name="T74" fmla="+- 0 12182 11357"/>
              <a:gd name="T75" fmla="*/ 12182 h 986"/>
              <a:gd name="T76" fmla="+- 0 7626 6450"/>
              <a:gd name="T77" fmla="*/ T76 w 1670"/>
              <a:gd name="T78" fmla="+- 0 11369 11357"/>
              <a:gd name="T79" fmla="*/ 11369 h 986"/>
              <a:gd name="T80" fmla="+- 0 7631 6450"/>
              <a:gd name="T81" fmla="*/ T80 w 1670"/>
              <a:gd name="T82" fmla="+- 0 11357 11357"/>
              <a:gd name="T83" fmla="*/ 11357 h 986"/>
              <a:gd name="T84" fmla="+- 0 7679 6450"/>
              <a:gd name="T85" fmla="*/ T84 w 1670"/>
              <a:gd name="T86" fmla="+- 0 11424 11357"/>
              <a:gd name="T87" fmla="*/ 11424 h 986"/>
              <a:gd name="T88" fmla="+- 0 7725 6450"/>
              <a:gd name="T89" fmla="*/ T88 w 1670"/>
              <a:gd name="T90" fmla="+- 0 11627 11357"/>
              <a:gd name="T91" fmla="*/ 11627 h 986"/>
              <a:gd name="T92" fmla="+- 0 7777 6450"/>
              <a:gd name="T93" fmla="*/ T92 w 1670"/>
              <a:gd name="T94" fmla="+- 0 11914 11357"/>
              <a:gd name="T95" fmla="*/ 11914 h 986"/>
              <a:gd name="T96" fmla="+- 0 7842 6450"/>
              <a:gd name="T97" fmla="*/ T96 w 1670"/>
              <a:gd name="T98" fmla="+- 0 12177 11357"/>
              <a:gd name="T99" fmla="*/ 12177 h 986"/>
              <a:gd name="T100" fmla="+- 0 7939 6450"/>
              <a:gd name="T101" fmla="*/ T100 w 1670"/>
              <a:gd name="T102" fmla="+- 0 12342 11357"/>
              <a:gd name="T103" fmla="*/ 12342 h 986"/>
              <a:gd name="T104" fmla="+- 0 8025 6450"/>
              <a:gd name="T105" fmla="*/ T104 w 1670"/>
              <a:gd name="T106" fmla="+- 0 12259 11357"/>
              <a:gd name="T107" fmla="*/ 12259 h 986"/>
              <a:gd name="T108" fmla="+- 0 8119 6450"/>
              <a:gd name="T109" fmla="*/ T108 w 1670"/>
              <a:gd name="T110" fmla="+- 0 11899 11357"/>
              <a:gd name="T111" fmla="*/ 11899 h 986"/>
              <a:gd name="T112" fmla="+- 0 8008 6450"/>
              <a:gd name="T113" fmla="*/ T112 w 1670"/>
              <a:gd name="T114" fmla="+- 0 11899 11357"/>
              <a:gd name="T115" fmla="*/ 11899 h 986"/>
              <a:gd name="T116" fmla="+- 0 7765 6450"/>
              <a:gd name="T117" fmla="*/ T116 w 1670"/>
              <a:gd name="T118" fmla="+- 0 11903 11357"/>
              <a:gd name="T119" fmla="*/ 11903 h 986"/>
              <a:gd name="T120" fmla="+- 0 7483 6450"/>
              <a:gd name="T121" fmla="*/ T120 w 1670"/>
              <a:gd name="T122" fmla="+- 0 11909 11357"/>
              <a:gd name="T123" fmla="*/ 11909 h 9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Lst>
            <a:rect l="0" t="0" r="r" b="b"/>
            <a:pathLst>
              <a:path w="1670" h="986" extrusionOk="0">
                <a:moveTo>
                  <a:pt x="2" y="373"/>
                </a:moveTo>
                <a:cubicBezTo>
                  <a:pt x="2" y="398"/>
                  <a:pt x="9" y="427"/>
                  <a:pt x="15" y="452"/>
                </a:cubicBezTo>
                <a:cubicBezTo>
                  <a:pt x="27" y="504"/>
                  <a:pt x="33" y="557"/>
                  <a:pt x="40" y="610"/>
                </a:cubicBezTo>
                <a:cubicBezTo>
                  <a:pt x="47" y="666"/>
                  <a:pt x="47" y="721"/>
                  <a:pt x="44" y="778"/>
                </a:cubicBezTo>
                <a:cubicBezTo>
                  <a:pt x="42" y="816"/>
                  <a:pt x="44" y="862"/>
                  <a:pt x="35" y="899"/>
                </a:cubicBezTo>
                <a:cubicBezTo>
                  <a:pt x="32" y="912"/>
                  <a:pt x="21" y="934"/>
                  <a:pt x="40" y="899"/>
                </a:cubicBezTo>
              </a:path>
              <a:path w="1670" h="986" extrusionOk="0">
                <a:moveTo>
                  <a:pt x="208" y="533"/>
                </a:moveTo>
                <a:cubicBezTo>
                  <a:pt x="231" y="508"/>
                  <a:pt x="205" y="524"/>
                  <a:pt x="243" y="507"/>
                </a:cubicBezTo>
                <a:cubicBezTo>
                  <a:pt x="266" y="541"/>
                  <a:pt x="278" y="576"/>
                  <a:pt x="292" y="614"/>
                </a:cubicBezTo>
                <a:cubicBezTo>
                  <a:pt x="317" y="682"/>
                  <a:pt x="338" y="752"/>
                  <a:pt x="354" y="823"/>
                </a:cubicBezTo>
                <a:cubicBezTo>
                  <a:pt x="366" y="873"/>
                  <a:pt x="372" y="924"/>
                  <a:pt x="383" y="974"/>
                </a:cubicBezTo>
                <a:cubicBezTo>
                  <a:pt x="384" y="977"/>
                  <a:pt x="386" y="981"/>
                  <a:pt x="387" y="984"/>
                </a:cubicBezTo>
                <a:cubicBezTo>
                  <a:pt x="385" y="931"/>
                  <a:pt x="387" y="881"/>
                  <a:pt x="395" y="829"/>
                </a:cubicBezTo>
                <a:cubicBezTo>
                  <a:pt x="407" y="748"/>
                  <a:pt x="420" y="664"/>
                  <a:pt x="459" y="591"/>
                </a:cubicBezTo>
                <a:cubicBezTo>
                  <a:pt x="489" y="536"/>
                  <a:pt x="537" y="487"/>
                  <a:pt x="602" y="480"/>
                </a:cubicBezTo>
                <a:cubicBezTo>
                  <a:pt x="682" y="472"/>
                  <a:pt x="763" y="517"/>
                  <a:pt x="817" y="572"/>
                </a:cubicBezTo>
                <a:cubicBezTo>
                  <a:pt x="859" y="614"/>
                  <a:pt x="895" y="675"/>
                  <a:pt x="915" y="730"/>
                </a:cubicBezTo>
                <a:cubicBezTo>
                  <a:pt x="918" y="737"/>
                  <a:pt x="950" y="871"/>
                  <a:pt x="950" y="871"/>
                </a:cubicBezTo>
                <a:cubicBezTo>
                  <a:pt x="960" y="849"/>
                  <a:pt x="964" y="842"/>
                  <a:pt x="965" y="825"/>
                </a:cubicBezTo>
              </a:path>
              <a:path w="1670" h="986" extrusionOk="0">
                <a:moveTo>
                  <a:pt x="1176" y="12"/>
                </a:moveTo>
                <a:cubicBezTo>
                  <a:pt x="1178" y="8"/>
                  <a:pt x="1179" y="4"/>
                  <a:pt x="1181" y="0"/>
                </a:cubicBezTo>
                <a:cubicBezTo>
                  <a:pt x="1203" y="22"/>
                  <a:pt x="1217" y="25"/>
                  <a:pt x="1229" y="67"/>
                </a:cubicBezTo>
                <a:cubicBezTo>
                  <a:pt x="1247" y="133"/>
                  <a:pt x="1263" y="202"/>
                  <a:pt x="1275" y="270"/>
                </a:cubicBezTo>
                <a:cubicBezTo>
                  <a:pt x="1291" y="366"/>
                  <a:pt x="1307" y="462"/>
                  <a:pt x="1327" y="557"/>
                </a:cubicBezTo>
                <a:cubicBezTo>
                  <a:pt x="1346" y="646"/>
                  <a:pt x="1365" y="733"/>
                  <a:pt x="1392" y="820"/>
                </a:cubicBezTo>
                <a:cubicBezTo>
                  <a:pt x="1404" y="857"/>
                  <a:pt x="1436" y="977"/>
                  <a:pt x="1489" y="985"/>
                </a:cubicBezTo>
                <a:cubicBezTo>
                  <a:pt x="1533" y="992"/>
                  <a:pt x="1558" y="930"/>
                  <a:pt x="1575" y="902"/>
                </a:cubicBezTo>
              </a:path>
              <a:path w="1670" h="986" extrusionOk="0">
                <a:moveTo>
                  <a:pt x="1669" y="542"/>
                </a:moveTo>
                <a:cubicBezTo>
                  <a:pt x="1632" y="542"/>
                  <a:pt x="1595" y="541"/>
                  <a:pt x="1558" y="542"/>
                </a:cubicBezTo>
                <a:cubicBezTo>
                  <a:pt x="1477" y="543"/>
                  <a:pt x="1396" y="546"/>
                  <a:pt x="1315" y="546"/>
                </a:cubicBezTo>
                <a:cubicBezTo>
                  <a:pt x="1221" y="546"/>
                  <a:pt x="1127" y="548"/>
                  <a:pt x="1033" y="552"/>
                </a:cubicBezTo>
              </a:path>
            </a:pathLst>
          </a:custGeom>
          <a:noFill/>
          <a:ln w="19050" cap="rnd">
            <a:solidFill>
              <a:srgbClr val="FF0000"/>
            </a:solidFill>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16" name="Comment 4"/>
          <p:cNvSpPr>
            <a:spLocks noRot="1" noChangeAspect="1" noEditPoints="1" noChangeArrowheads="1" noChangeShapeType="1" noTextEdit="1"/>
          </p:cNvSpPr>
          <p:nvPr/>
        </p:nvSpPr>
        <p:spPr bwMode="auto">
          <a:xfrm>
            <a:off x="5360988" y="4089400"/>
            <a:ext cx="860425" cy="57150"/>
          </a:xfrm>
          <a:custGeom>
            <a:avLst/>
            <a:gdLst>
              <a:gd name="T0" fmla="+- 0 17273 14891"/>
              <a:gd name="T1" fmla="*/ T0 w 2392"/>
              <a:gd name="T2" fmla="+- 0 11474 11361"/>
              <a:gd name="T3" fmla="*/ 11474 h 158"/>
              <a:gd name="T4" fmla="+- 0 17264 14891"/>
              <a:gd name="T5" fmla="*/ T4 w 2392"/>
              <a:gd name="T6" fmla="+- 0 11481 11361"/>
              <a:gd name="T7" fmla="*/ 11481 h 158"/>
              <a:gd name="T8" fmla="+- 0 17247 14891"/>
              <a:gd name="T9" fmla="*/ T8 w 2392"/>
              <a:gd name="T10" fmla="+- 0 11505 11361"/>
              <a:gd name="T11" fmla="*/ 11505 h 158"/>
              <a:gd name="T12" fmla="+- 0 17198 14891"/>
              <a:gd name="T13" fmla="*/ T12 w 2392"/>
              <a:gd name="T14" fmla="+- 0 11510 11361"/>
              <a:gd name="T15" fmla="*/ 11510 h 158"/>
              <a:gd name="T16" fmla="+- 0 17088 14891"/>
              <a:gd name="T17" fmla="*/ T16 w 2392"/>
              <a:gd name="T18" fmla="+- 0 11522 11361"/>
              <a:gd name="T19" fmla="*/ 11522 h 158"/>
              <a:gd name="T20" fmla="+- 0 16973 14891"/>
              <a:gd name="T21" fmla="*/ T20 w 2392"/>
              <a:gd name="T22" fmla="+- 0 11521 11361"/>
              <a:gd name="T23" fmla="*/ 11521 h 158"/>
              <a:gd name="T24" fmla="+- 0 16863 14891"/>
              <a:gd name="T25" fmla="*/ T24 w 2392"/>
              <a:gd name="T26" fmla="+- 0 11518 11361"/>
              <a:gd name="T27" fmla="*/ 11518 h 158"/>
              <a:gd name="T28" fmla="+- 0 16674 14891"/>
              <a:gd name="T29" fmla="*/ T28 w 2392"/>
              <a:gd name="T30" fmla="+- 0 11513 11361"/>
              <a:gd name="T31" fmla="*/ 11513 h 158"/>
              <a:gd name="T32" fmla="+- 0 16484 14891"/>
              <a:gd name="T33" fmla="*/ T32 w 2392"/>
              <a:gd name="T34" fmla="+- 0 11502 11361"/>
              <a:gd name="T35" fmla="*/ 11502 h 158"/>
              <a:gd name="T36" fmla="+- 0 16296 14891"/>
              <a:gd name="T37" fmla="*/ T36 w 2392"/>
              <a:gd name="T38" fmla="+- 0 11487 11361"/>
              <a:gd name="T39" fmla="*/ 11487 h 158"/>
              <a:gd name="T40" fmla="+- 0 16078 14891"/>
              <a:gd name="T41" fmla="*/ T40 w 2392"/>
              <a:gd name="T42" fmla="+- 0 11470 11361"/>
              <a:gd name="T43" fmla="*/ 11470 h 158"/>
              <a:gd name="T44" fmla="+- 0 15861 14891"/>
              <a:gd name="T45" fmla="*/ T44 w 2392"/>
              <a:gd name="T46" fmla="+- 0 11449 11361"/>
              <a:gd name="T47" fmla="*/ 11449 h 158"/>
              <a:gd name="T48" fmla="+- 0 15644 14891"/>
              <a:gd name="T49" fmla="*/ T48 w 2392"/>
              <a:gd name="T50" fmla="+- 0 11425 11361"/>
              <a:gd name="T51" fmla="*/ 11425 h 158"/>
              <a:gd name="T52" fmla="+- 0 15445 14891"/>
              <a:gd name="T53" fmla="*/ T52 w 2392"/>
              <a:gd name="T54" fmla="+- 0 11403 11361"/>
              <a:gd name="T55" fmla="*/ 11403 h 158"/>
              <a:gd name="T56" fmla="+- 0 15245 14891"/>
              <a:gd name="T57" fmla="*/ T56 w 2392"/>
              <a:gd name="T58" fmla="+- 0 11374 11361"/>
              <a:gd name="T59" fmla="*/ 11374 h 158"/>
              <a:gd name="T60" fmla="+- 0 15044 14891"/>
              <a:gd name="T61" fmla="*/ T60 w 2392"/>
              <a:gd name="T62" fmla="+- 0 11365 11361"/>
              <a:gd name="T63" fmla="*/ 11365 h 158"/>
              <a:gd name="T64" fmla="+- 0 14992 14891"/>
              <a:gd name="T65" fmla="*/ T64 w 2392"/>
              <a:gd name="T66" fmla="+- 0 11363 11361"/>
              <a:gd name="T67" fmla="*/ 11363 h 158"/>
              <a:gd name="T68" fmla="+- 0 14942 14891"/>
              <a:gd name="T69" fmla="*/ T68 w 2392"/>
              <a:gd name="T70" fmla="+- 0 11362 11361"/>
              <a:gd name="T71" fmla="*/ 11362 h 158"/>
              <a:gd name="T72" fmla="+- 0 14891 14891"/>
              <a:gd name="T73" fmla="*/ T72 w 2392"/>
              <a:gd name="T74" fmla="+- 0 11364 11361"/>
              <a:gd name="T75" fmla="*/ 11364 h 15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2392" h="158" extrusionOk="0">
                <a:moveTo>
                  <a:pt x="2382" y="113"/>
                </a:moveTo>
                <a:cubicBezTo>
                  <a:pt x="2373" y="120"/>
                  <a:pt x="2356" y="144"/>
                  <a:pt x="2307" y="149"/>
                </a:cubicBezTo>
                <a:cubicBezTo>
                  <a:pt x="2197" y="161"/>
                  <a:pt x="2082" y="160"/>
                  <a:pt x="1972" y="157"/>
                </a:cubicBezTo>
                <a:cubicBezTo>
                  <a:pt x="1783" y="152"/>
                  <a:pt x="1593" y="141"/>
                  <a:pt x="1405" y="126"/>
                </a:cubicBezTo>
                <a:cubicBezTo>
                  <a:pt x="1187" y="109"/>
                  <a:pt x="970" y="88"/>
                  <a:pt x="753" y="64"/>
                </a:cubicBezTo>
                <a:cubicBezTo>
                  <a:pt x="554" y="42"/>
                  <a:pt x="354" y="13"/>
                  <a:pt x="153" y="4"/>
                </a:cubicBezTo>
                <a:cubicBezTo>
                  <a:pt x="101" y="2"/>
                  <a:pt x="51" y="1"/>
                  <a:pt x="0" y="3"/>
                </a:cubicBezTo>
              </a:path>
            </a:pathLst>
          </a:custGeom>
          <a:noFill/>
          <a:ln w="19050" cap="rnd">
            <a:solidFill>
              <a:srgbClr val="FF0000"/>
            </a:solidFill>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17" name="Comment 5"/>
          <p:cNvSpPr>
            <a:spLocks noRot="1" noChangeAspect="1" noEditPoints="1" noChangeArrowheads="1" noChangeShapeType="1" noTextEdit="1"/>
          </p:cNvSpPr>
          <p:nvPr/>
        </p:nvSpPr>
        <p:spPr bwMode="auto">
          <a:xfrm>
            <a:off x="4757738" y="5307013"/>
            <a:ext cx="1668462" cy="85725"/>
          </a:xfrm>
          <a:custGeom>
            <a:avLst/>
            <a:gdLst>
              <a:gd name="T0" fmla="+- 0 17841 13217"/>
              <a:gd name="T1" fmla="*/ T0 w 4632"/>
              <a:gd name="T2" fmla="+- 0 14938 14743"/>
              <a:gd name="T3" fmla="*/ 14938 h 235"/>
              <a:gd name="T4" fmla="+- 0 17841 13217"/>
              <a:gd name="T5" fmla="*/ T4 w 4632"/>
              <a:gd name="T6" fmla="+- 0 14938 14743"/>
              <a:gd name="T7" fmla="*/ 14938 h 235"/>
              <a:gd name="T8" fmla="+- 0 17847 13217"/>
              <a:gd name="T9" fmla="*/ T8 w 4632"/>
              <a:gd name="T10" fmla="+- 0 14915 14743"/>
              <a:gd name="T11" fmla="*/ 14915 h 235"/>
              <a:gd name="T12" fmla="+- 0 17824 13217"/>
              <a:gd name="T13" fmla="*/ T12 w 4632"/>
              <a:gd name="T14" fmla="+- 0 14906 14743"/>
              <a:gd name="T15" fmla="*/ 14906 h 235"/>
              <a:gd name="T16" fmla="+- 0 17629 13217"/>
              <a:gd name="T17" fmla="*/ T16 w 4632"/>
              <a:gd name="T18" fmla="+- 0 14829 14743"/>
              <a:gd name="T19" fmla="*/ 14829 h 235"/>
              <a:gd name="T20" fmla="+- 0 17308 13217"/>
              <a:gd name="T21" fmla="*/ T20 w 4632"/>
              <a:gd name="T22" fmla="+- 0 14782 14743"/>
              <a:gd name="T23" fmla="*/ 14782 h 235"/>
              <a:gd name="T24" fmla="+- 0 17114 13217"/>
              <a:gd name="T25" fmla="*/ T24 w 4632"/>
              <a:gd name="T26" fmla="+- 0 14865 14743"/>
              <a:gd name="T27" fmla="*/ 14865 h 235"/>
              <a:gd name="T28" fmla="+- 0 16991 13217"/>
              <a:gd name="T29" fmla="*/ T28 w 4632"/>
              <a:gd name="T30" fmla="+- 0 14918 14743"/>
              <a:gd name="T31" fmla="*/ 14918 h 235"/>
              <a:gd name="T32" fmla="+- 0 16924 13217"/>
              <a:gd name="T33" fmla="*/ T32 w 4632"/>
              <a:gd name="T34" fmla="+- 0 14982 14743"/>
              <a:gd name="T35" fmla="*/ 14982 h 235"/>
              <a:gd name="T36" fmla="+- 0 16780 13217"/>
              <a:gd name="T37" fmla="*/ T36 w 4632"/>
              <a:gd name="T38" fmla="+- 0 14976 14743"/>
              <a:gd name="T39" fmla="*/ 14976 h 235"/>
              <a:gd name="T40" fmla="+- 0 16470 13217"/>
              <a:gd name="T41" fmla="*/ T40 w 4632"/>
              <a:gd name="T42" fmla="+- 0 14964 14743"/>
              <a:gd name="T43" fmla="*/ 14964 h 235"/>
              <a:gd name="T44" fmla="+- 0 16170 13217"/>
              <a:gd name="T45" fmla="*/ T44 w 4632"/>
              <a:gd name="T46" fmla="+- 0 14847 14743"/>
              <a:gd name="T47" fmla="*/ 14847 h 235"/>
              <a:gd name="T48" fmla="+- 0 15856 13217"/>
              <a:gd name="T49" fmla="*/ T48 w 4632"/>
              <a:gd name="T50" fmla="+- 0 14834 14743"/>
              <a:gd name="T51" fmla="*/ 14834 h 235"/>
              <a:gd name="T52" fmla="+- 0 15482 13217"/>
              <a:gd name="T53" fmla="*/ T52 w 4632"/>
              <a:gd name="T54" fmla="+- 0 14819 14743"/>
              <a:gd name="T55" fmla="*/ 14819 h 235"/>
              <a:gd name="T56" fmla="+- 0 15131 13217"/>
              <a:gd name="T57" fmla="*/ T56 w 4632"/>
              <a:gd name="T58" fmla="+- 0 14892 14743"/>
              <a:gd name="T59" fmla="*/ 14892 h 235"/>
              <a:gd name="T60" fmla="+- 0 14765 13217"/>
              <a:gd name="T61" fmla="*/ T60 w 4632"/>
              <a:gd name="T62" fmla="+- 0 14951 14743"/>
              <a:gd name="T63" fmla="*/ 14951 h 235"/>
              <a:gd name="T64" fmla="+- 0 14271 13217"/>
              <a:gd name="T65" fmla="*/ T64 w 4632"/>
              <a:gd name="T66" fmla="+- 0 15031 14743"/>
              <a:gd name="T67" fmla="*/ 15031 h 235"/>
              <a:gd name="T68" fmla="+- 0 13845 13217"/>
              <a:gd name="T69" fmla="*/ T68 w 4632"/>
              <a:gd name="T70" fmla="+- 0 14808 14743"/>
              <a:gd name="T71" fmla="*/ 14808 h 235"/>
              <a:gd name="T72" fmla="+- 0 13368 13217"/>
              <a:gd name="T73" fmla="*/ T72 w 4632"/>
              <a:gd name="T74" fmla="+- 0 14749 14743"/>
              <a:gd name="T75" fmla="*/ 14749 h 235"/>
              <a:gd name="T76" fmla="+- 0 13310 13217"/>
              <a:gd name="T77" fmla="*/ T76 w 4632"/>
              <a:gd name="T78" fmla="+- 0 14742 14743"/>
              <a:gd name="T79" fmla="*/ 14742 h 235"/>
              <a:gd name="T80" fmla="+- 0 13270 13217"/>
              <a:gd name="T81" fmla="*/ T80 w 4632"/>
              <a:gd name="T82" fmla="+- 0 14755 14743"/>
              <a:gd name="T83" fmla="*/ 14755 h 235"/>
              <a:gd name="T84" fmla="+- 0 13217 13217"/>
              <a:gd name="T85" fmla="*/ T84 w 4632"/>
              <a:gd name="T86" fmla="+- 0 14759 14743"/>
              <a:gd name="T87" fmla="*/ 14759 h 23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Lst>
            <a:rect l="0" t="0" r="r" b="b"/>
            <a:pathLst>
              <a:path w="4632" h="235" extrusionOk="0">
                <a:moveTo>
                  <a:pt x="4624" y="195"/>
                </a:moveTo>
                <a:cubicBezTo>
                  <a:pt x="4624" y="195"/>
                  <a:pt x="4630" y="172"/>
                  <a:pt x="4607" y="163"/>
                </a:cubicBezTo>
                <a:cubicBezTo>
                  <a:pt x="4412" y="86"/>
                  <a:pt x="4091" y="39"/>
                  <a:pt x="3897" y="122"/>
                </a:cubicBezTo>
                <a:cubicBezTo>
                  <a:pt x="3774" y="175"/>
                  <a:pt x="3707" y="239"/>
                  <a:pt x="3563" y="233"/>
                </a:cubicBezTo>
                <a:cubicBezTo>
                  <a:pt x="3253" y="221"/>
                  <a:pt x="2953" y="104"/>
                  <a:pt x="2639" y="91"/>
                </a:cubicBezTo>
                <a:cubicBezTo>
                  <a:pt x="2265" y="76"/>
                  <a:pt x="1914" y="149"/>
                  <a:pt x="1548" y="208"/>
                </a:cubicBezTo>
                <a:cubicBezTo>
                  <a:pt x="1054" y="288"/>
                  <a:pt x="628" y="65"/>
                  <a:pt x="151" y="6"/>
                </a:cubicBezTo>
                <a:cubicBezTo>
                  <a:pt x="93" y="-1"/>
                  <a:pt x="53" y="12"/>
                  <a:pt x="0" y="16"/>
                </a:cubicBezTo>
              </a:path>
            </a:pathLst>
          </a:custGeom>
          <a:noFill/>
          <a:ln w="19050" cap="rnd">
            <a:solidFill>
              <a:srgbClr val="FF0000"/>
            </a:solidFill>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18" name="Comment 6"/>
          <p:cNvSpPr>
            <a:spLocks noRot="1" noChangeAspect="1" noEditPoints="1" noChangeArrowheads="1" noChangeShapeType="1" noTextEdit="1"/>
          </p:cNvSpPr>
          <p:nvPr/>
        </p:nvSpPr>
        <p:spPr bwMode="auto">
          <a:xfrm>
            <a:off x="5826125" y="4262438"/>
            <a:ext cx="584200" cy="296862"/>
          </a:xfrm>
          <a:custGeom>
            <a:avLst/>
            <a:gdLst>
              <a:gd name="T0" fmla="+- 0 16453 16183"/>
              <a:gd name="T1" fmla="*/ T0 w 1625"/>
              <a:gd name="T2" fmla="+- 0 11996 11839"/>
              <a:gd name="T3" fmla="*/ 11996 h 824"/>
              <a:gd name="T4" fmla="+- 0 16502 16183"/>
              <a:gd name="T5" fmla="*/ T4 w 1625"/>
              <a:gd name="T6" fmla="+- 0 12123 11839"/>
              <a:gd name="T7" fmla="*/ 12123 h 824"/>
              <a:gd name="T8" fmla="+- 0 16599 16183"/>
              <a:gd name="T9" fmla="*/ T8 w 1625"/>
              <a:gd name="T10" fmla="+- 0 12338 11839"/>
              <a:gd name="T11" fmla="*/ 12338 h 824"/>
              <a:gd name="T12" fmla="+- 0 16687 16183"/>
              <a:gd name="T13" fmla="*/ T12 w 1625"/>
              <a:gd name="T14" fmla="+- 0 12493 11839"/>
              <a:gd name="T15" fmla="*/ 12493 h 824"/>
              <a:gd name="T16" fmla="+- 0 16699 16183"/>
              <a:gd name="T17" fmla="*/ T16 w 1625"/>
              <a:gd name="T18" fmla="+- 0 12513 11839"/>
              <a:gd name="T19" fmla="*/ 12513 h 824"/>
              <a:gd name="T20" fmla="+- 0 16648 16183"/>
              <a:gd name="T21" fmla="*/ T20 w 1625"/>
              <a:gd name="T22" fmla="+- 0 12379 11839"/>
              <a:gd name="T23" fmla="*/ 12379 h 824"/>
              <a:gd name="T24" fmla="+- 0 16633 16183"/>
              <a:gd name="T25" fmla="*/ T24 w 1625"/>
              <a:gd name="T26" fmla="+- 0 12334 11839"/>
              <a:gd name="T27" fmla="*/ 12334 h 824"/>
              <a:gd name="T28" fmla="+- 0 16515 16183"/>
              <a:gd name="T29" fmla="*/ T28 w 1625"/>
              <a:gd name="T30" fmla="+- 0 12054 11839"/>
              <a:gd name="T31" fmla="*/ 12054 h 824"/>
              <a:gd name="T32" fmla="+- 0 16520 16183"/>
              <a:gd name="T33" fmla="*/ T32 w 1625"/>
              <a:gd name="T34" fmla="+- 0 11972 11839"/>
              <a:gd name="T35" fmla="*/ 11972 h 824"/>
              <a:gd name="T36" fmla="+- 0 16613 16183"/>
              <a:gd name="T37" fmla="*/ T36 w 1625"/>
              <a:gd name="T38" fmla="+- 0 11934 11839"/>
              <a:gd name="T39" fmla="*/ 11934 h 824"/>
              <a:gd name="T40" fmla="+- 0 16770 16183"/>
              <a:gd name="T41" fmla="*/ T40 w 1625"/>
              <a:gd name="T42" fmla="+- 0 11987 11839"/>
              <a:gd name="T43" fmla="*/ 11987 h 824"/>
              <a:gd name="T44" fmla="+- 0 16801 16183"/>
              <a:gd name="T45" fmla="*/ T44 w 1625"/>
              <a:gd name="T46" fmla="+- 0 12110 11839"/>
              <a:gd name="T47" fmla="*/ 12110 h 824"/>
              <a:gd name="T48" fmla="+- 0 16722 16183"/>
              <a:gd name="T49" fmla="*/ T48 w 1625"/>
              <a:gd name="T50" fmla="+- 0 12238 11839"/>
              <a:gd name="T51" fmla="*/ 12238 h 824"/>
              <a:gd name="T52" fmla="+- 0 16596 16183"/>
              <a:gd name="T53" fmla="*/ T52 w 1625"/>
              <a:gd name="T54" fmla="+- 0 12299 11839"/>
              <a:gd name="T55" fmla="*/ 12299 h 824"/>
              <a:gd name="T56" fmla="+- 0 16527 16183"/>
              <a:gd name="T57" fmla="*/ T56 w 1625"/>
              <a:gd name="T58" fmla="+- 0 12299 11839"/>
              <a:gd name="T59" fmla="*/ 12299 h 824"/>
              <a:gd name="T60" fmla="+- 0 16949 16183"/>
              <a:gd name="T61" fmla="*/ T60 w 1625"/>
              <a:gd name="T62" fmla="+- 0 11980 11839"/>
              <a:gd name="T63" fmla="*/ 11980 h 824"/>
              <a:gd name="T64" fmla="+- 0 16980 16183"/>
              <a:gd name="T65" fmla="*/ T64 w 1625"/>
              <a:gd name="T66" fmla="+- 0 12075 11839"/>
              <a:gd name="T67" fmla="*/ 12075 h 824"/>
              <a:gd name="T68" fmla="+- 0 17032 16183"/>
              <a:gd name="T69" fmla="*/ T68 w 1625"/>
              <a:gd name="T70" fmla="+- 0 12237 11839"/>
              <a:gd name="T71" fmla="*/ 12237 h 824"/>
              <a:gd name="T72" fmla="+- 0 17070 16183"/>
              <a:gd name="T73" fmla="*/ T72 w 1625"/>
              <a:gd name="T74" fmla="+- 0 12364 11839"/>
              <a:gd name="T75" fmla="*/ 12364 h 824"/>
              <a:gd name="T76" fmla="+- 0 17083 16183"/>
              <a:gd name="T77" fmla="*/ T76 w 1625"/>
              <a:gd name="T78" fmla="+- 0 12389 11839"/>
              <a:gd name="T79" fmla="*/ 12389 h 824"/>
              <a:gd name="T80" fmla="+- 0 17572 16183"/>
              <a:gd name="T81" fmla="*/ T80 w 1625"/>
              <a:gd name="T82" fmla="+- 0 11869 11839"/>
              <a:gd name="T83" fmla="*/ 11869 h 824"/>
              <a:gd name="T84" fmla="+- 0 17476 16183"/>
              <a:gd name="T85" fmla="*/ T84 w 1625"/>
              <a:gd name="T86" fmla="+- 0 11849 11839"/>
              <a:gd name="T87" fmla="*/ 11849 h 824"/>
              <a:gd name="T88" fmla="+- 0 17399 16183"/>
              <a:gd name="T89" fmla="*/ T88 w 1625"/>
              <a:gd name="T90" fmla="+- 0 11955 11839"/>
              <a:gd name="T91" fmla="*/ 11955 h 824"/>
              <a:gd name="T92" fmla="+- 0 17334 16183"/>
              <a:gd name="T93" fmla="*/ T92 w 1625"/>
              <a:gd name="T94" fmla="+- 0 12124 11839"/>
              <a:gd name="T95" fmla="*/ 12124 h 824"/>
              <a:gd name="T96" fmla="+- 0 17380 16183"/>
              <a:gd name="T97" fmla="*/ T96 w 1625"/>
              <a:gd name="T98" fmla="+- 0 12235 11839"/>
              <a:gd name="T99" fmla="*/ 12235 h 824"/>
              <a:gd name="T100" fmla="+- 0 17578 16183"/>
              <a:gd name="T101" fmla="*/ T100 w 1625"/>
              <a:gd name="T102" fmla="+- 0 12230 11839"/>
              <a:gd name="T103" fmla="*/ 12230 h 824"/>
              <a:gd name="T104" fmla="+- 0 17770 16183"/>
              <a:gd name="T105" fmla="*/ T104 w 1625"/>
              <a:gd name="T106" fmla="+- 0 12176 11839"/>
              <a:gd name="T107" fmla="*/ 12176 h 824"/>
              <a:gd name="T108" fmla="+- 0 17807 16183"/>
              <a:gd name="T109" fmla="*/ T108 w 1625"/>
              <a:gd name="T110" fmla="+- 0 12160 11839"/>
              <a:gd name="T111" fmla="*/ 12160 h 824"/>
              <a:gd name="T112" fmla="+- 0 16357 16183"/>
              <a:gd name="T113" fmla="*/ T112 w 1625"/>
              <a:gd name="T114" fmla="+- 0 12645 11839"/>
              <a:gd name="T115" fmla="*/ 12645 h 824"/>
              <a:gd name="T116" fmla="+- 0 16366 16183"/>
              <a:gd name="T117" fmla="*/ T116 w 1625"/>
              <a:gd name="T118" fmla="+- 0 12662 11839"/>
              <a:gd name="T119" fmla="*/ 12662 h 824"/>
              <a:gd name="T120" fmla="+- 0 16332 16183"/>
              <a:gd name="T121" fmla="*/ T120 w 1625"/>
              <a:gd name="T122" fmla="+- 0 12614 11839"/>
              <a:gd name="T123" fmla="*/ 12614 h 824"/>
              <a:gd name="T124" fmla="+- 0 16290 16183"/>
              <a:gd name="T125" fmla="*/ T124 w 1625"/>
              <a:gd name="T126" fmla="+- 0 12553 11839"/>
              <a:gd name="T127" fmla="*/ 12553 h 824"/>
              <a:gd name="T128" fmla="+- 0 16219 16183"/>
              <a:gd name="T129" fmla="*/ T128 w 1625"/>
              <a:gd name="T130" fmla="+- 0 12379 11839"/>
              <a:gd name="T131" fmla="*/ 12379 h 824"/>
              <a:gd name="T132" fmla="+- 0 16200 16183"/>
              <a:gd name="T133" fmla="*/ T132 w 1625"/>
              <a:gd name="T134" fmla="+- 0 12245 11839"/>
              <a:gd name="T135" fmla="*/ 12245 h 824"/>
              <a:gd name="T136" fmla="+- 0 16225 16183"/>
              <a:gd name="T137" fmla="*/ T136 w 1625"/>
              <a:gd name="T138" fmla="+- 0 12167 11839"/>
              <a:gd name="T139" fmla="*/ 12167 h 824"/>
              <a:gd name="T140" fmla="+- 0 16400 16183"/>
              <a:gd name="T141" fmla="*/ T140 w 1625"/>
              <a:gd name="T142" fmla="+- 0 12319 11839"/>
              <a:gd name="T143" fmla="*/ 12319 h 824"/>
              <a:gd name="T144" fmla="+- 0 16521 16183"/>
              <a:gd name="T145" fmla="*/ T144 w 1625"/>
              <a:gd name="T146" fmla="+- 0 12513 11839"/>
              <a:gd name="T147" fmla="*/ 12513 h 824"/>
              <a:gd name="T148" fmla="+- 0 16539 16183"/>
              <a:gd name="T149" fmla="*/ T148 w 1625"/>
              <a:gd name="T150" fmla="+- 0 12543 11839"/>
              <a:gd name="T151" fmla="*/ 12543 h 824"/>
              <a:gd name="T152" fmla="+- 0 16510 16183"/>
              <a:gd name="T153" fmla="*/ T152 w 1625"/>
              <a:gd name="T154" fmla="+- 0 12415 11839"/>
              <a:gd name="T155" fmla="*/ 12415 h 824"/>
              <a:gd name="T156" fmla="+- 0 16408 16183"/>
              <a:gd name="T157" fmla="*/ T156 w 1625"/>
              <a:gd name="T158" fmla="+- 0 12418 11839"/>
              <a:gd name="T159" fmla="*/ 12418 h 824"/>
              <a:gd name="T160" fmla="+- 0 16240 16183"/>
              <a:gd name="T161" fmla="*/ T160 w 1625"/>
              <a:gd name="T162" fmla="+- 0 12453 11839"/>
              <a:gd name="T163" fmla="*/ 12453 h 824"/>
              <a:gd name="T164" fmla="+- 0 16183 16183"/>
              <a:gd name="T165" fmla="*/ T164 w 1625"/>
              <a:gd name="T166" fmla="+- 0 12474 11839"/>
              <a:gd name="T167" fmla="*/ 12474 h 8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Lst>
            <a:rect l="0" t="0" r="r" b="b"/>
            <a:pathLst>
              <a:path w="1625" h="824" extrusionOk="0">
                <a:moveTo>
                  <a:pt x="270" y="157"/>
                </a:moveTo>
                <a:cubicBezTo>
                  <a:pt x="291" y="198"/>
                  <a:pt x="302" y="241"/>
                  <a:pt x="319" y="284"/>
                </a:cubicBezTo>
                <a:cubicBezTo>
                  <a:pt x="348" y="357"/>
                  <a:pt x="380" y="429"/>
                  <a:pt x="416" y="499"/>
                </a:cubicBezTo>
                <a:cubicBezTo>
                  <a:pt x="443" y="552"/>
                  <a:pt x="473" y="603"/>
                  <a:pt x="504" y="654"/>
                </a:cubicBezTo>
                <a:cubicBezTo>
                  <a:pt x="508" y="661"/>
                  <a:pt x="512" y="667"/>
                  <a:pt x="516" y="674"/>
                </a:cubicBezTo>
                <a:cubicBezTo>
                  <a:pt x="506" y="626"/>
                  <a:pt x="483" y="586"/>
                  <a:pt x="465" y="540"/>
                </a:cubicBezTo>
                <a:cubicBezTo>
                  <a:pt x="460" y="525"/>
                  <a:pt x="455" y="510"/>
                  <a:pt x="450" y="495"/>
                </a:cubicBezTo>
              </a:path>
              <a:path w="1625" h="824" extrusionOk="0">
                <a:moveTo>
                  <a:pt x="332" y="215"/>
                </a:moveTo>
                <a:cubicBezTo>
                  <a:pt x="326" y="190"/>
                  <a:pt x="317" y="156"/>
                  <a:pt x="337" y="133"/>
                </a:cubicBezTo>
                <a:cubicBezTo>
                  <a:pt x="359" y="108"/>
                  <a:pt x="399" y="98"/>
                  <a:pt x="430" y="95"/>
                </a:cubicBezTo>
                <a:cubicBezTo>
                  <a:pt x="484" y="91"/>
                  <a:pt x="548" y="110"/>
                  <a:pt x="587" y="148"/>
                </a:cubicBezTo>
                <a:cubicBezTo>
                  <a:pt x="620" y="180"/>
                  <a:pt x="626" y="228"/>
                  <a:pt x="618" y="271"/>
                </a:cubicBezTo>
                <a:cubicBezTo>
                  <a:pt x="608" y="324"/>
                  <a:pt x="579" y="365"/>
                  <a:pt x="539" y="399"/>
                </a:cubicBezTo>
                <a:cubicBezTo>
                  <a:pt x="508" y="426"/>
                  <a:pt x="455" y="453"/>
                  <a:pt x="413" y="460"/>
                </a:cubicBezTo>
                <a:cubicBezTo>
                  <a:pt x="389" y="464"/>
                  <a:pt x="367" y="463"/>
                  <a:pt x="344" y="460"/>
                </a:cubicBezTo>
              </a:path>
              <a:path w="1625" h="824" extrusionOk="0">
                <a:moveTo>
                  <a:pt x="766" y="141"/>
                </a:moveTo>
                <a:cubicBezTo>
                  <a:pt x="773" y="173"/>
                  <a:pt x="787" y="203"/>
                  <a:pt x="797" y="236"/>
                </a:cubicBezTo>
                <a:cubicBezTo>
                  <a:pt x="813" y="290"/>
                  <a:pt x="831" y="344"/>
                  <a:pt x="849" y="398"/>
                </a:cubicBezTo>
                <a:cubicBezTo>
                  <a:pt x="863" y="440"/>
                  <a:pt x="873" y="483"/>
                  <a:pt x="887" y="525"/>
                </a:cubicBezTo>
                <a:cubicBezTo>
                  <a:pt x="893" y="538"/>
                  <a:pt x="895" y="542"/>
                  <a:pt x="900" y="550"/>
                </a:cubicBezTo>
              </a:path>
              <a:path w="1625" h="824" extrusionOk="0">
                <a:moveTo>
                  <a:pt x="1389" y="30"/>
                </a:moveTo>
                <a:cubicBezTo>
                  <a:pt x="1353" y="7"/>
                  <a:pt x="1333" y="-11"/>
                  <a:pt x="1293" y="10"/>
                </a:cubicBezTo>
                <a:cubicBezTo>
                  <a:pt x="1254" y="31"/>
                  <a:pt x="1236" y="79"/>
                  <a:pt x="1216" y="116"/>
                </a:cubicBezTo>
                <a:cubicBezTo>
                  <a:pt x="1187" y="169"/>
                  <a:pt x="1162" y="226"/>
                  <a:pt x="1151" y="285"/>
                </a:cubicBezTo>
                <a:cubicBezTo>
                  <a:pt x="1142" y="333"/>
                  <a:pt x="1147" y="377"/>
                  <a:pt x="1197" y="396"/>
                </a:cubicBezTo>
                <a:cubicBezTo>
                  <a:pt x="1259" y="419"/>
                  <a:pt x="1333" y="401"/>
                  <a:pt x="1395" y="391"/>
                </a:cubicBezTo>
                <a:cubicBezTo>
                  <a:pt x="1459" y="381"/>
                  <a:pt x="1527" y="362"/>
                  <a:pt x="1587" y="337"/>
                </a:cubicBezTo>
                <a:cubicBezTo>
                  <a:pt x="1606" y="326"/>
                  <a:pt x="1610" y="322"/>
                  <a:pt x="1624" y="321"/>
                </a:cubicBezTo>
              </a:path>
              <a:path w="1625" h="824" extrusionOk="0">
                <a:moveTo>
                  <a:pt x="174" y="806"/>
                </a:moveTo>
                <a:cubicBezTo>
                  <a:pt x="177" y="812"/>
                  <a:pt x="180" y="817"/>
                  <a:pt x="183" y="823"/>
                </a:cubicBezTo>
                <a:cubicBezTo>
                  <a:pt x="169" y="808"/>
                  <a:pt x="161" y="791"/>
                  <a:pt x="149" y="775"/>
                </a:cubicBezTo>
                <a:cubicBezTo>
                  <a:pt x="135" y="755"/>
                  <a:pt x="122" y="734"/>
                  <a:pt x="107" y="714"/>
                </a:cubicBezTo>
                <a:cubicBezTo>
                  <a:pt x="68" y="662"/>
                  <a:pt x="50" y="603"/>
                  <a:pt x="36" y="540"/>
                </a:cubicBezTo>
                <a:cubicBezTo>
                  <a:pt x="26" y="495"/>
                  <a:pt x="21" y="452"/>
                  <a:pt x="17" y="406"/>
                </a:cubicBezTo>
                <a:cubicBezTo>
                  <a:pt x="15" y="384"/>
                  <a:pt x="8" y="333"/>
                  <a:pt x="42" y="328"/>
                </a:cubicBezTo>
                <a:cubicBezTo>
                  <a:pt x="98" y="320"/>
                  <a:pt x="189" y="446"/>
                  <a:pt x="217" y="480"/>
                </a:cubicBezTo>
                <a:cubicBezTo>
                  <a:pt x="266" y="540"/>
                  <a:pt x="305" y="604"/>
                  <a:pt x="338" y="674"/>
                </a:cubicBezTo>
                <a:cubicBezTo>
                  <a:pt x="346" y="690"/>
                  <a:pt x="348" y="695"/>
                  <a:pt x="356" y="704"/>
                </a:cubicBezTo>
              </a:path>
              <a:path w="1625" h="824" extrusionOk="0">
                <a:moveTo>
                  <a:pt x="327" y="576"/>
                </a:moveTo>
                <a:cubicBezTo>
                  <a:pt x="289" y="572"/>
                  <a:pt x="264" y="573"/>
                  <a:pt x="225" y="579"/>
                </a:cubicBezTo>
                <a:cubicBezTo>
                  <a:pt x="167" y="589"/>
                  <a:pt x="113" y="600"/>
                  <a:pt x="57" y="614"/>
                </a:cubicBezTo>
                <a:cubicBezTo>
                  <a:pt x="24" y="620"/>
                  <a:pt x="15" y="619"/>
                  <a:pt x="0" y="635"/>
                </a:cubicBezTo>
              </a:path>
            </a:pathLst>
          </a:custGeom>
          <a:noFill/>
          <a:ln w="19050" cap="rnd">
            <a:solidFill>
              <a:srgbClr val="FF0000"/>
            </a:solidFill>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xmlns="" val="30923414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12 November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19</a:t>
            </a:fld>
            <a:endParaRPr lang="en-US"/>
          </a:p>
        </p:txBody>
      </p:sp>
      <p:pic>
        <p:nvPicPr>
          <p:cNvPr id="6" name="Picture 5"/>
          <p:cNvPicPr>
            <a:picLocks noChangeAspect="1"/>
          </p:cNvPicPr>
          <p:nvPr/>
        </p:nvPicPr>
        <p:blipFill>
          <a:blip r:embed="rId3"/>
          <a:stretch>
            <a:fillRect/>
          </a:stretch>
        </p:blipFill>
        <p:spPr>
          <a:xfrm>
            <a:off x="0" y="310674"/>
            <a:ext cx="9144000" cy="5715000"/>
          </a:xfrm>
          <a:prstGeom prst="rect">
            <a:avLst/>
          </a:prstGeom>
        </p:spPr>
      </p:pic>
      <p:sp>
        <p:nvSpPr>
          <p:cNvPr id="7" name="Rectangle 6"/>
          <p:cNvSpPr/>
          <p:nvPr/>
        </p:nvSpPr>
        <p:spPr>
          <a:xfrm>
            <a:off x="3590058" y="5987018"/>
            <a:ext cx="5402274" cy="36933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n-US" dirty="0">
                <a:hlinkClick r:id="rId4"/>
              </a:rPr>
              <a:t>http://</a:t>
            </a:r>
            <a:r>
              <a:rPr lang="en-US" dirty="0" err="1">
                <a:hlinkClick r:id="rId4"/>
              </a:rPr>
              <a:t>en.wikipedia.org</a:t>
            </a:r>
            <a:r>
              <a:rPr lang="en-US" dirty="0">
                <a:hlinkClick r:id="rId4"/>
              </a:rPr>
              <a:t>/wiki/File:Intel_i80286_arch.svg</a:t>
            </a:r>
            <a:endParaRPr lang="en-US" dirty="0"/>
          </a:p>
        </p:txBody>
      </p:sp>
    </p:spTree>
    <p:extLst>
      <p:ext uri="{BB962C8B-B14F-4D97-AF65-F5344CB8AC3E}">
        <p14:creationId xmlns:p14="http://schemas.microsoft.com/office/powerpoint/2010/main" xmlns="" val="945018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Five x86-64 Processor Modes</a:t>
            </a:r>
            <a:endParaRPr lang="en-US" dirty="0"/>
          </a:p>
        </p:txBody>
      </p:sp>
      <p:sp>
        <p:nvSpPr>
          <p:cNvPr id="7" name="Content Placeholder 6"/>
          <p:cNvSpPr>
            <a:spLocks noGrp="1"/>
          </p:cNvSpPr>
          <p:nvPr>
            <p:ph idx="1"/>
          </p:nvPr>
        </p:nvSpPr>
        <p:spPr>
          <a:xfrm>
            <a:off x="238132" y="1350716"/>
            <a:ext cx="5216234" cy="4525963"/>
          </a:xfrm>
        </p:spPr>
        <p:txBody>
          <a:bodyPr>
            <a:normAutofit fontScale="77500" lnSpcReduction="20000"/>
          </a:bodyPr>
          <a:lstStyle/>
          <a:p>
            <a:pPr marL="0" indent="-182880">
              <a:lnSpc>
                <a:spcPct val="120000"/>
              </a:lnSpc>
              <a:buNone/>
            </a:pPr>
            <a:r>
              <a:rPr lang="en-US" b="1" dirty="0" smtClean="0"/>
              <a:t>Real Mode</a:t>
            </a:r>
            <a:r>
              <a:rPr lang="en-US" dirty="0"/>
              <a:t>:</a:t>
            </a:r>
            <a:r>
              <a:rPr lang="en-US" dirty="0" smtClean="0"/>
              <a:t> pretend to be an 8086</a:t>
            </a:r>
          </a:p>
          <a:p>
            <a:pPr marL="0" indent="-182880">
              <a:lnSpc>
                <a:spcPct val="120000"/>
              </a:lnSpc>
              <a:buNone/>
            </a:pPr>
            <a:r>
              <a:rPr lang="en-US" dirty="0"/>
              <a:t>	</a:t>
            </a:r>
            <a:r>
              <a:rPr lang="en-US" dirty="0" smtClean="0"/>
              <a:t>20-bit direct-access address space</a:t>
            </a:r>
          </a:p>
          <a:p>
            <a:pPr marL="0" indent="-182880">
              <a:lnSpc>
                <a:spcPct val="120000"/>
              </a:lnSpc>
              <a:buNone/>
            </a:pPr>
            <a:r>
              <a:rPr lang="en-US" b="1" dirty="0" smtClean="0">
                <a:solidFill>
                  <a:srgbClr val="0000FF"/>
                </a:solidFill>
              </a:rPr>
              <a:t>Protected Mode:</a:t>
            </a:r>
            <a:r>
              <a:rPr lang="en-US" dirty="0" smtClean="0">
                <a:solidFill>
                  <a:srgbClr val="0000FF"/>
                </a:solidFill>
              </a:rPr>
              <a:t> “native state”</a:t>
            </a:r>
          </a:p>
          <a:p>
            <a:pPr marL="0" indent="-182880">
              <a:lnSpc>
                <a:spcPct val="120000"/>
              </a:lnSpc>
              <a:buNone/>
            </a:pPr>
            <a:r>
              <a:rPr lang="en-US" b="1" dirty="0" smtClean="0"/>
              <a:t>System Management Mode: </a:t>
            </a:r>
            <a:r>
              <a:rPr lang="en-US" dirty="0" smtClean="0"/>
              <a:t>platform-specific power management and security (separate address space)</a:t>
            </a:r>
          </a:p>
          <a:p>
            <a:pPr marL="0" indent="-182880">
              <a:lnSpc>
                <a:spcPct val="120000"/>
              </a:lnSpc>
              <a:buNone/>
            </a:pPr>
            <a:r>
              <a:rPr lang="en-US" b="1" dirty="0" smtClean="0"/>
              <a:t>Compatibility Mode: </a:t>
            </a:r>
            <a:r>
              <a:rPr lang="en-US" dirty="0" smtClean="0"/>
              <a:t>pretend to be x86-32</a:t>
            </a:r>
          </a:p>
          <a:p>
            <a:pPr marL="0" indent="-182880">
              <a:lnSpc>
                <a:spcPct val="120000"/>
              </a:lnSpc>
              <a:buNone/>
            </a:pPr>
            <a:r>
              <a:rPr lang="en-US" b="1" dirty="0" smtClean="0"/>
              <a:t>IA-32e/64-bit Mode:</a:t>
            </a:r>
            <a:r>
              <a:rPr lang="en-US" dirty="0" smtClean="0"/>
              <a:t> run applications in 64-bit address space </a:t>
            </a:r>
            <a:endParaRPr lang="en-US" b="1" dirty="0"/>
          </a:p>
        </p:txBody>
      </p:sp>
      <p:sp>
        <p:nvSpPr>
          <p:cNvPr id="4" name="Date Placeholder 3"/>
          <p:cNvSpPr>
            <a:spLocks noGrp="1"/>
          </p:cNvSpPr>
          <p:nvPr>
            <p:ph type="dt" sz="half" idx="10"/>
          </p:nvPr>
        </p:nvSpPr>
        <p:spPr/>
        <p:txBody>
          <a:bodyPr/>
          <a:lstStyle/>
          <a:p>
            <a:r>
              <a:rPr lang="en-US" smtClean="0"/>
              <a:t>12 November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20</a:t>
            </a:fld>
            <a:endParaRPr lang="en-US"/>
          </a:p>
        </p:txBody>
      </p:sp>
      <p:pic>
        <p:nvPicPr>
          <p:cNvPr id="8" name="Picture 7" descr="Screen Shot 2013-11-11 at 5.29.53 PM.png">
            <a:hlinkClick r:id="rId3"/>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390840" y="1417638"/>
            <a:ext cx="3439568" cy="3322576"/>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5390840" y="4886536"/>
            <a:ext cx="3439568" cy="1015663"/>
          </a:xfrm>
          <a:prstGeom prst="rect">
            <a:avLst/>
          </a:prstGeom>
          <a:solidFill>
            <a:schemeClr val="accent1">
              <a:lumMod val="20000"/>
              <a:lumOff val="80000"/>
            </a:schemeClr>
          </a:solidFill>
        </p:spPr>
        <p:txBody>
          <a:bodyPr wrap="square">
            <a:spAutoFit/>
          </a:bodyPr>
          <a:lstStyle/>
          <a:p>
            <a:r>
              <a:rPr lang="en-US" dirty="0" smtClean="0"/>
              <a:t>“</a:t>
            </a:r>
            <a:r>
              <a:rPr lang="en-US" sz="2000" i="1" dirty="0" smtClean="0"/>
              <a:t>For </a:t>
            </a:r>
            <a:r>
              <a:rPr lang="en-US" sz="2000" i="1" dirty="0"/>
              <a:t>brevity, the 64-bit sub-mode is referred to as 64-bit </a:t>
            </a:r>
            <a:r>
              <a:rPr lang="en-US" sz="2000" i="1" dirty="0" smtClean="0"/>
              <a:t>mode </a:t>
            </a:r>
            <a:r>
              <a:rPr lang="en-US" sz="2000" i="1" dirty="0"/>
              <a:t>in IA-32 architecture</a:t>
            </a:r>
            <a:r>
              <a:rPr lang="en-US" sz="2000" i="1" dirty="0" smtClean="0"/>
              <a:t>.</a:t>
            </a:r>
            <a:r>
              <a:rPr lang="en-US" dirty="0" smtClean="0"/>
              <a:t>”</a:t>
            </a:r>
            <a:endParaRPr lang="en-US" dirty="0"/>
          </a:p>
        </p:txBody>
      </p:sp>
    </p:spTree>
    <p:extLst>
      <p:ext uri="{BB962C8B-B14F-4D97-AF65-F5344CB8AC3E}">
        <p14:creationId xmlns:p14="http://schemas.microsoft.com/office/powerpoint/2010/main" xmlns="" val="5420275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12 November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21</a:t>
            </a:fld>
            <a:endParaRPr lang="en-US"/>
          </a:p>
        </p:txBody>
      </p:sp>
      <p:pic>
        <p:nvPicPr>
          <p:cNvPr id="8" name="Picture 7" descr="Screen Shot 2013-11-11 at 5.41.02 P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57200" y="153248"/>
            <a:ext cx="5019845" cy="6279471"/>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5851253" y="567011"/>
            <a:ext cx="2835547" cy="1200328"/>
          </a:xfrm>
          <a:prstGeom prst="rect">
            <a:avLst/>
          </a:prstGeom>
          <a:noFill/>
        </p:spPr>
        <p:txBody>
          <a:bodyPr wrap="square" rtlCol="0">
            <a:spAutoFit/>
          </a:bodyPr>
          <a:lstStyle/>
          <a:p>
            <a:r>
              <a:rPr lang="en-US" sz="2400" b="1" dirty="0" smtClean="0"/>
              <a:t>Protected State </a:t>
            </a:r>
            <a:r>
              <a:rPr lang="en-US" sz="2400" dirty="0" smtClean="0"/>
              <a:t>(can only be modified by the kernel):</a:t>
            </a:r>
            <a:endParaRPr lang="en-US" sz="2400" dirty="0"/>
          </a:p>
        </p:txBody>
      </p:sp>
      <p:sp>
        <p:nvSpPr>
          <p:cNvPr id="10" name="Rectangle 9"/>
          <p:cNvSpPr/>
          <p:nvPr/>
        </p:nvSpPr>
        <p:spPr>
          <a:xfrm>
            <a:off x="5851253" y="2120622"/>
            <a:ext cx="2835547" cy="430928"/>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RFLAGS (includes EFLAGS)</a:t>
            </a:r>
            <a:endParaRPr lang="en-US" dirty="0"/>
          </a:p>
        </p:txBody>
      </p:sp>
      <p:sp>
        <p:nvSpPr>
          <p:cNvPr id="11" name="Rectangle 10"/>
          <p:cNvSpPr/>
          <p:nvPr/>
        </p:nvSpPr>
        <p:spPr>
          <a:xfrm>
            <a:off x="5851253" y="3044157"/>
            <a:ext cx="2835547" cy="430928"/>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Control Registers</a:t>
            </a:r>
            <a:endParaRPr lang="en-US" dirty="0"/>
          </a:p>
        </p:txBody>
      </p:sp>
      <p:sp>
        <p:nvSpPr>
          <p:cNvPr id="12" name="TextBox 11"/>
          <p:cNvSpPr txBox="1"/>
          <p:nvPr/>
        </p:nvSpPr>
        <p:spPr>
          <a:xfrm>
            <a:off x="5851253" y="2582348"/>
            <a:ext cx="2704323" cy="369332"/>
          </a:xfrm>
          <a:prstGeom prst="rect">
            <a:avLst/>
          </a:prstGeom>
          <a:noFill/>
        </p:spPr>
        <p:txBody>
          <a:bodyPr wrap="none" rtlCol="0">
            <a:spAutoFit/>
          </a:bodyPr>
          <a:lstStyle/>
          <a:p>
            <a:r>
              <a:rPr lang="en-US" dirty="0" smtClean="0"/>
              <a:t>Includes I/O Privilege Level </a:t>
            </a:r>
            <a:endParaRPr lang="en-US" dirty="0"/>
          </a:p>
        </p:txBody>
      </p:sp>
      <p:sp>
        <p:nvSpPr>
          <p:cNvPr id="13" name="TextBox 12"/>
          <p:cNvSpPr txBox="1"/>
          <p:nvPr/>
        </p:nvSpPr>
        <p:spPr>
          <a:xfrm>
            <a:off x="5851253" y="3533540"/>
            <a:ext cx="3118399" cy="1477328"/>
          </a:xfrm>
          <a:prstGeom prst="rect">
            <a:avLst/>
          </a:prstGeom>
          <a:noFill/>
        </p:spPr>
        <p:txBody>
          <a:bodyPr wrap="square" rtlCol="0">
            <a:spAutoFit/>
          </a:bodyPr>
          <a:lstStyle/>
          <a:p>
            <a:r>
              <a:rPr lang="en-US" b="1" dirty="0" smtClean="0"/>
              <a:t>CR0 bit 0:</a:t>
            </a:r>
            <a:r>
              <a:rPr lang="en-US" dirty="0" smtClean="0"/>
              <a:t> controls if processor is in protected mode </a:t>
            </a:r>
          </a:p>
          <a:p>
            <a:endParaRPr lang="en-US" dirty="0"/>
          </a:p>
          <a:p>
            <a:r>
              <a:rPr lang="en-US" b="1" dirty="0" smtClean="0"/>
              <a:t>CR3: </a:t>
            </a:r>
            <a:r>
              <a:rPr lang="en-US" dirty="0" smtClean="0"/>
              <a:t>page directory base register</a:t>
            </a:r>
            <a:endParaRPr lang="en-US" dirty="0"/>
          </a:p>
        </p:txBody>
      </p:sp>
    </p:spTree>
    <p:extLst>
      <p:ext uri="{BB962C8B-B14F-4D97-AF65-F5344CB8AC3E}">
        <p14:creationId xmlns:p14="http://schemas.microsoft.com/office/powerpoint/2010/main" xmlns="" val="28431117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Address Translation</a:t>
            </a:r>
            <a:endParaRPr lang="en-US" dirty="0"/>
          </a:p>
        </p:txBody>
      </p:sp>
      <p:sp>
        <p:nvSpPr>
          <p:cNvPr id="3" name="Date Placeholder 2"/>
          <p:cNvSpPr>
            <a:spLocks noGrp="1"/>
          </p:cNvSpPr>
          <p:nvPr>
            <p:ph type="dt" sz="half" idx="10"/>
          </p:nvPr>
        </p:nvSpPr>
        <p:spPr/>
        <p:txBody>
          <a:bodyPr/>
          <a:lstStyle/>
          <a:p>
            <a:r>
              <a:rPr lang="en-US" smtClean="0"/>
              <a:t>12 November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22</a:t>
            </a:fld>
            <a:endParaRPr lang="en-US"/>
          </a:p>
        </p:txBody>
      </p:sp>
      <p:grpSp>
        <p:nvGrpSpPr>
          <p:cNvPr id="18" name="Group 17"/>
          <p:cNvGrpSpPr/>
          <p:nvPr/>
        </p:nvGrpSpPr>
        <p:grpSpPr>
          <a:xfrm>
            <a:off x="268008" y="1797951"/>
            <a:ext cx="8715778" cy="3179356"/>
            <a:chOff x="268008" y="1797951"/>
            <a:chExt cx="8715778" cy="3179356"/>
          </a:xfrm>
        </p:grpSpPr>
        <p:sp>
          <p:nvSpPr>
            <p:cNvPr id="7" name="Rectangle 6"/>
            <p:cNvSpPr/>
            <p:nvPr/>
          </p:nvSpPr>
          <p:spPr>
            <a:xfrm rot="5400000">
              <a:off x="-948805" y="3014764"/>
              <a:ext cx="3179356" cy="745729"/>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Logical Address</a:t>
              </a:r>
              <a:endParaRPr lang="en-US" sz="2800" dirty="0"/>
            </a:p>
          </p:txBody>
        </p:sp>
        <p:sp>
          <p:nvSpPr>
            <p:cNvPr id="9" name="Right Arrow 8"/>
            <p:cNvSpPr/>
            <p:nvPr/>
          </p:nvSpPr>
          <p:spPr>
            <a:xfrm>
              <a:off x="3868507" y="3035326"/>
              <a:ext cx="1491471"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ounded Rectangle 9"/>
            <p:cNvSpPr/>
            <p:nvPr/>
          </p:nvSpPr>
          <p:spPr>
            <a:xfrm>
              <a:off x="1747823" y="2130003"/>
              <a:ext cx="2120683" cy="251525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400" dirty="0" smtClean="0"/>
                <a:t>Segmentation Unit</a:t>
              </a:r>
              <a:endParaRPr lang="en-US" sz="2400" dirty="0"/>
            </a:p>
          </p:txBody>
        </p:sp>
        <p:sp>
          <p:nvSpPr>
            <p:cNvPr id="11" name="Rectangle 10"/>
            <p:cNvSpPr/>
            <p:nvPr/>
          </p:nvSpPr>
          <p:spPr>
            <a:xfrm rot="5400000">
              <a:off x="2948754" y="3090428"/>
              <a:ext cx="3179356" cy="594401"/>
            </a:xfrm>
            <a:prstGeom prst="rect">
              <a:avLst/>
            </a:prstGeom>
            <a:solidFill>
              <a:schemeClr val="accent4">
                <a:lumMod val="60000"/>
                <a:lumOff val="40000"/>
                <a:alpha val="66000"/>
              </a:scheme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800" dirty="0" smtClean="0"/>
                <a:t>Linear Address</a:t>
              </a:r>
              <a:endParaRPr lang="en-US" sz="2800" dirty="0"/>
            </a:p>
          </p:txBody>
        </p:sp>
        <p:sp>
          <p:nvSpPr>
            <p:cNvPr id="12" name="Rounded Rectangle 11"/>
            <p:cNvSpPr/>
            <p:nvPr/>
          </p:nvSpPr>
          <p:spPr>
            <a:xfrm>
              <a:off x="5425548" y="2130003"/>
              <a:ext cx="1367644" cy="251525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800" dirty="0" smtClean="0"/>
                <a:t>Paging</a:t>
              </a:r>
            </a:p>
            <a:p>
              <a:pPr algn="ctr"/>
              <a:r>
                <a:rPr lang="en-US" sz="2800" dirty="0" smtClean="0"/>
                <a:t>Unit</a:t>
              </a:r>
              <a:endParaRPr lang="en-US" sz="2800" dirty="0"/>
            </a:p>
          </p:txBody>
        </p:sp>
        <p:sp>
          <p:nvSpPr>
            <p:cNvPr id="14" name="Right Arrow 13"/>
            <p:cNvSpPr/>
            <p:nvPr/>
          </p:nvSpPr>
          <p:spPr>
            <a:xfrm>
              <a:off x="1042585" y="3038103"/>
              <a:ext cx="705238"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ight Arrow 15"/>
            <p:cNvSpPr/>
            <p:nvPr/>
          </p:nvSpPr>
          <p:spPr>
            <a:xfrm>
              <a:off x="6793192" y="3038103"/>
              <a:ext cx="1398254"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rot="5400000">
              <a:off x="5733227" y="3090041"/>
              <a:ext cx="3179356" cy="595175"/>
            </a:xfrm>
            <a:prstGeom prst="rect">
              <a:avLst/>
            </a:prstGeom>
            <a:solidFill>
              <a:schemeClr val="accent2">
                <a:lumMod val="75000"/>
                <a:alpha val="57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800" dirty="0" smtClean="0"/>
                <a:t>Physical Address</a:t>
              </a:r>
              <a:endParaRPr lang="en-US" sz="2800" dirty="0"/>
            </a:p>
          </p:txBody>
        </p:sp>
        <p:sp>
          <p:nvSpPr>
            <p:cNvPr id="17" name="Rounded Rectangle 16"/>
            <p:cNvSpPr/>
            <p:nvPr/>
          </p:nvSpPr>
          <p:spPr>
            <a:xfrm>
              <a:off x="8191446" y="2130003"/>
              <a:ext cx="792340" cy="2515253"/>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en-US" sz="2800" dirty="0" smtClean="0"/>
                <a:t>Memory</a:t>
              </a:r>
              <a:endParaRPr lang="en-US" sz="2800" dirty="0"/>
            </a:p>
          </p:txBody>
        </p:sp>
      </p:grpSp>
    </p:spTree>
    <p:extLst>
      <p:ext uri="{BB962C8B-B14F-4D97-AF65-F5344CB8AC3E}">
        <p14:creationId xmlns:p14="http://schemas.microsoft.com/office/powerpoint/2010/main" xmlns="" val="22401940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Accessing Memory</a:t>
            </a:r>
            <a:endParaRPr lang="en-US" dirty="0"/>
          </a:p>
        </p:txBody>
      </p:sp>
      <p:sp>
        <p:nvSpPr>
          <p:cNvPr id="3" name="Date Placeholder 2"/>
          <p:cNvSpPr>
            <a:spLocks noGrp="1"/>
          </p:cNvSpPr>
          <p:nvPr>
            <p:ph type="dt" sz="half" idx="10"/>
          </p:nvPr>
        </p:nvSpPr>
        <p:spPr/>
        <p:txBody>
          <a:bodyPr/>
          <a:lstStyle/>
          <a:p>
            <a:r>
              <a:rPr lang="en-US" smtClean="0"/>
              <a:t>12 November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23</a:t>
            </a:fld>
            <a:endParaRPr lang="en-US"/>
          </a:p>
        </p:txBody>
      </p:sp>
      <p:pic>
        <p:nvPicPr>
          <p:cNvPr id="6" name="Picture 5" descr="Screen Shot 2013-11-11 at 6.06.28 P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6200" y="1447800"/>
            <a:ext cx="9048963" cy="1859687"/>
          </a:xfrm>
          <a:prstGeom prst="rect">
            <a:avLst/>
          </a:prstGeom>
        </p:spPr>
      </p:pic>
      <p:sp>
        <p:nvSpPr>
          <p:cNvPr id="10" name="TextBox 9"/>
          <p:cNvSpPr txBox="1"/>
          <p:nvPr/>
        </p:nvSpPr>
        <p:spPr>
          <a:xfrm>
            <a:off x="759755" y="3330168"/>
            <a:ext cx="7600759" cy="4616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2400" dirty="0" smtClean="0"/>
              <a:t>16 bits to select segment, 16- 32- or 64- bits to select offset</a:t>
            </a:r>
            <a:endParaRPr lang="en-US" sz="2400" dirty="0"/>
          </a:p>
        </p:txBody>
      </p:sp>
      <p:sp>
        <p:nvSpPr>
          <p:cNvPr id="11" name="TextBox 10"/>
          <p:cNvSpPr txBox="1"/>
          <p:nvPr/>
        </p:nvSpPr>
        <p:spPr>
          <a:xfrm>
            <a:off x="1301494" y="4226740"/>
            <a:ext cx="7385306" cy="83099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2400" dirty="0" smtClean="0"/>
              <a:t>Actual addressable space for user-level process in Unix: </a:t>
            </a:r>
          </a:p>
          <a:p>
            <a:r>
              <a:rPr lang="en-US" sz="2400" dirty="0" smtClean="0"/>
              <a:t>2</a:t>
            </a:r>
            <a:r>
              <a:rPr lang="en-US" sz="2400" baseline="30000" dirty="0" smtClean="0"/>
              <a:t>47</a:t>
            </a:r>
            <a:r>
              <a:rPr lang="en-US" sz="2400" dirty="0" smtClean="0"/>
              <a:t> bytes = 128TiB </a:t>
            </a:r>
            <a:endParaRPr lang="en-US" sz="2400" dirty="0"/>
          </a:p>
        </p:txBody>
      </p:sp>
    </p:spTree>
    <p:extLst>
      <p:ext uri="{BB962C8B-B14F-4D97-AF65-F5344CB8AC3E}">
        <p14:creationId xmlns:p14="http://schemas.microsoft.com/office/powerpoint/2010/main" xmlns="" val="9682084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96610" y="274638"/>
            <a:ext cx="2790189" cy="2106809"/>
          </a:xfrm>
        </p:spPr>
        <p:txBody>
          <a:bodyPr/>
          <a:lstStyle/>
          <a:p>
            <a:r>
              <a:rPr lang="en-US" dirty="0" smtClean="0"/>
              <a:t>Computing the Linear Address</a:t>
            </a:r>
            <a:endParaRPr lang="en-US" dirty="0"/>
          </a:p>
        </p:txBody>
      </p:sp>
      <p:sp>
        <p:nvSpPr>
          <p:cNvPr id="3" name="Date Placeholder 2"/>
          <p:cNvSpPr>
            <a:spLocks noGrp="1"/>
          </p:cNvSpPr>
          <p:nvPr>
            <p:ph type="dt" sz="half" idx="10"/>
          </p:nvPr>
        </p:nvSpPr>
        <p:spPr/>
        <p:txBody>
          <a:bodyPr/>
          <a:lstStyle/>
          <a:p>
            <a:r>
              <a:rPr lang="en-US" smtClean="0"/>
              <a:t>12 November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24</a:t>
            </a:fld>
            <a:endParaRPr lang="en-US" dirty="0"/>
          </a:p>
        </p:txBody>
      </p:sp>
      <p:grpSp>
        <p:nvGrpSpPr>
          <p:cNvPr id="6" name="Group 5"/>
          <p:cNvGrpSpPr/>
          <p:nvPr/>
        </p:nvGrpSpPr>
        <p:grpSpPr>
          <a:xfrm>
            <a:off x="268008" y="274638"/>
            <a:ext cx="5413150" cy="1936428"/>
            <a:chOff x="268008" y="1797951"/>
            <a:chExt cx="8715778" cy="3179356"/>
          </a:xfrm>
        </p:grpSpPr>
        <p:sp>
          <p:nvSpPr>
            <p:cNvPr id="7" name="Rectangle 6"/>
            <p:cNvSpPr/>
            <p:nvPr/>
          </p:nvSpPr>
          <p:spPr>
            <a:xfrm rot="5400000">
              <a:off x="-948805" y="3014764"/>
              <a:ext cx="3179356" cy="745729"/>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Logical Address</a:t>
              </a:r>
              <a:endParaRPr lang="en-US" sz="1600" dirty="0"/>
            </a:p>
          </p:txBody>
        </p:sp>
        <p:sp>
          <p:nvSpPr>
            <p:cNvPr id="8" name="Right Arrow 7"/>
            <p:cNvSpPr/>
            <p:nvPr/>
          </p:nvSpPr>
          <p:spPr>
            <a:xfrm>
              <a:off x="3868507" y="3035326"/>
              <a:ext cx="1491471"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p>
          </p:txBody>
        </p:sp>
        <p:sp>
          <p:nvSpPr>
            <p:cNvPr id="9" name="Rounded Rectangle 8"/>
            <p:cNvSpPr/>
            <p:nvPr/>
          </p:nvSpPr>
          <p:spPr>
            <a:xfrm>
              <a:off x="1747823" y="2130003"/>
              <a:ext cx="2120683" cy="251525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400" dirty="0" smtClean="0"/>
                <a:t>Segmentation Unit</a:t>
              </a:r>
              <a:endParaRPr lang="en-US" sz="1400" dirty="0"/>
            </a:p>
          </p:txBody>
        </p:sp>
        <p:sp>
          <p:nvSpPr>
            <p:cNvPr id="10" name="Rectangle 9"/>
            <p:cNvSpPr/>
            <p:nvPr/>
          </p:nvSpPr>
          <p:spPr>
            <a:xfrm rot="5400000">
              <a:off x="2948754" y="3090428"/>
              <a:ext cx="3179356" cy="594401"/>
            </a:xfrm>
            <a:prstGeom prst="rect">
              <a:avLst/>
            </a:prstGeom>
            <a:solidFill>
              <a:schemeClr val="accent4">
                <a:lumMod val="60000"/>
                <a:lumOff val="40000"/>
                <a:alpha val="66000"/>
              </a:scheme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00" dirty="0" smtClean="0"/>
                <a:t>Linear Address</a:t>
              </a:r>
              <a:endParaRPr lang="en-US" sz="1600" dirty="0"/>
            </a:p>
          </p:txBody>
        </p:sp>
        <p:sp>
          <p:nvSpPr>
            <p:cNvPr id="11" name="Rounded Rectangle 10"/>
            <p:cNvSpPr/>
            <p:nvPr/>
          </p:nvSpPr>
          <p:spPr>
            <a:xfrm>
              <a:off x="5425548" y="2130003"/>
              <a:ext cx="1367644" cy="251525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dirty="0" smtClean="0"/>
                <a:t>Paging</a:t>
              </a:r>
            </a:p>
            <a:p>
              <a:pPr algn="ctr"/>
              <a:r>
                <a:rPr lang="en-US" sz="1600" dirty="0" smtClean="0"/>
                <a:t>Unit</a:t>
              </a:r>
              <a:endParaRPr lang="en-US" sz="1600" dirty="0"/>
            </a:p>
          </p:txBody>
        </p:sp>
        <p:sp>
          <p:nvSpPr>
            <p:cNvPr id="12" name="Right Arrow 11"/>
            <p:cNvSpPr/>
            <p:nvPr/>
          </p:nvSpPr>
          <p:spPr>
            <a:xfrm>
              <a:off x="1042585" y="3038103"/>
              <a:ext cx="705238"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3" name="Right Arrow 12"/>
            <p:cNvSpPr/>
            <p:nvPr/>
          </p:nvSpPr>
          <p:spPr>
            <a:xfrm>
              <a:off x="6793192" y="3038103"/>
              <a:ext cx="1398254"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4" name="Rectangle 13"/>
            <p:cNvSpPr/>
            <p:nvPr/>
          </p:nvSpPr>
          <p:spPr>
            <a:xfrm rot="5400000">
              <a:off x="5733227" y="3090041"/>
              <a:ext cx="3179356" cy="595175"/>
            </a:xfrm>
            <a:prstGeom prst="rect">
              <a:avLst/>
            </a:prstGeom>
            <a:solidFill>
              <a:schemeClr val="accent2">
                <a:lumMod val="75000"/>
                <a:alpha val="57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dirty="0" smtClean="0"/>
                <a:t>Physical Address</a:t>
              </a:r>
              <a:endParaRPr lang="en-US" sz="1600" dirty="0"/>
            </a:p>
          </p:txBody>
        </p:sp>
        <p:sp>
          <p:nvSpPr>
            <p:cNvPr id="15" name="Rounded Rectangle 14"/>
            <p:cNvSpPr/>
            <p:nvPr/>
          </p:nvSpPr>
          <p:spPr>
            <a:xfrm>
              <a:off x="8191446" y="2130003"/>
              <a:ext cx="792340" cy="2515253"/>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en-US" sz="1600" dirty="0" smtClean="0"/>
                <a:t>Memory</a:t>
              </a:r>
              <a:endParaRPr lang="en-US" sz="1600" dirty="0"/>
            </a:p>
          </p:txBody>
        </p:sp>
      </p:grpSp>
      <p:pic>
        <p:nvPicPr>
          <p:cNvPr id="21" name="Picture 20" descr="Screen Shot 2013-11-12 at 6.26.27 A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504187" y="2381448"/>
            <a:ext cx="6493394" cy="3872816"/>
          </a:xfrm>
          <a:prstGeom prst="rect">
            <a:avLst/>
          </a:prstGeom>
          <a:ln>
            <a:noFill/>
          </a:ln>
          <a:effectLst>
            <a:outerShdw blurRad="292100" dist="139700" dir="2700000" algn="tl" rotWithShape="0">
              <a:srgbClr val="333333">
                <a:alpha val="65000"/>
              </a:srgbClr>
            </a:outerShdw>
          </a:effectLst>
        </p:spPr>
      </p:pic>
      <p:sp>
        <p:nvSpPr>
          <p:cNvPr id="17" name="Rectangle 16"/>
          <p:cNvSpPr/>
          <p:nvPr/>
        </p:nvSpPr>
        <p:spPr>
          <a:xfrm>
            <a:off x="157955" y="5154906"/>
            <a:ext cx="1293551" cy="424483"/>
          </a:xfrm>
          <a:prstGeom prst="rect">
            <a:avLst/>
          </a:prstGeom>
          <a:solidFill>
            <a:srgbClr val="FF6600"/>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Segment Selector</a:t>
            </a:r>
            <a:endParaRPr lang="en-US" sz="1400" dirty="0"/>
          </a:p>
        </p:txBody>
      </p:sp>
      <p:sp>
        <p:nvSpPr>
          <p:cNvPr id="18" name="Rectangle 17"/>
          <p:cNvSpPr/>
          <p:nvPr/>
        </p:nvSpPr>
        <p:spPr>
          <a:xfrm>
            <a:off x="1496866" y="5154988"/>
            <a:ext cx="3238637" cy="424483"/>
          </a:xfrm>
          <a:prstGeom prst="rect">
            <a:avLst/>
          </a:prstGeom>
          <a:solidFill>
            <a:srgbClr val="FF6600"/>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Offset</a:t>
            </a:r>
            <a:endParaRPr lang="en-US" sz="1400" dirty="0"/>
          </a:p>
        </p:txBody>
      </p:sp>
      <p:sp>
        <p:nvSpPr>
          <p:cNvPr id="16" name="TextBox 15"/>
          <p:cNvSpPr txBox="1"/>
          <p:nvPr/>
        </p:nvSpPr>
        <p:spPr>
          <a:xfrm>
            <a:off x="566182" y="4683512"/>
            <a:ext cx="3685624" cy="369332"/>
          </a:xfrm>
          <a:prstGeom prst="rect">
            <a:avLst/>
          </a:prstGeom>
          <a:solidFill>
            <a:schemeClr val="bg1"/>
          </a:solidFill>
        </p:spPr>
        <p:txBody>
          <a:bodyPr wrap="none" rtlCol="0">
            <a:spAutoFit/>
          </a:bodyPr>
          <a:lstStyle/>
          <a:p>
            <a:r>
              <a:rPr lang="en-US" dirty="0" smtClean="0"/>
              <a:t>Logical (“General”, “Virtual”) Address</a:t>
            </a:r>
            <a:endParaRPr lang="en-US" dirty="0"/>
          </a:p>
        </p:txBody>
      </p:sp>
      <p:sp>
        <p:nvSpPr>
          <p:cNvPr id="22" name="TextBox 21"/>
          <p:cNvSpPr txBox="1"/>
          <p:nvPr/>
        </p:nvSpPr>
        <p:spPr>
          <a:xfrm>
            <a:off x="457200" y="3243302"/>
            <a:ext cx="1965901" cy="923330"/>
          </a:xfrm>
          <a:prstGeom prst="rect">
            <a:avLst/>
          </a:prstGeom>
          <a:noFill/>
        </p:spPr>
        <p:txBody>
          <a:bodyPr wrap="square" rtlCol="0">
            <a:spAutoFit/>
          </a:bodyPr>
          <a:lstStyle/>
          <a:p>
            <a:r>
              <a:rPr lang="en-US" dirty="0" smtClean="0"/>
              <a:t>Segment selection is inferred from instruction type</a:t>
            </a:r>
            <a:endParaRPr lang="en-US" dirty="0"/>
          </a:p>
        </p:txBody>
      </p:sp>
    </p:spTree>
    <p:extLst>
      <p:ext uri="{BB962C8B-B14F-4D97-AF65-F5344CB8AC3E}">
        <p14:creationId xmlns:p14="http://schemas.microsoft.com/office/powerpoint/2010/main" xmlns="" val="39925383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Fetching an Instruction</a:t>
            </a:r>
            <a:endParaRPr lang="en-US" dirty="0"/>
          </a:p>
        </p:txBody>
      </p:sp>
      <p:sp>
        <p:nvSpPr>
          <p:cNvPr id="3" name="Date Placeholder 2"/>
          <p:cNvSpPr>
            <a:spLocks noGrp="1"/>
          </p:cNvSpPr>
          <p:nvPr>
            <p:ph type="dt" sz="half" idx="10"/>
          </p:nvPr>
        </p:nvSpPr>
        <p:spPr/>
        <p:txBody>
          <a:bodyPr/>
          <a:lstStyle/>
          <a:p>
            <a:r>
              <a:rPr lang="en-US" smtClean="0"/>
              <a:t>12 November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25</a:t>
            </a:fld>
            <a:endParaRPr lang="en-US"/>
          </a:p>
        </p:txBody>
      </p:sp>
      <p:sp>
        <p:nvSpPr>
          <p:cNvPr id="6" name="Rectangle 5"/>
          <p:cNvSpPr/>
          <p:nvPr/>
        </p:nvSpPr>
        <p:spPr>
          <a:xfrm>
            <a:off x="2189393" y="2224231"/>
            <a:ext cx="1677423" cy="424483"/>
          </a:xfrm>
          <a:prstGeom prst="rect">
            <a:avLst/>
          </a:prstGeom>
          <a:solidFill>
            <a:srgbClr val="FF6600"/>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Code Segment</a:t>
            </a:r>
            <a:endParaRPr lang="en-US" sz="1400" dirty="0"/>
          </a:p>
        </p:txBody>
      </p:sp>
      <p:sp>
        <p:nvSpPr>
          <p:cNvPr id="7" name="Rectangle 6"/>
          <p:cNvSpPr/>
          <p:nvPr/>
        </p:nvSpPr>
        <p:spPr>
          <a:xfrm>
            <a:off x="2189393" y="1691241"/>
            <a:ext cx="3238637" cy="424483"/>
          </a:xfrm>
          <a:prstGeom prst="rect">
            <a:avLst/>
          </a:prstGeom>
          <a:solidFill>
            <a:srgbClr val="FF6600"/>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Instruction Pointer (Offset)</a:t>
            </a:r>
            <a:endParaRPr lang="en-US" sz="1400" dirty="0"/>
          </a:p>
        </p:txBody>
      </p:sp>
      <p:sp>
        <p:nvSpPr>
          <p:cNvPr id="8" name="TextBox 7"/>
          <p:cNvSpPr txBox="1"/>
          <p:nvPr/>
        </p:nvSpPr>
        <p:spPr>
          <a:xfrm>
            <a:off x="1440166" y="1632992"/>
            <a:ext cx="571491" cy="461665"/>
          </a:xfrm>
          <a:prstGeom prst="rect">
            <a:avLst/>
          </a:prstGeom>
          <a:solidFill>
            <a:schemeClr val="bg1"/>
          </a:solidFill>
        </p:spPr>
        <p:txBody>
          <a:bodyPr wrap="none" rtlCol="0">
            <a:spAutoFit/>
          </a:bodyPr>
          <a:lstStyle/>
          <a:p>
            <a:pPr algn="r"/>
            <a:r>
              <a:rPr lang="en-US" sz="2400" dirty="0" smtClean="0"/>
              <a:t>EIP</a:t>
            </a:r>
            <a:endParaRPr lang="en-US" sz="2400" dirty="0"/>
          </a:p>
        </p:txBody>
      </p:sp>
      <p:sp>
        <p:nvSpPr>
          <p:cNvPr id="9" name="TextBox 8"/>
          <p:cNvSpPr txBox="1"/>
          <p:nvPr/>
        </p:nvSpPr>
        <p:spPr>
          <a:xfrm>
            <a:off x="1521469" y="2154724"/>
            <a:ext cx="490188" cy="461665"/>
          </a:xfrm>
          <a:prstGeom prst="rect">
            <a:avLst/>
          </a:prstGeom>
          <a:solidFill>
            <a:schemeClr val="bg1"/>
          </a:solidFill>
        </p:spPr>
        <p:txBody>
          <a:bodyPr wrap="none" rtlCol="0">
            <a:spAutoFit/>
          </a:bodyPr>
          <a:lstStyle/>
          <a:p>
            <a:pPr algn="r"/>
            <a:r>
              <a:rPr lang="en-US" sz="2400" dirty="0" smtClean="0"/>
              <a:t>CS</a:t>
            </a:r>
            <a:endParaRPr lang="en-US" sz="2400" dirty="0"/>
          </a:p>
        </p:txBody>
      </p:sp>
      <p:sp>
        <p:nvSpPr>
          <p:cNvPr id="10" name="TextBox 9"/>
          <p:cNvSpPr txBox="1"/>
          <p:nvPr/>
        </p:nvSpPr>
        <p:spPr>
          <a:xfrm>
            <a:off x="5896611" y="1713984"/>
            <a:ext cx="813043" cy="369332"/>
          </a:xfrm>
          <a:prstGeom prst="rect">
            <a:avLst/>
          </a:prstGeom>
          <a:noFill/>
        </p:spPr>
        <p:txBody>
          <a:bodyPr wrap="none" rtlCol="0">
            <a:spAutoFit/>
          </a:bodyPr>
          <a:lstStyle/>
          <a:p>
            <a:r>
              <a:rPr lang="en-US" dirty="0" smtClean="0"/>
              <a:t>32 bits</a:t>
            </a:r>
            <a:endParaRPr lang="en-US" dirty="0"/>
          </a:p>
        </p:txBody>
      </p:sp>
      <p:sp>
        <p:nvSpPr>
          <p:cNvPr id="11" name="TextBox 10"/>
          <p:cNvSpPr txBox="1"/>
          <p:nvPr/>
        </p:nvSpPr>
        <p:spPr>
          <a:xfrm>
            <a:off x="5896611" y="2235716"/>
            <a:ext cx="813043" cy="369332"/>
          </a:xfrm>
          <a:prstGeom prst="rect">
            <a:avLst/>
          </a:prstGeom>
          <a:noFill/>
        </p:spPr>
        <p:txBody>
          <a:bodyPr wrap="none" rtlCol="0">
            <a:spAutoFit/>
          </a:bodyPr>
          <a:lstStyle/>
          <a:p>
            <a:r>
              <a:rPr lang="en-US" dirty="0" smtClean="0"/>
              <a:t>16 bits</a:t>
            </a:r>
            <a:endParaRPr lang="en-US" dirty="0"/>
          </a:p>
        </p:txBody>
      </p:sp>
      <p:sp>
        <p:nvSpPr>
          <p:cNvPr id="12" name="Rectangle 11"/>
          <p:cNvSpPr/>
          <p:nvPr/>
        </p:nvSpPr>
        <p:spPr>
          <a:xfrm>
            <a:off x="2590800" y="3719593"/>
            <a:ext cx="3305811" cy="691754"/>
          </a:xfrm>
          <a:prstGeom prst="rect">
            <a:avLst/>
          </a:prstGeom>
          <a:solidFill>
            <a:schemeClr val="accent6">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Table Index</a:t>
            </a:r>
            <a:endParaRPr lang="en-US" dirty="0"/>
          </a:p>
        </p:txBody>
      </p:sp>
      <p:cxnSp>
        <p:nvCxnSpPr>
          <p:cNvPr id="14" name="Straight Connector 13"/>
          <p:cNvCxnSpPr/>
          <p:nvPr/>
        </p:nvCxnSpPr>
        <p:spPr>
          <a:xfrm>
            <a:off x="2189393" y="2648714"/>
            <a:ext cx="401407" cy="1070879"/>
          </a:xfrm>
          <a:prstGeom prst="line">
            <a:avLst/>
          </a:prstGeom>
          <a:ln>
            <a:solidFill>
              <a:srgbClr val="F79646"/>
            </a:solidFill>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5943601" y="3719593"/>
            <a:ext cx="315880" cy="700007"/>
          </a:xfrm>
          <a:prstGeom prst="rect">
            <a:avLst/>
          </a:prstGeom>
          <a:solidFill>
            <a:schemeClr val="accent6">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6" name="Rectangle 15"/>
          <p:cNvSpPr/>
          <p:nvPr/>
        </p:nvSpPr>
        <p:spPr>
          <a:xfrm>
            <a:off x="6324600" y="3733800"/>
            <a:ext cx="709645" cy="675121"/>
          </a:xfrm>
          <a:prstGeom prst="rect">
            <a:avLst/>
          </a:prstGeom>
          <a:solidFill>
            <a:schemeClr val="accent6">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Ring</a:t>
            </a:r>
            <a:endParaRPr lang="en-US" dirty="0"/>
          </a:p>
        </p:txBody>
      </p:sp>
      <p:sp>
        <p:nvSpPr>
          <p:cNvPr id="17" name="TextBox 16"/>
          <p:cNvSpPr txBox="1"/>
          <p:nvPr/>
        </p:nvSpPr>
        <p:spPr>
          <a:xfrm rot="5400000">
            <a:off x="5375667" y="4993968"/>
            <a:ext cx="1431736" cy="646331"/>
          </a:xfrm>
          <a:prstGeom prst="rect">
            <a:avLst/>
          </a:prstGeom>
          <a:noFill/>
        </p:spPr>
        <p:txBody>
          <a:bodyPr wrap="square" rtlCol="0">
            <a:spAutoFit/>
          </a:bodyPr>
          <a:lstStyle/>
          <a:p>
            <a:r>
              <a:rPr lang="en-US" dirty="0" smtClean="0"/>
              <a:t>Global or Local Table</a:t>
            </a:r>
            <a:endParaRPr lang="en-US" dirty="0"/>
          </a:p>
        </p:txBody>
      </p:sp>
      <p:sp>
        <p:nvSpPr>
          <p:cNvPr id="18" name="TextBox 17"/>
          <p:cNvSpPr txBox="1"/>
          <p:nvPr/>
        </p:nvSpPr>
        <p:spPr>
          <a:xfrm>
            <a:off x="3787439" y="3225519"/>
            <a:ext cx="813043" cy="369332"/>
          </a:xfrm>
          <a:prstGeom prst="rect">
            <a:avLst/>
          </a:prstGeom>
          <a:noFill/>
        </p:spPr>
        <p:txBody>
          <a:bodyPr wrap="none" rtlCol="0">
            <a:spAutoFit/>
          </a:bodyPr>
          <a:lstStyle/>
          <a:p>
            <a:r>
              <a:rPr lang="en-US" dirty="0" smtClean="0"/>
              <a:t>13 bits</a:t>
            </a:r>
            <a:endParaRPr lang="en-US" dirty="0"/>
          </a:p>
        </p:txBody>
      </p:sp>
      <p:sp>
        <p:nvSpPr>
          <p:cNvPr id="19" name="TextBox 18"/>
          <p:cNvSpPr txBox="1"/>
          <p:nvPr/>
        </p:nvSpPr>
        <p:spPr>
          <a:xfrm>
            <a:off x="5943600" y="3276600"/>
            <a:ext cx="301660" cy="369332"/>
          </a:xfrm>
          <a:prstGeom prst="rect">
            <a:avLst/>
          </a:prstGeom>
          <a:noFill/>
        </p:spPr>
        <p:txBody>
          <a:bodyPr wrap="none" rtlCol="0">
            <a:spAutoFit/>
          </a:bodyPr>
          <a:lstStyle/>
          <a:p>
            <a:r>
              <a:rPr lang="en-US" dirty="0" smtClean="0"/>
              <a:t>1</a:t>
            </a:r>
            <a:endParaRPr lang="en-US" dirty="0"/>
          </a:p>
        </p:txBody>
      </p:sp>
      <p:sp>
        <p:nvSpPr>
          <p:cNvPr id="20" name="TextBox 19"/>
          <p:cNvSpPr txBox="1"/>
          <p:nvPr/>
        </p:nvSpPr>
        <p:spPr>
          <a:xfrm>
            <a:off x="6553200" y="3276600"/>
            <a:ext cx="301660" cy="369332"/>
          </a:xfrm>
          <a:prstGeom prst="rect">
            <a:avLst/>
          </a:prstGeom>
          <a:noFill/>
        </p:spPr>
        <p:txBody>
          <a:bodyPr wrap="none" rtlCol="0">
            <a:spAutoFit/>
          </a:bodyPr>
          <a:lstStyle/>
          <a:p>
            <a:r>
              <a:rPr lang="en-US" dirty="0" smtClean="0"/>
              <a:t>2</a:t>
            </a:r>
            <a:endParaRPr lang="en-US" dirty="0"/>
          </a:p>
        </p:txBody>
      </p:sp>
      <p:cxnSp>
        <p:nvCxnSpPr>
          <p:cNvPr id="21" name="Straight Connector 20"/>
          <p:cNvCxnSpPr/>
          <p:nvPr/>
        </p:nvCxnSpPr>
        <p:spPr>
          <a:xfrm>
            <a:off x="3866816" y="2648714"/>
            <a:ext cx="3167429" cy="1070879"/>
          </a:xfrm>
          <a:prstGeom prst="line">
            <a:avLst/>
          </a:prstGeom>
          <a:ln>
            <a:solidFill>
              <a:srgbClr val="F79646"/>
            </a:solidFill>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457200" y="5412489"/>
            <a:ext cx="4685347"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2000" dirty="0" smtClean="0"/>
              <a:t>Only Kernel can write to Segment Registers</a:t>
            </a:r>
            <a:endParaRPr lang="en-US" sz="2000" dirty="0"/>
          </a:p>
        </p:txBody>
      </p:sp>
    </p:spTree>
    <p:extLst>
      <p:ext uri="{BB962C8B-B14F-4D97-AF65-F5344CB8AC3E}">
        <p14:creationId xmlns:p14="http://schemas.microsoft.com/office/powerpoint/2010/main" xmlns="" val="407940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par>
                                <p:cTn id="8" presetID="9"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dissolve">
                                      <p:cBhvr>
                                        <p:cTn id="13" dur="500"/>
                                        <p:tgtEl>
                                          <p:spTgt spid="18"/>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dissolve">
                                      <p:cBhvr>
                                        <p:cTn id="16" dur="500"/>
                                        <p:tgtEl>
                                          <p:spTgt spid="12"/>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dissolve">
                                      <p:cBhvr>
                                        <p:cTn id="19" dur="500"/>
                                        <p:tgtEl>
                                          <p:spTgt spid="15"/>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dissolv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checkerboard(across)">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17" grpId="0"/>
      <p:bldP spid="18" grpId="0"/>
      <p:bldP spid="19" grpId="0"/>
      <p:bldP spid="20" grpId="0"/>
      <p:bldP spid="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Segmentation Tables</a:t>
            </a:r>
            <a:endParaRPr lang="en-US" dirty="0"/>
          </a:p>
        </p:txBody>
      </p:sp>
      <p:sp>
        <p:nvSpPr>
          <p:cNvPr id="3" name="Date Placeholder 2"/>
          <p:cNvSpPr>
            <a:spLocks noGrp="1"/>
          </p:cNvSpPr>
          <p:nvPr>
            <p:ph type="dt" sz="half" idx="10"/>
          </p:nvPr>
        </p:nvSpPr>
        <p:spPr/>
        <p:txBody>
          <a:bodyPr/>
          <a:lstStyle/>
          <a:p>
            <a:r>
              <a:rPr lang="en-US" smtClean="0"/>
              <a:t>12 November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26</a:t>
            </a:fld>
            <a:endParaRPr lang="en-US"/>
          </a:p>
        </p:txBody>
      </p:sp>
      <p:sp>
        <p:nvSpPr>
          <p:cNvPr id="6" name="Rectangle 5"/>
          <p:cNvSpPr/>
          <p:nvPr/>
        </p:nvSpPr>
        <p:spPr>
          <a:xfrm>
            <a:off x="746549" y="2273020"/>
            <a:ext cx="1328604" cy="337938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57200" y="1598971"/>
            <a:ext cx="5149967" cy="584776"/>
          </a:xfrm>
          <a:prstGeom prst="rect">
            <a:avLst/>
          </a:prstGeom>
          <a:noFill/>
        </p:spPr>
        <p:txBody>
          <a:bodyPr wrap="none" rtlCol="0">
            <a:spAutoFit/>
          </a:bodyPr>
          <a:lstStyle/>
          <a:p>
            <a:r>
              <a:rPr lang="en-US" sz="3200" dirty="0" smtClean="0"/>
              <a:t>Global Descriptor Table (GDT)</a:t>
            </a:r>
            <a:endParaRPr lang="en-US" sz="3200" dirty="0"/>
          </a:p>
        </p:txBody>
      </p:sp>
      <p:sp>
        <p:nvSpPr>
          <p:cNvPr id="11" name="TextBox 10"/>
          <p:cNvSpPr txBox="1"/>
          <p:nvPr/>
        </p:nvSpPr>
        <p:spPr>
          <a:xfrm>
            <a:off x="264426" y="5874236"/>
            <a:ext cx="2750197" cy="369332"/>
          </a:xfrm>
          <a:prstGeom prst="rect">
            <a:avLst/>
          </a:prstGeom>
          <a:noFill/>
        </p:spPr>
        <p:txBody>
          <a:bodyPr wrap="none" rtlCol="0">
            <a:spAutoFit/>
          </a:bodyPr>
          <a:lstStyle/>
          <a:p>
            <a:r>
              <a:rPr lang="en-US" dirty="0" smtClean="0"/>
              <a:t>13 bits – up to 8192 entries </a:t>
            </a:r>
            <a:endParaRPr lang="en-US" dirty="0"/>
          </a:p>
        </p:txBody>
      </p:sp>
      <p:sp>
        <p:nvSpPr>
          <p:cNvPr id="13" name="TextBox 12"/>
          <p:cNvSpPr txBox="1"/>
          <p:nvPr/>
        </p:nvSpPr>
        <p:spPr>
          <a:xfrm>
            <a:off x="3432335" y="5467741"/>
            <a:ext cx="2317499" cy="369332"/>
          </a:xfrm>
          <a:prstGeom prst="rect">
            <a:avLst/>
          </a:prstGeom>
          <a:noFill/>
        </p:spPr>
        <p:txBody>
          <a:bodyPr wrap="none" rtlCol="0">
            <a:spAutoFit/>
          </a:bodyPr>
          <a:lstStyle/>
          <a:p>
            <a:r>
              <a:rPr lang="en-US" dirty="0" smtClean="0"/>
              <a:t>Segments can overlap!</a:t>
            </a:r>
            <a:endParaRPr lang="en-US" dirty="0"/>
          </a:p>
        </p:txBody>
      </p:sp>
      <p:sp>
        <p:nvSpPr>
          <p:cNvPr id="14" name="Rectangle 13"/>
          <p:cNvSpPr/>
          <p:nvPr/>
        </p:nvSpPr>
        <p:spPr>
          <a:xfrm>
            <a:off x="5873932" y="1598971"/>
            <a:ext cx="1372096" cy="464459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5" name="Rectangle 14"/>
          <p:cNvSpPr/>
          <p:nvPr/>
        </p:nvSpPr>
        <p:spPr>
          <a:xfrm>
            <a:off x="5873932" y="2891757"/>
            <a:ext cx="1372096" cy="10433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16" name="Rectangle 15"/>
          <p:cNvSpPr/>
          <p:nvPr/>
        </p:nvSpPr>
        <p:spPr>
          <a:xfrm>
            <a:off x="746549" y="3334026"/>
            <a:ext cx="1328604" cy="2721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cxnSp>
        <p:nvCxnSpPr>
          <p:cNvPr id="18" name="Curved Connector 17"/>
          <p:cNvCxnSpPr>
            <a:stCxn id="16" idx="3"/>
            <a:endCxn id="14" idx="1"/>
          </p:cNvCxnSpPr>
          <p:nvPr/>
        </p:nvCxnSpPr>
        <p:spPr>
          <a:xfrm>
            <a:off x="2075153" y="3470109"/>
            <a:ext cx="3798779" cy="451161"/>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299834" y="3921270"/>
            <a:ext cx="1402948" cy="369332"/>
          </a:xfrm>
          <a:prstGeom prst="rect">
            <a:avLst/>
          </a:prstGeom>
          <a:noFill/>
        </p:spPr>
        <p:txBody>
          <a:bodyPr wrap="none" rtlCol="0">
            <a:spAutoFit/>
          </a:bodyPr>
          <a:lstStyle/>
          <a:p>
            <a:r>
              <a:rPr lang="en-US" dirty="0" smtClean="0"/>
              <a:t>base address</a:t>
            </a:r>
            <a:endParaRPr lang="en-US" dirty="0"/>
          </a:p>
        </p:txBody>
      </p:sp>
      <p:sp>
        <p:nvSpPr>
          <p:cNvPr id="20" name="TextBox 19"/>
          <p:cNvSpPr txBox="1"/>
          <p:nvPr/>
        </p:nvSpPr>
        <p:spPr>
          <a:xfrm>
            <a:off x="5141975" y="2780028"/>
            <a:ext cx="607859" cy="369332"/>
          </a:xfrm>
          <a:prstGeom prst="rect">
            <a:avLst/>
          </a:prstGeom>
          <a:noFill/>
        </p:spPr>
        <p:txBody>
          <a:bodyPr wrap="none" rtlCol="0">
            <a:spAutoFit/>
          </a:bodyPr>
          <a:lstStyle/>
          <a:p>
            <a:r>
              <a:rPr lang="en-US" dirty="0" smtClean="0"/>
              <a:t>limit</a:t>
            </a:r>
            <a:endParaRPr lang="en-US" dirty="0"/>
          </a:p>
        </p:txBody>
      </p:sp>
      <p:sp>
        <p:nvSpPr>
          <p:cNvPr id="21" name="Rectangle 20"/>
          <p:cNvSpPr/>
          <p:nvPr/>
        </p:nvSpPr>
        <p:spPr>
          <a:xfrm>
            <a:off x="746549" y="4733850"/>
            <a:ext cx="1328604" cy="27216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2" name="Rectangle 21"/>
          <p:cNvSpPr/>
          <p:nvPr/>
        </p:nvSpPr>
        <p:spPr>
          <a:xfrm>
            <a:off x="5867152" y="3497767"/>
            <a:ext cx="1372096" cy="1043300"/>
          </a:xfrm>
          <a:prstGeom prst="rect">
            <a:avLst/>
          </a:prstGeom>
          <a:solidFill>
            <a:schemeClr val="accent4">
              <a:lumMod val="60000"/>
              <a:lumOff val="40000"/>
              <a:alpha val="79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cxnSp>
        <p:nvCxnSpPr>
          <p:cNvPr id="23" name="Curved Connector 22"/>
          <p:cNvCxnSpPr>
            <a:stCxn id="21" idx="3"/>
          </p:cNvCxnSpPr>
          <p:nvPr/>
        </p:nvCxnSpPr>
        <p:spPr>
          <a:xfrm flipV="1">
            <a:off x="2075153" y="4541067"/>
            <a:ext cx="3791999" cy="328866"/>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7586217" y="2891757"/>
            <a:ext cx="1224681" cy="1938992"/>
          </a:xfrm>
          <a:prstGeom prst="rect">
            <a:avLst/>
          </a:prstGeom>
          <a:noFill/>
        </p:spPr>
        <p:txBody>
          <a:bodyPr wrap="square" rtlCol="0">
            <a:spAutoFit/>
          </a:bodyPr>
          <a:lstStyle/>
          <a:p>
            <a:r>
              <a:rPr lang="en-US" sz="2400" dirty="0" smtClean="0"/>
              <a:t>linear address space</a:t>
            </a:r>
          </a:p>
          <a:p>
            <a:endParaRPr lang="en-US" sz="2400" dirty="0"/>
          </a:p>
          <a:p>
            <a:r>
              <a:rPr lang="en-US" sz="2400" dirty="0" smtClean="0"/>
              <a:t>0-2</a:t>
            </a:r>
            <a:r>
              <a:rPr lang="en-US" sz="2400" baseline="30000" dirty="0" smtClean="0"/>
              <a:t>64</a:t>
            </a:r>
            <a:r>
              <a:rPr lang="en-US" sz="2400" dirty="0" smtClean="0"/>
              <a:t> - 1</a:t>
            </a:r>
            <a:endParaRPr lang="en-US" sz="2400" dirty="0"/>
          </a:p>
        </p:txBody>
      </p:sp>
    </p:spTree>
    <p:extLst>
      <p:ext uri="{BB962C8B-B14F-4D97-AF65-F5344CB8AC3E}">
        <p14:creationId xmlns:p14="http://schemas.microsoft.com/office/powerpoint/2010/main" xmlns="" val="3016589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par>
                                <p:cTn id="8" presetID="9"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dissolve">
                                      <p:cBhvr>
                                        <p:cTn id="10" dur="500"/>
                                        <p:tgtEl>
                                          <p:spTgt spid="2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dissolve">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Segmentation Tables</a:t>
            </a:r>
            <a:endParaRPr lang="en-US" dirty="0"/>
          </a:p>
        </p:txBody>
      </p:sp>
      <p:sp>
        <p:nvSpPr>
          <p:cNvPr id="3" name="Date Placeholder 2"/>
          <p:cNvSpPr>
            <a:spLocks noGrp="1"/>
          </p:cNvSpPr>
          <p:nvPr>
            <p:ph type="dt" sz="half" idx="10"/>
          </p:nvPr>
        </p:nvSpPr>
        <p:spPr/>
        <p:txBody>
          <a:bodyPr/>
          <a:lstStyle/>
          <a:p>
            <a:r>
              <a:rPr lang="en-US" smtClean="0"/>
              <a:t>12 November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27</a:t>
            </a:fld>
            <a:endParaRPr lang="en-US"/>
          </a:p>
        </p:txBody>
      </p:sp>
      <p:sp>
        <p:nvSpPr>
          <p:cNvPr id="6" name="Rectangle 5"/>
          <p:cNvSpPr/>
          <p:nvPr/>
        </p:nvSpPr>
        <p:spPr>
          <a:xfrm>
            <a:off x="746549" y="2273020"/>
            <a:ext cx="1328604" cy="337938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57200" y="1598971"/>
            <a:ext cx="5149967" cy="584776"/>
          </a:xfrm>
          <a:prstGeom prst="rect">
            <a:avLst/>
          </a:prstGeom>
          <a:noFill/>
        </p:spPr>
        <p:txBody>
          <a:bodyPr wrap="none" rtlCol="0">
            <a:spAutoFit/>
          </a:bodyPr>
          <a:lstStyle/>
          <a:p>
            <a:r>
              <a:rPr lang="en-US" sz="3200" dirty="0" smtClean="0"/>
              <a:t>Global Descriptor Table (GDT)</a:t>
            </a:r>
            <a:endParaRPr lang="en-US" sz="3200" dirty="0"/>
          </a:p>
        </p:txBody>
      </p:sp>
      <p:sp>
        <p:nvSpPr>
          <p:cNvPr id="8" name="TextBox 7"/>
          <p:cNvSpPr txBox="1"/>
          <p:nvPr/>
        </p:nvSpPr>
        <p:spPr>
          <a:xfrm>
            <a:off x="3873865" y="2454565"/>
            <a:ext cx="2975276" cy="1569660"/>
          </a:xfrm>
          <a:prstGeom prst="rect">
            <a:avLst/>
          </a:prstGeom>
          <a:noFill/>
        </p:spPr>
        <p:txBody>
          <a:bodyPr wrap="square" rtlCol="0">
            <a:spAutoFit/>
          </a:bodyPr>
          <a:lstStyle/>
          <a:p>
            <a:pPr algn="ctr"/>
            <a:r>
              <a:rPr lang="en-US" sz="3200" dirty="0" smtClean="0"/>
              <a:t>Local Descriptor Table</a:t>
            </a:r>
          </a:p>
          <a:p>
            <a:pPr algn="ctr"/>
            <a:r>
              <a:rPr lang="en-US" sz="3200" dirty="0" smtClean="0"/>
              <a:t>(per process)</a:t>
            </a:r>
            <a:endParaRPr lang="en-US" sz="3200" dirty="0"/>
          </a:p>
        </p:txBody>
      </p:sp>
      <p:sp>
        <p:nvSpPr>
          <p:cNvPr id="11" name="TextBox 10"/>
          <p:cNvSpPr txBox="1"/>
          <p:nvPr/>
        </p:nvSpPr>
        <p:spPr>
          <a:xfrm>
            <a:off x="264426" y="5874236"/>
            <a:ext cx="2750197" cy="369332"/>
          </a:xfrm>
          <a:prstGeom prst="rect">
            <a:avLst/>
          </a:prstGeom>
          <a:noFill/>
        </p:spPr>
        <p:txBody>
          <a:bodyPr wrap="none" rtlCol="0">
            <a:spAutoFit/>
          </a:bodyPr>
          <a:lstStyle/>
          <a:p>
            <a:r>
              <a:rPr lang="en-US" dirty="0" smtClean="0"/>
              <a:t>13 bits – up to 8192 entries </a:t>
            </a:r>
            <a:endParaRPr lang="en-US" dirty="0"/>
          </a:p>
        </p:txBody>
      </p:sp>
      <p:sp>
        <p:nvSpPr>
          <p:cNvPr id="12" name="TextBox 11"/>
          <p:cNvSpPr txBox="1"/>
          <p:nvPr/>
        </p:nvSpPr>
        <p:spPr>
          <a:xfrm>
            <a:off x="3124200" y="5561685"/>
            <a:ext cx="5584581" cy="46166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sz="2400" dirty="0" smtClean="0"/>
              <a:t>How does the processor find the GDT/LDT?</a:t>
            </a:r>
            <a:endParaRPr lang="en-US" sz="2400" dirty="0"/>
          </a:p>
        </p:txBody>
      </p:sp>
      <p:sp>
        <p:nvSpPr>
          <p:cNvPr id="14" name="Rectangle 13"/>
          <p:cNvSpPr/>
          <p:nvPr/>
        </p:nvSpPr>
        <p:spPr>
          <a:xfrm>
            <a:off x="7083941" y="1949130"/>
            <a:ext cx="1328604" cy="3379387"/>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1444108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12 November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28</a:t>
            </a:fld>
            <a:endParaRPr lang="en-US"/>
          </a:p>
        </p:txBody>
      </p:sp>
      <p:pic>
        <p:nvPicPr>
          <p:cNvPr id="7" name="Picture 6" descr="Screen Shot 2013-11-12 at 7.07.21 A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07729" y="2702025"/>
            <a:ext cx="7971765" cy="3335846"/>
          </a:xfrm>
          <a:prstGeom prst="rect">
            <a:avLst/>
          </a:prstGeom>
          <a:ln>
            <a:noFill/>
          </a:ln>
          <a:effectLst>
            <a:outerShdw blurRad="292100" dist="139700" dir="2700000" algn="tl" rotWithShape="0">
              <a:srgbClr val="333333">
                <a:alpha val="65000"/>
              </a:srgbClr>
            </a:outerShdw>
          </a:effectLst>
        </p:spPr>
      </p:pic>
      <p:pic>
        <p:nvPicPr>
          <p:cNvPr id="6" name="Picture 5" descr="Screen Shot 2013-11-12 at 7.06.14 A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671930" y="-101295"/>
            <a:ext cx="4150308" cy="3661191"/>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589662" y="385567"/>
            <a:ext cx="3719400" cy="1938992"/>
          </a:xfrm>
          <a:prstGeom prst="rect">
            <a:avLst/>
          </a:prstGeom>
          <a:noFill/>
        </p:spPr>
        <p:txBody>
          <a:bodyPr wrap="square" rtlCol="0">
            <a:spAutoFit/>
          </a:bodyPr>
          <a:lstStyle/>
          <a:p>
            <a:r>
              <a:rPr lang="en-US" sz="2400" dirty="0" smtClean="0"/>
              <a:t>The GDT and LDT are just data structures in memory!</a:t>
            </a:r>
          </a:p>
          <a:p>
            <a:endParaRPr lang="en-US" sz="2400" dirty="0"/>
          </a:p>
          <a:p>
            <a:r>
              <a:rPr lang="en-US" sz="2400" dirty="0" smtClean="0"/>
              <a:t>Special registers store their locations</a:t>
            </a:r>
            <a:endParaRPr lang="en-US" sz="2400" dirty="0"/>
          </a:p>
        </p:txBody>
      </p:sp>
    </p:spTree>
    <p:extLst>
      <p:ext uri="{BB962C8B-B14F-4D97-AF65-F5344CB8AC3E}">
        <p14:creationId xmlns:p14="http://schemas.microsoft.com/office/powerpoint/2010/main" xmlns="" val="38849937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for This Week</a:t>
            </a:r>
            <a:endParaRPr lang="en-US" dirty="0"/>
          </a:p>
        </p:txBody>
      </p:sp>
      <p:sp>
        <p:nvSpPr>
          <p:cNvPr id="3" name="Content Placeholder 2"/>
          <p:cNvSpPr>
            <a:spLocks noGrp="1"/>
          </p:cNvSpPr>
          <p:nvPr>
            <p:ph idx="1"/>
          </p:nvPr>
        </p:nvSpPr>
        <p:spPr/>
        <p:txBody>
          <a:bodyPr/>
          <a:lstStyle/>
          <a:p>
            <a:r>
              <a:rPr lang="en-US" dirty="0" smtClean="0"/>
              <a:t>How the Kernel Makes a Process</a:t>
            </a:r>
          </a:p>
          <a:p>
            <a:pPr lvl="1"/>
            <a:r>
              <a:rPr lang="en-US" b="1" dirty="0" smtClean="0"/>
              <a:t>Virtual Memory</a:t>
            </a:r>
          </a:p>
          <a:p>
            <a:pPr marL="457200" lvl="1" indent="0">
              <a:buNone/>
            </a:pPr>
            <a:r>
              <a:rPr lang="en-US" dirty="0"/>
              <a:t>	</a:t>
            </a:r>
            <a:endParaRPr lang="en-US" dirty="0" smtClean="0"/>
          </a:p>
          <a:p>
            <a:r>
              <a:rPr lang="en-US" dirty="0" smtClean="0"/>
              <a:t>Thursday: diving into </a:t>
            </a:r>
            <a:r>
              <a:rPr lang="en-US" b="1" dirty="0" err="1" smtClean="0"/>
              <a:t>fork.c</a:t>
            </a:r>
            <a:endParaRPr lang="en-US" b="1" dirty="0"/>
          </a:p>
        </p:txBody>
      </p:sp>
      <p:sp>
        <p:nvSpPr>
          <p:cNvPr id="4" name="Date Placeholder 3"/>
          <p:cNvSpPr>
            <a:spLocks noGrp="1"/>
          </p:cNvSpPr>
          <p:nvPr>
            <p:ph type="dt" sz="half" idx="10"/>
          </p:nvPr>
        </p:nvSpPr>
        <p:spPr/>
        <p:txBody>
          <a:bodyPr/>
          <a:lstStyle/>
          <a:p>
            <a:r>
              <a:rPr lang="en-US" smtClean="0"/>
              <a:t>12 November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2</a:t>
            </a:fld>
            <a:endParaRPr lang="en-US"/>
          </a:p>
        </p:txBody>
      </p:sp>
    </p:spTree>
    <p:extLst>
      <p:ext uri="{BB962C8B-B14F-4D97-AF65-F5344CB8AC3E}">
        <p14:creationId xmlns:p14="http://schemas.microsoft.com/office/powerpoint/2010/main" xmlns="" val="33205330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12 November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29</a:t>
            </a:fld>
            <a:endParaRPr lang="en-US"/>
          </a:p>
        </p:txBody>
      </p:sp>
      <p:pic>
        <p:nvPicPr>
          <p:cNvPr id="5" name="Picture 4" descr="Screen Shot 2013-11-12 at 6.55.39 A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04870" y="75013"/>
            <a:ext cx="5136100" cy="6565276"/>
          </a:xfrm>
          <a:prstGeom prst="rect">
            <a:avLst/>
          </a:prstGeom>
          <a:ln>
            <a:noFill/>
          </a:ln>
          <a:effectLst>
            <a:outerShdw blurRad="292100" dist="139700" dir="2700000" algn="tl" rotWithShape="0">
              <a:srgbClr val="333333">
                <a:alpha val="65000"/>
              </a:srgbClr>
            </a:outerShdw>
          </a:effectLst>
        </p:spPr>
      </p:pic>
      <p:grpSp>
        <p:nvGrpSpPr>
          <p:cNvPr id="6" name="Group 5"/>
          <p:cNvGrpSpPr/>
          <p:nvPr/>
        </p:nvGrpSpPr>
        <p:grpSpPr>
          <a:xfrm rot="5400000">
            <a:off x="4398716" y="2259175"/>
            <a:ext cx="5413149" cy="1936429"/>
            <a:chOff x="268008" y="1797951"/>
            <a:chExt cx="8715777" cy="3179357"/>
          </a:xfrm>
        </p:grpSpPr>
        <p:sp>
          <p:nvSpPr>
            <p:cNvPr id="7" name="Rectangle 6"/>
            <p:cNvSpPr/>
            <p:nvPr/>
          </p:nvSpPr>
          <p:spPr>
            <a:xfrm rot="5400000" flipV="1">
              <a:off x="-948806" y="3014765"/>
              <a:ext cx="3179356" cy="745728"/>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vert="horz" rtlCol="0" anchor="ctr"/>
            <a:lstStyle/>
            <a:p>
              <a:pPr algn="ctr"/>
              <a:r>
                <a:rPr lang="en-US" sz="1600" dirty="0" smtClean="0"/>
                <a:t>Logical Address</a:t>
              </a:r>
              <a:endParaRPr lang="en-US" sz="1600" dirty="0"/>
            </a:p>
          </p:txBody>
        </p:sp>
        <p:sp>
          <p:nvSpPr>
            <p:cNvPr id="8" name="Right Arrow 7"/>
            <p:cNvSpPr/>
            <p:nvPr/>
          </p:nvSpPr>
          <p:spPr>
            <a:xfrm>
              <a:off x="3868507" y="3035326"/>
              <a:ext cx="1491471" cy="699053"/>
            </a:xfrm>
            <a:prstGeom prst="rightArrow">
              <a:avLst/>
            </a:prstGeom>
          </p:spPr>
          <p:style>
            <a:lnRef idx="1">
              <a:schemeClr val="accent1"/>
            </a:lnRef>
            <a:fillRef idx="3">
              <a:schemeClr val="accent1"/>
            </a:fillRef>
            <a:effectRef idx="2">
              <a:schemeClr val="accent1"/>
            </a:effectRef>
            <a:fontRef idx="minor">
              <a:schemeClr val="lt1"/>
            </a:fontRef>
          </p:style>
          <p:txBody>
            <a:bodyPr vert="horz" rtlCol="0" anchor="ctr"/>
            <a:lstStyle/>
            <a:p>
              <a:pPr algn="ctr"/>
              <a:endParaRPr lang="en-US" sz="1100" dirty="0"/>
            </a:p>
          </p:txBody>
        </p:sp>
        <p:sp>
          <p:nvSpPr>
            <p:cNvPr id="9" name="Rounded Rectangle 8"/>
            <p:cNvSpPr/>
            <p:nvPr/>
          </p:nvSpPr>
          <p:spPr>
            <a:xfrm>
              <a:off x="1747823" y="2130003"/>
              <a:ext cx="2120683" cy="2515253"/>
            </a:xfrm>
            <a:prstGeom prst="roundRect">
              <a:avLst/>
            </a:prstGeom>
          </p:spPr>
          <p:style>
            <a:lnRef idx="1">
              <a:schemeClr val="accent2"/>
            </a:lnRef>
            <a:fillRef idx="3">
              <a:schemeClr val="accent2"/>
            </a:fillRef>
            <a:effectRef idx="2">
              <a:schemeClr val="accent2"/>
            </a:effectRef>
            <a:fontRef idx="minor">
              <a:schemeClr val="lt1"/>
            </a:fontRef>
          </p:style>
          <p:txBody>
            <a:bodyPr vert="horz" rtlCol="0" anchor="ctr"/>
            <a:lstStyle/>
            <a:p>
              <a:pPr algn="ctr"/>
              <a:r>
                <a:rPr lang="en-US" sz="1400" dirty="0" smtClean="0"/>
                <a:t>Segmentation Unit</a:t>
              </a:r>
              <a:endParaRPr lang="en-US" sz="1400" dirty="0"/>
            </a:p>
          </p:txBody>
        </p:sp>
        <p:sp>
          <p:nvSpPr>
            <p:cNvPr id="10" name="Rectangle 9"/>
            <p:cNvSpPr/>
            <p:nvPr/>
          </p:nvSpPr>
          <p:spPr>
            <a:xfrm rot="5400000" flipV="1">
              <a:off x="2948754" y="3090429"/>
              <a:ext cx="3179356" cy="594400"/>
            </a:xfrm>
            <a:prstGeom prst="rect">
              <a:avLst/>
            </a:prstGeom>
            <a:solidFill>
              <a:schemeClr val="accent4">
                <a:lumMod val="60000"/>
                <a:lumOff val="40000"/>
                <a:alpha val="66000"/>
              </a:schemeClr>
            </a:solidFill>
            <a:ln>
              <a:noFill/>
            </a:ln>
          </p:spPr>
          <p:style>
            <a:lnRef idx="1">
              <a:schemeClr val="accent4"/>
            </a:lnRef>
            <a:fillRef idx="3">
              <a:schemeClr val="accent4"/>
            </a:fillRef>
            <a:effectRef idx="2">
              <a:schemeClr val="accent4"/>
            </a:effectRef>
            <a:fontRef idx="minor">
              <a:schemeClr val="lt1"/>
            </a:fontRef>
          </p:style>
          <p:txBody>
            <a:bodyPr vert="horz" rtlCol="0" anchor="ctr"/>
            <a:lstStyle/>
            <a:p>
              <a:pPr algn="ctr"/>
              <a:r>
                <a:rPr lang="en-US" sz="1600" dirty="0" smtClean="0"/>
                <a:t>Linear Address</a:t>
              </a:r>
              <a:endParaRPr lang="en-US" sz="1600" dirty="0"/>
            </a:p>
          </p:txBody>
        </p:sp>
        <p:sp>
          <p:nvSpPr>
            <p:cNvPr id="11" name="Rounded Rectangle 10"/>
            <p:cNvSpPr/>
            <p:nvPr/>
          </p:nvSpPr>
          <p:spPr>
            <a:xfrm>
              <a:off x="5425548" y="2130003"/>
              <a:ext cx="1367644" cy="2515253"/>
            </a:xfrm>
            <a:prstGeom prst="roundRect">
              <a:avLst/>
            </a:prstGeom>
          </p:spPr>
          <p:style>
            <a:lnRef idx="1">
              <a:schemeClr val="accent2"/>
            </a:lnRef>
            <a:fillRef idx="3">
              <a:schemeClr val="accent2"/>
            </a:fillRef>
            <a:effectRef idx="2">
              <a:schemeClr val="accent2"/>
            </a:effectRef>
            <a:fontRef idx="minor">
              <a:schemeClr val="lt1"/>
            </a:fontRef>
          </p:style>
          <p:txBody>
            <a:bodyPr vert="horz" rtlCol="0" anchor="ctr"/>
            <a:lstStyle/>
            <a:p>
              <a:pPr algn="ctr"/>
              <a:r>
                <a:rPr lang="en-US" sz="1600" dirty="0" smtClean="0"/>
                <a:t>Paging</a:t>
              </a:r>
            </a:p>
            <a:p>
              <a:pPr algn="ctr"/>
              <a:r>
                <a:rPr lang="en-US" sz="1600" dirty="0" smtClean="0"/>
                <a:t>Unit</a:t>
              </a:r>
              <a:endParaRPr lang="en-US" sz="1600" dirty="0"/>
            </a:p>
          </p:txBody>
        </p:sp>
        <p:sp>
          <p:nvSpPr>
            <p:cNvPr id="12" name="Right Arrow 11"/>
            <p:cNvSpPr/>
            <p:nvPr/>
          </p:nvSpPr>
          <p:spPr>
            <a:xfrm>
              <a:off x="1042585" y="3038103"/>
              <a:ext cx="705238" cy="699053"/>
            </a:xfrm>
            <a:prstGeom prst="rightArrow">
              <a:avLst/>
            </a:prstGeom>
          </p:spPr>
          <p:style>
            <a:lnRef idx="1">
              <a:schemeClr val="accent1"/>
            </a:lnRef>
            <a:fillRef idx="3">
              <a:schemeClr val="accent1"/>
            </a:fillRef>
            <a:effectRef idx="2">
              <a:schemeClr val="accent1"/>
            </a:effectRef>
            <a:fontRef idx="minor">
              <a:schemeClr val="lt1"/>
            </a:fontRef>
          </p:style>
          <p:txBody>
            <a:bodyPr vert="horz" rtlCol="0" anchor="ctr"/>
            <a:lstStyle/>
            <a:p>
              <a:pPr algn="ctr"/>
              <a:endParaRPr lang="en-US" sz="1100"/>
            </a:p>
          </p:txBody>
        </p:sp>
        <p:sp>
          <p:nvSpPr>
            <p:cNvPr id="13" name="Right Arrow 12"/>
            <p:cNvSpPr/>
            <p:nvPr/>
          </p:nvSpPr>
          <p:spPr>
            <a:xfrm>
              <a:off x="6793192" y="3038103"/>
              <a:ext cx="1398254" cy="699053"/>
            </a:xfrm>
            <a:prstGeom prst="rightArrow">
              <a:avLst/>
            </a:prstGeom>
          </p:spPr>
          <p:style>
            <a:lnRef idx="1">
              <a:schemeClr val="accent1"/>
            </a:lnRef>
            <a:fillRef idx="3">
              <a:schemeClr val="accent1"/>
            </a:fillRef>
            <a:effectRef idx="2">
              <a:schemeClr val="accent1"/>
            </a:effectRef>
            <a:fontRef idx="minor">
              <a:schemeClr val="lt1"/>
            </a:fontRef>
          </p:style>
          <p:txBody>
            <a:bodyPr vert="horz" rtlCol="0" anchor="ctr"/>
            <a:lstStyle/>
            <a:p>
              <a:pPr algn="ctr"/>
              <a:endParaRPr lang="en-US" sz="1100"/>
            </a:p>
          </p:txBody>
        </p:sp>
        <p:sp>
          <p:nvSpPr>
            <p:cNvPr id="14" name="Rectangle 13"/>
            <p:cNvSpPr/>
            <p:nvPr/>
          </p:nvSpPr>
          <p:spPr>
            <a:xfrm rot="5400000" flipV="1">
              <a:off x="5733228" y="3090042"/>
              <a:ext cx="3179356" cy="595175"/>
            </a:xfrm>
            <a:prstGeom prst="rect">
              <a:avLst/>
            </a:prstGeom>
            <a:solidFill>
              <a:schemeClr val="accent2">
                <a:lumMod val="75000"/>
                <a:alpha val="57000"/>
              </a:schemeClr>
            </a:solidFill>
            <a:ln>
              <a:noFill/>
            </a:ln>
          </p:spPr>
          <p:style>
            <a:lnRef idx="1">
              <a:schemeClr val="accent2"/>
            </a:lnRef>
            <a:fillRef idx="3">
              <a:schemeClr val="accent2"/>
            </a:fillRef>
            <a:effectRef idx="2">
              <a:schemeClr val="accent2"/>
            </a:effectRef>
            <a:fontRef idx="minor">
              <a:schemeClr val="lt1"/>
            </a:fontRef>
          </p:style>
          <p:txBody>
            <a:bodyPr vert="horz" rtlCol="0" anchor="ctr"/>
            <a:lstStyle/>
            <a:p>
              <a:pPr algn="ctr"/>
              <a:r>
                <a:rPr lang="en-US" sz="1600" dirty="0" smtClean="0"/>
                <a:t>Physical Address</a:t>
              </a:r>
              <a:endParaRPr lang="en-US" sz="1600" dirty="0"/>
            </a:p>
          </p:txBody>
        </p:sp>
        <p:sp>
          <p:nvSpPr>
            <p:cNvPr id="15" name="Rounded Rectangle 14"/>
            <p:cNvSpPr/>
            <p:nvPr/>
          </p:nvSpPr>
          <p:spPr>
            <a:xfrm>
              <a:off x="8191446" y="2130002"/>
              <a:ext cx="792339" cy="2515253"/>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en-US" sz="1600" dirty="0" smtClean="0"/>
                <a:t>Memory</a:t>
              </a:r>
              <a:endParaRPr lang="en-US" sz="1600" dirty="0"/>
            </a:p>
          </p:txBody>
        </p:sp>
      </p:grpSp>
    </p:spTree>
    <p:extLst>
      <p:ext uri="{BB962C8B-B14F-4D97-AF65-F5344CB8AC3E}">
        <p14:creationId xmlns:p14="http://schemas.microsoft.com/office/powerpoint/2010/main" xmlns="" val="30839250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4554" y="274638"/>
            <a:ext cx="2892245" cy="2968666"/>
          </a:xfrm>
        </p:spPr>
        <p:txBody>
          <a:bodyPr/>
          <a:lstStyle/>
          <a:p>
            <a:r>
              <a:rPr lang="en-US" dirty="0" smtClean="0"/>
              <a:t>Paging</a:t>
            </a:r>
            <a:endParaRPr lang="en-US" dirty="0"/>
          </a:p>
        </p:txBody>
      </p:sp>
      <p:sp>
        <p:nvSpPr>
          <p:cNvPr id="3" name="Date Placeholder 2"/>
          <p:cNvSpPr>
            <a:spLocks noGrp="1"/>
          </p:cNvSpPr>
          <p:nvPr>
            <p:ph type="dt" sz="half" idx="10"/>
          </p:nvPr>
        </p:nvSpPr>
        <p:spPr/>
        <p:txBody>
          <a:bodyPr/>
          <a:lstStyle/>
          <a:p>
            <a:r>
              <a:rPr lang="en-US" smtClean="0"/>
              <a:t>12 November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30</a:t>
            </a:fld>
            <a:endParaRPr lang="en-US"/>
          </a:p>
        </p:txBody>
      </p:sp>
      <p:sp>
        <p:nvSpPr>
          <p:cNvPr id="16" name="TextBox 15"/>
          <p:cNvSpPr txBox="1"/>
          <p:nvPr/>
        </p:nvSpPr>
        <p:spPr>
          <a:xfrm>
            <a:off x="686600" y="4015285"/>
            <a:ext cx="4693763" cy="769441"/>
          </a:xfrm>
          <a:prstGeom prst="rect">
            <a:avLst/>
          </a:prstGeom>
          <a:noFill/>
        </p:spPr>
        <p:txBody>
          <a:bodyPr wrap="none" rtlCol="0">
            <a:spAutoFit/>
          </a:bodyPr>
          <a:lstStyle/>
          <a:p>
            <a:r>
              <a:rPr lang="en-US" sz="4400" dirty="0" smtClean="0"/>
              <a:t>2</a:t>
            </a:r>
            <a:r>
              <a:rPr lang="en-US" sz="4400" baseline="30000" dirty="0" smtClean="0"/>
              <a:t>64</a:t>
            </a:r>
            <a:r>
              <a:rPr lang="en-US" sz="4400" dirty="0" smtClean="0"/>
              <a:t> linear addresses</a:t>
            </a:r>
            <a:endParaRPr lang="en-US" sz="4400" dirty="0"/>
          </a:p>
        </p:txBody>
      </p:sp>
      <p:sp>
        <p:nvSpPr>
          <p:cNvPr id="18" name="TextBox 17"/>
          <p:cNvSpPr txBox="1"/>
          <p:nvPr/>
        </p:nvSpPr>
        <p:spPr>
          <a:xfrm>
            <a:off x="2633288" y="5186510"/>
            <a:ext cx="5878382" cy="46166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r>
              <a:rPr lang="en-US" sz="2400" dirty="0" smtClean="0"/>
              <a:t>What would it cost to have 2</a:t>
            </a:r>
            <a:r>
              <a:rPr lang="en-US" sz="2400" baseline="30000" dirty="0" smtClean="0"/>
              <a:t>64</a:t>
            </a:r>
            <a:r>
              <a:rPr lang="en-US" sz="2400" dirty="0" smtClean="0"/>
              <a:t> bytes of RAM?</a:t>
            </a:r>
            <a:endParaRPr lang="en-US" sz="2400" dirty="0"/>
          </a:p>
        </p:txBody>
      </p:sp>
      <p:sp>
        <p:nvSpPr>
          <p:cNvPr id="20" name="Rectangle 19"/>
          <p:cNvSpPr/>
          <p:nvPr/>
        </p:nvSpPr>
        <p:spPr>
          <a:xfrm rot="5400000">
            <a:off x="-739069" y="1757138"/>
            <a:ext cx="3179356" cy="745729"/>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Logical Address</a:t>
            </a:r>
            <a:endParaRPr lang="en-US" sz="2800" dirty="0"/>
          </a:p>
        </p:txBody>
      </p:sp>
      <p:sp>
        <p:nvSpPr>
          <p:cNvPr id="21" name="Right Arrow 20"/>
          <p:cNvSpPr/>
          <p:nvPr/>
        </p:nvSpPr>
        <p:spPr>
          <a:xfrm>
            <a:off x="4078243" y="1777700"/>
            <a:ext cx="1491471"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ounded Rectangle 21"/>
          <p:cNvSpPr/>
          <p:nvPr/>
        </p:nvSpPr>
        <p:spPr>
          <a:xfrm>
            <a:off x="1957559" y="872377"/>
            <a:ext cx="2120683" cy="251525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400" dirty="0" smtClean="0"/>
              <a:t>Segmentation Unit</a:t>
            </a:r>
            <a:endParaRPr lang="en-US" sz="2400" dirty="0"/>
          </a:p>
        </p:txBody>
      </p:sp>
      <p:sp>
        <p:nvSpPr>
          <p:cNvPr id="23" name="Rectangle 22"/>
          <p:cNvSpPr/>
          <p:nvPr/>
        </p:nvSpPr>
        <p:spPr>
          <a:xfrm rot="5400000">
            <a:off x="3158490" y="1832802"/>
            <a:ext cx="3179356" cy="594401"/>
          </a:xfrm>
          <a:prstGeom prst="rect">
            <a:avLst/>
          </a:prstGeom>
          <a:solidFill>
            <a:schemeClr val="accent4">
              <a:lumMod val="60000"/>
              <a:lumOff val="40000"/>
              <a:alpha val="66000"/>
            </a:scheme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800" dirty="0" smtClean="0"/>
              <a:t>Linear Address</a:t>
            </a:r>
            <a:endParaRPr lang="en-US" sz="2800" dirty="0"/>
          </a:p>
        </p:txBody>
      </p:sp>
      <p:sp>
        <p:nvSpPr>
          <p:cNvPr id="25" name="Right Arrow 24"/>
          <p:cNvSpPr/>
          <p:nvPr/>
        </p:nvSpPr>
        <p:spPr>
          <a:xfrm>
            <a:off x="1252321" y="1780477"/>
            <a:ext cx="705238"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7402535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12 November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31</a:t>
            </a:fld>
            <a:endParaRPr lang="en-US"/>
          </a:p>
        </p:txBody>
      </p:sp>
      <p:pic>
        <p:nvPicPr>
          <p:cNvPr id="5" name="Picture 4" descr="Screen Shot 2013-11-12 at 9.46.00 A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57700" y="234937"/>
            <a:ext cx="6656868" cy="4414555"/>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1133964" y="4779129"/>
            <a:ext cx="3626889" cy="52322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sz="2800" dirty="0" smtClean="0"/>
              <a:t>$10 per 1GB = 2</a:t>
            </a:r>
            <a:r>
              <a:rPr lang="en-US" sz="2800" baseline="30000" dirty="0" smtClean="0"/>
              <a:t>30</a:t>
            </a:r>
            <a:r>
              <a:rPr lang="en-US" sz="2800" dirty="0" smtClean="0"/>
              <a:t> bytes</a:t>
            </a:r>
            <a:endParaRPr lang="en-US" sz="2800" dirty="0"/>
          </a:p>
        </p:txBody>
      </p:sp>
      <p:sp>
        <p:nvSpPr>
          <p:cNvPr id="7" name="TextBox 6"/>
          <p:cNvSpPr txBox="1"/>
          <p:nvPr/>
        </p:nvSpPr>
        <p:spPr>
          <a:xfrm>
            <a:off x="5114176" y="4910317"/>
            <a:ext cx="3147015" cy="523220"/>
          </a:xfrm>
          <a:prstGeom prst="rect">
            <a:avLst/>
          </a:prstGeom>
          <a:noFill/>
        </p:spPr>
        <p:txBody>
          <a:bodyPr wrap="none" rtlCol="0">
            <a:spAutoFit/>
          </a:bodyPr>
          <a:lstStyle/>
          <a:p>
            <a:r>
              <a:rPr lang="en-US" sz="2800" dirty="0" smtClean="0"/>
              <a:t>2</a:t>
            </a:r>
            <a:r>
              <a:rPr lang="en-US" sz="2800" baseline="30000" dirty="0" smtClean="0"/>
              <a:t>64</a:t>
            </a:r>
            <a:r>
              <a:rPr lang="en-US" sz="2800" dirty="0" smtClean="0"/>
              <a:t> bytes = $10 * 2</a:t>
            </a:r>
            <a:r>
              <a:rPr lang="en-US" sz="2800" baseline="30000" dirty="0" smtClean="0"/>
              <a:t>34</a:t>
            </a:r>
            <a:endParaRPr lang="en-US" sz="2800" baseline="30000" dirty="0"/>
          </a:p>
        </p:txBody>
      </p:sp>
      <p:sp>
        <p:nvSpPr>
          <p:cNvPr id="8" name="TextBox 7"/>
          <p:cNvSpPr txBox="1"/>
          <p:nvPr/>
        </p:nvSpPr>
        <p:spPr>
          <a:xfrm>
            <a:off x="2311492" y="5602070"/>
            <a:ext cx="4898722" cy="52322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sz="2800" dirty="0" smtClean="0"/>
              <a:t>$172B ~  ½ Google’s Market Cap</a:t>
            </a:r>
            <a:endParaRPr lang="en-US" sz="2800" dirty="0"/>
          </a:p>
        </p:txBody>
      </p:sp>
    </p:spTree>
    <p:extLst>
      <p:ext uri="{BB962C8B-B14F-4D97-AF65-F5344CB8AC3E}">
        <p14:creationId xmlns:p14="http://schemas.microsoft.com/office/powerpoint/2010/main" xmlns="" val="9429528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Paging</a:t>
            </a:r>
            <a:endParaRPr lang="en-US" dirty="0"/>
          </a:p>
        </p:txBody>
      </p:sp>
      <p:sp>
        <p:nvSpPr>
          <p:cNvPr id="3" name="Date Placeholder 2"/>
          <p:cNvSpPr>
            <a:spLocks noGrp="1"/>
          </p:cNvSpPr>
          <p:nvPr>
            <p:ph type="dt" sz="half" idx="10"/>
          </p:nvPr>
        </p:nvSpPr>
        <p:spPr/>
        <p:txBody>
          <a:bodyPr/>
          <a:lstStyle/>
          <a:p>
            <a:r>
              <a:rPr lang="en-US" smtClean="0"/>
              <a:t>12 November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32</a:t>
            </a:fld>
            <a:endParaRPr lang="en-US"/>
          </a:p>
        </p:txBody>
      </p:sp>
      <p:sp>
        <p:nvSpPr>
          <p:cNvPr id="7" name="Rectangle 6"/>
          <p:cNvSpPr/>
          <p:nvPr/>
        </p:nvSpPr>
        <p:spPr>
          <a:xfrm rot="5400000">
            <a:off x="-948805" y="2765279"/>
            <a:ext cx="3179356" cy="745729"/>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Logical Address</a:t>
            </a:r>
            <a:endParaRPr lang="en-US" sz="2800" dirty="0"/>
          </a:p>
        </p:txBody>
      </p:sp>
      <p:sp>
        <p:nvSpPr>
          <p:cNvPr id="8" name="Right Arrow 7"/>
          <p:cNvSpPr/>
          <p:nvPr/>
        </p:nvSpPr>
        <p:spPr>
          <a:xfrm>
            <a:off x="3868507" y="2785841"/>
            <a:ext cx="1491471"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ounded Rectangle 8"/>
          <p:cNvSpPr/>
          <p:nvPr/>
        </p:nvSpPr>
        <p:spPr>
          <a:xfrm>
            <a:off x="1747823" y="1880518"/>
            <a:ext cx="2120683" cy="251525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400" dirty="0" smtClean="0"/>
              <a:t>Segmentation Unit</a:t>
            </a:r>
            <a:endParaRPr lang="en-US" sz="2400" dirty="0"/>
          </a:p>
        </p:txBody>
      </p:sp>
      <p:sp>
        <p:nvSpPr>
          <p:cNvPr id="10" name="Rectangle 9"/>
          <p:cNvSpPr/>
          <p:nvPr/>
        </p:nvSpPr>
        <p:spPr>
          <a:xfrm rot="5400000">
            <a:off x="2948754" y="2840943"/>
            <a:ext cx="3179356" cy="594401"/>
          </a:xfrm>
          <a:prstGeom prst="rect">
            <a:avLst/>
          </a:prstGeom>
          <a:solidFill>
            <a:schemeClr val="accent4">
              <a:lumMod val="60000"/>
              <a:lumOff val="40000"/>
              <a:alpha val="66000"/>
            </a:scheme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800" dirty="0" smtClean="0"/>
              <a:t>Linear Address</a:t>
            </a:r>
            <a:endParaRPr lang="en-US" sz="2800" dirty="0"/>
          </a:p>
        </p:txBody>
      </p:sp>
      <p:sp>
        <p:nvSpPr>
          <p:cNvPr id="11" name="Rounded Rectangle 10"/>
          <p:cNvSpPr/>
          <p:nvPr/>
        </p:nvSpPr>
        <p:spPr>
          <a:xfrm>
            <a:off x="5425548" y="1880518"/>
            <a:ext cx="1367644" cy="251525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800" dirty="0" smtClean="0"/>
              <a:t>Paging</a:t>
            </a:r>
          </a:p>
          <a:p>
            <a:pPr algn="ctr"/>
            <a:r>
              <a:rPr lang="en-US" sz="2800" dirty="0" smtClean="0"/>
              <a:t>Unit</a:t>
            </a:r>
            <a:endParaRPr lang="en-US" sz="2800" dirty="0"/>
          </a:p>
        </p:txBody>
      </p:sp>
      <p:sp>
        <p:nvSpPr>
          <p:cNvPr id="12" name="Right Arrow 11"/>
          <p:cNvSpPr/>
          <p:nvPr/>
        </p:nvSpPr>
        <p:spPr>
          <a:xfrm>
            <a:off x="1042585" y="2788618"/>
            <a:ext cx="705238"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ight Arrow 12"/>
          <p:cNvSpPr/>
          <p:nvPr/>
        </p:nvSpPr>
        <p:spPr>
          <a:xfrm>
            <a:off x="6793192" y="2788618"/>
            <a:ext cx="1398254"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rot="5400000">
            <a:off x="5733227" y="2840556"/>
            <a:ext cx="3179356" cy="595175"/>
          </a:xfrm>
          <a:prstGeom prst="rect">
            <a:avLst/>
          </a:prstGeom>
          <a:solidFill>
            <a:schemeClr val="accent2">
              <a:lumMod val="75000"/>
              <a:alpha val="57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800" dirty="0" smtClean="0"/>
              <a:t>Physical Address</a:t>
            </a:r>
            <a:endParaRPr lang="en-US" sz="2800" dirty="0"/>
          </a:p>
        </p:txBody>
      </p:sp>
      <p:sp>
        <p:nvSpPr>
          <p:cNvPr id="15" name="Rounded Rectangle 14"/>
          <p:cNvSpPr/>
          <p:nvPr/>
        </p:nvSpPr>
        <p:spPr>
          <a:xfrm>
            <a:off x="8191446" y="1880518"/>
            <a:ext cx="792340" cy="2515253"/>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en-US" sz="2800" dirty="0" smtClean="0"/>
              <a:t>Memory</a:t>
            </a:r>
            <a:endParaRPr lang="en-US" sz="2800" dirty="0"/>
          </a:p>
        </p:txBody>
      </p:sp>
      <p:sp>
        <p:nvSpPr>
          <p:cNvPr id="16" name="TextBox 15"/>
          <p:cNvSpPr txBox="1"/>
          <p:nvPr/>
        </p:nvSpPr>
        <p:spPr>
          <a:xfrm>
            <a:off x="899207" y="5205162"/>
            <a:ext cx="7242513" cy="70788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pPr algn="ctr"/>
            <a:r>
              <a:rPr lang="en-US" sz="2000" dirty="0" smtClean="0"/>
              <a:t>We don’t need to store the whole address space in memory!</a:t>
            </a:r>
          </a:p>
          <a:p>
            <a:pPr algn="ctr"/>
            <a:r>
              <a:rPr lang="en-US" sz="2000" dirty="0" smtClean="0"/>
              <a:t>Most of it is unused, and we can store rarely-used parts on the disk.</a:t>
            </a:r>
            <a:endParaRPr lang="en-US" sz="2000" dirty="0"/>
          </a:p>
        </p:txBody>
      </p:sp>
    </p:spTree>
    <p:extLst>
      <p:ext uri="{BB962C8B-B14F-4D97-AF65-F5344CB8AC3E}">
        <p14:creationId xmlns:p14="http://schemas.microsoft.com/office/powerpoint/2010/main" xmlns="" val="10875482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12 November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33</a:t>
            </a:fld>
            <a:endParaRPr lang="en-US"/>
          </a:p>
        </p:txBody>
      </p:sp>
      <p:pic>
        <p:nvPicPr>
          <p:cNvPr id="5" name="Picture 4"/>
          <p:cNvPicPr>
            <a:picLocks noChangeAspect="1"/>
          </p:cNvPicPr>
          <p:nvPr/>
        </p:nvPicPr>
        <p:blipFill>
          <a:blip r:embed="rId3"/>
          <a:stretch>
            <a:fillRect/>
          </a:stretch>
        </p:blipFill>
        <p:spPr>
          <a:xfrm>
            <a:off x="336486" y="167422"/>
            <a:ext cx="3802482" cy="6009727"/>
          </a:xfrm>
          <a:prstGeom prst="rect">
            <a:avLst/>
          </a:prstGeom>
        </p:spPr>
      </p:pic>
      <p:sp>
        <p:nvSpPr>
          <p:cNvPr id="6" name="TextBox 5"/>
          <p:cNvSpPr txBox="1"/>
          <p:nvPr/>
        </p:nvSpPr>
        <p:spPr>
          <a:xfrm>
            <a:off x="4196417" y="5807817"/>
            <a:ext cx="2259904" cy="369332"/>
          </a:xfrm>
          <a:prstGeom prst="rect">
            <a:avLst/>
          </a:prstGeom>
          <a:noFill/>
        </p:spPr>
        <p:txBody>
          <a:bodyPr wrap="none" rtlCol="0">
            <a:spAutoFit/>
          </a:bodyPr>
          <a:lstStyle/>
          <a:p>
            <a:r>
              <a:rPr lang="en-US" dirty="0" smtClean="0">
                <a:hlinkClick r:id="rId4"/>
              </a:rPr>
              <a:t>Image from Wikipedia</a:t>
            </a:r>
            <a:endParaRPr lang="en-US" dirty="0"/>
          </a:p>
        </p:txBody>
      </p:sp>
      <p:sp>
        <p:nvSpPr>
          <p:cNvPr id="7" name="Right Arrow 6"/>
          <p:cNvSpPr/>
          <p:nvPr/>
        </p:nvSpPr>
        <p:spPr>
          <a:xfrm>
            <a:off x="4892333" y="2740481"/>
            <a:ext cx="524345"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rot="5400000">
            <a:off x="3005454" y="2795583"/>
            <a:ext cx="3179356" cy="594401"/>
          </a:xfrm>
          <a:prstGeom prst="rect">
            <a:avLst/>
          </a:prstGeom>
          <a:solidFill>
            <a:schemeClr val="accent4">
              <a:lumMod val="60000"/>
              <a:lumOff val="40000"/>
              <a:alpha val="66000"/>
            </a:scheme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800" dirty="0" smtClean="0"/>
              <a:t>Linear Address</a:t>
            </a:r>
            <a:endParaRPr lang="en-US" sz="2800" dirty="0"/>
          </a:p>
        </p:txBody>
      </p:sp>
      <p:sp>
        <p:nvSpPr>
          <p:cNvPr id="9" name="Rounded Rectangle 8"/>
          <p:cNvSpPr/>
          <p:nvPr/>
        </p:nvSpPr>
        <p:spPr>
          <a:xfrm>
            <a:off x="5482248" y="1835158"/>
            <a:ext cx="1367644" cy="251525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800" dirty="0" smtClean="0"/>
              <a:t>Paging</a:t>
            </a:r>
          </a:p>
          <a:p>
            <a:pPr algn="ctr"/>
            <a:r>
              <a:rPr lang="en-US" sz="2800" dirty="0" smtClean="0"/>
              <a:t>Unit</a:t>
            </a:r>
            <a:endParaRPr lang="en-US" sz="2800" dirty="0"/>
          </a:p>
        </p:txBody>
      </p:sp>
      <p:sp>
        <p:nvSpPr>
          <p:cNvPr id="10" name="Right Arrow 9"/>
          <p:cNvSpPr/>
          <p:nvPr/>
        </p:nvSpPr>
        <p:spPr>
          <a:xfrm>
            <a:off x="6849892" y="2743258"/>
            <a:ext cx="1398254"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rot="5400000">
            <a:off x="5789927" y="2795196"/>
            <a:ext cx="3179356" cy="595175"/>
          </a:xfrm>
          <a:prstGeom prst="rect">
            <a:avLst/>
          </a:prstGeom>
          <a:solidFill>
            <a:schemeClr val="accent2">
              <a:lumMod val="75000"/>
              <a:alpha val="57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800" dirty="0" smtClean="0"/>
              <a:t>Physical Address</a:t>
            </a:r>
            <a:endParaRPr lang="en-US" sz="2800" dirty="0"/>
          </a:p>
        </p:txBody>
      </p:sp>
      <p:sp>
        <p:nvSpPr>
          <p:cNvPr id="12" name="Rounded Rectangle 11"/>
          <p:cNvSpPr/>
          <p:nvPr/>
        </p:nvSpPr>
        <p:spPr>
          <a:xfrm>
            <a:off x="8248146" y="1835158"/>
            <a:ext cx="792340" cy="2515253"/>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en-US" sz="2800" dirty="0" smtClean="0"/>
              <a:t>Memory</a:t>
            </a:r>
            <a:endParaRPr lang="en-US" sz="2800" dirty="0"/>
          </a:p>
        </p:txBody>
      </p:sp>
    </p:spTree>
    <p:extLst>
      <p:ext uri="{BB962C8B-B14F-4D97-AF65-F5344CB8AC3E}">
        <p14:creationId xmlns:p14="http://schemas.microsoft.com/office/powerpoint/2010/main" xmlns="" val="28502516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1236"/>
            <a:ext cx="8229600" cy="1143000"/>
          </a:xfrm>
        </p:spPr>
        <p:txBody>
          <a:bodyPr/>
          <a:lstStyle/>
          <a:p>
            <a:r>
              <a:rPr lang="en-US" dirty="0" smtClean="0"/>
              <a:t>Overview (Intel 386)</a:t>
            </a:r>
            <a:endParaRPr lang="en-US" dirty="0"/>
          </a:p>
        </p:txBody>
      </p:sp>
      <p:sp>
        <p:nvSpPr>
          <p:cNvPr id="3" name="Date Placeholder 2"/>
          <p:cNvSpPr>
            <a:spLocks noGrp="1"/>
          </p:cNvSpPr>
          <p:nvPr>
            <p:ph type="dt" sz="half" idx="10"/>
          </p:nvPr>
        </p:nvSpPr>
        <p:spPr/>
        <p:txBody>
          <a:bodyPr/>
          <a:lstStyle/>
          <a:p>
            <a:r>
              <a:rPr lang="en-US" smtClean="0"/>
              <a:t>12 November 2013</a:t>
            </a:r>
            <a:endParaRPr lang="en-US"/>
          </a:p>
        </p:txBody>
      </p:sp>
      <p:sp>
        <p:nvSpPr>
          <p:cNvPr id="4" name="Footer Placeholder 3"/>
          <p:cNvSpPr>
            <a:spLocks noGrp="1"/>
          </p:cNvSpPr>
          <p:nvPr>
            <p:ph type="ftr" sz="quarter" idx="11"/>
          </p:nvPr>
        </p:nvSpPr>
        <p:spPr/>
        <p:txBody>
          <a:bodyPr/>
          <a:lstStyle/>
          <a:p>
            <a:r>
              <a:rPr lang="en-US" dirty="0" smtClean="0"/>
              <a:t>University of Virginia cs4414</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34</a:t>
            </a:fld>
            <a:endParaRPr lang="en-US"/>
          </a:p>
        </p:txBody>
      </p:sp>
      <p:sp>
        <p:nvSpPr>
          <p:cNvPr id="6" name="Rectangle 5"/>
          <p:cNvSpPr/>
          <p:nvPr/>
        </p:nvSpPr>
        <p:spPr>
          <a:xfrm>
            <a:off x="457200" y="1417638"/>
            <a:ext cx="2778211" cy="419588"/>
          </a:xfrm>
          <a:prstGeom prst="rect">
            <a:avLst/>
          </a:prstGeom>
          <a:solidFill>
            <a:srgbClr val="E46C0A"/>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CR3</a:t>
            </a:r>
            <a:endParaRPr lang="en-US" dirty="0"/>
          </a:p>
        </p:txBody>
      </p:sp>
      <p:sp>
        <p:nvSpPr>
          <p:cNvPr id="7" name="Rectangle 6"/>
          <p:cNvSpPr/>
          <p:nvPr/>
        </p:nvSpPr>
        <p:spPr>
          <a:xfrm>
            <a:off x="1043247" y="2862713"/>
            <a:ext cx="2732852" cy="261959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dirty="0" smtClean="0"/>
              <a:t>Page Directory</a:t>
            </a:r>
            <a:endParaRPr lang="en-US" sz="3600" dirty="0"/>
          </a:p>
        </p:txBody>
      </p:sp>
      <p:sp>
        <p:nvSpPr>
          <p:cNvPr id="8" name="Rectangle 7"/>
          <p:cNvSpPr/>
          <p:nvPr/>
        </p:nvSpPr>
        <p:spPr>
          <a:xfrm>
            <a:off x="4132613" y="2862713"/>
            <a:ext cx="2732852" cy="261959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dirty="0" smtClean="0"/>
              <a:t>Page Table</a:t>
            </a:r>
            <a:endParaRPr lang="en-US" sz="3600" dirty="0"/>
          </a:p>
        </p:txBody>
      </p:sp>
      <p:sp>
        <p:nvSpPr>
          <p:cNvPr id="9" name="Rectangle 8"/>
          <p:cNvSpPr/>
          <p:nvPr/>
        </p:nvSpPr>
        <p:spPr>
          <a:xfrm>
            <a:off x="7246028" y="362887"/>
            <a:ext cx="1610229" cy="576083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smtClean="0"/>
              <a:t>Physical Memory</a:t>
            </a:r>
            <a:endParaRPr lang="en-US" sz="3200" dirty="0"/>
          </a:p>
        </p:txBody>
      </p:sp>
      <p:cxnSp>
        <p:nvCxnSpPr>
          <p:cNvPr id="11" name="Elbow Connector 10"/>
          <p:cNvCxnSpPr/>
          <p:nvPr/>
        </p:nvCxnSpPr>
        <p:spPr>
          <a:xfrm rot="5400000">
            <a:off x="277136" y="2637358"/>
            <a:ext cx="2335283" cy="803059"/>
          </a:xfrm>
          <a:prstGeom prst="bentConnector4">
            <a:avLst>
              <a:gd name="adj1" fmla="val 21956"/>
              <a:gd name="adj2" fmla="val 128466"/>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3674039" y="1542378"/>
            <a:ext cx="1065926" cy="41958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err="1" smtClean="0"/>
              <a:t>Dir</a:t>
            </a:r>
            <a:endParaRPr lang="en-US" dirty="0"/>
          </a:p>
        </p:txBody>
      </p:sp>
      <p:sp>
        <p:nvSpPr>
          <p:cNvPr id="14" name="Rectangle 13"/>
          <p:cNvSpPr/>
          <p:nvPr/>
        </p:nvSpPr>
        <p:spPr>
          <a:xfrm>
            <a:off x="4739965" y="1542378"/>
            <a:ext cx="1065926" cy="419588"/>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Page</a:t>
            </a:r>
            <a:endParaRPr lang="en-US" dirty="0"/>
          </a:p>
        </p:txBody>
      </p:sp>
      <p:sp>
        <p:nvSpPr>
          <p:cNvPr id="15" name="Rectangle 14"/>
          <p:cNvSpPr/>
          <p:nvPr/>
        </p:nvSpPr>
        <p:spPr>
          <a:xfrm>
            <a:off x="5805891" y="1536125"/>
            <a:ext cx="1065926" cy="419588"/>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Offset</a:t>
            </a:r>
            <a:endParaRPr lang="en-US" dirty="0"/>
          </a:p>
        </p:txBody>
      </p:sp>
      <p:sp>
        <p:nvSpPr>
          <p:cNvPr id="16" name="Rectangle 15"/>
          <p:cNvSpPr/>
          <p:nvPr/>
        </p:nvSpPr>
        <p:spPr>
          <a:xfrm>
            <a:off x="1043247" y="4762894"/>
            <a:ext cx="2732852" cy="31752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9" name="TextBox 18"/>
          <p:cNvSpPr txBox="1"/>
          <p:nvPr/>
        </p:nvSpPr>
        <p:spPr>
          <a:xfrm>
            <a:off x="105580" y="4782352"/>
            <a:ext cx="941283" cy="369332"/>
          </a:xfrm>
          <a:prstGeom prst="rect">
            <a:avLst/>
          </a:prstGeom>
          <a:noFill/>
        </p:spPr>
        <p:txBody>
          <a:bodyPr wrap="none" rtlCol="0">
            <a:spAutoFit/>
          </a:bodyPr>
          <a:lstStyle/>
          <a:p>
            <a:r>
              <a:rPr lang="en-US" dirty="0" smtClean="0"/>
              <a:t>CR3+Dir</a:t>
            </a:r>
            <a:endParaRPr lang="en-US" dirty="0"/>
          </a:p>
        </p:txBody>
      </p:sp>
      <p:sp>
        <p:nvSpPr>
          <p:cNvPr id="20" name="Rectangle 19"/>
          <p:cNvSpPr/>
          <p:nvPr/>
        </p:nvSpPr>
        <p:spPr>
          <a:xfrm>
            <a:off x="4132613" y="3463853"/>
            <a:ext cx="2732852" cy="419588"/>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Page Entry</a:t>
            </a:r>
            <a:endParaRPr lang="en-US" dirty="0"/>
          </a:p>
        </p:txBody>
      </p:sp>
      <p:cxnSp>
        <p:nvCxnSpPr>
          <p:cNvPr id="22" name="Elbow Connector 21"/>
          <p:cNvCxnSpPr>
            <a:stCxn id="16" idx="3"/>
            <a:endCxn id="20" idx="1"/>
          </p:cNvCxnSpPr>
          <p:nvPr/>
        </p:nvCxnSpPr>
        <p:spPr>
          <a:xfrm flipV="1">
            <a:off x="3776099" y="3673647"/>
            <a:ext cx="356514" cy="1248010"/>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Elbow Connector 22"/>
          <p:cNvCxnSpPr>
            <a:stCxn id="20" idx="3"/>
            <a:endCxn id="26" idx="2"/>
          </p:cNvCxnSpPr>
          <p:nvPr/>
        </p:nvCxnSpPr>
        <p:spPr>
          <a:xfrm>
            <a:off x="6865465" y="3673647"/>
            <a:ext cx="1185678" cy="1478037"/>
          </a:xfrm>
          <a:prstGeom prst="bentConnector4">
            <a:avLst>
              <a:gd name="adj1" fmla="val 16048"/>
              <a:gd name="adj2" fmla="val 115466"/>
            </a:avLst>
          </a:prstGeom>
          <a:ln>
            <a:solidFill>
              <a:srgbClr val="00B501"/>
            </a:solidFill>
            <a:tailEnd type="arrow"/>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7246028" y="3883441"/>
            <a:ext cx="1610229" cy="1268243"/>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32" name="Rectangle 31"/>
          <p:cNvSpPr/>
          <p:nvPr/>
        </p:nvSpPr>
        <p:spPr>
          <a:xfrm>
            <a:off x="7246028" y="4388666"/>
            <a:ext cx="1610229" cy="260826"/>
          </a:xfrm>
          <a:prstGeom prst="rect">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Page + Offset</a:t>
            </a:r>
            <a:endParaRPr lang="en-US" dirty="0">
              <a:solidFill>
                <a:srgbClr val="000000"/>
              </a:solidFill>
            </a:endParaRPr>
          </a:p>
        </p:txBody>
      </p:sp>
      <p:sp>
        <p:nvSpPr>
          <p:cNvPr id="34" name="TextBox 33"/>
          <p:cNvSpPr txBox="1"/>
          <p:nvPr/>
        </p:nvSpPr>
        <p:spPr>
          <a:xfrm>
            <a:off x="5973504" y="2086602"/>
            <a:ext cx="1159392" cy="646331"/>
          </a:xfrm>
          <a:prstGeom prst="rect">
            <a:avLst/>
          </a:prstGeom>
          <a:noFill/>
        </p:spPr>
        <p:txBody>
          <a:bodyPr wrap="none" rtlCol="0">
            <a:spAutoFit/>
          </a:bodyPr>
          <a:lstStyle/>
          <a:p>
            <a:pPr algn="ctr"/>
            <a:r>
              <a:rPr lang="en-US" dirty="0" smtClean="0"/>
              <a:t>12 bits</a:t>
            </a:r>
          </a:p>
          <a:p>
            <a:pPr algn="ctr"/>
            <a:r>
              <a:rPr lang="en-US" dirty="0" smtClean="0"/>
              <a:t>(4K pages)</a:t>
            </a:r>
            <a:endParaRPr lang="en-US" dirty="0"/>
          </a:p>
        </p:txBody>
      </p:sp>
      <p:sp>
        <p:nvSpPr>
          <p:cNvPr id="35" name="TextBox 34"/>
          <p:cNvSpPr txBox="1"/>
          <p:nvPr/>
        </p:nvSpPr>
        <p:spPr>
          <a:xfrm>
            <a:off x="3439403" y="2080240"/>
            <a:ext cx="1181032" cy="646331"/>
          </a:xfrm>
          <a:prstGeom prst="rect">
            <a:avLst/>
          </a:prstGeom>
          <a:noFill/>
        </p:spPr>
        <p:txBody>
          <a:bodyPr wrap="none" rtlCol="0">
            <a:spAutoFit/>
          </a:bodyPr>
          <a:lstStyle/>
          <a:p>
            <a:pPr algn="ctr"/>
            <a:r>
              <a:rPr lang="en-US" dirty="0" smtClean="0"/>
              <a:t>10 bits</a:t>
            </a:r>
          </a:p>
          <a:p>
            <a:pPr algn="ctr"/>
            <a:r>
              <a:rPr lang="en-US" dirty="0" smtClean="0"/>
              <a:t>(1K tables)</a:t>
            </a:r>
            <a:endParaRPr lang="en-US" dirty="0"/>
          </a:p>
        </p:txBody>
      </p:sp>
      <p:sp>
        <p:nvSpPr>
          <p:cNvPr id="36" name="TextBox 35"/>
          <p:cNvSpPr txBox="1"/>
          <p:nvPr/>
        </p:nvSpPr>
        <p:spPr>
          <a:xfrm>
            <a:off x="4739965" y="2086602"/>
            <a:ext cx="1265791" cy="646331"/>
          </a:xfrm>
          <a:prstGeom prst="rect">
            <a:avLst/>
          </a:prstGeom>
          <a:noFill/>
        </p:spPr>
        <p:txBody>
          <a:bodyPr wrap="none" rtlCol="0">
            <a:spAutoFit/>
          </a:bodyPr>
          <a:lstStyle/>
          <a:p>
            <a:pPr algn="ctr"/>
            <a:r>
              <a:rPr lang="en-US" dirty="0" smtClean="0"/>
              <a:t>10 bits</a:t>
            </a:r>
          </a:p>
          <a:p>
            <a:pPr algn="ctr"/>
            <a:r>
              <a:rPr lang="en-US" dirty="0" smtClean="0"/>
              <a:t>(1K entries)</a:t>
            </a:r>
            <a:endParaRPr lang="en-US" dirty="0"/>
          </a:p>
        </p:txBody>
      </p:sp>
      <p:sp>
        <p:nvSpPr>
          <p:cNvPr id="37" name="TextBox 36"/>
          <p:cNvSpPr txBox="1"/>
          <p:nvPr/>
        </p:nvSpPr>
        <p:spPr>
          <a:xfrm>
            <a:off x="4132613" y="1119570"/>
            <a:ext cx="2108269" cy="369332"/>
          </a:xfrm>
          <a:prstGeom prst="rect">
            <a:avLst/>
          </a:prstGeom>
          <a:noFill/>
        </p:spPr>
        <p:txBody>
          <a:bodyPr wrap="none" rtlCol="0">
            <a:spAutoFit/>
          </a:bodyPr>
          <a:lstStyle/>
          <a:p>
            <a:r>
              <a:rPr lang="en-US" dirty="0" smtClean="0"/>
              <a:t>32-bit linear address</a:t>
            </a:r>
            <a:endParaRPr lang="en-US" dirty="0"/>
          </a:p>
        </p:txBody>
      </p:sp>
    </p:spTree>
    <p:extLst>
      <p:ext uri="{BB962C8B-B14F-4D97-AF65-F5344CB8AC3E}">
        <p14:creationId xmlns:p14="http://schemas.microsoft.com/office/powerpoint/2010/main" xmlns="" val="225244085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1236"/>
            <a:ext cx="8229600" cy="1143000"/>
          </a:xfrm>
        </p:spPr>
        <p:txBody>
          <a:bodyPr/>
          <a:lstStyle/>
          <a:p>
            <a:r>
              <a:rPr lang="en-US" dirty="0" smtClean="0"/>
              <a:t>Page Table Entries</a:t>
            </a:r>
            <a:endParaRPr lang="en-US" dirty="0"/>
          </a:p>
        </p:txBody>
      </p:sp>
      <p:sp>
        <p:nvSpPr>
          <p:cNvPr id="3" name="Date Placeholder 2"/>
          <p:cNvSpPr>
            <a:spLocks noGrp="1"/>
          </p:cNvSpPr>
          <p:nvPr>
            <p:ph type="dt" sz="half" idx="10"/>
          </p:nvPr>
        </p:nvSpPr>
        <p:spPr/>
        <p:txBody>
          <a:bodyPr/>
          <a:lstStyle/>
          <a:p>
            <a:r>
              <a:rPr lang="en-US" smtClean="0"/>
              <a:t>12 November 2013</a:t>
            </a:r>
            <a:endParaRPr lang="en-US"/>
          </a:p>
        </p:txBody>
      </p:sp>
      <p:sp>
        <p:nvSpPr>
          <p:cNvPr id="4" name="Footer Placeholder 3"/>
          <p:cNvSpPr>
            <a:spLocks noGrp="1"/>
          </p:cNvSpPr>
          <p:nvPr>
            <p:ph type="ftr" sz="quarter" idx="11"/>
          </p:nvPr>
        </p:nvSpPr>
        <p:spPr/>
        <p:txBody>
          <a:bodyPr/>
          <a:lstStyle/>
          <a:p>
            <a:r>
              <a:rPr lang="en-US" dirty="0" smtClean="0"/>
              <a:t>University of Virginia cs4414</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35</a:t>
            </a:fld>
            <a:endParaRPr lang="en-US"/>
          </a:p>
        </p:txBody>
      </p:sp>
      <p:sp>
        <p:nvSpPr>
          <p:cNvPr id="6" name="Rectangle 5"/>
          <p:cNvSpPr/>
          <p:nvPr/>
        </p:nvSpPr>
        <p:spPr>
          <a:xfrm>
            <a:off x="136077" y="1417638"/>
            <a:ext cx="2063814" cy="419588"/>
          </a:xfrm>
          <a:prstGeom prst="rect">
            <a:avLst/>
          </a:prstGeom>
          <a:solidFill>
            <a:srgbClr val="E46C0A"/>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CR3</a:t>
            </a:r>
            <a:endParaRPr lang="en-US" dirty="0"/>
          </a:p>
        </p:txBody>
      </p:sp>
      <p:sp>
        <p:nvSpPr>
          <p:cNvPr id="7" name="Rectangle 6"/>
          <p:cNvSpPr/>
          <p:nvPr/>
        </p:nvSpPr>
        <p:spPr>
          <a:xfrm>
            <a:off x="498927" y="2862713"/>
            <a:ext cx="2404020" cy="261959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dirty="0" smtClean="0"/>
              <a:t>Page Directory</a:t>
            </a:r>
            <a:endParaRPr lang="en-US" sz="3600" dirty="0"/>
          </a:p>
        </p:txBody>
      </p:sp>
      <p:sp>
        <p:nvSpPr>
          <p:cNvPr id="8" name="Rectangle 7"/>
          <p:cNvSpPr/>
          <p:nvPr/>
        </p:nvSpPr>
        <p:spPr>
          <a:xfrm>
            <a:off x="3820348" y="1456646"/>
            <a:ext cx="2732852" cy="261959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dirty="0" smtClean="0"/>
              <a:t>Page Table</a:t>
            </a:r>
            <a:endParaRPr lang="en-US" sz="3600" dirty="0"/>
          </a:p>
        </p:txBody>
      </p:sp>
      <p:sp>
        <p:nvSpPr>
          <p:cNvPr id="9" name="Rectangle 8"/>
          <p:cNvSpPr/>
          <p:nvPr/>
        </p:nvSpPr>
        <p:spPr>
          <a:xfrm>
            <a:off x="7246028" y="362887"/>
            <a:ext cx="1610229" cy="576083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smtClean="0"/>
              <a:t>Physical Memory</a:t>
            </a:r>
            <a:endParaRPr lang="en-US" sz="3200" dirty="0"/>
          </a:p>
        </p:txBody>
      </p:sp>
      <p:cxnSp>
        <p:nvCxnSpPr>
          <p:cNvPr id="11" name="Elbow Connector 10"/>
          <p:cNvCxnSpPr/>
          <p:nvPr/>
        </p:nvCxnSpPr>
        <p:spPr>
          <a:xfrm rot="5400000">
            <a:off x="-267184" y="2637358"/>
            <a:ext cx="2335283" cy="803059"/>
          </a:xfrm>
          <a:prstGeom prst="bentConnector4">
            <a:avLst>
              <a:gd name="adj1" fmla="val 21956"/>
              <a:gd name="adj2" fmla="val 128466"/>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498927" y="4762894"/>
            <a:ext cx="2404020" cy="31752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0" name="Rectangle 19"/>
          <p:cNvSpPr/>
          <p:nvPr/>
        </p:nvSpPr>
        <p:spPr>
          <a:xfrm>
            <a:off x="3820348" y="2057786"/>
            <a:ext cx="2732852" cy="419588"/>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Page Entry</a:t>
            </a:r>
            <a:endParaRPr lang="en-US" dirty="0"/>
          </a:p>
        </p:txBody>
      </p:sp>
      <p:cxnSp>
        <p:nvCxnSpPr>
          <p:cNvPr id="22" name="Elbow Connector 21"/>
          <p:cNvCxnSpPr>
            <a:stCxn id="16" idx="3"/>
            <a:endCxn id="20" idx="1"/>
          </p:cNvCxnSpPr>
          <p:nvPr/>
        </p:nvCxnSpPr>
        <p:spPr>
          <a:xfrm flipV="1">
            <a:off x="2902947" y="2267580"/>
            <a:ext cx="917401" cy="2654077"/>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Elbow Connector 22"/>
          <p:cNvCxnSpPr>
            <a:stCxn id="20" idx="3"/>
            <a:endCxn id="26" idx="2"/>
          </p:cNvCxnSpPr>
          <p:nvPr/>
        </p:nvCxnSpPr>
        <p:spPr>
          <a:xfrm>
            <a:off x="6553200" y="2267580"/>
            <a:ext cx="1497943" cy="2884104"/>
          </a:xfrm>
          <a:prstGeom prst="bentConnector4">
            <a:avLst>
              <a:gd name="adj1" fmla="val 23126"/>
              <a:gd name="adj2" fmla="val 107926"/>
            </a:avLst>
          </a:prstGeom>
          <a:ln>
            <a:solidFill>
              <a:srgbClr val="00B501"/>
            </a:solidFill>
            <a:tailEnd type="arrow"/>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7246028" y="3883441"/>
            <a:ext cx="1610229" cy="1268243"/>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32" name="Rectangle 31"/>
          <p:cNvSpPr/>
          <p:nvPr/>
        </p:nvSpPr>
        <p:spPr>
          <a:xfrm>
            <a:off x="7246028" y="4388666"/>
            <a:ext cx="1610229" cy="260826"/>
          </a:xfrm>
          <a:prstGeom prst="rect">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Page + Offset</a:t>
            </a:r>
            <a:endParaRPr lang="en-US" dirty="0">
              <a:solidFill>
                <a:srgbClr val="000000"/>
              </a:solidFill>
            </a:endParaRPr>
          </a:p>
        </p:txBody>
      </p:sp>
      <p:sp>
        <p:nvSpPr>
          <p:cNvPr id="39" name="TextBox 38"/>
          <p:cNvSpPr txBox="1"/>
          <p:nvPr/>
        </p:nvSpPr>
        <p:spPr>
          <a:xfrm>
            <a:off x="3526628" y="4076238"/>
            <a:ext cx="3243136" cy="2308324"/>
          </a:xfrm>
          <a:prstGeom prst="rect">
            <a:avLst/>
          </a:prstGeom>
          <a:noFill/>
        </p:spPr>
        <p:txBody>
          <a:bodyPr wrap="square" rtlCol="0">
            <a:spAutoFit/>
          </a:bodyPr>
          <a:lstStyle/>
          <a:p>
            <a:r>
              <a:rPr lang="en-US" sz="2400" dirty="0" smtClean="0"/>
              <a:t>20 bits: </a:t>
            </a:r>
            <a:r>
              <a:rPr lang="en-US" sz="2400" b="1" dirty="0" smtClean="0"/>
              <a:t>physical 	address of page</a:t>
            </a:r>
          </a:p>
          <a:p>
            <a:r>
              <a:rPr lang="en-US" sz="2400" dirty="0" smtClean="0"/>
              <a:t>12 bits: flags</a:t>
            </a:r>
          </a:p>
          <a:p>
            <a:r>
              <a:rPr lang="en-US" sz="2400" dirty="0"/>
              <a:t>	</a:t>
            </a:r>
            <a:r>
              <a:rPr lang="en-US" sz="2400" dirty="0" smtClean="0"/>
              <a:t>user/kernel page</a:t>
            </a:r>
          </a:p>
          <a:p>
            <a:r>
              <a:rPr lang="en-US" sz="2400" dirty="0"/>
              <a:t>	</a:t>
            </a:r>
            <a:r>
              <a:rPr lang="en-US" sz="2400" dirty="0" smtClean="0"/>
              <a:t>write permission</a:t>
            </a:r>
          </a:p>
          <a:p>
            <a:r>
              <a:rPr lang="en-US" sz="2400" dirty="0"/>
              <a:t>	</a:t>
            </a:r>
            <a:r>
              <a:rPr lang="en-US" sz="2400" b="1" dirty="0" smtClean="0"/>
              <a:t>present</a:t>
            </a:r>
            <a:endParaRPr lang="en-US" sz="2400" b="1" dirty="0"/>
          </a:p>
        </p:txBody>
      </p:sp>
    </p:spTree>
    <p:extLst>
      <p:ext uri="{BB962C8B-B14F-4D97-AF65-F5344CB8AC3E}">
        <p14:creationId xmlns:p14="http://schemas.microsoft.com/office/powerpoint/2010/main" xmlns="" val="5906599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540" y="161236"/>
            <a:ext cx="8229600" cy="1143000"/>
          </a:xfrm>
        </p:spPr>
        <p:txBody>
          <a:bodyPr/>
          <a:lstStyle/>
          <a:p>
            <a:r>
              <a:rPr lang="en-US" dirty="0" smtClean="0"/>
              <a:t>386 Checkup</a:t>
            </a:r>
            <a:endParaRPr lang="en-US" dirty="0"/>
          </a:p>
        </p:txBody>
      </p:sp>
      <p:sp>
        <p:nvSpPr>
          <p:cNvPr id="3" name="Date Placeholder 2"/>
          <p:cNvSpPr>
            <a:spLocks noGrp="1"/>
          </p:cNvSpPr>
          <p:nvPr>
            <p:ph type="dt" sz="half" idx="10"/>
          </p:nvPr>
        </p:nvSpPr>
        <p:spPr/>
        <p:txBody>
          <a:bodyPr/>
          <a:lstStyle/>
          <a:p>
            <a:r>
              <a:rPr lang="en-US" smtClean="0"/>
              <a:t>12 November 2013</a:t>
            </a:r>
            <a:endParaRPr lang="en-US"/>
          </a:p>
        </p:txBody>
      </p:sp>
      <p:sp>
        <p:nvSpPr>
          <p:cNvPr id="4" name="Footer Placeholder 3"/>
          <p:cNvSpPr>
            <a:spLocks noGrp="1"/>
          </p:cNvSpPr>
          <p:nvPr>
            <p:ph type="ftr" sz="quarter" idx="11"/>
          </p:nvPr>
        </p:nvSpPr>
        <p:spPr/>
        <p:txBody>
          <a:bodyPr/>
          <a:lstStyle/>
          <a:p>
            <a:r>
              <a:rPr lang="en-US" dirty="0" smtClean="0"/>
              <a:t>University of Virginia cs4414</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36</a:t>
            </a:fld>
            <a:endParaRPr lang="en-US"/>
          </a:p>
        </p:txBody>
      </p:sp>
      <p:sp>
        <p:nvSpPr>
          <p:cNvPr id="6" name="Rectangle 5"/>
          <p:cNvSpPr/>
          <p:nvPr/>
        </p:nvSpPr>
        <p:spPr>
          <a:xfrm>
            <a:off x="468540" y="1417638"/>
            <a:ext cx="2778211" cy="419588"/>
          </a:xfrm>
          <a:prstGeom prst="rect">
            <a:avLst/>
          </a:prstGeom>
          <a:solidFill>
            <a:srgbClr val="E46C0A"/>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CR3</a:t>
            </a:r>
            <a:endParaRPr lang="en-US" dirty="0"/>
          </a:p>
        </p:txBody>
      </p:sp>
      <p:sp>
        <p:nvSpPr>
          <p:cNvPr id="7" name="Rectangle 6"/>
          <p:cNvSpPr/>
          <p:nvPr/>
        </p:nvSpPr>
        <p:spPr>
          <a:xfrm>
            <a:off x="1054587" y="2862713"/>
            <a:ext cx="2732852" cy="261959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dirty="0" smtClean="0"/>
              <a:t>Page Directory</a:t>
            </a:r>
            <a:endParaRPr lang="en-US" sz="3600" dirty="0"/>
          </a:p>
        </p:txBody>
      </p:sp>
      <p:sp>
        <p:nvSpPr>
          <p:cNvPr id="8" name="Rectangle 7"/>
          <p:cNvSpPr/>
          <p:nvPr/>
        </p:nvSpPr>
        <p:spPr>
          <a:xfrm>
            <a:off x="4143953" y="2862713"/>
            <a:ext cx="2732852" cy="261959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dirty="0" smtClean="0"/>
              <a:t>Page Table</a:t>
            </a:r>
            <a:endParaRPr lang="en-US" sz="3600" dirty="0"/>
          </a:p>
        </p:txBody>
      </p:sp>
      <p:sp>
        <p:nvSpPr>
          <p:cNvPr id="9" name="Rectangle 8"/>
          <p:cNvSpPr/>
          <p:nvPr/>
        </p:nvSpPr>
        <p:spPr>
          <a:xfrm>
            <a:off x="7257368" y="362887"/>
            <a:ext cx="1610229" cy="576083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smtClean="0"/>
              <a:t>Physical Memory</a:t>
            </a:r>
            <a:endParaRPr lang="en-US" sz="3200" dirty="0"/>
          </a:p>
        </p:txBody>
      </p:sp>
      <p:cxnSp>
        <p:nvCxnSpPr>
          <p:cNvPr id="11" name="Elbow Connector 10"/>
          <p:cNvCxnSpPr/>
          <p:nvPr/>
        </p:nvCxnSpPr>
        <p:spPr>
          <a:xfrm rot="5400000">
            <a:off x="288476" y="2637358"/>
            <a:ext cx="2335283" cy="803059"/>
          </a:xfrm>
          <a:prstGeom prst="bentConnector4">
            <a:avLst>
              <a:gd name="adj1" fmla="val 21956"/>
              <a:gd name="adj2" fmla="val 128466"/>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3685379" y="1542378"/>
            <a:ext cx="1065926" cy="41958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err="1" smtClean="0"/>
              <a:t>Dir</a:t>
            </a:r>
            <a:endParaRPr lang="en-US" dirty="0"/>
          </a:p>
        </p:txBody>
      </p:sp>
      <p:sp>
        <p:nvSpPr>
          <p:cNvPr id="14" name="Rectangle 13"/>
          <p:cNvSpPr/>
          <p:nvPr/>
        </p:nvSpPr>
        <p:spPr>
          <a:xfrm>
            <a:off x="4751305" y="1542378"/>
            <a:ext cx="1065926" cy="419588"/>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Page</a:t>
            </a:r>
            <a:endParaRPr lang="en-US" dirty="0"/>
          </a:p>
        </p:txBody>
      </p:sp>
      <p:sp>
        <p:nvSpPr>
          <p:cNvPr id="15" name="Rectangle 14"/>
          <p:cNvSpPr/>
          <p:nvPr/>
        </p:nvSpPr>
        <p:spPr>
          <a:xfrm>
            <a:off x="5817231" y="1536125"/>
            <a:ext cx="1065926" cy="419588"/>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Offset</a:t>
            </a:r>
            <a:endParaRPr lang="en-US" dirty="0"/>
          </a:p>
        </p:txBody>
      </p:sp>
      <p:sp>
        <p:nvSpPr>
          <p:cNvPr id="16" name="Rectangle 15"/>
          <p:cNvSpPr/>
          <p:nvPr/>
        </p:nvSpPr>
        <p:spPr>
          <a:xfrm>
            <a:off x="1054587" y="4762894"/>
            <a:ext cx="2732852" cy="31752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9" name="TextBox 18"/>
          <p:cNvSpPr txBox="1"/>
          <p:nvPr/>
        </p:nvSpPr>
        <p:spPr>
          <a:xfrm>
            <a:off x="116920" y="4782352"/>
            <a:ext cx="941283" cy="369332"/>
          </a:xfrm>
          <a:prstGeom prst="rect">
            <a:avLst/>
          </a:prstGeom>
          <a:noFill/>
        </p:spPr>
        <p:txBody>
          <a:bodyPr wrap="none" rtlCol="0">
            <a:spAutoFit/>
          </a:bodyPr>
          <a:lstStyle/>
          <a:p>
            <a:r>
              <a:rPr lang="en-US" dirty="0" smtClean="0"/>
              <a:t>CR3+Dir</a:t>
            </a:r>
            <a:endParaRPr lang="en-US" dirty="0"/>
          </a:p>
        </p:txBody>
      </p:sp>
      <p:sp>
        <p:nvSpPr>
          <p:cNvPr id="20" name="Rectangle 19"/>
          <p:cNvSpPr/>
          <p:nvPr/>
        </p:nvSpPr>
        <p:spPr>
          <a:xfrm>
            <a:off x="4143953" y="3463853"/>
            <a:ext cx="2732852" cy="419588"/>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20 bits </a:t>
            </a:r>
            <a:r>
              <a:rPr lang="en-US" dirty="0" err="1" smtClean="0"/>
              <a:t>addr</a:t>
            </a:r>
            <a:r>
              <a:rPr lang="en-US" dirty="0" smtClean="0"/>
              <a:t> / 12 bits flags</a:t>
            </a:r>
            <a:endParaRPr lang="en-US" dirty="0"/>
          </a:p>
        </p:txBody>
      </p:sp>
      <p:cxnSp>
        <p:nvCxnSpPr>
          <p:cNvPr id="22" name="Elbow Connector 21"/>
          <p:cNvCxnSpPr>
            <a:stCxn id="16" idx="3"/>
            <a:endCxn id="20" idx="1"/>
          </p:cNvCxnSpPr>
          <p:nvPr/>
        </p:nvCxnSpPr>
        <p:spPr>
          <a:xfrm flipV="1">
            <a:off x="3787439" y="3673647"/>
            <a:ext cx="356514" cy="1248010"/>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Elbow Connector 22"/>
          <p:cNvCxnSpPr>
            <a:stCxn id="20" idx="3"/>
            <a:endCxn id="26" idx="2"/>
          </p:cNvCxnSpPr>
          <p:nvPr/>
        </p:nvCxnSpPr>
        <p:spPr>
          <a:xfrm>
            <a:off x="6876805" y="3673647"/>
            <a:ext cx="1185678" cy="1478037"/>
          </a:xfrm>
          <a:prstGeom prst="bentConnector4">
            <a:avLst>
              <a:gd name="adj1" fmla="val 16048"/>
              <a:gd name="adj2" fmla="val 115466"/>
            </a:avLst>
          </a:prstGeom>
          <a:ln>
            <a:solidFill>
              <a:srgbClr val="00B501"/>
            </a:solidFill>
            <a:tailEnd type="arrow"/>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7257368" y="3883441"/>
            <a:ext cx="1610229" cy="1268243"/>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32" name="Rectangle 31"/>
          <p:cNvSpPr/>
          <p:nvPr/>
        </p:nvSpPr>
        <p:spPr>
          <a:xfrm>
            <a:off x="7257368" y="4388666"/>
            <a:ext cx="1610229" cy="260826"/>
          </a:xfrm>
          <a:prstGeom prst="rect">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Page + Offset</a:t>
            </a:r>
            <a:endParaRPr lang="en-US" dirty="0">
              <a:solidFill>
                <a:srgbClr val="000000"/>
              </a:solidFill>
            </a:endParaRPr>
          </a:p>
        </p:txBody>
      </p:sp>
      <p:sp>
        <p:nvSpPr>
          <p:cNvPr id="34" name="TextBox 33"/>
          <p:cNvSpPr txBox="1"/>
          <p:nvPr/>
        </p:nvSpPr>
        <p:spPr>
          <a:xfrm>
            <a:off x="5984844" y="2086602"/>
            <a:ext cx="1159392" cy="646331"/>
          </a:xfrm>
          <a:prstGeom prst="rect">
            <a:avLst/>
          </a:prstGeom>
          <a:noFill/>
        </p:spPr>
        <p:txBody>
          <a:bodyPr wrap="none" rtlCol="0">
            <a:spAutoFit/>
          </a:bodyPr>
          <a:lstStyle/>
          <a:p>
            <a:pPr algn="ctr"/>
            <a:r>
              <a:rPr lang="en-US" dirty="0" smtClean="0"/>
              <a:t>12 bits</a:t>
            </a:r>
          </a:p>
          <a:p>
            <a:pPr algn="ctr"/>
            <a:r>
              <a:rPr lang="en-US" dirty="0" smtClean="0"/>
              <a:t>(4K pages)</a:t>
            </a:r>
            <a:endParaRPr lang="en-US" dirty="0"/>
          </a:p>
        </p:txBody>
      </p:sp>
      <p:sp>
        <p:nvSpPr>
          <p:cNvPr id="35" name="TextBox 34"/>
          <p:cNvSpPr txBox="1"/>
          <p:nvPr/>
        </p:nvSpPr>
        <p:spPr>
          <a:xfrm>
            <a:off x="3450743" y="2080240"/>
            <a:ext cx="1181032" cy="646331"/>
          </a:xfrm>
          <a:prstGeom prst="rect">
            <a:avLst/>
          </a:prstGeom>
          <a:noFill/>
        </p:spPr>
        <p:txBody>
          <a:bodyPr wrap="none" rtlCol="0">
            <a:spAutoFit/>
          </a:bodyPr>
          <a:lstStyle/>
          <a:p>
            <a:pPr algn="ctr"/>
            <a:r>
              <a:rPr lang="en-US" dirty="0" smtClean="0"/>
              <a:t>10 bits</a:t>
            </a:r>
          </a:p>
          <a:p>
            <a:pPr algn="ctr"/>
            <a:r>
              <a:rPr lang="en-US" dirty="0" smtClean="0"/>
              <a:t>(1K tables)</a:t>
            </a:r>
            <a:endParaRPr lang="en-US" dirty="0"/>
          </a:p>
        </p:txBody>
      </p:sp>
      <p:sp>
        <p:nvSpPr>
          <p:cNvPr id="36" name="TextBox 35"/>
          <p:cNvSpPr txBox="1"/>
          <p:nvPr/>
        </p:nvSpPr>
        <p:spPr>
          <a:xfrm>
            <a:off x="4751305" y="2086602"/>
            <a:ext cx="1265791" cy="646331"/>
          </a:xfrm>
          <a:prstGeom prst="rect">
            <a:avLst/>
          </a:prstGeom>
          <a:noFill/>
        </p:spPr>
        <p:txBody>
          <a:bodyPr wrap="none" rtlCol="0">
            <a:spAutoFit/>
          </a:bodyPr>
          <a:lstStyle/>
          <a:p>
            <a:pPr algn="ctr"/>
            <a:r>
              <a:rPr lang="en-US" dirty="0" smtClean="0"/>
              <a:t>10 bits</a:t>
            </a:r>
          </a:p>
          <a:p>
            <a:pPr algn="ctr"/>
            <a:r>
              <a:rPr lang="en-US" dirty="0" smtClean="0"/>
              <a:t>(1K entries)</a:t>
            </a:r>
            <a:endParaRPr lang="en-US" dirty="0"/>
          </a:p>
        </p:txBody>
      </p:sp>
      <p:sp>
        <p:nvSpPr>
          <p:cNvPr id="37" name="TextBox 36"/>
          <p:cNvSpPr txBox="1"/>
          <p:nvPr/>
        </p:nvSpPr>
        <p:spPr>
          <a:xfrm>
            <a:off x="4143953" y="1119570"/>
            <a:ext cx="2108269" cy="369332"/>
          </a:xfrm>
          <a:prstGeom prst="rect">
            <a:avLst/>
          </a:prstGeom>
          <a:noFill/>
        </p:spPr>
        <p:txBody>
          <a:bodyPr wrap="none" rtlCol="0">
            <a:spAutoFit/>
          </a:bodyPr>
          <a:lstStyle/>
          <a:p>
            <a:r>
              <a:rPr lang="en-US" dirty="0" smtClean="0"/>
              <a:t>32-bit linear address</a:t>
            </a:r>
            <a:endParaRPr lang="en-US" dirty="0"/>
          </a:p>
        </p:txBody>
      </p:sp>
      <p:sp>
        <p:nvSpPr>
          <p:cNvPr id="10" name="TextBox 9"/>
          <p:cNvSpPr txBox="1"/>
          <p:nvPr/>
        </p:nvSpPr>
        <p:spPr>
          <a:xfrm>
            <a:off x="771096" y="5684736"/>
            <a:ext cx="6918480" cy="46166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r>
              <a:rPr lang="en-US" sz="2400" dirty="0" smtClean="0"/>
              <a:t>How many pages do we need to store the page table?</a:t>
            </a:r>
            <a:endParaRPr lang="en-US" sz="2400" dirty="0"/>
          </a:p>
        </p:txBody>
      </p:sp>
    </p:spTree>
    <p:extLst>
      <p:ext uri="{BB962C8B-B14F-4D97-AF65-F5344CB8AC3E}">
        <p14:creationId xmlns:p14="http://schemas.microsoft.com/office/powerpoint/2010/main" xmlns="" val="11228700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slow is this???!</a:t>
            </a:r>
            <a:endParaRPr lang="en-US" dirty="0"/>
          </a:p>
        </p:txBody>
      </p:sp>
      <p:sp>
        <p:nvSpPr>
          <p:cNvPr id="3" name="Date Placeholder 2"/>
          <p:cNvSpPr>
            <a:spLocks noGrp="1"/>
          </p:cNvSpPr>
          <p:nvPr>
            <p:ph type="dt" sz="half" idx="10"/>
          </p:nvPr>
        </p:nvSpPr>
        <p:spPr/>
        <p:txBody>
          <a:bodyPr/>
          <a:lstStyle/>
          <a:p>
            <a:r>
              <a:rPr lang="en-US" smtClean="0"/>
              <a:t>12 November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37</a:t>
            </a:fld>
            <a:endParaRPr lang="en-US"/>
          </a:p>
        </p:txBody>
      </p:sp>
      <p:grpSp>
        <p:nvGrpSpPr>
          <p:cNvPr id="6" name="Group 5"/>
          <p:cNvGrpSpPr/>
          <p:nvPr/>
        </p:nvGrpSpPr>
        <p:grpSpPr>
          <a:xfrm>
            <a:off x="1187084" y="1417638"/>
            <a:ext cx="7068172" cy="1936428"/>
            <a:chOff x="268008" y="1797951"/>
            <a:chExt cx="8715778" cy="3179356"/>
          </a:xfrm>
        </p:grpSpPr>
        <p:sp>
          <p:nvSpPr>
            <p:cNvPr id="7" name="Rectangle 6"/>
            <p:cNvSpPr/>
            <p:nvPr/>
          </p:nvSpPr>
          <p:spPr>
            <a:xfrm rot="5400000">
              <a:off x="-948805" y="3014764"/>
              <a:ext cx="3179356" cy="745729"/>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Logical Address</a:t>
              </a:r>
              <a:endParaRPr lang="en-US" sz="1600" dirty="0"/>
            </a:p>
          </p:txBody>
        </p:sp>
        <p:sp>
          <p:nvSpPr>
            <p:cNvPr id="8" name="Right Arrow 7"/>
            <p:cNvSpPr/>
            <p:nvPr/>
          </p:nvSpPr>
          <p:spPr>
            <a:xfrm>
              <a:off x="3868507" y="3035326"/>
              <a:ext cx="1491471"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p>
          </p:txBody>
        </p:sp>
        <p:sp>
          <p:nvSpPr>
            <p:cNvPr id="9" name="Rounded Rectangle 8"/>
            <p:cNvSpPr/>
            <p:nvPr/>
          </p:nvSpPr>
          <p:spPr>
            <a:xfrm>
              <a:off x="1747823" y="2130003"/>
              <a:ext cx="2120683" cy="251525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400" dirty="0" smtClean="0"/>
                <a:t>Segmentation Unit</a:t>
              </a:r>
              <a:endParaRPr lang="en-US" sz="1400" dirty="0"/>
            </a:p>
          </p:txBody>
        </p:sp>
        <p:sp>
          <p:nvSpPr>
            <p:cNvPr id="10" name="Rectangle 9"/>
            <p:cNvSpPr/>
            <p:nvPr/>
          </p:nvSpPr>
          <p:spPr>
            <a:xfrm rot="5400000">
              <a:off x="2948754" y="3090428"/>
              <a:ext cx="3179356" cy="594401"/>
            </a:xfrm>
            <a:prstGeom prst="rect">
              <a:avLst/>
            </a:prstGeom>
            <a:solidFill>
              <a:schemeClr val="accent4">
                <a:lumMod val="60000"/>
                <a:lumOff val="40000"/>
                <a:alpha val="66000"/>
              </a:scheme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00" dirty="0" smtClean="0"/>
                <a:t>Linear Address</a:t>
              </a:r>
              <a:endParaRPr lang="en-US" sz="1600" dirty="0"/>
            </a:p>
          </p:txBody>
        </p:sp>
        <p:sp>
          <p:nvSpPr>
            <p:cNvPr id="11" name="Rounded Rectangle 10"/>
            <p:cNvSpPr/>
            <p:nvPr/>
          </p:nvSpPr>
          <p:spPr>
            <a:xfrm>
              <a:off x="5425548" y="2130003"/>
              <a:ext cx="1367644" cy="251525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dirty="0" smtClean="0"/>
                <a:t>Paging</a:t>
              </a:r>
            </a:p>
            <a:p>
              <a:pPr algn="ctr"/>
              <a:r>
                <a:rPr lang="en-US" sz="1600" dirty="0" smtClean="0"/>
                <a:t>Unit</a:t>
              </a:r>
              <a:endParaRPr lang="en-US" sz="1600" dirty="0"/>
            </a:p>
          </p:txBody>
        </p:sp>
        <p:sp>
          <p:nvSpPr>
            <p:cNvPr id="12" name="Right Arrow 11"/>
            <p:cNvSpPr/>
            <p:nvPr/>
          </p:nvSpPr>
          <p:spPr>
            <a:xfrm>
              <a:off x="1042585" y="3038103"/>
              <a:ext cx="705238"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3" name="Right Arrow 12"/>
            <p:cNvSpPr/>
            <p:nvPr/>
          </p:nvSpPr>
          <p:spPr>
            <a:xfrm>
              <a:off x="6793192" y="3038103"/>
              <a:ext cx="1398254"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4" name="Rectangle 13"/>
            <p:cNvSpPr/>
            <p:nvPr/>
          </p:nvSpPr>
          <p:spPr>
            <a:xfrm rot="5400000">
              <a:off x="5733227" y="3090041"/>
              <a:ext cx="3179356" cy="595175"/>
            </a:xfrm>
            <a:prstGeom prst="rect">
              <a:avLst/>
            </a:prstGeom>
            <a:solidFill>
              <a:schemeClr val="accent2">
                <a:lumMod val="75000"/>
                <a:alpha val="57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dirty="0" smtClean="0"/>
                <a:t>Physical Address</a:t>
              </a:r>
              <a:endParaRPr lang="en-US" sz="1600" dirty="0"/>
            </a:p>
          </p:txBody>
        </p:sp>
        <p:sp>
          <p:nvSpPr>
            <p:cNvPr id="15" name="Rounded Rectangle 14"/>
            <p:cNvSpPr/>
            <p:nvPr/>
          </p:nvSpPr>
          <p:spPr>
            <a:xfrm>
              <a:off x="8191446" y="2130003"/>
              <a:ext cx="792340" cy="2515253"/>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en-US" sz="1600" dirty="0" smtClean="0"/>
                <a:t>Memory</a:t>
              </a:r>
              <a:endParaRPr lang="en-US" sz="1600" dirty="0"/>
            </a:p>
          </p:txBody>
        </p:sp>
      </p:grpSp>
      <p:grpSp>
        <p:nvGrpSpPr>
          <p:cNvPr id="21" name="Group 20"/>
          <p:cNvGrpSpPr/>
          <p:nvPr/>
        </p:nvGrpSpPr>
        <p:grpSpPr>
          <a:xfrm>
            <a:off x="1689837" y="4048460"/>
            <a:ext cx="2719384" cy="2203341"/>
            <a:chOff x="746549" y="1598971"/>
            <a:chExt cx="6499479" cy="4644597"/>
          </a:xfrm>
        </p:grpSpPr>
        <p:sp>
          <p:nvSpPr>
            <p:cNvPr id="16" name="Rectangle 15"/>
            <p:cNvSpPr/>
            <p:nvPr/>
          </p:nvSpPr>
          <p:spPr>
            <a:xfrm>
              <a:off x="746549" y="2273020"/>
              <a:ext cx="1328604" cy="337938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873932" y="1598971"/>
              <a:ext cx="1372096" cy="464459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8" name="Rectangle 17"/>
            <p:cNvSpPr/>
            <p:nvPr/>
          </p:nvSpPr>
          <p:spPr>
            <a:xfrm>
              <a:off x="5873932" y="2891757"/>
              <a:ext cx="1372096" cy="10433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19" name="Rectangle 18"/>
            <p:cNvSpPr/>
            <p:nvPr/>
          </p:nvSpPr>
          <p:spPr>
            <a:xfrm>
              <a:off x="746549" y="3334026"/>
              <a:ext cx="1328604" cy="2721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cxnSp>
          <p:nvCxnSpPr>
            <p:cNvPr id="20" name="Curved Connector 19"/>
            <p:cNvCxnSpPr>
              <a:stCxn id="19" idx="3"/>
              <a:endCxn id="17" idx="1"/>
            </p:cNvCxnSpPr>
            <p:nvPr/>
          </p:nvCxnSpPr>
          <p:spPr>
            <a:xfrm>
              <a:off x="2075153" y="3470109"/>
              <a:ext cx="3798779" cy="451161"/>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22" name="Rectangle 21"/>
          <p:cNvSpPr/>
          <p:nvPr/>
        </p:nvSpPr>
        <p:spPr>
          <a:xfrm>
            <a:off x="461347" y="3855677"/>
            <a:ext cx="1451474" cy="294845"/>
          </a:xfrm>
          <a:prstGeom prst="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GDTR</a:t>
            </a:r>
            <a:endParaRPr lang="en-US" dirty="0"/>
          </a:p>
        </p:txBody>
      </p:sp>
      <p:cxnSp>
        <p:nvCxnSpPr>
          <p:cNvPr id="24" name="Elbow Connector 23"/>
          <p:cNvCxnSpPr>
            <a:stCxn id="22" idx="2"/>
            <a:endCxn id="16" idx="2"/>
          </p:cNvCxnSpPr>
          <p:nvPr/>
        </p:nvCxnSpPr>
        <p:spPr>
          <a:xfrm rot="16200000" flipH="1">
            <a:off x="667012" y="4670593"/>
            <a:ext cx="1820840" cy="780697"/>
          </a:xfrm>
          <a:prstGeom prst="bentConnector3">
            <a:avLst>
              <a:gd name="adj1" fmla="val 112555"/>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2381182" y="5433020"/>
            <a:ext cx="1207505" cy="923330"/>
          </a:xfrm>
          <a:prstGeom prst="rect">
            <a:avLst/>
          </a:prstGeom>
          <a:noFill/>
        </p:spPr>
        <p:txBody>
          <a:bodyPr wrap="square" rtlCol="0">
            <a:spAutoFit/>
          </a:bodyPr>
          <a:lstStyle/>
          <a:p>
            <a:r>
              <a:rPr lang="en-US" dirty="0" smtClean="0"/>
              <a:t>Global Descriptor Table</a:t>
            </a:r>
            <a:endParaRPr lang="en-US" dirty="0"/>
          </a:p>
        </p:txBody>
      </p:sp>
      <p:sp>
        <p:nvSpPr>
          <p:cNvPr id="26" name="Rectangle 25"/>
          <p:cNvSpPr/>
          <p:nvPr/>
        </p:nvSpPr>
        <p:spPr>
          <a:xfrm>
            <a:off x="3835135" y="4871549"/>
            <a:ext cx="574086" cy="6455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8" name="Rectangle 27"/>
          <p:cNvSpPr/>
          <p:nvPr/>
        </p:nvSpPr>
        <p:spPr>
          <a:xfrm>
            <a:off x="5133933" y="3940231"/>
            <a:ext cx="1231257" cy="195756"/>
          </a:xfrm>
          <a:prstGeom prst="rect">
            <a:avLst/>
          </a:prstGeom>
          <a:solidFill>
            <a:srgbClr val="E46C0A"/>
          </a:solid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t>CR3</a:t>
            </a:r>
            <a:endParaRPr lang="en-US" sz="1050" dirty="0"/>
          </a:p>
        </p:txBody>
      </p:sp>
      <p:sp>
        <p:nvSpPr>
          <p:cNvPr id="29" name="Rectangle 28"/>
          <p:cNvSpPr/>
          <p:nvPr/>
        </p:nvSpPr>
        <p:spPr>
          <a:xfrm>
            <a:off x="5393660" y="4614420"/>
            <a:ext cx="1211155" cy="1222152"/>
          </a:xfrm>
          <a:prstGeom prst="rect">
            <a:avLst/>
          </a:prstGeom>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Page Directory</a:t>
            </a:r>
            <a:endParaRPr lang="en-US" dirty="0"/>
          </a:p>
        </p:txBody>
      </p:sp>
      <p:sp>
        <p:nvSpPr>
          <p:cNvPr id="30" name="Rectangle 29"/>
          <p:cNvSpPr/>
          <p:nvPr/>
        </p:nvSpPr>
        <p:spPr>
          <a:xfrm>
            <a:off x="6762816" y="4614420"/>
            <a:ext cx="1211155" cy="1222152"/>
          </a:xfrm>
          <a:prstGeom prst="rect">
            <a:avLst/>
          </a:prstGeom>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Page Table</a:t>
            </a:r>
            <a:endParaRPr lang="en-US" dirty="0"/>
          </a:p>
        </p:txBody>
      </p:sp>
      <p:sp>
        <p:nvSpPr>
          <p:cNvPr id="31" name="Rectangle 30"/>
          <p:cNvSpPr/>
          <p:nvPr/>
        </p:nvSpPr>
        <p:spPr>
          <a:xfrm>
            <a:off x="8142630" y="3448145"/>
            <a:ext cx="713627" cy="2687675"/>
          </a:xfrm>
          <a:prstGeom prst="rect">
            <a:avLst/>
          </a:prstGeom>
          <a:effectLst/>
        </p:spPr>
        <p:style>
          <a:lnRef idx="2">
            <a:schemeClr val="accent2">
              <a:shade val="50000"/>
            </a:schemeClr>
          </a:lnRef>
          <a:fillRef idx="1">
            <a:schemeClr val="accent2"/>
          </a:fillRef>
          <a:effectRef idx="0">
            <a:schemeClr val="accent2"/>
          </a:effectRef>
          <a:fontRef idx="minor">
            <a:schemeClr val="lt1"/>
          </a:fontRef>
        </p:style>
        <p:txBody>
          <a:bodyPr vert="vert" rtlCol="0" anchor="ctr"/>
          <a:lstStyle/>
          <a:p>
            <a:pPr algn="ctr"/>
            <a:r>
              <a:rPr lang="en-US" sz="1600" dirty="0" smtClean="0"/>
              <a:t>Physical Memory</a:t>
            </a:r>
            <a:endParaRPr lang="en-US" sz="1600" dirty="0"/>
          </a:p>
        </p:txBody>
      </p:sp>
      <p:cxnSp>
        <p:nvCxnSpPr>
          <p:cNvPr id="32" name="Elbow Connector 31"/>
          <p:cNvCxnSpPr/>
          <p:nvPr/>
        </p:nvCxnSpPr>
        <p:spPr>
          <a:xfrm rot="5400000">
            <a:off x="5026857" y="4518662"/>
            <a:ext cx="1089509" cy="355903"/>
          </a:xfrm>
          <a:prstGeom prst="bentConnector4">
            <a:avLst>
              <a:gd name="adj1" fmla="val 21956"/>
              <a:gd name="adj2" fmla="val 173072"/>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33" name="Rectangle 32"/>
          <p:cNvSpPr/>
          <p:nvPr/>
        </p:nvSpPr>
        <p:spPr>
          <a:xfrm>
            <a:off x="3565071" y="3445227"/>
            <a:ext cx="742466" cy="285706"/>
          </a:xfrm>
          <a:prstGeom prst="rect">
            <a:avLst/>
          </a:prstGeom>
          <a:effectLst/>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050" dirty="0" err="1" smtClean="0"/>
              <a:t>Dir</a:t>
            </a:r>
            <a:endParaRPr lang="en-US" sz="1050" dirty="0"/>
          </a:p>
        </p:txBody>
      </p:sp>
      <p:sp>
        <p:nvSpPr>
          <p:cNvPr id="34" name="Rectangle 33"/>
          <p:cNvSpPr/>
          <p:nvPr/>
        </p:nvSpPr>
        <p:spPr>
          <a:xfrm>
            <a:off x="4307537" y="3448145"/>
            <a:ext cx="472401" cy="285706"/>
          </a:xfrm>
          <a:prstGeom prst="rect">
            <a:avLst/>
          </a:prstGeom>
          <a:effectLst/>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50" dirty="0" smtClean="0"/>
              <a:t>Page</a:t>
            </a:r>
            <a:endParaRPr lang="en-US" sz="1050" dirty="0"/>
          </a:p>
        </p:txBody>
      </p:sp>
      <p:sp>
        <p:nvSpPr>
          <p:cNvPr id="35" name="Rectangle 34"/>
          <p:cNvSpPr/>
          <p:nvPr/>
        </p:nvSpPr>
        <p:spPr>
          <a:xfrm>
            <a:off x="4779938" y="3445227"/>
            <a:ext cx="742466" cy="285706"/>
          </a:xfrm>
          <a:prstGeom prst="rect">
            <a:avLst/>
          </a:prstGeom>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050" dirty="0" smtClean="0"/>
              <a:t>Offset</a:t>
            </a:r>
            <a:endParaRPr lang="en-US" sz="1050" dirty="0"/>
          </a:p>
        </p:txBody>
      </p:sp>
      <p:sp>
        <p:nvSpPr>
          <p:cNvPr id="36" name="Rectangle 35"/>
          <p:cNvSpPr/>
          <p:nvPr/>
        </p:nvSpPr>
        <p:spPr>
          <a:xfrm>
            <a:off x="5393660" y="5500936"/>
            <a:ext cx="1211155" cy="148139"/>
          </a:xfrm>
          <a:prstGeom prst="rect">
            <a:avLst/>
          </a:prstGeom>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050"/>
          </a:p>
        </p:txBody>
      </p:sp>
      <p:sp>
        <p:nvSpPr>
          <p:cNvPr id="38" name="Rectangle 37"/>
          <p:cNvSpPr/>
          <p:nvPr/>
        </p:nvSpPr>
        <p:spPr>
          <a:xfrm>
            <a:off x="6762816" y="4894878"/>
            <a:ext cx="1211155" cy="195756"/>
          </a:xfrm>
          <a:prstGeom prst="rect">
            <a:avLst/>
          </a:prstGeom>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050" dirty="0"/>
          </a:p>
        </p:txBody>
      </p:sp>
      <p:cxnSp>
        <p:nvCxnSpPr>
          <p:cNvPr id="39" name="Elbow Connector 38"/>
          <p:cNvCxnSpPr>
            <a:stCxn id="36" idx="3"/>
            <a:endCxn id="38" idx="1"/>
          </p:cNvCxnSpPr>
          <p:nvPr/>
        </p:nvCxnSpPr>
        <p:spPr>
          <a:xfrm flipV="1">
            <a:off x="6604815" y="4992756"/>
            <a:ext cx="158001" cy="582250"/>
          </a:xfrm>
          <a:prstGeom prst="bentConnector3">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40" name="Elbow Connector 39"/>
          <p:cNvCxnSpPr>
            <a:stCxn id="38" idx="3"/>
            <a:endCxn id="41" idx="2"/>
          </p:cNvCxnSpPr>
          <p:nvPr/>
        </p:nvCxnSpPr>
        <p:spPr>
          <a:xfrm>
            <a:off x="7973971" y="4992756"/>
            <a:ext cx="525473" cy="689567"/>
          </a:xfrm>
          <a:prstGeom prst="bentConnector4">
            <a:avLst>
              <a:gd name="adj1" fmla="val 16048"/>
              <a:gd name="adj2" fmla="val 115466"/>
            </a:avLst>
          </a:prstGeom>
          <a:ln>
            <a:solidFill>
              <a:srgbClr val="00B501"/>
            </a:solidFill>
            <a:tailEnd type="arrow"/>
          </a:ln>
          <a:effectLst/>
        </p:spPr>
        <p:style>
          <a:lnRef idx="2">
            <a:schemeClr val="accent1"/>
          </a:lnRef>
          <a:fillRef idx="0">
            <a:schemeClr val="accent1"/>
          </a:fillRef>
          <a:effectRef idx="1">
            <a:schemeClr val="accent1"/>
          </a:effectRef>
          <a:fontRef idx="minor">
            <a:schemeClr val="tx1"/>
          </a:fontRef>
        </p:style>
      </p:cxnSp>
      <p:sp>
        <p:nvSpPr>
          <p:cNvPr id="41" name="Rectangle 40"/>
          <p:cNvSpPr/>
          <p:nvPr/>
        </p:nvSpPr>
        <p:spPr>
          <a:xfrm>
            <a:off x="8142630" y="5090634"/>
            <a:ext cx="713627" cy="591690"/>
          </a:xfrm>
          <a:prstGeom prst="rect">
            <a:avLst/>
          </a:prstGeom>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050"/>
          </a:p>
        </p:txBody>
      </p:sp>
      <p:sp>
        <p:nvSpPr>
          <p:cNvPr id="42" name="Rectangle 41"/>
          <p:cNvSpPr/>
          <p:nvPr/>
        </p:nvSpPr>
        <p:spPr>
          <a:xfrm>
            <a:off x="8142630" y="5326343"/>
            <a:ext cx="713627" cy="121686"/>
          </a:xfrm>
          <a:prstGeom prst="rect">
            <a:avLst/>
          </a:prstGeom>
          <a:solidFill>
            <a:srgbClr val="FFFF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solidFill>
                <a:srgbClr val="000000"/>
              </a:solidFill>
            </a:endParaRPr>
          </a:p>
        </p:txBody>
      </p:sp>
    </p:spTree>
    <p:extLst>
      <p:ext uri="{BB962C8B-B14F-4D97-AF65-F5344CB8AC3E}">
        <p14:creationId xmlns:p14="http://schemas.microsoft.com/office/powerpoint/2010/main" xmlns="" val="130819666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12 November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38</a:t>
            </a:fld>
            <a:endParaRPr lang="en-US"/>
          </a:p>
        </p:txBody>
      </p:sp>
      <p:grpSp>
        <p:nvGrpSpPr>
          <p:cNvPr id="6" name="Group 5"/>
          <p:cNvGrpSpPr/>
          <p:nvPr/>
        </p:nvGrpSpPr>
        <p:grpSpPr>
          <a:xfrm>
            <a:off x="1187084" y="1417638"/>
            <a:ext cx="7068172" cy="1936428"/>
            <a:chOff x="268008" y="1797951"/>
            <a:chExt cx="8715778" cy="3179356"/>
          </a:xfrm>
        </p:grpSpPr>
        <p:sp>
          <p:nvSpPr>
            <p:cNvPr id="7" name="Rectangle 6"/>
            <p:cNvSpPr/>
            <p:nvPr/>
          </p:nvSpPr>
          <p:spPr>
            <a:xfrm rot="5400000">
              <a:off x="-948805" y="3014764"/>
              <a:ext cx="3179356" cy="745729"/>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Logical Address</a:t>
              </a:r>
              <a:endParaRPr lang="en-US" sz="1600" dirty="0"/>
            </a:p>
          </p:txBody>
        </p:sp>
        <p:sp>
          <p:nvSpPr>
            <p:cNvPr id="8" name="Right Arrow 7"/>
            <p:cNvSpPr/>
            <p:nvPr/>
          </p:nvSpPr>
          <p:spPr>
            <a:xfrm>
              <a:off x="3868507" y="3035326"/>
              <a:ext cx="1491471"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p>
          </p:txBody>
        </p:sp>
        <p:sp>
          <p:nvSpPr>
            <p:cNvPr id="9" name="Rounded Rectangle 8"/>
            <p:cNvSpPr/>
            <p:nvPr/>
          </p:nvSpPr>
          <p:spPr>
            <a:xfrm>
              <a:off x="1747823" y="2130003"/>
              <a:ext cx="2120683" cy="251525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400" dirty="0" smtClean="0"/>
                <a:t>Segmentation Unit</a:t>
              </a:r>
              <a:endParaRPr lang="en-US" sz="1400" dirty="0"/>
            </a:p>
          </p:txBody>
        </p:sp>
        <p:sp>
          <p:nvSpPr>
            <p:cNvPr id="10" name="Rectangle 9"/>
            <p:cNvSpPr/>
            <p:nvPr/>
          </p:nvSpPr>
          <p:spPr>
            <a:xfrm rot="5400000">
              <a:off x="2948754" y="3090428"/>
              <a:ext cx="3179356" cy="594401"/>
            </a:xfrm>
            <a:prstGeom prst="rect">
              <a:avLst/>
            </a:prstGeom>
            <a:solidFill>
              <a:schemeClr val="accent4">
                <a:lumMod val="60000"/>
                <a:lumOff val="40000"/>
                <a:alpha val="66000"/>
              </a:scheme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00" dirty="0" smtClean="0"/>
                <a:t>Linear Address</a:t>
              </a:r>
              <a:endParaRPr lang="en-US" sz="1600" dirty="0"/>
            </a:p>
          </p:txBody>
        </p:sp>
        <p:sp>
          <p:nvSpPr>
            <p:cNvPr id="11" name="Rounded Rectangle 10"/>
            <p:cNvSpPr/>
            <p:nvPr/>
          </p:nvSpPr>
          <p:spPr>
            <a:xfrm>
              <a:off x="5425548" y="2130003"/>
              <a:ext cx="1367644" cy="251525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dirty="0" smtClean="0"/>
                <a:t>Paging</a:t>
              </a:r>
            </a:p>
            <a:p>
              <a:pPr algn="ctr"/>
              <a:r>
                <a:rPr lang="en-US" sz="1600" dirty="0" smtClean="0"/>
                <a:t>Unit</a:t>
              </a:r>
              <a:endParaRPr lang="en-US" sz="1600" dirty="0"/>
            </a:p>
          </p:txBody>
        </p:sp>
        <p:sp>
          <p:nvSpPr>
            <p:cNvPr id="12" name="Right Arrow 11"/>
            <p:cNvSpPr/>
            <p:nvPr/>
          </p:nvSpPr>
          <p:spPr>
            <a:xfrm>
              <a:off x="1042585" y="3038103"/>
              <a:ext cx="705238"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3" name="Right Arrow 12"/>
            <p:cNvSpPr/>
            <p:nvPr/>
          </p:nvSpPr>
          <p:spPr>
            <a:xfrm>
              <a:off x="6793192" y="3038103"/>
              <a:ext cx="1398254"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4" name="Rectangle 13"/>
            <p:cNvSpPr/>
            <p:nvPr/>
          </p:nvSpPr>
          <p:spPr>
            <a:xfrm rot="5400000">
              <a:off x="5733227" y="3090041"/>
              <a:ext cx="3179356" cy="595175"/>
            </a:xfrm>
            <a:prstGeom prst="rect">
              <a:avLst/>
            </a:prstGeom>
            <a:solidFill>
              <a:schemeClr val="accent2">
                <a:lumMod val="75000"/>
                <a:alpha val="57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dirty="0" smtClean="0"/>
                <a:t>Physical Address</a:t>
              </a:r>
              <a:endParaRPr lang="en-US" sz="1600" dirty="0"/>
            </a:p>
          </p:txBody>
        </p:sp>
        <p:sp>
          <p:nvSpPr>
            <p:cNvPr id="15" name="Rounded Rectangle 14"/>
            <p:cNvSpPr/>
            <p:nvPr/>
          </p:nvSpPr>
          <p:spPr>
            <a:xfrm>
              <a:off x="8191446" y="2130003"/>
              <a:ext cx="792340" cy="2515253"/>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en-US" sz="1600" dirty="0" smtClean="0"/>
                <a:t>Memory</a:t>
              </a:r>
              <a:endParaRPr lang="en-US" sz="1600" dirty="0"/>
            </a:p>
          </p:txBody>
        </p:sp>
      </p:grpSp>
      <p:grpSp>
        <p:nvGrpSpPr>
          <p:cNvPr id="21" name="Group 20"/>
          <p:cNvGrpSpPr/>
          <p:nvPr/>
        </p:nvGrpSpPr>
        <p:grpSpPr>
          <a:xfrm>
            <a:off x="1689837" y="4048460"/>
            <a:ext cx="2719384" cy="2203341"/>
            <a:chOff x="746549" y="1598971"/>
            <a:chExt cx="6499479" cy="4644597"/>
          </a:xfrm>
        </p:grpSpPr>
        <p:sp>
          <p:nvSpPr>
            <p:cNvPr id="16" name="Rectangle 15"/>
            <p:cNvSpPr/>
            <p:nvPr/>
          </p:nvSpPr>
          <p:spPr>
            <a:xfrm>
              <a:off x="746549" y="2273020"/>
              <a:ext cx="1328604" cy="337938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873932" y="1598971"/>
              <a:ext cx="1372096" cy="464459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8" name="Rectangle 17"/>
            <p:cNvSpPr/>
            <p:nvPr/>
          </p:nvSpPr>
          <p:spPr>
            <a:xfrm>
              <a:off x="5873932" y="2891757"/>
              <a:ext cx="1372096" cy="10433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19" name="Rectangle 18"/>
            <p:cNvSpPr/>
            <p:nvPr/>
          </p:nvSpPr>
          <p:spPr>
            <a:xfrm>
              <a:off x="746549" y="3334026"/>
              <a:ext cx="1328604" cy="2721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cxnSp>
          <p:nvCxnSpPr>
            <p:cNvPr id="20" name="Curved Connector 19"/>
            <p:cNvCxnSpPr>
              <a:stCxn id="19" idx="3"/>
              <a:endCxn id="17" idx="1"/>
            </p:cNvCxnSpPr>
            <p:nvPr/>
          </p:nvCxnSpPr>
          <p:spPr>
            <a:xfrm>
              <a:off x="2075153" y="3470109"/>
              <a:ext cx="3798779" cy="451161"/>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22" name="Rectangle 21"/>
          <p:cNvSpPr/>
          <p:nvPr/>
        </p:nvSpPr>
        <p:spPr>
          <a:xfrm>
            <a:off x="461347" y="3855677"/>
            <a:ext cx="1451474" cy="294845"/>
          </a:xfrm>
          <a:prstGeom prst="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GDTR</a:t>
            </a:r>
            <a:endParaRPr lang="en-US" dirty="0"/>
          </a:p>
        </p:txBody>
      </p:sp>
      <p:cxnSp>
        <p:nvCxnSpPr>
          <p:cNvPr id="24" name="Elbow Connector 23"/>
          <p:cNvCxnSpPr>
            <a:stCxn id="22" idx="2"/>
            <a:endCxn id="16" idx="2"/>
          </p:cNvCxnSpPr>
          <p:nvPr/>
        </p:nvCxnSpPr>
        <p:spPr>
          <a:xfrm rot="16200000" flipH="1">
            <a:off x="667012" y="4670593"/>
            <a:ext cx="1820840" cy="780697"/>
          </a:xfrm>
          <a:prstGeom prst="bentConnector3">
            <a:avLst>
              <a:gd name="adj1" fmla="val 112555"/>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2381182" y="5433020"/>
            <a:ext cx="1207505" cy="923330"/>
          </a:xfrm>
          <a:prstGeom prst="rect">
            <a:avLst/>
          </a:prstGeom>
          <a:noFill/>
        </p:spPr>
        <p:txBody>
          <a:bodyPr wrap="square" rtlCol="0">
            <a:spAutoFit/>
          </a:bodyPr>
          <a:lstStyle/>
          <a:p>
            <a:r>
              <a:rPr lang="en-US" dirty="0" smtClean="0"/>
              <a:t>Global Descriptor Table</a:t>
            </a:r>
            <a:endParaRPr lang="en-US" dirty="0"/>
          </a:p>
        </p:txBody>
      </p:sp>
      <p:sp>
        <p:nvSpPr>
          <p:cNvPr id="26" name="Rectangle 25"/>
          <p:cNvSpPr/>
          <p:nvPr/>
        </p:nvSpPr>
        <p:spPr>
          <a:xfrm>
            <a:off x="3835135" y="4871549"/>
            <a:ext cx="574086" cy="6455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8" name="Rectangle 27"/>
          <p:cNvSpPr/>
          <p:nvPr/>
        </p:nvSpPr>
        <p:spPr>
          <a:xfrm>
            <a:off x="5133933" y="3940231"/>
            <a:ext cx="1231257" cy="195756"/>
          </a:xfrm>
          <a:prstGeom prst="rect">
            <a:avLst/>
          </a:prstGeom>
          <a:solidFill>
            <a:srgbClr val="E46C0A"/>
          </a:solid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t>CR3</a:t>
            </a:r>
            <a:endParaRPr lang="en-US" sz="1050" dirty="0"/>
          </a:p>
        </p:txBody>
      </p:sp>
      <p:sp>
        <p:nvSpPr>
          <p:cNvPr id="29" name="Rectangle 28"/>
          <p:cNvSpPr/>
          <p:nvPr/>
        </p:nvSpPr>
        <p:spPr>
          <a:xfrm>
            <a:off x="5393660" y="4614420"/>
            <a:ext cx="1211155" cy="1222152"/>
          </a:xfrm>
          <a:prstGeom prst="rect">
            <a:avLst/>
          </a:prstGeom>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Page Directory</a:t>
            </a:r>
            <a:endParaRPr lang="en-US" dirty="0"/>
          </a:p>
        </p:txBody>
      </p:sp>
      <p:sp>
        <p:nvSpPr>
          <p:cNvPr id="30" name="Rectangle 29"/>
          <p:cNvSpPr/>
          <p:nvPr/>
        </p:nvSpPr>
        <p:spPr>
          <a:xfrm>
            <a:off x="6762816" y="4614420"/>
            <a:ext cx="1211155" cy="1222152"/>
          </a:xfrm>
          <a:prstGeom prst="rect">
            <a:avLst/>
          </a:prstGeom>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Page Table</a:t>
            </a:r>
            <a:endParaRPr lang="en-US" dirty="0"/>
          </a:p>
        </p:txBody>
      </p:sp>
      <p:sp>
        <p:nvSpPr>
          <p:cNvPr id="31" name="Rectangle 30"/>
          <p:cNvSpPr/>
          <p:nvPr/>
        </p:nvSpPr>
        <p:spPr>
          <a:xfrm>
            <a:off x="8142630" y="3448145"/>
            <a:ext cx="713627" cy="2687675"/>
          </a:xfrm>
          <a:prstGeom prst="rect">
            <a:avLst/>
          </a:prstGeom>
          <a:effectLst/>
        </p:spPr>
        <p:style>
          <a:lnRef idx="2">
            <a:schemeClr val="accent2">
              <a:shade val="50000"/>
            </a:schemeClr>
          </a:lnRef>
          <a:fillRef idx="1">
            <a:schemeClr val="accent2"/>
          </a:fillRef>
          <a:effectRef idx="0">
            <a:schemeClr val="accent2"/>
          </a:effectRef>
          <a:fontRef idx="minor">
            <a:schemeClr val="lt1"/>
          </a:fontRef>
        </p:style>
        <p:txBody>
          <a:bodyPr vert="vert" rtlCol="0" anchor="ctr"/>
          <a:lstStyle/>
          <a:p>
            <a:pPr algn="ctr"/>
            <a:r>
              <a:rPr lang="en-US" sz="1600" dirty="0" smtClean="0"/>
              <a:t>Physical Memory</a:t>
            </a:r>
            <a:endParaRPr lang="en-US" sz="1600" dirty="0"/>
          </a:p>
        </p:txBody>
      </p:sp>
      <p:cxnSp>
        <p:nvCxnSpPr>
          <p:cNvPr id="32" name="Elbow Connector 31"/>
          <p:cNvCxnSpPr/>
          <p:nvPr/>
        </p:nvCxnSpPr>
        <p:spPr>
          <a:xfrm rot="5400000">
            <a:off x="5026857" y="4518662"/>
            <a:ext cx="1089509" cy="355903"/>
          </a:xfrm>
          <a:prstGeom prst="bentConnector4">
            <a:avLst>
              <a:gd name="adj1" fmla="val 21956"/>
              <a:gd name="adj2" fmla="val 173072"/>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33" name="Rectangle 32"/>
          <p:cNvSpPr/>
          <p:nvPr/>
        </p:nvSpPr>
        <p:spPr>
          <a:xfrm>
            <a:off x="3565071" y="3445227"/>
            <a:ext cx="742466" cy="285706"/>
          </a:xfrm>
          <a:prstGeom prst="rect">
            <a:avLst/>
          </a:prstGeom>
          <a:effectLst/>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050" dirty="0" err="1" smtClean="0"/>
              <a:t>Dir</a:t>
            </a:r>
            <a:endParaRPr lang="en-US" sz="1050" dirty="0"/>
          </a:p>
        </p:txBody>
      </p:sp>
      <p:sp>
        <p:nvSpPr>
          <p:cNvPr id="34" name="Rectangle 33"/>
          <p:cNvSpPr/>
          <p:nvPr/>
        </p:nvSpPr>
        <p:spPr>
          <a:xfrm>
            <a:off x="4307537" y="3448145"/>
            <a:ext cx="472401" cy="285706"/>
          </a:xfrm>
          <a:prstGeom prst="rect">
            <a:avLst/>
          </a:prstGeom>
          <a:effectLst/>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50" dirty="0" smtClean="0"/>
              <a:t>Page</a:t>
            </a:r>
            <a:endParaRPr lang="en-US" sz="1050" dirty="0"/>
          </a:p>
        </p:txBody>
      </p:sp>
      <p:sp>
        <p:nvSpPr>
          <p:cNvPr id="35" name="Rectangle 34"/>
          <p:cNvSpPr/>
          <p:nvPr/>
        </p:nvSpPr>
        <p:spPr>
          <a:xfrm>
            <a:off x="4779938" y="3445227"/>
            <a:ext cx="742466" cy="285706"/>
          </a:xfrm>
          <a:prstGeom prst="rect">
            <a:avLst/>
          </a:prstGeom>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050" dirty="0" smtClean="0"/>
              <a:t>Offset</a:t>
            </a:r>
            <a:endParaRPr lang="en-US" sz="1050" dirty="0"/>
          </a:p>
        </p:txBody>
      </p:sp>
      <p:sp>
        <p:nvSpPr>
          <p:cNvPr id="36" name="Rectangle 35"/>
          <p:cNvSpPr/>
          <p:nvPr/>
        </p:nvSpPr>
        <p:spPr>
          <a:xfrm>
            <a:off x="5393660" y="5500936"/>
            <a:ext cx="1211155" cy="148139"/>
          </a:xfrm>
          <a:prstGeom prst="rect">
            <a:avLst/>
          </a:prstGeom>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050"/>
          </a:p>
        </p:txBody>
      </p:sp>
      <p:sp>
        <p:nvSpPr>
          <p:cNvPr id="38" name="Rectangle 37"/>
          <p:cNvSpPr/>
          <p:nvPr/>
        </p:nvSpPr>
        <p:spPr>
          <a:xfrm>
            <a:off x="6762816" y="4894878"/>
            <a:ext cx="1211155" cy="195756"/>
          </a:xfrm>
          <a:prstGeom prst="rect">
            <a:avLst/>
          </a:prstGeom>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050" dirty="0"/>
          </a:p>
        </p:txBody>
      </p:sp>
      <p:cxnSp>
        <p:nvCxnSpPr>
          <p:cNvPr id="39" name="Elbow Connector 38"/>
          <p:cNvCxnSpPr>
            <a:stCxn id="36" idx="3"/>
            <a:endCxn id="38" idx="1"/>
          </p:cNvCxnSpPr>
          <p:nvPr/>
        </p:nvCxnSpPr>
        <p:spPr>
          <a:xfrm flipV="1">
            <a:off x="6604815" y="4992756"/>
            <a:ext cx="158001" cy="582250"/>
          </a:xfrm>
          <a:prstGeom prst="bentConnector3">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40" name="Elbow Connector 39"/>
          <p:cNvCxnSpPr>
            <a:stCxn id="38" idx="3"/>
            <a:endCxn id="41" idx="2"/>
          </p:cNvCxnSpPr>
          <p:nvPr/>
        </p:nvCxnSpPr>
        <p:spPr>
          <a:xfrm>
            <a:off x="7973971" y="4992756"/>
            <a:ext cx="525473" cy="689567"/>
          </a:xfrm>
          <a:prstGeom prst="bentConnector4">
            <a:avLst>
              <a:gd name="adj1" fmla="val 16048"/>
              <a:gd name="adj2" fmla="val 115466"/>
            </a:avLst>
          </a:prstGeom>
          <a:ln>
            <a:solidFill>
              <a:srgbClr val="00B501"/>
            </a:solidFill>
            <a:tailEnd type="arrow"/>
          </a:ln>
          <a:effectLst/>
        </p:spPr>
        <p:style>
          <a:lnRef idx="2">
            <a:schemeClr val="accent1"/>
          </a:lnRef>
          <a:fillRef idx="0">
            <a:schemeClr val="accent1"/>
          </a:fillRef>
          <a:effectRef idx="1">
            <a:schemeClr val="accent1"/>
          </a:effectRef>
          <a:fontRef idx="minor">
            <a:schemeClr val="tx1"/>
          </a:fontRef>
        </p:style>
      </p:cxnSp>
      <p:sp>
        <p:nvSpPr>
          <p:cNvPr id="41" name="Rectangle 40"/>
          <p:cNvSpPr/>
          <p:nvPr/>
        </p:nvSpPr>
        <p:spPr>
          <a:xfrm>
            <a:off x="8142630" y="5090634"/>
            <a:ext cx="713627" cy="591690"/>
          </a:xfrm>
          <a:prstGeom prst="rect">
            <a:avLst/>
          </a:prstGeom>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050"/>
          </a:p>
        </p:txBody>
      </p:sp>
      <p:sp>
        <p:nvSpPr>
          <p:cNvPr id="42" name="Rectangle 41"/>
          <p:cNvSpPr/>
          <p:nvPr/>
        </p:nvSpPr>
        <p:spPr>
          <a:xfrm>
            <a:off x="8142630" y="5326343"/>
            <a:ext cx="713627" cy="121686"/>
          </a:xfrm>
          <a:prstGeom prst="rect">
            <a:avLst/>
          </a:prstGeom>
          <a:solidFill>
            <a:srgbClr val="FFFF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solidFill>
                <a:srgbClr val="000000"/>
              </a:solidFill>
            </a:endParaRPr>
          </a:p>
        </p:txBody>
      </p:sp>
      <p:sp>
        <p:nvSpPr>
          <p:cNvPr id="27" name="Rectangle 26"/>
          <p:cNvSpPr/>
          <p:nvPr/>
        </p:nvSpPr>
        <p:spPr>
          <a:xfrm>
            <a:off x="2693930" y="268574"/>
            <a:ext cx="4172016" cy="9144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Translation Lookaside Buffer (Cache)</a:t>
            </a:r>
          </a:p>
        </p:txBody>
      </p:sp>
      <p:sp>
        <p:nvSpPr>
          <p:cNvPr id="37" name="Bent Arrow 36"/>
          <p:cNvSpPr/>
          <p:nvPr/>
        </p:nvSpPr>
        <p:spPr>
          <a:xfrm>
            <a:off x="1912821" y="555671"/>
            <a:ext cx="781109" cy="1701033"/>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3" name="Bent Arrow 42"/>
          <p:cNvSpPr/>
          <p:nvPr/>
        </p:nvSpPr>
        <p:spPr>
          <a:xfrm rot="5400000">
            <a:off x="7002655" y="373255"/>
            <a:ext cx="1141396" cy="1312493"/>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xmlns="" val="6529488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Batch Processing</a:t>
            </a:r>
            <a:endParaRPr lang="en-US" dirty="0"/>
          </a:p>
        </p:txBody>
      </p:sp>
      <p:sp>
        <p:nvSpPr>
          <p:cNvPr id="3" name="Date Placeholder 2"/>
          <p:cNvSpPr>
            <a:spLocks noGrp="1"/>
          </p:cNvSpPr>
          <p:nvPr>
            <p:ph type="dt" sz="half" idx="10"/>
          </p:nvPr>
        </p:nvSpPr>
        <p:spPr/>
        <p:txBody>
          <a:bodyPr/>
          <a:lstStyle/>
          <a:p>
            <a:fld id="{6FF2E235-FEC4-BC4D-A365-018D9779F81B}" type="datetime3">
              <a:rPr lang="en-US" smtClean="0"/>
              <a:pPr/>
              <a:t>12 November 2013</a:t>
            </a:fld>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3</a:t>
            </a:fld>
            <a:endParaRPr lang="en-US"/>
          </a:p>
        </p:txBody>
      </p:sp>
      <p:pic>
        <p:nvPicPr>
          <p:cNvPr id="6" name="Picture 5">
            <a:hlinkClick r:id="rId3"/>
          </p:cNvPr>
          <p:cNvPicPr>
            <a:picLocks noChangeAspect="1"/>
          </p:cNvPicPr>
          <p:nvPr/>
        </p:nvPicPr>
        <p:blipFill>
          <a:blip r:embed="rId4"/>
          <a:stretch>
            <a:fillRect/>
          </a:stretch>
        </p:blipFill>
        <p:spPr>
          <a:xfrm>
            <a:off x="457200" y="1337108"/>
            <a:ext cx="1882566" cy="2671687"/>
          </a:xfrm>
          <a:prstGeom prst="rect">
            <a:avLst/>
          </a:prstGeom>
        </p:spPr>
      </p:pic>
      <p:sp>
        <p:nvSpPr>
          <p:cNvPr id="7" name="Right Arrow 6"/>
          <p:cNvSpPr/>
          <p:nvPr/>
        </p:nvSpPr>
        <p:spPr>
          <a:xfrm>
            <a:off x="2396069" y="2168680"/>
            <a:ext cx="886546" cy="58710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5"/>
          <a:srcRect r="29185"/>
          <a:stretch/>
        </p:blipFill>
        <p:spPr>
          <a:xfrm>
            <a:off x="6553200" y="1495197"/>
            <a:ext cx="2393774" cy="2574798"/>
          </a:xfrm>
          <a:prstGeom prst="rect">
            <a:avLst/>
          </a:prstGeom>
        </p:spPr>
      </p:pic>
      <p:sp>
        <p:nvSpPr>
          <p:cNvPr id="9" name="TextBox 8"/>
          <p:cNvSpPr txBox="1"/>
          <p:nvPr/>
        </p:nvSpPr>
        <p:spPr>
          <a:xfrm>
            <a:off x="587036" y="4112033"/>
            <a:ext cx="1616749" cy="584776"/>
          </a:xfrm>
          <a:prstGeom prst="rect">
            <a:avLst/>
          </a:prstGeom>
          <a:noFill/>
        </p:spPr>
        <p:txBody>
          <a:bodyPr wrap="none" rtlCol="0">
            <a:spAutoFit/>
          </a:bodyPr>
          <a:lstStyle/>
          <a:p>
            <a:r>
              <a:rPr lang="en-US" sz="3200" dirty="0" smtClean="0"/>
              <a:t>Program</a:t>
            </a:r>
            <a:endParaRPr lang="en-US" sz="3200" dirty="0"/>
          </a:p>
        </p:txBody>
      </p:sp>
      <p:sp>
        <p:nvSpPr>
          <p:cNvPr id="10" name="TextBox 9"/>
          <p:cNvSpPr txBox="1"/>
          <p:nvPr/>
        </p:nvSpPr>
        <p:spPr>
          <a:xfrm>
            <a:off x="3408662" y="4038348"/>
            <a:ext cx="2272498" cy="1077218"/>
          </a:xfrm>
          <a:prstGeom prst="rect">
            <a:avLst/>
          </a:prstGeom>
          <a:noFill/>
        </p:spPr>
        <p:txBody>
          <a:bodyPr wrap="square" rtlCol="0">
            <a:spAutoFit/>
          </a:bodyPr>
          <a:lstStyle/>
          <a:p>
            <a:pPr algn="ctr"/>
            <a:r>
              <a:rPr lang="en-US" sz="3200" dirty="0" smtClean="0"/>
              <a:t>Computer Center</a:t>
            </a:r>
            <a:endParaRPr lang="en-US" sz="3200" dirty="0"/>
          </a:p>
        </p:txBody>
      </p:sp>
      <p:pic>
        <p:nvPicPr>
          <p:cNvPr id="11" name="Picture 10"/>
          <p:cNvPicPr>
            <a:picLocks noChangeAspect="1"/>
          </p:cNvPicPr>
          <p:nvPr/>
        </p:nvPicPr>
        <p:blipFill>
          <a:blip r:embed="rId6"/>
          <a:stretch>
            <a:fillRect/>
          </a:stretch>
        </p:blipFill>
        <p:spPr>
          <a:xfrm>
            <a:off x="3282615" y="1743065"/>
            <a:ext cx="2371238" cy="2025432"/>
          </a:xfrm>
          <a:prstGeom prst="rect">
            <a:avLst/>
          </a:prstGeom>
        </p:spPr>
      </p:pic>
      <p:sp>
        <p:nvSpPr>
          <p:cNvPr id="12" name="Right Arrow 11"/>
          <p:cNvSpPr/>
          <p:nvPr/>
        </p:nvSpPr>
        <p:spPr>
          <a:xfrm>
            <a:off x="5576527" y="2321080"/>
            <a:ext cx="886546" cy="58710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6179579" y="4275264"/>
            <a:ext cx="2990973" cy="523220"/>
          </a:xfrm>
          <a:prstGeom prst="rect">
            <a:avLst/>
          </a:prstGeom>
          <a:noFill/>
        </p:spPr>
        <p:txBody>
          <a:bodyPr wrap="none" rtlCol="0">
            <a:spAutoFit/>
          </a:bodyPr>
          <a:lstStyle/>
          <a:p>
            <a:r>
              <a:rPr lang="en-US" sz="2800" dirty="0" smtClean="0"/>
              <a:t>Your Program Runs</a:t>
            </a:r>
            <a:endParaRPr lang="en-US" sz="2800" dirty="0"/>
          </a:p>
        </p:txBody>
      </p:sp>
      <p:sp>
        <p:nvSpPr>
          <p:cNvPr id="15" name="Bent Arrow 14"/>
          <p:cNvSpPr/>
          <p:nvPr/>
        </p:nvSpPr>
        <p:spPr>
          <a:xfrm rot="10800000">
            <a:off x="5409006" y="4941053"/>
            <a:ext cx="2517399" cy="1091945"/>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1311562" y="5356612"/>
            <a:ext cx="3942105" cy="830997"/>
          </a:xfrm>
          <a:prstGeom prst="rect">
            <a:avLst/>
          </a:prstGeom>
          <a:solidFill>
            <a:srgbClr val="FFFF00"/>
          </a:solidFill>
          <a:ln>
            <a:solidFill>
              <a:schemeClr val="accent6">
                <a:lumMod val="75000"/>
              </a:schemeClr>
            </a:solidFill>
          </a:ln>
        </p:spPr>
        <p:txBody>
          <a:bodyPr wrap="none" rtlCol="0">
            <a:spAutoFit/>
          </a:bodyPr>
          <a:lstStyle/>
          <a:p>
            <a:r>
              <a:rPr lang="en-US" sz="2400" dirty="0" smtClean="0">
                <a:latin typeface="American Typewriter"/>
                <a:cs typeface="American Typewriter"/>
              </a:rPr>
              <a:t>Output: Invalid Operation</a:t>
            </a:r>
          </a:p>
          <a:p>
            <a:r>
              <a:rPr lang="en-US" sz="2400" dirty="0" smtClean="0">
                <a:latin typeface="American Typewriter"/>
                <a:cs typeface="American Typewriter"/>
              </a:rPr>
              <a:t>Charge: $174.32</a:t>
            </a:r>
            <a:endParaRPr lang="en-US" sz="2400" dirty="0">
              <a:latin typeface="American Typewriter"/>
              <a:cs typeface="American Typewriter"/>
            </a:endParaRPr>
          </a:p>
        </p:txBody>
      </p:sp>
      <p:sp>
        <p:nvSpPr>
          <p:cNvPr id="14" name="TextBox 13"/>
          <p:cNvSpPr txBox="1"/>
          <p:nvPr/>
        </p:nvSpPr>
        <p:spPr>
          <a:xfrm>
            <a:off x="457200" y="274638"/>
            <a:ext cx="1427644"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dirty="0" smtClean="0"/>
              <a:t>From Class 3:</a:t>
            </a:r>
            <a:endParaRPr lang="en-US" dirty="0"/>
          </a:p>
        </p:txBody>
      </p:sp>
    </p:spTree>
    <p:extLst>
      <p:ext uri="{BB962C8B-B14F-4D97-AF65-F5344CB8AC3E}">
        <p14:creationId xmlns:p14="http://schemas.microsoft.com/office/powerpoint/2010/main" xmlns="" val="3456398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heckerboard(across)">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1236"/>
            <a:ext cx="8229600" cy="1143000"/>
          </a:xfrm>
        </p:spPr>
        <p:txBody>
          <a:bodyPr/>
          <a:lstStyle/>
          <a:p>
            <a:r>
              <a:rPr lang="en-US" dirty="0" smtClean="0"/>
              <a:t>Page Fault</a:t>
            </a:r>
            <a:endParaRPr lang="en-US" dirty="0"/>
          </a:p>
        </p:txBody>
      </p:sp>
      <p:sp>
        <p:nvSpPr>
          <p:cNvPr id="3" name="Date Placeholder 2"/>
          <p:cNvSpPr>
            <a:spLocks noGrp="1"/>
          </p:cNvSpPr>
          <p:nvPr>
            <p:ph type="dt" sz="half" idx="10"/>
          </p:nvPr>
        </p:nvSpPr>
        <p:spPr/>
        <p:txBody>
          <a:bodyPr/>
          <a:lstStyle/>
          <a:p>
            <a:r>
              <a:rPr lang="en-US" smtClean="0"/>
              <a:t>12 November 2013</a:t>
            </a:r>
            <a:endParaRPr lang="en-US"/>
          </a:p>
        </p:txBody>
      </p:sp>
      <p:sp>
        <p:nvSpPr>
          <p:cNvPr id="4" name="Footer Placeholder 3"/>
          <p:cNvSpPr>
            <a:spLocks noGrp="1"/>
          </p:cNvSpPr>
          <p:nvPr>
            <p:ph type="ftr" sz="quarter" idx="11"/>
          </p:nvPr>
        </p:nvSpPr>
        <p:spPr/>
        <p:txBody>
          <a:bodyPr/>
          <a:lstStyle/>
          <a:p>
            <a:r>
              <a:rPr lang="en-US" dirty="0" smtClean="0"/>
              <a:t>University of Virginia cs4414</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39</a:t>
            </a:fld>
            <a:endParaRPr lang="en-US"/>
          </a:p>
        </p:txBody>
      </p:sp>
      <p:sp>
        <p:nvSpPr>
          <p:cNvPr id="6" name="Rectangle 5"/>
          <p:cNvSpPr/>
          <p:nvPr/>
        </p:nvSpPr>
        <p:spPr>
          <a:xfrm>
            <a:off x="136077" y="1417638"/>
            <a:ext cx="2063814" cy="419588"/>
          </a:xfrm>
          <a:prstGeom prst="rect">
            <a:avLst/>
          </a:prstGeom>
          <a:solidFill>
            <a:srgbClr val="E46C0A"/>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CR3</a:t>
            </a:r>
            <a:endParaRPr lang="en-US" dirty="0"/>
          </a:p>
        </p:txBody>
      </p:sp>
      <p:sp>
        <p:nvSpPr>
          <p:cNvPr id="7" name="Rectangle 6"/>
          <p:cNvSpPr/>
          <p:nvPr/>
        </p:nvSpPr>
        <p:spPr>
          <a:xfrm>
            <a:off x="498927" y="2862713"/>
            <a:ext cx="2404020" cy="261959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dirty="0" smtClean="0"/>
              <a:t>Page Directory</a:t>
            </a:r>
            <a:endParaRPr lang="en-US" sz="3600" dirty="0"/>
          </a:p>
        </p:txBody>
      </p:sp>
      <p:sp>
        <p:nvSpPr>
          <p:cNvPr id="8" name="Rectangle 7"/>
          <p:cNvSpPr/>
          <p:nvPr/>
        </p:nvSpPr>
        <p:spPr>
          <a:xfrm>
            <a:off x="3820348" y="1456646"/>
            <a:ext cx="2732852" cy="261959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dirty="0" smtClean="0"/>
              <a:t>Page Table</a:t>
            </a:r>
            <a:endParaRPr lang="en-US" sz="3600" dirty="0"/>
          </a:p>
        </p:txBody>
      </p:sp>
      <p:sp>
        <p:nvSpPr>
          <p:cNvPr id="9" name="Rectangle 8"/>
          <p:cNvSpPr/>
          <p:nvPr/>
        </p:nvSpPr>
        <p:spPr>
          <a:xfrm>
            <a:off x="7246028" y="362887"/>
            <a:ext cx="1610229" cy="396907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smtClean="0"/>
              <a:t>Physical Memory</a:t>
            </a:r>
            <a:endParaRPr lang="en-US" sz="3200" dirty="0"/>
          </a:p>
        </p:txBody>
      </p:sp>
      <p:cxnSp>
        <p:nvCxnSpPr>
          <p:cNvPr id="11" name="Elbow Connector 10"/>
          <p:cNvCxnSpPr/>
          <p:nvPr/>
        </p:nvCxnSpPr>
        <p:spPr>
          <a:xfrm rot="5400000">
            <a:off x="-267184" y="2637358"/>
            <a:ext cx="2335283" cy="803059"/>
          </a:xfrm>
          <a:prstGeom prst="bentConnector4">
            <a:avLst>
              <a:gd name="adj1" fmla="val 21956"/>
              <a:gd name="adj2" fmla="val 128466"/>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498927" y="4762894"/>
            <a:ext cx="2404020" cy="31752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0" name="Rectangle 19"/>
          <p:cNvSpPr/>
          <p:nvPr/>
        </p:nvSpPr>
        <p:spPr>
          <a:xfrm>
            <a:off x="3820348" y="2057786"/>
            <a:ext cx="2732852" cy="419588"/>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Page Entry</a:t>
            </a:r>
            <a:endParaRPr lang="en-US" dirty="0"/>
          </a:p>
        </p:txBody>
      </p:sp>
      <p:cxnSp>
        <p:nvCxnSpPr>
          <p:cNvPr id="22" name="Elbow Connector 21"/>
          <p:cNvCxnSpPr>
            <a:stCxn id="16" idx="3"/>
            <a:endCxn id="20" idx="1"/>
          </p:cNvCxnSpPr>
          <p:nvPr/>
        </p:nvCxnSpPr>
        <p:spPr>
          <a:xfrm flipV="1">
            <a:off x="2902947" y="2267580"/>
            <a:ext cx="917401" cy="2654077"/>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3526628" y="4076238"/>
            <a:ext cx="3243136" cy="2308324"/>
          </a:xfrm>
          <a:prstGeom prst="rect">
            <a:avLst/>
          </a:prstGeom>
          <a:noFill/>
        </p:spPr>
        <p:txBody>
          <a:bodyPr wrap="square" rtlCol="0">
            <a:spAutoFit/>
          </a:bodyPr>
          <a:lstStyle/>
          <a:p>
            <a:r>
              <a:rPr lang="en-US" sz="2400" dirty="0" smtClean="0"/>
              <a:t>20 bits: </a:t>
            </a:r>
            <a:r>
              <a:rPr lang="en-US" sz="2400" b="1" dirty="0" smtClean="0"/>
              <a:t>physical 	address of page</a:t>
            </a:r>
          </a:p>
          <a:p>
            <a:r>
              <a:rPr lang="en-US" sz="2400" dirty="0" smtClean="0"/>
              <a:t>12 bits: flags</a:t>
            </a:r>
          </a:p>
          <a:p>
            <a:r>
              <a:rPr lang="en-US" sz="2400" dirty="0"/>
              <a:t>	</a:t>
            </a:r>
            <a:r>
              <a:rPr lang="en-US" sz="2400" dirty="0" smtClean="0"/>
              <a:t>user/kernel page</a:t>
            </a:r>
          </a:p>
          <a:p>
            <a:r>
              <a:rPr lang="en-US" sz="2400" dirty="0"/>
              <a:t>	</a:t>
            </a:r>
            <a:r>
              <a:rPr lang="en-US" sz="2400" dirty="0" smtClean="0"/>
              <a:t>write permission</a:t>
            </a:r>
          </a:p>
          <a:p>
            <a:r>
              <a:rPr lang="en-US" sz="2400" dirty="0"/>
              <a:t>	</a:t>
            </a:r>
            <a:r>
              <a:rPr lang="en-US" sz="2400" b="1" dirty="0" smtClean="0">
                <a:solidFill>
                  <a:srgbClr val="FF0000"/>
                </a:solidFill>
              </a:rPr>
              <a:t>present</a:t>
            </a:r>
            <a:endParaRPr lang="en-US" sz="2400" b="1" dirty="0">
              <a:solidFill>
                <a:srgbClr val="FF0000"/>
              </a:solidFill>
            </a:endParaRPr>
          </a:p>
        </p:txBody>
      </p:sp>
      <p:pic>
        <p:nvPicPr>
          <p:cNvPr id="10" name="Picture 9"/>
          <p:cNvPicPr>
            <a:picLocks noChangeAspect="1"/>
          </p:cNvPicPr>
          <p:nvPr/>
        </p:nvPicPr>
        <p:blipFill>
          <a:blip r:embed="rId3"/>
          <a:stretch>
            <a:fillRect/>
          </a:stretch>
        </p:blipFill>
        <p:spPr>
          <a:xfrm>
            <a:off x="7246028" y="4860215"/>
            <a:ext cx="1364232" cy="1244180"/>
          </a:xfrm>
          <a:prstGeom prst="rect">
            <a:avLst/>
          </a:prstGeom>
        </p:spPr>
      </p:pic>
    </p:spTree>
    <p:extLst>
      <p:ext uri="{BB962C8B-B14F-4D97-AF65-F5344CB8AC3E}">
        <p14:creationId xmlns:p14="http://schemas.microsoft.com/office/powerpoint/2010/main" xmlns="" val="13165355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12 November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40</a:t>
            </a:fld>
            <a:endParaRPr lang="en-US"/>
          </a:p>
        </p:txBody>
      </p:sp>
      <p:pic>
        <p:nvPicPr>
          <p:cNvPr id="5" name="Picture 4" descr="Screen Shot 2013-11-11 at 6.41.42 P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79834" y="-149900"/>
            <a:ext cx="9859601" cy="7271560"/>
          </a:xfrm>
          <a:prstGeom prst="rect">
            <a:avLst/>
          </a:prstGeom>
        </p:spPr>
      </p:pic>
      <p:sp>
        <p:nvSpPr>
          <p:cNvPr id="6" name="TextBox 5"/>
          <p:cNvSpPr txBox="1"/>
          <p:nvPr/>
        </p:nvSpPr>
        <p:spPr>
          <a:xfrm>
            <a:off x="3701847" y="4505291"/>
            <a:ext cx="4635905" cy="5232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2800" dirty="0" smtClean="0"/>
              <a:t>How common are page faults?</a:t>
            </a:r>
            <a:endParaRPr lang="en-US" sz="2800" dirty="0"/>
          </a:p>
        </p:txBody>
      </p:sp>
    </p:spTree>
    <p:extLst>
      <p:ext uri="{BB962C8B-B14F-4D97-AF65-F5344CB8AC3E}">
        <p14:creationId xmlns:p14="http://schemas.microsoft.com/office/powerpoint/2010/main" xmlns="" val="39925210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3-11-12 at 6.13.42 AM.png"/>
          <p:cNvPicPr>
            <a:picLocks noChangeAspect="1"/>
          </p:cNvPicPr>
          <p:nvPr/>
        </p:nvPicPr>
        <p:blipFill rotWithShape="1">
          <a:blip r:embed="rId3">
            <a:extLst>
              <a:ext uri="{28A0092B-C50C-407E-A947-70E740481C1C}">
                <a14:useLocalDpi xmlns:a14="http://schemas.microsoft.com/office/drawing/2010/main" xmlns="" val="0"/>
              </a:ext>
            </a:extLst>
          </a:blip>
          <a:srcRect r="9348"/>
          <a:stretch/>
        </p:blipFill>
        <p:spPr>
          <a:xfrm>
            <a:off x="102058" y="299742"/>
            <a:ext cx="8895504" cy="5676556"/>
          </a:xfrm>
          <a:prstGeom prst="rect">
            <a:avLst/>
          </a:prstGeom>
          <a:ln>
            <a:noFill/>
          </a:ln>
          <a:effectLst>
            <a:outerShdw blurRad="292100" dist="139700" dir="2700000" algn="tl" rotWithShape="0">
              <a:srgbClr val="333333">
                <a:alpha val="65000"/>
              </a:srgbClr>
            </a:outerShdw>
          </a:effectLst>
        </p:spPr>
      </p:pic>
      <p:sp>
        <p:nvSpPr>
          <p:cNvPr id="2" name="Date Placeholder 1"/>
          <p:cNvSpPr>
            <a:spLocks noGrp="1"/>
          </p:cNvSpPr>
          <p:nvPr>
            <p:ph type="dt" sz="half" idx="10"/>
          </p:nvPr>
        </p:nvSpPr>
        <p:spPr/>
        <p:txBody>
          <a:bodyPr/>
          <a:lstStyle/>
          <a:p>
            <a:r>
              <a:rPr lang="en-US" smtClean="0"/>
              <a:t>12 November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41</a:t>
            </a:fld>
            <a:endParaRPr lang="en-US"/>
          </a:p>
        </p:txBody>
      </p:sp>
      <p:sp>
        <p:nvSpPr>
          <p:cNvPr id="5" name="TextBox 4"/>
          <p:cNvSpPr txBox="1"/>
          <p:nvPr/>
        </p:nvSpPr>
        <p:spPr>
          <a:xfrm>
            <a:off x="2924415" y="5879132"/>
            <a:ext cx="6073147"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dirty="0"/>
              <a:t>top -o </a:t>
            </a:r>
            <a:r>
              <a:rPr lang="en-US" dirty="0" err="1"/>
              <a:t>mem</a:t>
            </a:r>
            <a:r>
              <a:rPr lang="en-US" dirty="0"/>
              <a:t> -stats </a:t>
            </a:r>
            <a:r>
              <a:rPr lang="en-US" dirty="0" err="1"/>
              <a:t>pid,command,cpu,mem,mregion,vsize,faults</a:t>
            </a:r>
            <a:endParaRPr lang="en-US" dirty="0"/>
          </a:p>
        </p:txBody>
      </p:sp>
    </p:spTree>
    <p:extLst>
      <p:ext uri="{BB962C8B-B14F-4D97-AF65-F5344CB8AC3E}">
        <p14:creationId xmlns:p14="http://schemas.microsoft.com/office/powerpoint/2010/main" xmlns="" val="32547549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3-11-12 at 6.13.42 AM.png"/>
          <p:cNvPicPr>
            <a:picLocks noChangeAspect="1"/>
          </p:cNvPicPr>
          <p:nvPr/>
        </p:nvPicPr>
        <p:blipFill rotWithShape="1">
          <a:blip r:embed="rId3">
            <a:extLst>
              <a:ext uri="{28A0092B-C50C-407E-A947-70E740481C1C}">
                <a14:useLocalDpi xmlns:a14="http://schemas.microsoft.com/office/drawing/2010/main" xmlns="" val="0"/>
              </a:ext>
            </a:extLst>
          </a:blip>
          <a:srcRect r="9348"/>
          <a:stretch/>
        </p:blipFill>
        <p:spPr>
          <a:xfrm>
            <a:off x="102058" y="299742"/>
            <a:ext cx="8895504" cy="5676556"/>
          </a:xfrm>
          <a:prstGeom prst="rect">
            <a:avLst/>
          </a:prstGeom>
          <a:ln>
            <a:noFill/>
          </a:ln>
          <a:effectLst>
            <a:outerShdw blurRad="292100" dist="139700" dir="2700000" algn="tl" rotWithShape="0">
              <a:srgbClr val="333333">
                <a:alpha val="65000"/>
              </a:srgbClr>
            </a:outerShdw>
          </a:effectLst>
        </p:spPr>
      </p:pic>
      <p:sp>
        <p:nvSpPr>
          <p:cNvPr id="2" name="Date Placeholder 1"/>
          <p:cNvSpPr>
            <a:spLocks noGrp="1"/>
          </p:cNvSpPr>
          <p:nvPr>
            <p:ph type="dt" sz="half" idx="10"/>
          </p:nvPr>
        </p:nvSpPr>
        <p:spPr/>
        <p:txBody>
          <a:bodyPr/>
          <a:lstStyle/>
          <a:p>
            <a:r>
              <a:rPr lang="en-US" smtClean="0"/>
              <a:t>12 November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42</a:t>
            </a:fld>
            <a:endParaRPr lang="en-US"/>
          </a:p>
        </p:txBody>
      </p:sp>
      <p:sp>
        <p:nvSpPr>
          <p:cNvPr id="5" name="TextBox 4"/>
          <p:cNvSpPr txBox="1"/>
          <p:nvPr/>
        </p:nvSpPr>
        <p:spPr>
          <a:xfrm>
            <a:off x="2924415" y="5879132"/>
            <a:ext cx="6073147"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dirty="0"/>
              <a:t>top -o </a:t>
            </a:r>
            <a:r>
              <a:rPr lang="en-US" dirty="0" err="1"/>
              <a:t>mem</a:t>
            </a:r>
            <a:r>
              <a:rPr lang="en-US" dirty="0"/>
              <a:t> -stats </a:t>
            </a:r>
            <a:r>
              <a:rPr lang="en-US" dirty="0" err="1"/>
              <a:t>pid,command,cpu,mem,mregion,vsize,faults</a:t>
            </a:r>
            <a:endParaRPr lang="en-US" dirty="0"/>
          </a:p>
        </p:txBody>
      </p:sp>
      <p:sp>
        <p:nvSpPr>
          <p:cNvPr id="8" name="TextBox 7"/>
          <p:cNvSpPr txBox="1"/>
          <p:nvPr/>
        </p:nvSpPr>
        <p:spPr>
          <a:xfrm>
            <a:off x="372998" y="2075261"/>
            <a:ext cx="5302653" cy="147732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dirty="0" smtClean="0"/>
              <a:t>Physical Memory: </a:t>
            </a:r>
          </a:p>
          <a:p>
            <a:r>
              <a:rPr lang="en-US" dirty="0" smtClean="0"/>
              <a:t>   9106M used (2553M “wired” – cannot be paged out)</a:t>
            </a:r>
            <a:endParaRPr lang="en-US" dirty="0"/>
          </a:p>
          <a:p>
            <a:r>
              <a:rPr lang="en-US" dirty="0" smtClean="0"/>
              <a:t>+ 5090M unused</a:t>
            </a:r>
          </a:p>
          <a:p>
            <a:r>
              <a:rPr lang="en-US" dirty="0" smtClean="0"/>
              <a:t>= </a:t>
            </a:r>
            <a:r>
              <a:rPr lang="en-US" b="1" dirty="0" smtClean="0"/>
              <a:t>14196M</a:t>
            </a:r>
          </a:p>
          <a:p>
            <a:r>
              <a:rPr lang="en-US" dirty="0"/>
              <a:t>	</a:t>
            </a:r>
            <a:r>
              <a:rPr lang="en-US" dirty="0" smtClean="0"/>
              <a:t> where is my missing ~2GB???!</a:t>
            </a:r>
            <a:endParaRPr lang="en-US" dirty="0"/>
          </a:p>
        </p:txBody>
      </p:sp>
      <p:pic>
        <p:nvPicPr>
          <p:cNvPr id="9" name="Picture 8" descr="Screen Shot 2013-11-12 at 6.16.47 AM.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838976" y="1972306"/>
            <a:ext cx="2768446" cy="3449212"/>
          </a:xfrm>
          <a:prstGeom prst="rect">
            <a:avLst/>
          </a:prstGeom>
        </p:spPr>
      </p:pic>
      <p:sp>
        <p:nvSpPr>
          <p:cNvPr id="6" name="TextBox 5"/>
          <p:cNvSpPr txBox="1"/>
          <p:nvPr/>
        </p:nvSpPr>
        <p:spPr>
          <a:xfrm>
            <a:off x="372998" y="3776294"/>
            <a:ext cx="3817571" cy="4616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2400" dirty="0" smtClean="0"/>
              <a:t>Virtual Memory: 594G (total)</a:t>
            </a:r>
            <a:endParaRPr lang="en-US" sz="2400" dirty="0"/>
          </a:p>
        </p:txBody>
      </p:sp>
    </p:spTree>
    <p:extLst>
      <p:ext uri="{BB962C8B-B14F-4D97-AF65-F5344CB8AC3E}">
        <p14:creationId xmlns:p14="http://schemas.microsoft.com/office/powerpoint/2010/main" xmlns="" val="2277954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12 November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43</a:t>
            </a:fld>
            <a:endParaRPr lang="en-US"/>
          </a:p>
        </p:txBody>
      </p:sp>
      <p:pic>
        <p:nvPicPr>
          <p:cNvPr id="6" name="Picture 5" descr="Screen Shot 2013-11-12 at 10.44.37 AM.png"/>
          <p:cNvPicPr>
            <a:picLocks noChangeAspect="1"/>
          </p:cNvPicPr>
          <p:nvPr/>
        </p:nvPicPr>
        <p:blipFill>
          <a:blip r:embed="rId3">
            <a:extLst>
              <a:ext uri="{BEBA8EAE-BF5A-486C-A8C5-ECC9F3942E4B}">
                <a14:imgProps xmlns:a14="http://schemas.microsoft.com/office/drawing/2010/main" xmlns="">
                  <a14:imgLayer r:embed="rId4">
                    <a14:imgEffect>
                      <a14:colorTemperature colorTemp="11200"/>
                    </a14:imgEffect>
                  </a14:imgLayer>
                </a14:imgProps>
              </a:ext>
              <a:ext uri="{28A0092B-C50C-407E-A947-70E740481C1C}">
                <a14:useLocalDpi xmlns:a14="http://schemas.microsoft.com/office/drawing/2010/main" xmlns="" val="0"/>
              </a:ext>
            </a:extLst>
          </a:blip>
          <a:stretch>
            <a:fillRect/>
          </a:stretch>
        </p:blipFill>
        <p:spPr>
          <a:xfrm>
            <a:off x="457200" y="415892"/>
            <a:ext cx="7961934" cy="4539786"/>
          </a:xfrm>
          <a:prstGeom prst="rect">
            <a:avLst/>
          </a:prstGeom>
        </p:spPr>
      </p:pic>
      <p:sp>
        <p:nvSpPr>
          <p:cNvPr id="7" name="TextBox 6"/>
          <p:cNvSpPr txBox="1"/>
          <p:nvPr/>
        </p:nvSpPr>
        <p:spPr>
          <a:xfrm>
            <a:off x="581926" y="5159802"/>
            <a:ext cx="4017747" cy="461665"/>
          </a:xfrm>
          <a:prstGeom prst="rect">
            <a:avLst/>
          </a:prstGeom>
          <a:noFill/>
        </p:spPr>
        <p:txBody>
          <a:bodyPr wrap="none" rtlCol="0">
            <a:spAutoFit/>
          </a:bodyPr>
          <a:lstStyle/>
          <a:p>
            <a:r>
              <a:rPr lang="en-US" sz="2400" dirty="0" smtClean="0"/>
              <a:t>How expensive is a page fault?</a:t>
            </a:r>
            <a:endParaRPr lang="en-US" sz="2400" dirty="0"/>
          </a:p>
        </p:txBody>
      </p:sp>
    </p:spTree>
    <p:extLst>
      <p:ext uri="{BB962C8B-B14F-4D97-AF65-F5344CB8AC3E}">
        <p14:creationId xmlns:p14="http://schemas.microsoft.com/office/powerpoint/2010/main" xmlns="" val="2644360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12 November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44</a:t>
            </a:fld>
            <a:endParaRPr lang="en-US"/>
          </a:p>
        </p:txBody>
      </p:sp>
      <p:sp>
        <p:nvSpPr>
          <p:cNvPr id="5" name="Rectangle 4"/>
          <p:cNvSpPr/>
          <p:nvPr/>
        </p:nvSpPr>
        <p:spPr>
          <a:xfrm>
            <a:off x="838200" y="498513"/>
            <a:ext cx="3777032" cy="3139321"/>
          </a:xfrm>
          <a:prstGeom prst="rect">
            <a:avLst/>
          </a:prstGeom>
          <a:solidFill>
            <a:schemeClr val="accent6">
              <a:lumMod val="40000"/>
              <a:lumOff val="60000"/>
            </a:schemeClr>
          </a:solidFill>
        </p:spPr>
        <p:txBody>
          <a:bodyPr wrap="square">
            <a:spAutoFit/>
          </a:bodyPr>
          <a:lstStyle/>
          <a:p>
            <a:r>
              <a:rPr lang="en-US" dirty="0"/>
              <a:t>#include &lt;</a:t>
            </a:r>
            <a:r>
              <a:rPr lang="en-US" dirty="0" err="1"/>
              <a:t>stdio.h</a:t>
            </a:r>
            <a:r>
              <a:rPr lang="en-US" dirty="0"/>
              <a:t>&gt;</a:t>
            </a:r>
          </a:p>
          <a:p>
            <a:r>
              <a:rPr lang="en-US" dirty="0"/>
              <a:t>#include &lt;</a:t>
            </a:r>
            <a:r>
              <a:rPr lang="en-US" dirty="0" err="1"/>
              <a:t>stdlib.h</a:t>
            </a:r>
            <a:r>
              <a:rPr lang="en-US" dirty="0"/>
              <a:t>&gt;</a:t>
            </a:r>
          </a:p>
          <a:p>
            <a:endParaRPr lang="en-US" dirty="0"/>
          </a:p>
          <a:p>
            <a:r>
              <a:rPr lang="en-US" dirty="0" err="1"/>
              <a:t>int</a:t>
            </a:r>
            <a:r>
              <a:rPr lang="en-US" dirty="0"/>
              <a:t> main(</a:t>
            </a:r>
            <a:r>
              <a:rPr lang="en-US" dirty="0" err="1"/>
              <a:t>int</a:t>
            </a:r>
            <a:r>
              <a:rPr lang="en-US" dirty="0"/>
              <a:t> </a:t>
            </a:r>
            <a:r>
              <a:rPr lang="en-US" dirty="0" err="1"/>
              <a:t>argc</a:t>
            </a:r>
            <a:r>
              <a:rPr lang="en-US" dirty="0"/>
              <a:t>, char **</a:t>
            </a:r>
            <a:r>
              <a:rPr lang="en-US" dirty="0" err="1"/>
              <a:t>argv</a:t>
            </a:r>
            <a:r>
              <a:rPr lang="en-US" dirty="0"/>
              <a:t>) {</a:t>
            </a:r>
          </a:p>
          <a:p>
            <a:r>
              <a:rPr lang="ro-RO" dirty="0"/>
              <a:t>  char *s = (char *) malloc (1);</a:t>
            </a:r>
          </a:p>
          <a:p>
            <a:r>
              <a:rPr lang="fr-FR" dirty="0"/>
              <a:t>  </a:t>
            </a:r>
            <a:r>
              <a:rPr lang="fr-FR" dirty="0" err="1"/>
              <a:t>int</a:t>
            </a:r>
            <a:r>
              <a:rPr lang="fr-FR" dirty="0"/>
              <a:t> i	= 0;</a:t>
            </a:r>
          </a:p>
          <a:p>
            <a:r>
              <a:rPr lang="en-US" dirty="0"/>
              <a:t>  while	(1) {</a:t>
            </a:r>
          </a:p>
          <a:p>
            <a:r>
              <a:rPr lang="ro-RO" dirty="0"/>
              <a:t>    printf("%d: %x\n", i, s[i]);</a:t>
            </a:r>
          </a:p>
          <a:p>
            <a:r>
              <a:rPr lang="ro-RO" dirty="0"/>
              <a:t>    i += 4;</a:t>
            </a:r>
          </a:p>
          <a:p>
            <a:r>
              <a:rPr lang="ro-RO" dirty="0"/>
              <a:t>  }</a:t>
            </a:r>
          </a:p>
          <a:p>
            <a:r>
              <a:rPr lang="ro-RO" dirty="0"/>
              <a:t>}</a:t>
            </a:r>
          </a:p>
        </p:txBody>
      </p:sp>
      <p:sp>
        <p:nvSpPr>
          <p:cNvPr id="6" name="TextBox 5"/>
          <p:cNvSpPr txBox="1"/>
          <p:nvPr/>
        </p:nvSpPr>
        <p:spPr>
          <a:xfrm>
            <a:off x="5164094" y="1315466"/>
            <a:ext cx="2778212"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dirty="0" smtClean="0"/>
              <a:t>What will this program do?</a:t>
            </a:r>
            <a:endParaRPr lang="en-US" dirty="0"/>
          </a:p>
        </p:txBody>
      </p:sp>
      <p:sp>
        <p:nvSpPr>
          <p:cNvPr id="7" name="Rectangle 6"/>
          <p:cNvSpPr/>
          <p:nvPr/>
        </p:nvSpPr>
        <p:spPr>
          <a:xfrm>
            <a:off x="4047140" y="2254303"/>
            <a:ext cx="4333490" cy="3785652"/>
          </a:xfrm>
          <a:prstGeom prst="rect">
            <a:avLst/>
          </a:prstGeom>
          <a:solidFill>
            <a:schemeClr val="tx1"/>
          </a:solidFill>
        </p:spPr>
        <p:txBody>
          <a:bodyPr wrap="square">
            <a:spAutoFit/>
          </a:bodyPr>
          <a:lstStyle/>
          <a:p>
            <a:r>
              <a:rPr lang="en-US" sz="2400" b="1" dirty="0">
                <a:solidFill>
                  <a:srgbClr val="FFFF00"/>
                </a:solidFill>
              </a:rPr>
              <a:t>&gt;</a:t>
            </a:r>
            <a:r>
              <a:rPr lang="en-US" sz="2400" dirty="0" smtClean="0">
                <a:solidFill>
                  <a:srgbClr val="FFFF00"/>
                </a:solidFill>
              </a:rPr>
              <a:t> </a:t>
            </a:r>
            <a:r>
              <a:rPr lang="en-US" sz="2400" b="1" dirty="0">
                <a:solidFill>
                  <a:srgbClr val="FFFF00"/>
                </a:solidFill>
              </a:rPr>
              <a:t>./</a:t>
            </a:r>
            <a:r>
              <a:rPr lang="en-US" sz="2400" b="1" dirty="0" err="1">
                <a:solidFill>
                  <a:srgbClr val="FFFF00"/>
                </a:solidFill>
              </a:rPr>
              <a:t>a.out</a:t>
            </a:r>
            <a:r>
              <a:rPr lang="en-US" sz="2400" b="1" dirty="0">
                <a:solidFill>
                  <a:srgbClr val="FFFF00"/>
                </a:solidFill>
              </a:rPr>
              <a:t> </a:t>
            </a:r>
            <a:endParaRPr lang="en-US" sz="2400" dirty="0">
              <a:solidFill>
                <a:srgbClr val="FFFF00"/>
              </a:solidFill>
            </a:endParaRPr>
          </a:p>
          <a:p>
            <a:r>
              <a:rPr lang="en-US" sz="2400" dirty="0">
                <a:solidFill>
                  <a:srgbClr val="FFFF00"/>
                </a:solidFill>
              </a:rPr>
              <a:t>0: 0</a:t>
            </a:r>
          </a:p>
          <a:p>
            <a:r>
              <a:rPr lang="en-US" sz="2400" dirty="0">
                <a:solidFill>
                  <a:srgbClr val="FFFF00"/>
                </a:solidFill>
              </a:rPr>
              <a:t>4: 0</a:t>
            </a:r>
          </a:p>
          <a:p>
            <a:r>
              <a:rPr lang="en-US" sz="2400" dirty="0">
                <a:solidFill>
                  <a:srgbClr val="FFFF00"/>
                </a:solidFill>
              </a:rPr>
              <a:t>8: 0</a:t>
            </a:r>
          </a:p>
          <a:p>
            <a:r>
              <a:rPr lang="en-US" sz="2400" dirty="0">
                <a:solidFill>
                  <a:srgbClr val="FFFF00"/>
                </a:solidFill>
              </a:rPr>
              <a:t>12: 0</a:t>
            </a:r>
          </a:p>
          <a:p>
            <a:r>
              <a:rPr lang="en-US" sz="2400" dirty="0" smtClean="0">
                <a:solidFill>
                  <a:srgbClr val="FFFF00"/>
                </a:solidFill>
              </a:rPr>
              <a:t>…1033872</a:t>
            </a:r>
            <a:r>
              <a:rPr lang="en-US" sz="2400" dirty="0">
                <a:solidFill>
                  <a:srgbClr val="FFFF00"/>
                </a:solidFill>
              </a:rPr>
              <a:t>: 0</a:t>
            </a:r>
          </a:p>
          <a:p>
            <a:r>
              <a:rPr lang="en-US" sz="2400" dirty="0">
                <a:solidFill>
                  <a:srgbClr val="FFFF00"/>
                </a:solidFill>
              </a:rPr>
              <a:t>1033876: 0</a:t>
            </a:r>
          </a:p>
          <a:p>
            <a:r>
              <a:rPr lang="en-US" sz="2400" dirty="0">
                <a:solidFill>
                  <a:srgbClr val="FFFF00"/>
                </a:solidFill>
              </a:rPr>
              <a:t>1033880: 0</a:t>
            </a:r>
          </a:p>
          <a:p>
            <a:r>
              <a:rPr lang="en-US" sz="2400" dirty="0">
                <a:solidFill>
                  <a:srgbClr val="FFFF00"/>
                </a:solidFill>
              </a:rPr>
              <a:t>1033884: 0</a:t>
            </a:r>
          </a:p>
          <a:p>
            <a:r>
              <a:rPr lang="en-US" sz="2400" dirty="0">
                <a:solidFill>
                  <a:srgbClr val="FFFF00"/>
                </a:solidFill>
              </a:rPr>
              <a:t>Segmentation fault: </a:t>
            </a:r>
            <a:r>
              <a:rPr lang="en-US" sz="2400" dirty="0" smtClean="0">
                <a:solidFill>
                  <a:srgbClr val="FFFF00"/>
                </a:solidFill>
              </a:rPr>
              <a:t>11</a:t>
            </a:r>
            <a:endParaRPr lang="en-US" sz="2400" dirty="0">
              <a:solidFill>
                <a:srgbClr val="FFFF00"/>
              </a:solidFill>
            </a:endParaRPr>
          </a:p>
        </p:txBody>
      </p:sp>
    </p:spTree>
    <p:extLst>
      <p:ext uri="{BB962C8B-B14F-4D97-AF65-F5344CB8AC3E}">
        <p14:creationId xmlns:p14="http://schemas.microsoft.com/office/powerpoint/2010/main" xmlns="" val="152970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Charge</a:t>
            </a:r>
            <a:endParaRPr lang="en-US" dirty="0"/>
          </a:p>
        </p:txBody>
      </p:sp>
      <p:sp>
        <p:nvSpPr>
          <p:cNvPr id="3" name="Content Placeholder 2"/>
          <p:cNvSpPr>
            <a:spLocks noGrp="1"/>
          </p:cNvSpPr>
          <p:nvPr>
            <p:ph idx="1"/>
          </p:nvPr>
        </p:nvSpPr>
        <p:spPr/>
        <p:txBody>
          <a:bodyPr/>
          <a:lstStyle/>
          <a:p>
            <a:r>
              <a:rPr lang="en-US" dirty="0" smtClean="0"/>
              <a:t>Make progress on your projects: everyone should have a clear idea what you are doing now</a:t>
            </a:r>
          </a:p>
          <a:p>
            <a:r>
              <a:rPr lang="en-US" dirty="0" smtClean="0"/>
              <a:t>Will post more details on next deliverable (design reviews) soon</a:t>
            </a:r>
            <a:endParaRPr lang="en-US" dirty="0"/>
          </a:p>
        </p:txBody>
      </p:sp>
      <p:sp>
        <p:nvSpPr>
          <p:cNvPr id="4" name="Date Placeholder 3"/>
          <p:cNvSpPr>
            <a:spLocks noGrp="1"/>
          </p:cNvSpPr>
          <p:nvPr>
            <p:ph type="dt" sz="half" idx="10"/>
          </p:nvPr>
        </p:nvSpPr>
        <p:spPr/>
        <p:txBody>
          <a:bodyPr/>
          <a:lstStyle/>
          <a:p>
            <a:r>
              <a:rPr lang="en-US" smtClean="0"/>
              <a:t>12 November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45</a:t>
            </a:fld>
            <a:endParaRPr lang="en-US"/>
          </a:p>
        </p:txBody>
      </p:sp>
      <p:sp>
        <p:nvSpPr>
          <p:cNvPr id="7" name="Rectangle 6"/>
          <p:cNvSpPr/>
          <p:nvPr/>
        </p:nvSpPr>
        <p:spPr>
          <a:xfrm>
            <a:off x="884492" y="4785574"/>
            <a:ext cx="7552198" cy="9144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smtClean="0"/>
              <a:t>Challenge: write a program that takes N as an input and produces (nearly) exactly N page faults.</a:t>
            </a:r>
            <a:endParaRPr lang="en-US" sz="2400" dirty="0"/>
          </a:p>
        </p:txBody>
      </p:sp>
    </p:spTree>
    <p:extLst>
      <p:ext uri="{BB962C8B-B14F-4D97-AF65-F5344CB8AC3E}">
        <p14:creationId xmlns:p14="http://schemas.microsoft.com/office/powerpoint/2010/main" xmlns="" val="4214085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 Abstraction</a:t>
            </a:r>
            <a:endParaRPr lang="en-US" dirty="0"/>
          </a:p>
        </p:txBody>
      </p:sp>
      <p:sp>
        <p:nvSpPr>
          <p:cNvPr id="3" name="Date Placeholder 2"/>
          <p:cNvSpPr>
            <a:spLocks noGrp="1"/>
          </p:cNvSpPr>
          <p:nvPr>
            <p:ph type="dt" sz="half" idx="10"/>
          </p:nvPr>
        </p:nvSpPr>
        <p:spPr/>
        <p:txBody>
          <a:bodyPr/>
          <a:lstStyle/>
          <a:p>
            <a:r>
              <a:rPr lang="en-US" smtClean="0"/>
              <a:t>12 November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4</a:t>
            </a:fld>
            <a:endParaRPr lang="en-US"/>
          </a:p>
        </p:txBody>
      </p:sp>
      <p:sp>
        <p:nvSpPr>
          <p:cNvPr id="6" name="TextBox 5"/>
          <p:cNvSpPr txBox="1"/>
          <p:nvPr/>
        </p:nvSpPr>
        <p:spPr>
          <a:xfrm>
            <a:off x="457200" y="1457101"/>
            <a:ext cx="8059536" cy="107721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3200" dirty="0" smtClean="0"/>
              <a:t>Provide each program with the illusion that it owns the whole machine.</a:t>
            </a:r>
            <a:endParaRPr lang="en-US" sz="3200" dirty="0"/>
          </a:p>
        </p:txBody>
      </p:sp>
      <p:sp>
        <p:nvSpPr>
          <p:cNvPr id="7" name="TextBox 6"/>
          <p:cNvSpPr txBox="1"/>
          <p:nvPr/>
        </p:nvSpPr>
        <p:spPr>
          <a:xfrm>
            <a:off x="3294264" y="2819835"/>
            <a:ext cx="5392536" cy="3046988"/>
          </a:xfrm>
          <a:prstGeom prst="rect">
            <a:avLst/>
          </a:prstGeom>
          <a:noFill/>
        </p:spPr>
        <p:txBody>
          <a:bodyPr wrap="square" rtlCol="0">
            <a:spAutoFit/>
          </a:bodyPr>
          <a:lstStyle/>
          <a:p>
            <a:r>
              <a:rPr lang="en-US" sz="2400" dirty="0"/>
              <a:t>The best example of this way to do things is Linux, which is an </a:t>
            </a:r>
            <a:r>
              <a:rPr lang="en-US" sz="2400" i="1" dirty="0"/>
              <a:t>operating system</a:t>
            </a:r>
            <a:r>
              <a:rPr lang="en-US" sz="2400" dirty="0"/>
              <a:t>, </a:t>
            </a:r>
            <a:r>
              <a:rPr lang="en-US" sz="2400" dirty="0" smtClean="0"/>
              <a:t>which is </a:t>
            </a:r>
            <a:r>
              <a:rPr lang="en-US" sz="2400" dirty="0"/>
              <a:t>a program that keeps track of other programs in a computer and gives each its due </a:t>
            </a:r>
            <a:r>
              <a:rPr lang="en-US" sz="2400" dirty="0" smtClean="0"/>
              <a:t>in space </a:t>
            </a:r>
            <a:r>
              <a:rPr lang="en-US" sz="2400" dirty="0"/>
              <a:t>and time</a:t>
            </a:r>
            <a:r>
              <a:rPr lang="en-US" sz="2400" dirty="0" smtClean="0"/>
              <a:t>.</a:t>
            </a:r>
          </a:p>
          <a:p>
            <a:pPr algn="r"/>
            <a:r>
              <a:rPr lang="en-US" sz="2400" dirty="0" smtClean="0"/>
              <a:t>Guy Steele, “How to Grow a Language”</a:t>
            </a:r>
          </a:p>
          <a:p>
            <a:pPr algn="r"/>
            <a:r>
              <a:rPr lang="en-US" sz="2400" dirty="0" smtClean="0"/>
              <a:t>HT: </a:t>
            </a:r>
            <a:r>
              <a:rPr lang="en-US" sz="2400" i="1" dirty="0" smtClean="0"/>
              <a:t>Anonymous</a:t>
            </a:r>
            <a:r>
              <a:rPr lang="en-US" sz="2400" dirty="0" smtClean="0"/>
              <a:t> for posting link in Piazza forum</a:t>
            </a:r>
            <a:endParaRPr lang="en-US" sz="2400" dirty="0"/>
          </a:p>
        </p:txBody>
      </p:sp>
      <p:pic>
        <p:nvPicPr>
          <p:cNvPr id="8" name="Picture 7"/>
          <p:cNvPicPr>
            <a:picLocks noChangeAspect="1"/>
          </p:cNvPicPr>
          <p:nvPr/>
        </p:nvPicPr>
        <p:blipFill>
          <a:blip r:embed="rId3"/>
          <a:stretch>
            <a:fillRect/>
          </a:stretch>
        </p:blipFill>
        <p:spPr>
          <a:xfrm>
            <a:off x="645564" y="2784561"/>
            <a:ext cx="2478636" cy="3150978"/>
          </a:xfrm>
          <a:prstGeom prst="rect">
            <a:avLst/>
          </a:prstGeom>
        </p:spPr>
      </p:pic>
    </p:spTree>
    <p:extLst>
      <p:ext uri="{BB962C8B-B14F-4D97-AF65-F5344CB8AC3E}">
        <p14:creationId xmlns:p14="http://schemas.microsoft.com/office/powerpoint/2010/main" xmlns="" val="3336698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57200" y="2363743"/>
            <a:ext cx="8229600" cy="3680596"/>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4400" dirty="0"/>
          </a:p>
        </p:txBody>
      </p:sp>
      <p:sp>
        <p:nvSpPr>
          <p:cNvPr id="2" name="Title 1"/>
          <p:cNvSpPr>
            <a:spLocks noGrp="1"/>
          </p:cNvSpPr>
          <p:nvPr>
            <p:ph type="title"/>
          </p:nvPr>
        </p:nvSpPr>
        <p:spPr/>
        <p:txBody>
          <a:bodyPr/>
          <a:lstStyle/>
          <a:p>
            <a:r>
              <a:rPr lang="en-US" dirty="0" smtClean="0"/>
              <a:t>Memory Isolation</a:t>
            </a:r>
            <a:endParaRPr lang="en-US" dirty="0"/>
          </a:p>
        </p:txBody>
      </p:sp>
      <p:sp>
        <p:nvSpPr>
          <p:cNvPr id="3" name="Date Placeholder 2"/>
          <p:cNvSpPr>
            <a:spLocks noGrp="1"/>
          </p:cNvSpPr>
          <p:nvPr>
            <p:ph type="dt" sz="half" idx="10"/>
          </p:nvPr>
        </p:nvSpPr>
        <p:spPr/>
        <p:txBody>
          <a:bodyPr/>
          <a:lstStyle/>
          <a:p>
            <a:r>
              <a:rPr lang="en-US" smtClean="0"/>
              <a:t>12 November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5</a:t>
            </a:fld>
            <a:endParaRPr lang="en-US"/>
          </a:p>
        </p:txBody>
      </p:sp>
      <p:sp>
        <p:nvSpPr>
          <p:cNvPr id="6" name="Rectangle 5"/>
          <p:cNvSpPr/>
          <p:nvPr/>
        </p:nvSpPr>
        <p:spPr>
          <a:xfrm>
            <a:off x="2075154" y="2971138"/>
            <a:ext cx="2846249" cy="26536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dirty="0" smtClean="0"/>
              <a:t>Memory Space 1</a:t>
            </a:r>
            <a:endParaRPr lang="en-US" sz="4400" dirty="0"/>
          </a:p>
        </p:txBody>
      </p:sp>
      <p:sp>
        <p:nvSpPr>
          <p:cNvPr id="7" name="Rectangle 6"/>
          <p:cNvSpPr/>
          <p:nvPr/>
        </p:nvSpPr>
        <p:spPr>
          <a:xfrm>
            <a:off x="5073803" y="2971138"/>
            <a:ext cx="2846249" cy="265361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400" dirty="0" smtClean="0"/>
              <a:t>Memory Space 2</a:t>
            </a:r>
            <a:endParaRPr lang="en-US" sz="4400" dirty="0"/>
          </a:p>
        </p:txBody>
      </p:sp>
      <p:sp>
        <p:nvSpPr>
          <p:cNvPr id="9" name="TextBox 8"/>
          <p:cNvSpPr txBox="1"/>
          <p:nvPr/>
        </p:nvSpPr>
        <p:spPr>
          <a:xfrm>
            <a:off x="895831" y="1417638"/>
            <a:ext cx="7237077" cy="830997"/>
          </a:xfrm>
          <a:prstGeom prst="rect">
            <a:avLst/>
          </a:prstGeom>
          <a:noFill/>
        </p:spPr>
        <p:txBody>
          <a:bodyPr wrap="none" rtlCol="0">
            <a:spAutoFit/>
          </a:bodyPr>
          <a:lstStyle/>
          <a:p>
            <a:r>
              <a:rPr lang="en-US" sz="2400" dirty="0" smtClean="0"/>
              <a:t>Process 1 should only be able to access Memory Space 1</a:t>
            </a:r>
          </a:p>
          <a:p>
            <a:r>
              <a:rPr lang="en-US" sz="2400" dirty="0" smtClean="0"/>
              <a:t>Process 2 should only be able to access Memory Space 2</a:t>
            </a:r>
            <a:endParaRPr lang="en-US" sz="2400" dirty="0"/>
          </a:p>
        </p:txBody>
      </p:sp>
    </p:spTree>
    <p:extLst>
      <p:ext uri="{BB962C8B-B14F-4D97-AF65-F5344CB8AC3E}">
        <p14:creationId xmlns:p14="http://schemas.microsoft.com/office/powerpoint/2010/main" xmlns="" val="29338934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Software-Based Memory Isolation</a:t>
            </a:r>
            <a:endParaRPr lang="en-US" dirty="0"/>
          </a:p>
        </p:txBody>
      </p:sp>
      <p:sp>
        <p:nvSpPr>
          <p:cNvPr id="4" name="Date Placeholder 3"/>
          <p:cNvSpPr>
            <a:spLocks noGrp="1"/>
          </p:cNvSpPr>
          <p:nvPr>
            <p:ph type="dt" sz="half" idx="10"/>
          </p:nvPr>
        </p:nvSpPr>
        <p:spPr/>
        <p:txBody>
          <a:bodyPr/>
          <a:lstStyle/>
          <a:p>
            <a:r>
              <a:rPr lang="en-US" smtClean="0"/>
              <a:t>12 November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6</a:t>
            </a:fld>
            <a:endParaRPr lang="en-US"/>
          </a:p>
        </p:txBody>
      </p:sp>
      <p:sp>
        <p:nvSpPr>
          <p:cNvPr id="7" name="Rectangle 6"/>
          <p:cNvSpPr/>
          <p:nvPr/>
        </p:nvSpPr>
        <p:spPr>
          <a:xfrm>
            <a:off x="457200" y="2428867"/>
            <a:ext cx="3309370" cy="1384995"/>
          </a:xfrm>
          <a:prstGeom prst="rect">
            <a:avLst/>
          </a:prstGeom>
        </p:spPr>
        <p:txBody>
          <a:bodyPr wrap="none">
            <a:spAutoFit/>
          </a:bodyPr>
          <a:lstStyle/>
          <a:p>
            <a:r>
              <a:rPr lang="en-US" sz="2800" b="1" dirty="0" smtClean="0">
                <a:solidFill>
                  <a:schemeClr val="accent4">
                    <a:lumMod val="75000"/>
                  </a:schemeClr>
                </a:solidFill>
              </a:rPr>
              <a:t>…</a:t>
            </a:r>
          </a:p>
          <a:p>
            <a:r>
              <a:rPr lang="en-US" sz="2800" b="1" dirty="0" err="1" smtClean="0">
                <a:solidFill>
                  <a:schemeClr val="accent4">
                    <a:lumMod val="75000"/>
                  </a:schemeClr>
                </a:solidFill>
              </a:rPr>
              <a:t>movq</a:t>
            </a:r>
            <a:r>
              <a:rPr lang="en-US" sz="2800" b="1" dirty="0" smtClean="0">
                <a:solidFill>
                  <a:schemeClr val="accent4">
                    <a:lumMod val="75000"/>
                  </a:schemeClr>
                </a:solidFill>
              </a:rPr>
              <a:t> %</a:t>
            </a:r>
            <a:r>
              <a:rPr lang="en-US" sz="2800" b="1" dirty="0" err="1">
                <a:solidFill>
                  <a:schemeClr val="accent4">
                    <a:lumMod val="75000"/>
                  </a:schemeClr>
                </a:solidFill>
              </a:rPr>
              <a:t>rax</a:t>
            </a:r>
            <a:r>
              <a:rPr lang="en-US" sz="2800" b="1" dirty="0">
                <a:solidFill>
                  <a:schemeClr val="accent4">
                    <a:lumMod val="75000"/>
                  </a:schemeClr>
                </a:solidFill>
              </a:rPr>
              <a:t>, -8(%</a:t>
            </a:r>
            <a:r>
              <a:rPr lang="en-US" sz="2800" b="1" dirty="0" err="1">
                <a:solidFill>
                  <a:schemeClr val="accent4">
                    <a:lumMod val="75000"/>
                  </a:schemeClr>
                </a:solidFill>
              </a:rPr>
              <a:t>rbp</a:t>
            </a:r>
            <a:r>
              <a:rPr lang="en-US" sz="2800" b="1" dirty="0" smtClean="0">
                <a:solidFill>
                  <a:schemeClr val="accent4">
                    <a:lumMod val="75000"/>
                  </a:schemeClr>
                </a:solidFill>
              </a:rPr>
              <a:t>)</a:t>
            </a:r>
          </a:p>
          <a:p>
            <a:r>
              <a:rPr lang="en-US" sz="2800" b="1" dirty="0" smtClean="0">
                <a:solidFill>
                  <a:schemeClr val="accent4">
                    <a:lumMod val="75000"/>
                  </a:schemeClr>
                </a:solidFill>
              </a:rPr>
              <a:t>…</a:t>
            </a:r>
          </a:p>
        </p:txBody>
      </p:sp>
      <p:sp>
        <p:nvSpPr>
          <p:cNvPr id="8" name="Rectangle 7"/>
          <p:cNvSpPr/>
          <p:nvPr/>
        </p:nvSpPr>
        <p:spPr>
          <a:xfrm>
            <a:off x="476243" y="1462998"/>
            <a:ext cx="3322514" cy="45360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Original Code</a:t>
            </a:r>
            <a:endParaRPr lang="en-US" sz="2800" dirty="0"/>
          </a:p>
        </p:txBody>
      </p:sp>
      <p:sp>
        <p:nvSpPr>
          <p:cNvPr id="9" name="Right Arrow 8"/>
          <p:cNvSpPr/>
          <p:nvPr/>
        </p:nvSpPr>
        <p:spPr>
          <a:xfrm>
            <a:off x="3575559" y="3288665"/>
            <a:ext cx="1538596" cy="127361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Safe Loader</a:t>
            </a:r>
            <a:endParaRPr lang="en-US" dirty="0"/>
          </a:p>
        </p:txBody>
      </p:sp>
      <p:sp>
        <p:nvSpPr>
          <p:cNvPr id="10" name="Rectangle 9"/>
          <p:cNvSpPr/>
          <p:nvPr/>
        </p:nvSpPr>
        <p:spPr>
          <a:xfrm>
            <a:off x="5412965" y="2428867"/>
            <a:ext cx="3249608" cy="2246769"/>
          </a:xfrm>
          <a:prstGeom prst="rect">
            <a:avLst/>
          </a:prstGeom>
        </p:spPr>
        <p:txBody>
          <a:bodyPr wrap="none">
            <a:spAutoFit/>
          </a:bodyPr>
          <a:lstStyle/>
          <a:p>
            <a:r>
              <a:rPr lang="en-US" sz="2800" b="1" dirty="0" smtClean="0">
                <a:solidFill>
                  <a:schemeClr val="accent4">
                    <a:lumMod val="75000"/>
                  </a:schemeClr>
                </a:solidFill>
              </a:rPr>
              <a:t>…</a:t>
            </a:r>
          </a:p>
          <a:p>
            <a:r>
              <a:rPr lang="en-US" sz="2800" b="1" dirty="0" err="1" smtClean="0">
                <a:solidFill>
                  <a:schemeClr val="accent4">
                    <a:lumMod val="75000"/>
                  </a:schemeClr>
                </a:solidFill>
              </a:rPr>
              <a:t>movq</a:t>
            </a:r>
            <a:r>
              <a:rPr lang="en-US" sz="2800" b="1" dirty="0" smtClean="0">
                <a:solidFill>
                  <a:schemeClr val="accent4">
                    <a:lumMod val="75000"/>
                  </a:schemeClr>
                </a:solidFill>
              </a:rPr>
              <a:t> -8(%</a:t>
            </a:r>
            <a:r>
              <a:rPr lang="en-US" sz="2800" b="1" dirty="0" err="1" smtClean="0">
                <a:solidFill>
                  <a:schemeClr val="accent4">
                    <a:lumMod val="75000"/>
                  </a:schemeClr>
                </a:solidFill>
              </a:rPr>
              <a:t>rbp</a:t>
            </a:r>
            <a:r>
              <a:rPr lang="en-US" sz="2800" b="1" dirty="0" smtClean="0">
                <a:solidFill>
                  <a:schemeClr val="accent4">
                    <a:lumMod val="75000"/>
                  </a:schemeClr>
                </a:solidFill>
              </a:rPr>
              <a:t>),%</a:t>
            </a:r>
            <a:r>
              <a:rPr lang="en-US" sz="2800" b="1" dirty="0" err="1" smtClean="0">
                <a:solidFill>
                  <a:schemeClr val="accent4">
                    <a:lumMod val="75000"/>
                  </a:schemeClr>
                </a:solidFill>
              </a:rPr>
              <a:t>rdx</a:t>
            </a:r>
            <a:endParaRPr lang="en-US" sz="2800" b="1" dirty="0" smtClean="0">
              <a:solidFill>
                <a:schemeClr val="accent4">
                  <a:lumMod val="75000"/>
                </a:schemeClr>
              </a:solidFill>
            </a:endParaRPr>
          </a:p>
          <a:p>
            <a:r>
              <a:rPr lang="en-US" sz="2800" b="1" dirty="0" err="1" smtClean="0">
                <a:solidFill>
                  <a:schemeClr val="accent4">
                    <a:lumMod val="75000"/>
                  </a:schemeClr>
                </a:solidFill>
              </a:rPr>
              <a:t>andq</a:t>
            </a:r>
            <a:r>
              <a:rPr lang="en-US" sz="2800" b="1" dirty="0" smtClean="0">
                <a:solidFill>
                  <a:schemeClr val="accent4">
                    <a:lumMod val="75000"/>
                  </a:schemeClr>
                </a:solidFill>
              </a:rPr>
              <a:t> %</a:t>
            </a:r>
            <a:r>
              <a:rPr lang="en-US" sz="2800" b="1" dirty="0" err="1" smtClean="0">
                <a:solidFill>
                  <a:schemeClr val="accent4">
                    <a:lumMod val="75000"/>
                  </a:schemeClr>
                </a:solidFill>
              </a:rPr>
              <a:t>rdx</a:t>
            </a:r>
            <a:r>
              <a:rPr lang="en-US" sz="2800" b="1" dirty="0" smtClean="0">
                <a:solidFill>
                  <a:schemeClr val="accent4">
                    <a:lumMod val="75000"/>
                  </a:schemeClr>
                </a:solidFill>
              </a:rPr>
              <a:t>,%</a:t>
            </a:r>
            <a:r>
              <a:rPr lang="en-US" sz="2800" b="1" dirty="0" err="1" smtClean="0">
                <a:solidFill>
                  <a:schemeClr val="accent4">
                    <a:lumMod val="75000"/>
                  </a:schemeClr>
                </a:solidFill>
              </a:rPr>
              <a:t>rgx</a:t>
            </a:r>
            <a:endParaRPr lang="en-US" sz="2800" b="1" dirty="0" smtClean="0">
              <a:solidFill>
                <a:schemeClr val="accent4">
                  <a:lumMod val="75000"/>
                </a:schemeClr>
              </a:solidFill>
            </a:endParaRPr>
          </a:p>
          <a:p>
            <a:r>
              <a:rPr lang="en-US" sz="2800" b="1" dirty="0" err="1" smtClean="0">
                <a:solidFill>
                  <a:schemeClr val="accent4">
                    <a:lumMod val="75000"/>
                  </a:schemeClr>
                </a:solidFill>
              </a:rPr>
              <a:t>movq</a:t>
            </a:r>
            <a:r>
              <a:rPr lang="en-US" sz="2800" b="1" dirty="0" smtClean="0">
                <a:solidFill>
                  <a:schemeClr val="accent4">
                    <a:lumMod val="75000"/>
                  </a:schemeClr>
                </a:solidFill>
              </a:rPr>
              <a:t>  %</a:t>
            </a:r>
            <a:r>
              <a:rPr lang="en-US" sz="2800" b="1" dirty="0" err="1">
                <a:solidFill>
                  <a:schemeClr val="accent4">
                    <a:lumMod val="75000"/>
                  </a:schemeClr>
                </a:solidFill>
              </a:rPr>
              <a:t>rax</a:t>
            </a:r>
            <a:r>
              <a:rPr lang="en-US" sz="2800" b="1" dirty="0">
                <a:solidFill>
                  <a:schemeClr val="accent4">
                    <a:lumMod val="75000"/>
                  </a:schemeClr>
                </a:solidFill>
              </a:rPr>
              <a:t>, </a:t>
            </a:r>
            <a:r>
              <a:rPr lang="en-US" sz="2800" b="1" dirty="0" smtClean="0">
                <a:solidFill>
                  <a:schemeClr val="accent4">
                    <a:lumMod val="75000"/>
                  </a:schemeClr>
                </a:solidFill>
              </a:rPr>
              <a:t>%</a:t>
            </a:r>
            <a:r>
              <a:rPr lang="en-US" sz="2800" b="1" dirty="0" err="1" smtClean="0">
                <a:solidFill>
                  <a:schemeClr val="accent4">
                    <a:lumMod val="75000"/>
                  </a:schemeClr>
                </a:solidFill>
              </a:rPr>
              <a:t>rdx</a:t>
            </a:r>
            <a:endParaRPr lang="en-US" sz="2800" b="1" dirty="0" smtClean="0">
              <a:solidFill>
                <a:schemeClr val="accent4">
                  <a:lumMod val="75000"/>
                </a:schemeClr>
              </a:solidFill>
            </a:endParaRPr>
          </a:p>
          <a:p>
            <a:r>
              <a:rPr lang="en-US" sz="2800" b="1" dirty="0" smtClean="0">
                <a:solidFill>
                  <a:schemeClr val="accent4">
                    <a:lumMod val="75000"/>
                  </a:schemeClr>
                </a:solidFill>
              </a:rPr>
              <a:t>…</a:t>
            </a:r>
          </a:p>
        </p:txBody>
      </p:sp>
      <p:sp>
        <p:nvSpPr>
          <p:cNvPr id="11" name="Rectangle 10"/>
          <p:cNvSpPr/>
          <p:nvPr/>
        </p:nvSpPr>
        <p:spPr>
          <a:xfrm>
            <a:off x="5317817" y="1462998"/>
            <a:ext cx="3322514" cy="45360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“Sandboxed” Code</a:t>
            </a:r>
            <a:endParaRPr lang="en-US" sz="2800" dirty="0"/>
          </a:p>
        </p:txBody>
      </p:sp>
      <p:sp>
        <p:nvSpPr>
          <p:cNvPr id="12" name="TextBox 11"/>
          <p:cNvSpPr txBox="1"/>
          <p:nvPr/>
        </p:nvSpPr>
        <p:spPr>
          <a:xfrm>
            <a:off x="5114155" y="4960015"/>
            <a:ext cx="3589775" cy="923330"/>
          </a:xfrm>
          <a:prstGeom prst="rect">
            <a:avLst/>
          </a:prstGeom>
          <a:solidFill>
            <a:schemeClr val="accent3">
              <a:lumMod val="40000"/>
              <a:lumOff val="60000"/>
            </a:schemeClr>
          </a:solidFill>
        </p:spPr>
        <p:txBody>
          <a:bodyPr wrap="square" rtlCol="0">
            <a:spAutoFit/>
          </a:bodyPr>
          <a:lstStyle/>
          <a:p>
            <a:r>
              <a:rPr lang="en-US" dirty="0" smtClean="0"/>
              <a:t>Assumes %</a:t>
            </a:r>
            <a:r>
              <a:rPr lang="en-US" dirty="0" err="1" smtClean="0"/>
              <a:t>rdx</a:t>
            </a:r>
            <a:r>
              <a:rPr lang="en-US" dirty="0" smtClean="0"/>
              <a:t> is reserved and %</a:t>
            </a:r>
            <a:r>
              <a:rPr lang="en-US" dirty="0" err="1" smtClean="0"/>
              <a:t>rgx</a:t>
            </a:r>
            <a:r>
              <a:rPr lang="en-US" dirty="0" smtClean="0"/>
              <a:t> is protected and holds a mask for the memory segment</a:t>
            </a:r>
            <a:endParaRPr lang="en-US" dirty="0"/>
          </a:p>
        </p:txBody>
      </p:sp>
    </p:spTree>
    <p:extLst>
      <p:ext uri="{BB962C8B-B14F-4D97-AF65-F5344CB8AC3E}">
        <p14:creationId xmlns:p14="http://schemas.microsoft.com/office/powerpoint/2010/main" xmlns="" val="17153073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3-11-11 at 1.58.53 PM.png"/>
          <p:cNvPicPr>
            <a:picLocks noChangeAspect="1"/>
          </p:cNvPicPr>
          <p:nvPr/>
        </p:nvPicPr>
        <p:blipFill>
          <a:blip r:embed="rId3">
            <a:extLst>
              <a:ext uri="{BEBA8EAE-BF5A-486C-A8C5-ECC9F3942E4B}">
                <a14:imgProps xmlns:a14="http://schemas.microsoft.com/office/drawing/2010/main" xmlns="">
                  <a14:imgLayer r:embed="rId4">
                    <a14:imgEffect>
                      <a14:colorTemperature colorTemp="8800"/>
                    </a14:imgEffect>
                  </a14:imgLayer>
                </a14:imgProps>
              </a:ext>
              <a:ext uri="{28A0092B-C50C-407E-A947-70E740481C1C}">
                <a14:useLocalDpi xmlns:a14="http://schemas.microsoft.com/office/drawing/2010/main" xmlns="" val="0"/>
              </a:ext>
            </a:extLst>
          </a:blip>
          <a:stretch>
            <a:fillRect/>
          </a:stretch>
        </p:blipFill>
        <p:spPr>
          <a:xfrm>
            <a:off x="374338" y="316042"/>
            <a:ext cx="5499724" cy="1647412"/>
          </a:xfrm>
          <a:prstGeom prst="rect">
            <a:avLst/>
          </a:prstGeom>
          <a:ln>
            <a:noFill/>
          </a:ln>
          <a:effectLst>
            <a:outerShdw blurRad="292100" dist="139700" dir="2700000" algn="tl" rotWithShape="0">
              <a:srgbClr val="333333">
                <a:alpha val="65000"/>
              </a:srgbClr>
            </a:outerShdw>
          </a:effectLst>
        </p:spPr>
      </p:pic>
      <p:sp>
        <p:nvSpPr>
          <p:cNvPr id="2" name="Date Placeholder 1"/>
          <p:cNvSpPr>
            <a:spLocks noGrp="1"/>
          </p:cNvSpPr>
          <p:nvPr>
            <p:ph type="dt" sz="half" idx="10"/>
          </p:nvPr>
        </p:nvSpPr>
        <p:spPr/>
        <p:txBody>
          <a:bodyPr/>
          <a:lstStyle/>
          <a:p>
            <a:r>
              <a:rPr lang="en-US" smtClean="0"/>
              <a:t>12 November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7</a:t>
            </a:fld>
            <a:endParaRPr lang="en-US"/>
          </a:p>
        </p:txBody>
      </p:sp>
      <p:sp>
        <p:nvSpPr>
          <p:cNvPr id="6" name="TextBox 5"/>
          <p:cNvSpPr txBox="1"/>
          <p:nvPr/>
        </p:nvSpPr>
        <p:spPr>
          <a:xfrm>
            <a:off x="4796667" y="2015337"/>
            <a:ext cx="1189035" cy="369332"/>
          </a:xfrm>
          <a:prstGeom prst="rect">
            <a:avLst/>
          </a:prstGeom>
          <a:noFill/>
        </p:spPr>
        <p:txBody>
          <a:bodyPr wrap="none" rtlCol="0">
            <a:spAutoFit/>
          </a:bodyPr>
          <a:lstStyle/>
          <a:p>
            <a:r>
              <a:rPr lang="en-US" dirty="0" smtClean="0"/>
              <a:t>SOSP 1993</a:t>
            </a:r>
            <a:endParaRPr lang="en-US" dirty="0"/>
          </a:p>
        </p:txBody>
      </p:sp>
      <p:pic>
        <p:nvPicPr>
          <p:cNvPr id="7" name="Picture 6" descr="Screen Shot 2013-11-11 at 2.00.36 PM.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093070" y="2015336"/>
            <a:ext cx="6321151" cy="4197735"/>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6553200" y="1077321"/>
            <a:ext cx="1523825" cy="461665"/>
          </a:xfrm>
          <a:prstGeom prst="rect">
            <a:avLst/>
          </a:prstGeom>
          <a:noFill/>
        </p:spPr>
        <p:txBody>
          <a:bodyPr wrap="none" rtlCol="0">
            <a:spAutoFit/>
          </a:bodyPr>
          <a:lstStyle/>
          <a:p>
            <a:r>
              <a:rPr lang="en-US" sz="2400" dirty="0" smtClean="0"/>
              <a:t>SOSP 1993</a:t>
            </a:r>
            <a:endParaRPr lang="en-US" sz="2400" dirty="0"/>
          </a:p>
        </p:txBody>
      </p:sp>
    </p:spTree>
    <p:extLst>
      <p:ext uri="{BB962C8B-B14F-4D97-AF65-F5344CB8AC3E}">
        <p14:creationId xmlns:p14="http://schemas.microsoft.com/office/powerpoint/2010/main" xmlns="" val="22377723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12 November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8</a:t>
            </a:fld>
            <a:endParaRPr lang="en-US"/>
          </a:p>
        </p:txBody>
      </p:sp>
      <p:pic>
        <p:nvPicPr>
          <p:cNvPr id="6" name="Picture 5" descr="Screen Shot 2013-11-11 at 2.16.22 P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99774" y="2578312"/>
            <a:ext cx="6683386" cy="3778038"/>
          </a:xfrm>
          <a:prstGeom prst="rect">
            <a:avLst/>
          </a:prstGeom>
        </p:spPr>
      </p:pic>
      <p:pic>
        <p:nvPicPr>
          <p:cNvPr id="7" name="Picture 6" descr="Screen Shot 2013-11-11 at 2.17.27 PM.png"/>
          <p:cNvPicPr>
            <a:picLocks noChangeAspect="1"/>
          </p:cNvPicPr>
          <p:nvPr/>
        </p:nvPicPr>
        <p:blipFill>
          <a:blip r:embed="rId4">
            <a:duotone>
              <a:prstClr val="black"/>
              <a:schemeClr val="tx2">
                <a:tint val="45000"/>
                <a:satMod val="400000"/>
              </a:schemeClr>
            </a:duotone>
            <a:extLst>
              <a:ext uri="{28A0092B-C50C-407E-A947-70E740481C1C}">
                <a14:useLocalDpi xmlns:a14="http://schemas.microsoft.com/office/drawing/2010/main" xmlns="" val="0"/>
              </a:ext>
            </a:extLst>
          </a:blip>
          <a:stretch>
            <a:fillRect/>
          </a:stretch>
        </p:blipFill>
        <p:spPr>
          <a:xfrm>
            <a:off x="1338076" y="262541"/>
            <a:ext cx="7676935" cy="2166699"/>
          </a:xfrm>
          <a:prstGeom prst="rect">
            <a:avLst/>
          </a:prstGeom>
          <a:ln>
            <a:noFill/>
          </a:ln>
          <a:effectLst>
            <a:outerShdw blurRad="292100" dist="139700" dir="2700000" algn="tl" rotWithShape="0">
              <a:srgbClr val="333333">
                <a:alpha val="65000"/>
              </a:srgbClr>
            </a:outerShdw>
          </a:effectLst>
        </p:spPr>
      </p:pic>
      <p:pic>
        <p:nvPicPr>
          <p:cNvPr id="8" name="Picture 7" descr="Screen Shot 2013-11-11 at 2.18.30 PM.png"/>
          <p:cNvPicPr>
            <a:picLocks noChangeAspect="1"/>
          </p:cNvPicPr>
          <p:nvPr/>
        </p:nvPicPr>
        <p:blipFill>
          <a:blip r:embed="rId5">
            <a:duotone>
              <a:prstClr val="black"/>
              <a:srgbClr val="D9C3A5">
                <a:tint val="50000"/>
                <a:satMod val="180000"/>
              </a:srgbClr>
            </a:duotone>
            <a:extLst>
              <a:ext uri="{28A0092B-C50C-407E-A947-70E740481C1C}">
                <a14:useLocalDpi xmlns:a14="http://schemas.microsoft.com/office/drawing/2010/main" xmlns="" val="0"/>
              </a:ext>
            </a:extLst>
          </a:blip>
          <a:stretch>
            <a:fillRect/>
          </a:stretch>
        </p:blipFill>
        <p:spPr>
          <a:xfrm>
            <a:off x="3372489" y="3798976"/>
            <a:ext cx="5294622" cy="8888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339608872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58921</TotalTime>
  <Words>1616</Words>
  <Application>Microsoft Macintosh PowerPoint</Application>
  <PresentationFormat>On-screen Show (4:3)</PresentationFormat>
  <Paragraphs>465</Paragraphs>
  <Slides>46</Slides>
  <Notes>0</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Class 21: Making a Process  (Virtual Memory)</vt:lpstr>
      <vt:lpstr>Recap: Last Week</vt:lpstr>
      <vt:lpstr>Plan for This Week</vt:lpstr>
      <vt:lpstr>Batch Processing</vt:lpstr>
      <vt:lpstr>Process Abstraction</vt:lpstr>
      <vt:lpstr>Memory Isolation</vt:lpstr>
      <vt:lpstr>Software-Based Memory Isolation</vt:lpstr>
      <vt:lpstr>Slide 7</vt:lpstr>
      <vt:lpstr>Slide 8</vt:lpstr>
      <vt:lpstr>Hardware-Based Memory Isolation</vt:lpstr>
      <vt:lpstr>Virtual Memory</vt:lpstr>
      <vt:lpstr>Getting Into the Details…</vt:lpstr>
      <vt:lpstr>Slide 12</vt:lpstr>
      <vt:lpstr>Generating an Address</vt:lpstr>
      <vt:lpstr>Slide 14</vt:lpstr>
      <vt:lpstr>Descriptor Base Register</vt:lpstr>
      <vt:lpstr>Slide 16</vt:lpstr>
      <vt:lpstr>1982</vt:lpstr>
      <vt:lpstr>Slide 18</vt:lpstr>
      <vt:lpstr>Slide 19</vt:lpstr>
      <vt:lpstr>Five x86-64 Processor Modes</vt:lpstr>
      <vt:lpstr>Slide 21</vt:lpstr>
      <vt:lpstr>Address Translation</vt:lpstr>
      <vt:lpstr>Accessing Memory</vt:lpstr>
      <vt:lpstr>Computing the Linear Address</vt:lpstr>
      <vt:lpstr>Fetching an Instruction</vt:lpstr>
      <vt:lpstr>Segmentation Tables</vt:lpstr>
      <vt:lpstr>Segmentation Tables</vt:lpstr>
      <vt:lpstr>Slide 28</vt:lpstr>
      <vt:lpstr>Slide 29</vt:lpstr>
      <vt:lpstr>Paging</vt:lpstr>
      <vt:lpstr>Slide 31</vt:lpstr>
      <vt:lpstr>Paging</vt:lpstr>
      <vt:lpstr>Slide 33</vt:lpstr>
      <vt:lpstr>Overview (Intel 386)</vt:lpstr>
      <vt:lpstr>Page Table Entries</vt:lpstr>
      <vt:lpstr>386 Checkup</vt:lpstr>
      <vt:lpstr>How slow is this???!</vt:lpstr>
      <vt:lpstr>Slide 38</vt:lpstr>
      <vt:lpstr>Page Fault</vt:lpstr>
      <vt:lpstr>Slide 40</vt:lpstr>
      <vt:lpstr>Slide 41</vt:lpstr>
      <vt:lpstr>Slide 42</vt:lpstr>
      <vt:lpstr>Slide 43</vt:lpstr>
      <vt:lpstr>Slide 44</vt:lpstr>
      <vt:lpstr>Charge</vt:lpstr>
    </vt:vector>
  </TitlesOfParts>
  <Company>Udacity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What is an Operating System?</dc:title>
  <dc:creator>David Evans</dc:creator>
  <cp:lastModifiedBy>David Evans</cp:lastModifiedBy>
  <cp:revision>610</cp:revision>
  <cp:lastPrinted>2013-11-12T15:49:46Z</cp:lastPrinted>
  <dcterms:created xsi:type="dcterms:W3CDTF">2013-08-26T17:24:32Z</dcterms:created>
  <dcterms:modified xsi:type="dcterms:W3CDTF">2013-11-12T18:24:14Z</dcterms:modified>
</cp:coreProperties>
</file>