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 bookmarkIdSeed="2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256" r:id="rId2"/>
    <p:sldId id="630" r:id="rId3"/>
    <p:sldId id="589" r:id="rId4"/>
    <p:sldId id="547" r:id="rId5"/>
    <p:sldId id="584" r:id="rId6"/>
    <p:sldId id="585" r:id="rId7"/>
    <p:sldId id="586" r:id="rId8"/>
    <p:sldId id="588" r:id="rId9"/>
    <p:sldId id="587" r:id="rId10"/>
    <p:sldId id="523" r:id="rId11"/>
    <p:sldId id="576" r:id="rId12"/>
    <p:sldId id="577" r:id="rId13"/>
    <p:sldId id="578" r:id="rId14"/>
    <p:sldId id="579" r:id="rId15"/>
    <p:sldId id="605" r:id="rId16"/>
    <p:sldId id="604" r:id="rId17"/>
    <p:sldId id="606" r:id="rId18"/>
    <p:sldId id="607" r:id="rId19"/>
    <p:sldId id="609" r:id="rId20"/>
    <p:sldId id="610" r:id="rId21"/>
    <p:sldId id="611" r:id="rId22"/>
    <p:sldId id="608" r:id="rId23"/>
    <p:sldId id="575" r:id="rId24"/>
    <p:sldId id="581" r:id="rId25"/>
    <p:sldId id="582" r:id="rId26"/>
    <p:sldId id="583" r:id="rId27"/>
    <p:sldId id="590" r:id="rId28"/>
    <p:sldId id="593" r:id="rId29"/>
    <p:sldId id="592" r:id="rId30"/>
    <p:sldId id="591" r:id="rId31"/>
    <p:sldId id="594" r:id="rId32"/>
    <p:sldId id="612" r:id="rId33"/>
    <p:sldId id="580" r:id="rId34"/>
    <p:sldId id="603" r:id="rId35"/>
    <p:sldId id="613" r:id="rId36"/>
    <p:sldId id="614" r:id="rId37"/>
    <p:sldId id="615" r:id="rId38"/>
    <p:sldId id="616" r:id="rId39"/>
    <p:sldId id="618" r:id="rId40"/>
    <p:sldId id="619" r:id="rId41"/>
    <p:sldId id="620" r:id="rId42"/>
    <p:sldId id="621" r:id="rId43"/>
    <p:sldId id="622" r:id="rId44"/>
    <p:sldId id="623" r:id="rId45"/>
    <p:sldId id="624" r:id="rId46"/>
    <p:sldId id="625" r:id="rId47"/>
    <p:sldId id="617" r:id="rId48"/>
    <p:sldId id="626" r:id="rId49"/>
    <p:sldId id="601" r:id="rId50"/>
    <p:sldId id="628" r:id="rId51"/>
    <p:sldId id="627" r:id="rId52"/>
    <p:sldId id="629" r:id="rId53"/>
    <p:sldId id="631" r:id="rId54"/>
    <p:sldId id="632" r:id="rId55"/>
    <p:sldId id="573" r:id="rId56"/>
    <p:sldId id="595" r:id="rId57"/>
    <p:sldId id="596" r:id="rId58"/>
    <p:sldId id="597" r:id="rId59"/>
    <p:sldId id="598" r:id="rId60"/>
    <p:sldId id="599" r:id="rId61"/>
    <p:sldId id="600" r:id="rId62"/>
    <p:sldId id="602" r:id="rId63"/>
  </p:sldIdLst>
  <p:sldSz cx="9144000" cy="6858000" type="screen4x3"/>
  <p:notesSz cx="7188200" cy="94488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00B501"/>
    <a:srgbClr val="BEEAFF"/>
    <a:srgbClr val="00FF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15620"/>
    <p:restoredTop sz="94660"/>
  </p:normalViewPr>
  <p:slideViewPr>
    <p:cSldViewPr snapToGrid="0" snapToObjects="1">
      <p:cViewPr varScale="1">
        <p:scale>
          <a:sx n="112" d="100"/>
          <a:sy n="112" d="100"/>
        </p:scale>
        <p:origin x="-241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4" d="100"/>
        <a:sy n="124" d="100"/>
      </p:scale>
      <p:origin x="0" y="133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notesMaster" Target="notesMasters/notesMaster1.xml"/><Relationship Id="rId65" Type="http://schemas.openxmlformats.org/officeDocument/2006/relationships/handoutMaster" Target="handoutMasters/handoutMaster1.xml"/><Relationship Id="rId66" Type="http://schemas.openxmlformats.org/officeDocument/2006/relationships/printerSettings" Target="printerSettings/printerSettings1.bin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14887" cy="472440"/>
          </a:xfrm>
          <a:prstGeom prst="rect">
            <a:avLst/>
          </a:prstGeom>
        </p:spPr>
        <p:txBody>
          <a:bodyPr vert="horz" lIns="95061" tIns="47531" rIns="95061" bIns="4753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71650" y="0"/>
            <a:ext cx="3114887" cy="472440"/>
          </a:xfrm>
          <a:prstGeom prst="rect">
            <a:avLst/>
          </a:prstGeom>
        </p:spPr>
        <p:txBody>
          <a:bodyPr vert="horz" lIns="95061" tIns="47531" rIns="95061" bIns="47531" rtlCol="0"/>
          <a:lstStyle>
            <a:lvl1pPr algn="r">
              <a:defRPr sz="1200"/>
            </a:lvl1pPr>
          </a:lstStyle>
          <a:p>
            <a:fld id="{65E77B07-26ED-A949-9D4B-44C207F8A4D1}" type="datetimeFigureOut">
              <a:rPr lang="en-US" smtClean="0"/>
              <a:pPr/>
              <a:t>11/13/13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74720"/>
            <a:ext cx="3114887" cy="472440"/>
          </a:xfrm>
          <a:prstGeom prst="rect">
            <a:avLst/>
          </a:prstGeom>
        </p:spPr>
        <p:txBody>
          <a:bodyPr vert="horz" lIns="95061" tIns="47531" rIns="95061" bIns="4753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71650" y="8974720"/>
            <a:ext cx="3114887" cy="472440"/>
          </a:xfrm>
          <a:prstGeom prst="rect">
            <a:avLst/>
          </a:prstGeom>
        </p:spPr>
        <p:txBody>
          <a:bodyPr vert="horz" lIns="95061" tIns="47531" rIns="95061" bIns="47531" rtlCol="0" anchor="b"/>
          <a:lstStyle>
            <a:lvl1pPr algn="r">
              <a:defRPr sz="1200"/>
            </a:lvl1pPr>
          </a:lstStyle>
          <a:p>
            <a:fld id="{4EAEABA4-34FF-E546-B451-A8222159DB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207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14887" cy="472440"/>
          </a:xfrm>
          <a:prstGeom prst="rect">
            <a:avLst/>
          </a:prstGeom>
        </p:spPr>
        <p:txBody>
          <a:bodyPr vert="horz" lIns="95061" tIns="47531" rIns="95061" bIns="4753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71650" y="0"/>
            <a:ext cx="3114887" cy="472440"/>
          </a:xfrm>
          <a:prstGeom prst="rect">
            <a:avLst/>
          </a:prstGeom>
        </p:spPr>
        <p:txBody>
          <a:bodyPr vert="horz" lIns="95061" tIns="47531" rIns="95061" bIns="47531" rtlCol="0"/>
          <a:lstStyle>
            <a:lvl1pPr algn="r">
              <a:defRPr sz="1200"/>
            </a:lvl1pPr>
          </a:lstStyle>
          <a:p>
            <a:fld id="{431550EC-EE34-EF49-A4D8-147A804A9918}" type="datetimeFigureOut">
              <a:rPr lang="en-US" smtClean="0"/>
              <a:pPr/>
              <a:t>11/13/13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31900" y="708025"/>
            <a:ext cx="4724400" cy="3543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061" tIns="47531" rIns="95061" bIns="475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8820" y="4488180"/>
            <a:ext cx="5750560" cy="4251960"/>
          </a:xfrm>
          <a:prstGeom prst="rect">
            <a:avLst/>
          </a:prstGeom>
        </p:spPr>
        <p:txBody>
          <a:bodyPr vert="horz" lIns="95061" tIns="47531" rIns="95061" bIns="475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74720"/>
            <a:ext cx="3114887" cy="472440"/>
          </a:xfrm>
          <a:prstGeom prst="rect">
            <a:avLst/>
          </a:prstGeom>
        </p:spPr>
        <p:txBody>
          <a:bodyPr vert="horz" lIns="95061" tIns="47531" rIns="95061" bIns="4753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71650" y="8974720"/>
            <a:ext cx="3114887" cy="472440"/>
          </a:xfrm>
          <a:prstGeom prst="rect">
            <a:avLst/>
          </a:prstGeom>
        </p:spPr>
        <p:txBody>
          <a:bodyPr vert="horz" lIns="95061" tIns="47531" rIns="95061" bIns="47531" rtlCol="0" anchor="b"/>
          <a:lstStyle>
            <a:lvl1pPr algn="r">
              <a:defRPr sz="1200"/>
            </a:lvl1pPr>
          </a:lstStyle>
          <a:p>
            <a:fld id="{AE5CA4EC-A822-3847-9594-6C09224820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298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CA4EC-A822-3847-9594-6C0922482023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277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8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356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078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7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12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010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58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113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8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022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36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01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torvalds/linux/blob/9b66bfb28049594fe2bb2b91607ba302f511ce8b/include/linux/sched.h" TargetMode="External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hyperlink" Target="https://github.com/torvalds/linux/blob/9b66bfb28049594fe2bb2b91607ba302f511ce8b/include/linux/mm_types.h" TargetMode="External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lxr.free-electrons.com/source/include/linux/sched.h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github.com/torvalds/linux/search?q=MINIX2_SUPER_MAGIC&amp;ref=cmdform" TargetMode="External"/><Relationship Id="rId3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lmgtfy.com/?q=57AC6E9D" TargetMode="External"/><Relationship Id="rId3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hyperlink" Target="https://github.com/torvalds/linux/blob/4fbf888accb39af423f271111d44e8186f053723/kernel/sched/core.c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hyperlink" Target="https://github.com/torvalds/linux/blob/a153e67bda3639a46edac6205610ae63c0fdea4c/include/linux/smp.h" TargetMode="External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hyperlink" Target="http://lxr.free-electrons.com/ident?i=preempt_disable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Relationship Id="rId3" Type="http://schemas.microsoft.com/office/2007/relationships/hdphoto" Target="../media/hdphoto2.wdp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github.com/torvalds/linux/blob/5cbb3d216e2041700231bcfc383ee5f8b7fc8b74/mm/slob.c" TargetMode="External"/><Relationship Id="rId3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github.com/torvalds/linux/blob/5cbb3d216e2041700231bcfc383ee5f8b7fc8b74/mm/slob.c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github.com/torvalds/linux/blob/5cbb3d216e2041700231bcfc383ee5f8b7fc8b74/include/linux/gfp.h" TargetMode="External"/><Relationship Id="rId3" Type="http://schemas.openxmlformats.org/officeDocument/2006/relationships/image" Target="../media/image4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github.com/torvalds/linux/blob/5cbb3d216e2041700231bcfc383ee5f8b7fc8b74/mm/page_alloc.c" TargetMode="External"/><Relationship Id="rId3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hyperlink" Target="https://github.com/torvalds/linux/blob/5cbb3d216e2041700231bcfc383ee5f8b7fc8b74/arch/x86/include/asm/pgtable.h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torvalds/linux/blob/c2d95729e3094ecdd8c54e856bbe971adbbd7f48/arch/x86/include/asm/tlbflush.h" TargetMode="External"/><Relationship Id="rId4" Type="http://schemas.openxmlformats.org/officeDocument/2006/relationships/image" Target="../media/image47.png"/><Relationship Id="rId5" Type="http://schemas.openxmlformats.org/officeDocument/2006/relationships/hyperlink" Target="https://github.com/torvalds/linux/blob/228abe73ad67665d71eacd6a8a347dd76b0115ae/arch/x86/include/asm/special_insns.h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Relationship Id="rId3" Type="http://schemas.openxmlformats.org/officeDocument/2006/relationships/hyperlink" Target="https://github.com/torvalds/linux/blob/28fbc8b6a29c849a3f03a6b05010d4b584055665/include/linux/spinlock.h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ww.cs.arizona.edu/solar/papers/obf-signal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26" t="5340" r="1162" b="11849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45940" y="5395397"/>
            <a:ext cx="3660204" cy="1290582"/>
          </a:xfrm>
          <a:noFill/>
        </p:spPr>
        <p:txBody>
          <a:bodyPr>
            <a:normAutofit lnSpcReduction="10000"/>
          </a:bodyPr>
          <a:lstStyle/>
          <a:p>
            <a:pPr algn="r">
              <a:lnSpc>
                <a:spcPct val="70000"/>
              </a:lnSpc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CFF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cs4414 Fall 2013</a:t>
            </a:r>
          </a:p>
          <a:p>
            <a:pPr algn="r">
              <a:lnSpc>
                <a:spcPct val="70000"/>
              </a:lnSpc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CFF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University of Virginia</a:t>
            </a:r>
          </a:p>
          <a:p>
            <a:pPr algn="r">
              <a:lnSpc>
                <a:spcPct val="70000"/>
              </a:lnSpc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CFF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David Evans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CCFFCC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80727" y="330204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62648" y="276474"/>
            <a:ext cx="4002892" cy="4577141"/>
          </a:xfrm>
          <a:noFill/>
        </p:spPr>
        <p:txBody>
          <a:bodyPr>
            <a:noAutofit/>
          </a:bodyPr>
          <a:lstStyle/>
          <a:p>
            <a:pPr algn="r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9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Class 22:</a:t>
            </a:r>
            <a:b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9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9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Putting a Fork in It!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009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7669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808174" y="3913917"/>
            <a:ext cx="7516100" cy="241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08173" y="1232918"/>
            <a:ext cx="7633467" cy="229999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24553"/>
            <a:ext cx="8229600" cy="1143000"/>
          </a:xfrm>
        </p:spPr>
        <p:txBody>
          <a:bodyPr/>
          <a:lstStyle/>
          <a:p>
            <a:r>
              <a:rPr lang="en-US" dirty="0" smtClean="0"/>
              <a:t>Forking Fork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24583" y="1232918"/>
            <a:ext cx="738615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3200" b="1" dirty="0"/>
              <a:t>run::</a:t>
            </a:r>
            <a:r>
              <a:rPr lang="da-DK" sz="3200" b="1" dirty="0" err="1"/>
              <a:t>Process</a:t>
            </a:r>
            <a:r>
              <a:rPr lang="da-DK" sz="3200" b="1" dirty="0"/>
              <a:t>::</a:t>
            </a:r>
            <a:r>
              <a:rPr lang="da-DK" sz="3200" b="1" dirty="0" smtClean="0"/>
              <a:t>new(program, </a:t>
            </a:r>
            <a:r>
              <a:rPr lang="da-DK" sz="3200" b="1" dirty="0" err="1" smtClean="0"/>
              <a:t>argv</a:t>
            </a:r>
            <a:r>
              <a:rPr lang="da-DK" sz="3200" b="1" dirty="0" smtClean="0"/>
              <a:t>, options)</a:t>
            </a:r>
            <a:endParaRPr lang="en-US" sz="3200" b="1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511024" y="2124641"/>
            <a:ext cx="2147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Rust Runtime</a:t>
            </a:r>
            <a:endParaRPr lang="en-US" sz="2800" dirty="0"/>
          </a:p>
        </p:txBody>
      </p:sp>
      <p:sp>
        <p:nvSpPr>
          <p:cNvPr id="11" name="Bent Arrow 10"/>
          <p:cNvSpPr/>
          <p:nvPr/>
        </p:nvSpPr>
        <p:spPr>
          <a:xfrm rot="10800000" flipH="1">
            <a:off x="1130298" y="1817694"/>
            <a:ext cx="981364" cy="1293091"/>
          </a:xfrm>
          <a:prstGeom prst="ben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16646" y="2603062"/>
            <a:ext cx="63269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/>
              <a:t>spawn_process_os</a:t>
            </a:r>
            <a:r>
              <a:rPr lang="en-US" sz="2400" b="1" dirty="0" smtClean="0"/>
              <a:t>(</a:t>
            </a:r>
            <a:r>
              <a:rPr lang="en-US" sz="2400" b="1" dirty="0" err="1" smtClean="0"/>
              <a:t>prog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args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env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dir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in_fd</a:t>
            </a:r>
            <a:r>
              <a:rPr lang="en-US" sz="2400" b="1" dirty="0" smtClean="0"/>
              <a:t>, …) 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3886200" y="3343570"/>
            <a:ext cx="896399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b="1" dirty="0" smtClean="0"/>
              <a:t>fork()</a:t>
            </a:r>
            <a:endParaRPr lang="en-US" sz="2400" dirty="0"/>
          </a:p>
        </p:txBody>
      </p:sp>
      <p:sp>
        <p:nvSpPr>
          <p:cNvPr id="14" name="Down Arrow 13"/>
          <p:cNvSpPr/>
          <p:nvPr/>
        </p:nvSpPr>
        <p:spPr>
          <a:xfrm>
            <a:off x="4237182" y="3064727"/>
            <a:ext cx="288636" cy="360886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643745" y="4077716"/>
            <a:ext cx="1496023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 dirty="0" err="1" smtClean="0"/>
              <a:t>libc</a:t>
            </a:r>
            <a:r>
              <a:rPr lang="en-US" sz="2400" b="1" dirty="0" smtClean="0"/>
              <a:t>: fork()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5191406" y="5650053"/>
            <a:ext cx="3252212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 dirty="0" err="1" smtClean="0"/>
              <a:t>linux</a:t>
            </a:r>
            <a:r>
              <a:rPr lang="en-US" sz="2400" b="1" dirty="0" smtClean="0"/>
              <a:t> kernel: fork </a:t>
            </a:r>
            <a:r>
              <a:rPr lang="en-US" sz="2400" b="1" dirty="0" err="1" smtClean="0"/>
              <a:t>syscall</a:t>
            </a:r>
            <a:endParaRPr lang="en-US" sz="2400" dirty="0"/>
          </a:p>
        </p:txBody>
      </p:sp>
      <p:sp>
        <p:nvSpPr>
          <p:cNvPr id="17" name="Down Arrow 16"/>
          <p:cNvSpPr/>
          <p:nvPr/>
        </p:nvSpPr>
        <p:spPr>
          <a:xfrm>
            <a:off x="4179455" y="3805235"/>
            <a:ext cx="288636" cy="360886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2445" y="3425613"/>
            <a:ext cx="1849195" cy="1282879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22" name="Curved Connector 21"/>
          <p:cNvCxnSpPr>
            <a:stCxn id="15" idx="3"/>
            <a:endCxn id="30" idx="1"/>
          </p:cNvCxnSpPr>
          <p:nvPr/>
        </p:nvCxnSpPr>
        <p:spPr>
          <a:xfrm flipV="1">
            <a:off x="5139768" y="4067053"/>
            <a:ext cx="1452677" cy="241496"/>
          </a:xfrm>
          <a:prstGeom prst="curvedConnector3">
            <a:avLst>
              <a:gd name="adj1" fmla="val 50000"/>
            </a:avLst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276273" y="3796789"/>
            <a:ext cx="954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int</a:t>
            </a:r>
            <a:r>
              <a:rPr lang="en-US" b="1" dirty="0" smtClean="0">
                <a:solidFill>
                  <a:srgbClr val="FF0000"/>
                </a:solidFill>
              </a:rPr>
              <a:t> 0x80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28" name="Curved Connector 27"/>
          <p:cNvCxnSpPr>
            <a:stCxn id="30" idx="2"/>
            <a:endCxn id="16" idx="0"/>
          </p:cNvCxnSpPr>
          <p:nvPr/>
        </p:nvCxnSpPr>
        <p:spPr>
          <a:xfrm rot="5400000">
            <a:off x="6696498" y="4829507"/>
            <a:ext cx="941561" cy="699531"/>
          </a:xfrm>
          <a:prstGeom prst="curvedConnector3">
            <a:avLst>
              <a:gd name="adj1" fmla="val 50000"/>
            </a:avLst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009" name="TextBox 43008"/>
          <p:cNvSpPr txBox="1"/>
          <p:nvPr/>
        </p:nvSpPr>
        <p:spPr>
          <a:xfrm>
            <a:off x="4200582" y="4800856"/>
            <a:ext cx="2391863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/>
              <a:t>jumps into kernel code</a:t>
            </a:r>
          </a:p>
          <a:p>
            <a:pPr algn="r"/>
            <a:r>
              <a:rPr lang="en-US" b="1" dirty="0" smtClean="0"/>
              <a:t>sets supervisor mode</a:t>
            </a:r>
            <a:endParaRPr lang="en-US" b="1" dirty="0"/>
          </a:p>
        </p:txBody>
      </p:sp>
      <p:sp>
        <p:nvSpPr>
          <p:cNvPr id="13316" name="Comment 4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5360988" y="4089400"/>
            <a:ext cx="860425" cy="57150"/>
          </a:xfrm>
          <a:custGeom>
            <a:avLst/>
            <a:gdLst>
              <a:gd name="T0" fmla="+- 0 17273 14891"/>
              <a:gd name="T1" fmla="*/ T0 w 2392"/>
              <a:gd name="T2" fmla="+- 0 11474 11361"/>
              <a:gd name="T3" fmla="*/ 11474 h 158"/>
              <a:gd name="T4" fmla="+- 0 17264 14891"/>
              <a:gd name="T5" fmla="*/ T4 w 2392"/>
              <a:gd name="T6" fmla="+- 0 11481 11361"/>
              <a:gd name="T7" fmla="*/ 11481 h 158"/>
              <a:gd name="T8" fmla="+- 0 17247 14891"/>
              <a:gd name="T9" fmla="*/ T8 w 2392"/>
              <a:gd name="T10" fmla="+- 0 11505 11361"/>
              <a:gd name="T11" fmla="*/ 11505 h 158"/>
              <a:gd name="T12" fmla="+- 0 17198 14891"/>
              <a:gd name="T13" fmla="*/ T12 w 2392"/>
              <a:gd name="T14" fmla="+- 0 11510 11361"/>
              <a:gd name="T15" fmla="*/ 11510 h 158"/>
              <a:gd name="T16" fmla="+- 0 17088 14891"/>
              <a:gd name="T17" fmla="*/ T16 w 2392"/>
              <a:gd name="T18" fmla="+- 0 11522 11361"/>
              <a:gd name="T19" fmla="*/ 11522 h 158"/>
              <a:gd name="T20" fmla="+- 0 16973 14891"/>
              <a:gd name="T21" fmla="*/ T20 w 2392"/>
              <a:gd name="T22" fmla="+- 0 11521 11361"/>
              <a:gd name="T23" fmla="*/ 11521 h 158"/>
              <a:gd name="T24" fmla="+- 0 16863 14891"/>
              <a:gd name="T25" fmla="*/ T24 w 2392"/>
              <a:gd name="T26" fmla="+- 0 11518 11361"/>
              <a:gd name="T27" fmla="*/ 11518 h 158"/>
              <a:gd name="T28" fmla="+- 0 16674 14891"/>
              <a:gd name="T29" fmla="*/ T28 w 2392"/>
              <a:gd name="T30" fmla="+- 0 11513 11361"/>
              <a:gd name="T31" fmla="*/ 11513 h 158"/>
              <a:gd name="T32" fmla="+- 0 16484 14891"/>
              <a:gd name="T33" fmla="*/ T32 w 2392"/>
              <a:gd name="T34" fmla="+- 0 11502 11361"/>
              <a:gd name="T35" fmla="*/ 11502 h 158"/>
              <a:gd name="T36" fmla="+- 0 16296 14891"/>
              <a:gd name="T37" fmla="*/ T36 w 2392"/>
              <a:gd name="T38" fmla="+- 0 11487 11361"/>
              <a:gd name="T39" fmla="*/ 11487 h 158"/>
              <a:gd name="T40" fmla="+- 0 16078 14891"/>
              <a:gd name="T41" fmla="*/ T40 w 2392"/>
              <a:gd name="T42" fmla="+- 0 11470 11361"/>
              <a:gd name="T43" fmla="*/ 11470 h 158"/>
              <a:gd name="T44" fmla="+- 0 15861 14891"/>
              <a:gd name="T45" fmla="*/ T44 w 2392"/>
              <a:gd name="T46" fmla="+- 0 11449 11361"/>
              <a:gd name="T47" fmla="*/ 11449 h 158"/>
              <a:gd name="T48" fmla="+- 0 15644 14891"/>
              <a:gd name="T49" fmla="*/ T48 w 2392"/>
              <a:gd name="T50" fmla="+- 0 11425 11361"/>
              <a:gd name="T51" fmla="*/ 11425 h 158"/>
              <a:gd name="T52" fmla="+- 0 15445 14891"/>
              <a:gd name="T53" fmla="*/ T52 w 2392"/>
              <a:gd name="T54" fmla="+- 0 11403 11361"/>
              <a:gd name="T55" fmla="*/ 11403 h 158"/>
              <a:gd name="T56" fmla="+- 0 15245 14891"/>
              <a:gd name="T57" fmla="*/ T56 w 2392"/>
              <a:gd name="T58" fmla="+- 0 11374 11361"/>
              <a:gd name="T59" fmla="*/ 11374 h 158"/>
              <a:gd name="T60" fmla="+- 0 15044 14891"/>
              <a:gd name="T61" fmla="*/ T60 w 2392"/>
              <a:gd name="T62" fmla="+- 0 11365 11361"/>
              <a:gd name="T63" fmla="*/ 11365 h 158"/>
              <a:gd name="T64" fmla="+- 0 14992 14891"/>
              <a:gd name="T65" fmla="*/ T64 w 2392"/>
              <a:gd name="T66" fmla="+- 0 11363 11361"/>
              <a:gd name="T67" fmla="*/ 11363 h 158"/>
              <a:gd name="T68" fmla="+- 0 14942 14891"/>
              <a:gd name="T69" fmla="*/ T68 w 2392"/>
              <a:gd name="T70" fmla="+- 0 11362 11361"/>
              <a:gd name="T71" fmla="*/ 11362 h 158"/>
              <a:gd name="T72" fmla="+- 0 14891 14891"/>
              <a:gd name="T73" fmla="*/ T72 w 2392"/>
              <a:gd name="T74" fmla="+- 0 11364 11361"/>
              <a:gd name="T75" fmla="*/ 11364 h 158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</a:cxnLst>
            <a:rect l="0" t="0" r="r" b="b"/>
            <a:pathLst>
              <a:path w="2392" h="158" extrusionOk="0">
                <a:moveTo>
                  <a:pt x="2382" y="113"/>
                </a:moveTo>
                <a:cubicBezTo>
                  <a:pt x="2373" y="120"/>
                  <a:pt x="2356" y="144"/>
                  <a:pt x="2307" y="149"/>
                </a:cubicBezTo>
                <a:cubicBezTo>
                  <a:pt x="2197" y="161"/>
                  <a:pt x="2082" y="160"/>
                  <a:pt x="1972" y="157"/>
                </a:cubicBezTo>
                <a:cubicBezTo>
                  <a:pt x="1783" y="152"/>
                  <a:pt x="1593" y="141"/>
                  <a:pt x="1405" y="126"/>
                </a:cubicBezTo>
                <a:cubicBezTo>
                  <a:pt x="1187" y="109"/>
                  <a:pt x="970" y="88"/>
                  <a:pt x="753" y="64"/>
                </a:cubicBezTo>
                <a:cubicBezTo>
                  <a:pt x="554" y="42"/>
                  <a:pt x="354" y="13"/>
                  <a:pt x="153" y="4"/>
                </a:cubicBezTo>
                <a:cubicBezTo>
                  <a:pt x="101" y="2"/>
                  <a:pt x="51" y="1"/>
                  <a:pt x="0" y="3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341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7200" y="401471"/>
            <a:ext cx="8368652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F7001"/>
                </a:solidFill>
                <a:latin typeface="Consolas"/>
              </a:rPr>
              <a:t>/*</a:t>
            </a:r>
          </a:p>
          <a:p>
            <a:r>
              <a:rPr lang="en-US" sz="1600" dirty="0">
                <a:solidFill>
                  <a:srgbClr val="0F7001"/>
                </a:solidFill>
                <a:latin typeface="Consolas"/>
              </a:rPr>
              <a:t> *  </a:t>
            </a:r>
            <a:r>
              <a:rPr lang="en-US" sz="1600" dirty="0" err="1">
                <a:solidFill>
                  <a:srgbClr val="0F7001"/>
                </a:solidFill>
                <a:latin typeface="Consolas"/>
              </a:rPr>
              <a:t>linux</a:t>
            </a:r>
            <a:r>
              <a:rPr lang="en-US" sz="1600" dirty="0">
                <a:solidFill>
                  <a:srgbClr val="0F7001"/>
                </a:solidFill>
                <a:latin typeface="Consolas"/>
              </a:rPr>
              <a:t>/kernel/</a:t>
            </a:r>
            <a:r>
              <a:rPr lang="en-US" sz="1600" dirty="0" err="1">
                <a:solidFill>
                  <a:srgbClr val="0F7001"/>
                </a:solidFill>
                <a:latin typeface="Consolas"/>
              </a:rPr>
              <a:t>fork.c</a:t>
            </a:r>
            <a:endParaRPr lang="en-US" sz="1600" dirty="0">
              <a:solidFill>
                <a:srgbClr val="0F7001"/>
              </a:solidFill>
              <a:latin typeface="Consolas"/>
            </a:endParaRPr>
          </a:p>
          <a:p>
            <a:r>
              <a:rPr lang="en-US" sz="1600" dirty="0">
                <a:solidFill>
                  <a:srgbClr val="0F7001"/>
                </a:solidFill>
                <a:latin typeface="Consolas"/>
              </a:rPr>
              <a:t> *</a:t>
            </a:r>
          </a:p>
          <a:p>
            <a:r>
              <a:rPr lang="en-US" sz="1600" dirty="0">
                <a:solidFill>
                  <a:srgbClr val="0F7001"/>
                </a:solidFill>
                <a:latin typeface="Consolas"/>
              </a:rPr>
              <a:t> *  Copyright (C) 1991, 1992  Linus Torvalds</a:t>
            </a:r>
          </a:p>
          <a:p>
            <a:r>
              <a:rPr lang="en-US" sz="1600" dirty="0">
                <a:solidFill>
                  <a:srgbClr val="0F7001"/>
                </a:solidFill>
                <a:latin typeface="Consolas"/>
              </a:rPr>
              <a:t> */</a:t>
            </a:r>
            <a:endParaRPr lang="en-US" sz="1600" dirty="0">
              <a:solidFill>
                <a:srgbClr val="1A1A1A"/>
              </a:solidFill>
              <a:latin typeface="Consolas"/>
            </a:endParaRPr>
          </a:p>
          <a:p>
            <a:endParaRPr lang="en-US" sz="1600" dirty="0">
              <a:solidFill>
                <a:srgbClr val="1A1A1A"/>
              </a:solidFill>
              <a:latin typeface="Consolas"/>
            </a:endParaRPr>
          </a:p>
          <a:p>
            <a:r>
              <a:rPr lang="en-US" sz="1600" dirty="0">
                <a:solidFill>
                  <a:srgbClr val="0F7001"/>
                </a:solidFill>
                <a:latin typeface="Consolas"/>
              </a:rPr>
              <a:t>/*</a:t>
            </a:r>
          </a:p>
          <a:p>
            <a:r>
              <a:rPr lang="en-US" sz="1600" dirty="0">
                <a:solidFill>
                  <a:srgbClr val="0F7001"/>
                </a:solidFill>
                <a:latin typeface="Consolas"/>
              </a:rPr>
              <a:t> *  '</a:t>
            </a:r>
            <a:r>
              <a:rPr lang="en-US" sz="1600" dirty="0" err="1">
                <a:solidFill>
                  <a:srgbClr val="0F7001"/>
                </a:solidFill>
                <a:latin typeface="Consolas"/>
              </a:rPr>
              <a:t>fork.c</a:t>
            </a:r>
            <a:r>
              <a:rPr lang="en-US" sz="1600" dirty="0">
                <a:solidFill>
                  <a:srgbClr val="0F7001"/>
                </a:solidFill>
                <a:latin typeface="Consolas"/>
              </a:rPr>
              <a:t>' contains the help-routines for the 'fork' system call</a:t>
            </a:r>
          </a:p>
          <a:p>
            <a:r>
              <a:rPr lang="en-US" sz="1600" dirty="0">
                <a:solidFill>
                  <a:srgbClr val="0F7001"/>
                </a:solidFill>
                <a:latin typeface="Consolas"/>
              </a:rPr>
              <a:t> * (see also </a:t>
            </a:r>
            <a:r>
              <a:rPr lang="en-US" sz="1600" dirty="0" err="1">
                <a:solidFill>
                  <a:srgbClr val="0F7001"/>
                </a:solidFill>
                <a:latin typeface="Consolas"/>
              </a:rPr>
              <a:t>entry.S</a:t>
            </a:r>
            <a:r>
              <a:rPr lang="en-US" sz="1600" dirty="0">
                <a:solidFill>
                  <a:srgbClr val="0F7001"/>
                </a:solidFill>
                <a:latin typeface="Consolas"/>
              </a:rPr>
              <a:t> and others).</a:t>
            </a:r>
          </a:p>
          <a:p>
            <a:r>
              <a:rPr lang="en-US" sz="1600" dirty="0">
                <a:solidFill>
                  <a:srgbClr val="0F7001"/>
                </a:solidFill>
                <a:latin typeface="Consolas"/>
              </a:rPr>
              <a:t> * Fork is rather simple, once you get the hang of it, but the memory</a:t>
            </a:r>
          </a:p>
          <a:p>
            <a:r>
              <a:rPr lang="en-US" sz="1600" dirty="0">
                <a:solidFill>
                  <a:srgbClr val="0F7001"/>
                </a:solidFill>
                <a:latin typeface="Consolas"/>
              </a:rPr>
              <a:t> * management can be a bitch. See 'mm/</a:t>
            </a:r>
            <a:r>
              <a:rPr lang="en-US" sz="1600" dirty="0" err="1">
                <a:solidFill>
                  <a:srgbClr val="0F7001"/>
                </a:solidFill>
                <a:latin typeface="Consolas"/>
              </a:rPr>
              <a:t>memory.c</a:t>
            </a:r>
            <a:r>
              <a:rPr lang="en-US" sz="1600" dirty="0">
                <a:solidFill>
                  <a:srgbClr val="0F7001"/>
                </a:solidFill>
                <a:latin typeface="Consolas"/>
              </a:rPr>
              <a:t>': '</a:t>
            </a:r>
            <a:r>
              <a:rPr lang="en-US" sz="1600" dirty="0" err="1">
                <a:solidFill>
                  <a:srgbClr val="0F7001"/>
                </a:solidFill>
                <a:latin typeface="Consolas"/>
              </a:rPr>
              <a:t>copy_page_range</a:t>
            </a:r>
            <a:r>
              <a:rPr lang="en-US" sz="1600" dirty="0">
                <a:solidFill>
                  <a:srgbClr val="0F7001"/>
                </a:solidFill>
                <a:latin typeface="Consolas"/>
              </a:rPr>
              <a:t>()'</a:t>
            </a:r>
          </a:p>
          <a:p>
            <a:r>
              <a:rPr lang="en-US" sz="1600" dirty="0">
                <a:solidFill>
                  <a:srgbClr val="0F7001"/>
                </a:solidFill>
                <a:latin typeface="Consolas"/>
              </a:rPr>
              <a:t> */</a:t>
            </a:r>
            <a:endParaRPr lang="en-US" sz="1600" dirty="0">
              <a:solidFill>
                <a:srgbClr val="1A1A1A"/>
              </a:solidFill>
              <a:latin typeface="Consolas"/>
            </a:endParaRPr>
          </a:p>
          <a:p>
            <a:endParaRPr lang="en-US" sz="1600" dirty="0">
              <a:solidFill>
                <a:srgbClr val="1A1A1A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FF"/>
                </a:solidFill>
                <a:latin typeface="Consolas"/>
              </a:rPr>
              <a:t>#include</a:t>
            </a:r>
            <a:r>
              <a:rPr lang="en-US" sz="1600" dirty="0">
                <a:solidFill>
                  <a:srgbClr val="1A1A1A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900112"/>
                </a:solidFill>
                <a:latin typeface="Consolas"/>
              </a:rPr>
              <a:t>&lt;</a:t>
            </a:r>
            <a:r>
              <a:rPr lang="en-US" sz="1600" dirty="0" err="1">
                <a:solidFill>
                  <a:srgbClr val="900112"/>
                </a:solidFill>
                <a:latin typeface="Consolas"/>
              </a:rPr>
              <a:t>linux</a:t>
            </a:r>
            <a:r>
              <a:rPr lang="en-US" sz="1600" dirty="0">
                <a:solidFill>
                  <a:srgbClr val="900112"/>
                </a:solidFill>
                <a:latin typeface="Consolas"/>
              </a:rPr>
              <a:t>/</a:t>
            </a:r>
            <a:r>
              <a:rPr lang="en-US" sz="1600" dirty="0" err="1">
                <a:solidFill>
                  <a:srgbClr val="900112"/>
                </a:solidFill>
                <a:latin typeface="Consolas"/>
              </a:rPr>
              <a:t>slab.h</a:t>
            </a:r>
            <a:r>
              <a:rPr lang="en-US" sz="1600" dirty="0">
                <a:solidFill>
                  <a:srgbClr val="900112"/>
                </a:solidFill>
                <a:latin typeface="Consolas"/>
              </a:rPr>
              <a:t>&gt;</a:t>
            </a:r>
            <a:endParaRPr lang="en-US" sz="1600" dirty="0">
              <a:solidFill>
                <a:srgbClr val="1A1A1A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FF"/>
                </a:solidFill>
                <a:latin typeface="Consolas"/>
              </a:rPr>
              <a:t>#include</a:t>
            </a:r>
            <a:r>
              <a:rPr lang="en-US" sz="1600" dirty="0">
                <a:solidFill>
                  <a:srgbClr val="1A1A1A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900112"/>
                </a:solidFill>
                <a:latin typeface="Consolas"/>
              </a:rPr>
              <a:t>&lt;</a:t>
            </a:r>
            <a:r>
              <a:rPr lang="en-US" sz="1600" dirty="0" err="1">
                <a:solidFill>
                  <a:srgbClr val="900112"/>
                </a:solidFill>
                <a:latin typeface="Consolas"/>
              </a:rPr>
              <a:t>linux</a:t>
            </a:r>
            <a:r>
              <a:rPr lang="en-US" sz="1600" dirty="0">
                <a:solidFill>
                  <a:srgbClr val="900112"/>
                </a:solidFill>
                <a:latin typeface="Consolas"/>
              </a:rPr>
              <a:t>/</a:t>
            </a:r>
            <a:r>
              <a:rPr lang="en-US" sz="1600" dirty="0" err="1">
                <a:solidFill>
                  <a:srgbClr val="900112"/>
                </a:solidFill>
                <a:latin typeface="Consolas"/>
              </a:rPr>
              <a:t>init.h</a:t>
            </a:r>
            <a:r>
              <a:rPr lang="en-US" sz="1600" dirty="0">
                <a:solidFill>
                  <a:srgbClr val="900112"/>
                </a:solidFill>
                <a:latin typeface="Consolas"/>
              </a:rPr>
              <a:t>&gt;</a:t>
            </a:r>
            <a:endParaRPr lang="en-US" sz="1600" dirty="0">
              <a:solidFill>
                <a:srgbClr val="1A1A1A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FF"/>
                </a:solidFill>
                <a:latin typeface="Consolas"/>
              </a:rPr>
              <a:t>#include</a:t>
            </a:r>
            <a:r>
              <a:rPr lang="en-US" sz="1600" dirty="0">
                <a:solidFill>
                  <a:srgbClr val="1A1A1A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900112"/>
                </a:solidFill>
                <a:latin typeface="Consolas"/>
              </a:rPr>
              <a:t>&lt;</a:t>
            </a:r>
            <a:r>
              <a:rPr lang="en-US" sz="1600" dirty="0" err="1">
                <a:solidFill>
                  <a:srgbClr val="900112"/>
                </a:solidFill>
                <a:latin typeface="Consolas"/>
              </a:rPr>
              <a:t>linux</a:t>
            </a:r>
            <a:r>
              <a:rPr lang="en-US" sz="1600" dirty="0">
                <a:solidFill>
                  <a:srgbClr val="900112"/>
                </a:solidFill>
                <a:latin typeface="Consolas"/>
              </a:rPr>
              <a:t>/</a:t>
            </a:r>
            <a:r>
              <a:rPr lang="en-US" sz="1600" dirty="0" err="1">
                <a:solidFill>
                  <a:srgbClr val="900112"/>
                </a:solidFill>
                <a:latin typeface="Consolas"/>
              </a:rPr>
              <a:t>unistd.h</a:t>
            </a:r>
            <a:r>
              <a:rPr lang="en-US" sz="1600" dirty="0">
                <a:solidFill>
                  <a:srgbClr val="900112"/>
                </a:solidFill>
                <a:latin typeface="Consolas"/>
              </a:rPr>
              <a:t>&gt;</a:t>
            </a:r>
            <a:endParaRPr lang="en-US" sz="1600" dirty="0">
              <a:solidFill>
                <a:srgbClr val="1A1A1A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FF"/>
                </a:solidFill>
                <a:latin typeface="Consolas"/>
              </a:rPr>
              <a:t>#include</a:t>
            </a:r>
            <a:r>
              <a:rPr lang="en-US" sz="1600" dirty="0">
                <a:solidFill>
                  <a:srgbClr val="1A1A1A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900112"/>
                </a:solidFill>
                <a:latin typeface="Consolas"/>
              </a:rPr>
              <a:t>&lt;</a:t>
            </a:r>
            <a:r>
              <a:rPr lang="en-US" sz="1600" dirty="0" err="1">
                <a:solidFill>
                  <a:srgbClr val="900112"/>
                </a:solidFill>
                <a:latin typeface="Consolas"/>
              </a:rPr>
              <a:t>linux</a:t>
            </a:r>
            <a:r>
              <a:rPr lang="en-US" sz="1600" dirty="0">
                <a:solidFill>
                  <a:srgbClr val="900112"/>
                </a:solidFill>
                <a:latin typeface="Consolas"/>
              </a:rPr>
              <a:t>/</a:t>
            </a:r>
            <a:r>
              <a:rPr lang="en-US" sz="1600" dirty="0" err="1">
                <a:solidFill>
                  <a:srgbClr val="900112"/>
                </a:solidFill>
                <a:latin typeface="Consolas"/>
              </a:rPr>
              <a:t>module.h</a:t>
            </a:r>
            <a:r>
              <a:rPr lang="en-US" sz="1600" dirty="0">
                <a:solidFill>
                  <a:srgbClr val="900112"/>
                </a:solidFill>
                <a:latin typeface="Consolas"/>
              </a:rPr>
              <a:t>&gt;</a:t>
            </a:r>
            <a:endParaRPr lang="en-US" sz="1600" dirty="0">
              <a:solidFill>
                <a:srgbClr val="1A1A1A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FF"/>
                </a:solidFill>
                <a:latin typeface="Consolas"/>
              </a:rPr>
              <a:t>#include</a:t>
            </a:r>
            <a:r>
              <a:rPr lang="en-US" sz="1600" dirty="0">
                <a:solidFill>
                  <a:srgbClr val="1A1A1A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900112"/>
                </a:solidFill>
                <a:latin typeface="Consolas"/>
              </a:rPr>
              <a:t>&lt;</a:t>
            </a:r>
            <a:r>
              <a:rPr lang="en-US" sz="1600" dirty="0" err="1">
                <a:solidFill>
                  <a:srgbClr val="900112"/>
                </a:solidFill>
                <a:latin typeface="Consolas"/>
              </a:rPr>
              <a:t>linux</a:t>
            </a:r>
            <a:r>
              <a:rPr lang="en-US" sz="1600" dirty="0">
                <a:solidFill>
                  <a:srgbClr val="900112"/>
                </a:solidFill>
                <a:latin typeface="Consolas"/>
              </a:rPr>
              <a:t>/</a:t>
            </a:r>
            <a:r>
              <a:rPr lang="en-US" sz="1600" dirty="0" err="1">
                <a:solidFill>
                  <a:srgbClr val="900112"/>
                </a:solidFill>
                <a:latin typeface="Consolas"/>
              </a:rPr>
              <a:t>vmalloc.h</a:t>
            </a:r>
            <a:r>
              <a:rPr lang="en-US" sz="1600" dirty="0">
                <a:solidFill>
                  <a:srgbClr val="900112"/>
                </a:solidFill>
                <a:latin typeface="Consolas"/>
              </a:rPr>
              <a:t>&gt;</a:t>
            </a:r>
            <a:endParaRPr lang="en-US" sz="1600" dirty="0">
              <a:solidFill>
                <a:srgbClr val="1A1A1A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FF"/>
                </a:solidFill>
                <a:latin typeface="Consolas"/>
              </a:rPr>
              <a:t>#include</a:t>
            </a:r>
            <a:r>
              <a:rPr lang="en-US" sz="1600" dirty="0">
                <a:solidFill>
                  <a:srgbClr val="1A1A1A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900112"/>
                </a:solidFill>
                <a:latin typeface="Consolas"/>
              </a:rPr>
              <a:t>&lt;</a:t>
            </a:r>
            <a:r>
              <a:rPr lang="en-US" sz="1600" dirty="0" err="1">
                <a:solidFill>
                  <a:srgbClr val="900112"/>
                </a:solidFill>
                <a:latin typeface="Consolas"/>
              </a:rPr>
              <a:t>linux</a:t>
            </a:r>
            <a:r>
              <a:rPr lang="en-US" sz="1600" dirty="0">
                <a:solidFill>
                  <a:srgbClr val="900112"/>
                </a:solidFill>
                <a:latin typeface="Consolas"/>
              </a:rPr>
              <a:t>/</a:t>
            </a:r>
            <a:r>
              <a:rPr lang="en-US" sz="1600" dirty="0" err="1">
                <a:solidFill>
                  <a:srgbClr val="900112"/>
                </a:solidFill>
                <a:latin typeface="Consolas"/>
              </a:rPr>
              <a:t>completion.h</a:t>
            </a:r>
            <a:r>
              <a:rPr lang="en-US" sz="1600" dirty="0">
                <a:solidFill>
                  <a:srgbClr val="900112"/>
                </a:solidFill>
                <a:latin typeface="Consolas"/>
              </a:rPr>
              <a:t>&gt;</a:t>
            </a:r>
            <a:endParaRPr lang="en-US" sz="1600" dirty="0">
              <a:solidFill>
                <a:srgbClr val="1A1A1A"/>
              </a:solidFill>
              <a:latin typeface="Consolas"/>
            </a:endParaRPr>
          </a:p>
          <a:p>
            <a:r>
              <a:rPr lang="en-US" sz="1600" dirty="0">
                <a:solidFill>
                  <a:srgbClr val="1A1A1A"/>
                </a:solidFill>
                <a:latin typeface="Consolas"/>
              </a:rPr>
              <a:t>…</a:t>
            </a:r>
          </a:p>
        </p:txBody>
      </p:sp>
      <p:sp>
        <p:nvSpPr>
          <p:cNvPr id="5" name="Rectangle 4"/>
          <p:cNvSpPr/>
          <p:nvPr/>
        </p:nvSpPr>
        <p:spPr>
          <a:xfrm>
            <a:off x="6136433" y="5510562"/>
            <a:ext cx="21108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1935 total lines</a:t>
            </a:r>
          </a:p>
        </p:txBody>
      </p:sp>
    </p:spTree>
    <p:extLst>
      <p:ext uri="{BB962C8B-B14F-4D97-AF65-F5344CB8AC3E}">
        <p14:creationId xmlns:p14="http://schemas.microsoft.com/office/powerpoint/2010/main" val="2196713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University of Virginia cs4414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58755" y="334172"/>
            <a:ext cx="8822237" cy="6001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F7001"/>
                </a:solidFill>
                <a:latin typeface="Consolas"/>
              </a:rPr>
              <a:t>/*</a:t>
            </a:r>
          </a:p>
          <a:p>
            <a:r>
              <a:rPr lang="en-US" sz="1600" dirty="0">
                <a:solidFill>
                  <a:srgbClr val="0F7001"/>
                </a:solidFill>
                <a:latin typeface="Consolas"/>
              </a:rPr>
              <a:t> *  Ok, this is the main fork-routine.</a:t>
            </a:r>
          </a:p>
          <a:p>
            <a:r>
              <a:rPr lang="en-US" sz="1600" dirty="0">
                <a:solidFill>
                  <a:srgbClr val="0F7001"/>
                </a:solidFill>
                <a:latin typeface="Consolas"/>
              </a:rPr>
              <a:t> *</a:t>
            </a:r>
          </a:p>
          <a:p>
            <a:r>
              <a:rPr lang="en-US" sz="1600" dirty="0">
                <a:solidFill>
                  <a:srgbClr val="0F7001"/>
                </a:solidFill>
                <a:latin typeface="Consolas"/>
              </a:rPr>
              <a:t> * It copies the process, and if successful kick-starts</a:t>
            </a:r>
          </a:p>
          <a:p>
            <a:r>
              <a:rPr lang="en-US" sz="1600" dirty="0">
                <a:solidFill>
                  <a:srgbClr val="0F7001"/>
                </a:solidFill>
                <a:latin typeface="Consolas"/>
              </a:rPr>
              <a:t> * it and waits for it to finish using the VM if required.</a:t>
            </a:r>
          </a:p>
          <a:p>
            <a:r>
              <a:rPr lang="en-US" sz="1600" dirty="0">
                <a:solidFill>
                  <a:srgbClr val="0F7001"/>
                </a:solidFill>
                <a:latin typeface="Consolas"/>
              </a:rPr>
              <a:t> */</a:t>
            </a:r>
            <a:endParaRPr lang="en-US" sz="1600" dirty="0">
              <a:solidFill>
                <a:srgbClr val="1A1A1A"/>
              </a:solidFill>
              <a:latin typeface="Consolas"/>
            </a:endParaRPr>
          </a:p>
          <a:p>
            <a:r>
              <a:rPr lang="en-US" sz="1600" dirty="0">
                <a:solidFill>
                  <a:srgbClr val="0000FF"/>
                </a:solidFill>
                <a:latin typeface="Consolas"/>
              </a:rPr>
              <a:t>long</a:t>
            </a:r>
            <a:r>
              <a:rPr lang="en-US" sz="1600" dirty="0">
                <a:solidFill>
                  <a:srgbClr val="1A1A1A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1A1A1A"/>
                </a:solidFill>
                <a:latin typeface="Consolas"/>
              </a:rPr>
              <a:t>do_fork</a:t>
            </a:r>
            <a:r>
              <a:rPr lang="en-US" sz="1600" dirty="0">
                <a:solidFill>
                  <a:srgbClr val="1A1A1A"/>
                </a:solidFill>
                <a:latin typeface="Consolas"/>
              </a:rPr>
              <a:t>(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unsigned</a:t>
            </a:r>
            <a:r>
              <a:rPr lang="en-US" sz="1600" dirty="0">
                <a:solidFill>
                  <a:srgbClr val="1A1A1A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long</a:t>
            </a:r>
            <a:r>
              <a:rPr lang="en-US" sz="1600" dirty="0">
                <a:solidFill>
                  <a:srgbClr val="1A1A1A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1A1A1A"/>
                </a:solidFill>
                <a:latin typeface="Consolas"/>
              </a:rPr>
              <a:t>clone_flags</a:t>
            </a:r>
            <a:r>
              <a:rPr lang="en-US" sz="1600" dirty="0">
                <a:solidFill>
                  <a:srgbClr val="1A1A1A"/>
                </a:solidFill>
                <a:latin typeface="Consolas"/>
              </a:rPr>
              <a:t>,</a:t>
            </a:r>
          </a:p>
          <a:p>
            <a:r>
              <a:rPr lang="en-US" sz="1600" dirty="0">
                <a:solidFill>
                  <a:srgbClr val="1A1A1A"/>
                </a:solidFill>
                <a:latin typeface="Consolas"/>
              </a:rPr>
              <a:t>          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unsigned</a:t>
            </a:r>
            <a:r>
              <a:rPr lang="en-US" sz="1600" dirty="0">
                <a:solidFill>
                  <a:srgbClr val="1A1A1A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long</a:t>
            </a:r>
            <a:r>
              <a:rPr lang="en-US" sz="1600" dirty="0">
                <a:solidFill>
                  <a:srgbClr val="1A1A1A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1A1A1A"/>
                </a:solidFill>
                <a:latin typeface="Consolas"/>
              </a:rPr>
              <a:t>stack_start</a:t>
            </a:r>
            <a:r>
              <a:rPr lang="en-US" sz="1600" dirty="0">
                <a:solidFill>
                  <a:srgbClr val="1A1A1A"/>
                </a:solidFill>
                <a:latin typeface="Consolas"/>
              </a:rPr>
              <a:t>,</a:t>
            </a:r>
          </a:p>
          <a:p>
            <a:r>
              <a:rPr lang="en-US" sz="1600" dirty="0">
                <a:solidFill>
                  <a:srgbClr val="1A1A1A"/>
                </a:solidFill>
                <a:latin typeface="Consolas"/>
              </a:rPr>
              <a:t>          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unsigned</a:t>
            </a:r>
            <a:r>
              <a:rPr lang="en-US" sz="1600" dirty="0">
                <a:solidFill>
                  <a:srgbClr val="1A1A1A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long</a:t>
            </a:r>
            <a:r>
              <a:rPr lang="en-US" sz="1600" dirty="0">
                <a:solidFill>
                  <a:srgbClr val="1A1A1A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1A1A1A"/>
                </a:solidFill>
                <a:latin typeface="Consolas"/>
              </a:rPr>
              <a:t>stack_size</a:t>
            </a:r>
            <a:r>
              <a:rPr lang="en-US" sz="1600" dirty="0">
                <a:solidFill>
                  <a:srgbClr val="1A1A1A"/>
                </a:solidFill>
                <a:latin typeface="Consolas"/>
              </a:rPr>
              <a:t>,</a:t>
            </a:r>
          </a:p>
          <a:p>
            <a:r>
              <a:rPr lang="en-US" sz="1600" dirty="0">
                <a:solidFill>
                  <a:srgbClr val="1A1A1A"/>
                </a:solidFill>
                <a:latin typeface="Consolas"/>
              </a:rPr>
              <a:t>          </a:t>
            </a:r>
            <a:r>
              <a:rPr lang="en-US" sz="1600" dirty="0" err="1">
                <a:solidFill>
                  <a:srgbClr val="0000FF"/>
                </a:solidFill>
                <a:latin typeface="Consolas"/>
              </a:rPr>
              <a:t>int</a:t>
            </a:r>
            <a:r>
              <a:rPr lang="en-US" sz="1600" dirty="0">
                <a:solidFill>
                  <a:srgbClr val="1A1A1A"/>
                </a:solidFill>
                <a:latin typeface="Consolas"/>
              </a:rPr>
              <a:t> __user *</a:t>
            </a:r>
            <a:r>
              <a:rPr lang="en-US" sz="1600" dirty="0" err="1">
                <a:solidFill>
                  <a:srgbClr val="1A1A1A"/>
                </a:solidFill>
                <a:latin typeface="Consolas"/>
              </a:rPr>
              <a:t>parent_tidptr</a:t>
            </a:r>
            <a:r>
              <a:rPr lang="en-US" sz="1600" dirty="0">
                <a:solidFill>
                  <a:srgbClr val="1A1A1A"/>
                </a:solidFill>
                <a:latin typeface="Consolas"/>
              </a:rPr>
              <a:t>,</a:t>
            </a:r>
          </a:p>
          <a:p>
            <a:r>
              <a:rPr lang="en-US" sz="1600" dirty="0">
                <a:solidFill>
                  <a:srgbClr val="1A1A1A"/>
                </a:solidFill>
                <a:latin typeface="Consolas"/>
              </a:rPr>
              <a:t>          </a:t>
            </a:r>
            <a:r>
              <a:rPr lang="en-US" sz="1600" dirty="0" err="1">
                <a:solidFill>
                  <a:srgbClr val="0000FF"/>
                </a:solidFill>
                <a:latin typeface="Consolas"/>
              </a:rPr>
              <a:t>int</a:t>
            </a:r>
            <a:r>
              <a:rPr lang="en-US" sz="1600" dirty="0">
                <a:solidFill>
                  <a:srgbClr val="1A1A1A"/>
                </a:solidFill>
                <a:latin typeface="Consolas"/>
              </a:rPr>
              <a:t> __user *</a:t>
            </a:r>
            <a:r>
              <a:rPr lang="en-US" sz="1600" dirty="0" err="1">
                <a:solidFill>
                  <a:srgbClr val="1A1A1A"/>
                </a:solidFill>
                <a:latin typeface="Consolas"/>
              </a:rPr>
              <a:t>child_tidptr</a:t>
            </a:r>
            <a:r>
              <a:rPr lang="en-US" sz="1600" dirty="0">
                <a:solidFill>
                  <a:srgbClr val="1A1A1A"/>
                </a:solidFill>
                <a:latin typeface="Consolas"/>
              </a:rPr>
              <a:t>)</a:t>
            </a:r>
          </a:p>
          <a:p>
            <a:r>
              <a:rPr lang="en-US" sz="1600" dirty="0">
                <a:solidFill>
                  <a:srgbClr val="1A1A1A"/>
                </a:solidFill>
                <a:latin typeface="Consolas"/>
              </a:rPr>
              <a:t>{</a:t>
            </a:r>
          </a:p>
          <a:p>
            <a:r>
              <a:rPr lang="en-US" sz="1600" dirty="0">
                <a:solidFill>
                  <a:srgbClr val="1A1A1A"/>
                </a:solidFill>
                <a:latin typeface="Consolas"/>
              </a:rPr>
              <a:t>    </a:t>
            </a:r>
            <a:r>
              <a:rPr lang="en-US" sz="1600" dirty="0" err="1">
                <a:solidFill>
                  <a:srgbClr val="0000FF"/>
                </a:solidFill>
                <a:latin typeface="Consolas"/>
              </a:rPr>
              <a:t>struct</a:t>
            </a:r>
            <a:r>
              <a:rPr lang="en-US" sz="1600" dirty="0">
                <a:solidFill>
                  <a:srgbClr val="1A1A1A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1A1A1A"/>
                </a:solidFill>
                <a:latin typeface="Consolas"/>
              </a:rPr>
              <a:t>task_struct</a:t>
            </a:r>
            <a:r>
              <a:rPr lang="en-US" sz="1600" dirty="0">
                <a:solidFill>
                  <a:srgbClr val="1A1A1A"/>
                </a:solidFill>
                <a:latin typeface="Consolas"/>
              </a:rPr>
              <a:t> *p;</a:t>
            </a:r>
          </a:p>
          <a:p>
            <a:r>
              <a:rPr lang="fr-FR" sz="1600" dirty="0">
                <a:solidFill>
                  <a:srgbClr val="1A1A1A"/>
                </a:solidFill>
                <a:latin typeface="Consolas"/>
              </a:rPr>
              <a:t>    </a:t>
            </a:r>
            <a:r>
              <a:rPr lang="fr-FR" sz="1600" dirty="0" err="1">
                <a:solidFill>
                  <a:srgbClr val="0000FF"/>
                </a:solidFill>
                <a:latin typeface="Consolas"/>
              </a:rPr>
              <a:t>int</a:t>
            </a:r>
            <a:r>
              <a:rPr lang="fr-FR" sz="1600" dirty="0">
                <a:solidFill>
                  <a:srgbClr val="1A1A1A"/>
                </a:solidFill>
                <a:latin typeface="Consolas"/>
              </a:rPr>
              <a:t> trace = 0;</a:t>
            </a:r>
          </a:p>
          <a:p>
            <a:r>
              <a:rPr lang="en-US" sz="1600" dirty="0">
                <a:solidFill>
                  <a:srgbClr val="1A1A1A"/>
                </a:solidFill>
                <a:latin typeface="Consolas"/>
              </a:rPr>
              <a:t>    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long</a:t>
            </a:r>
            <a:r>
              <a:rPr lang="en-US" sz="1600" dirty="0">
                <a:solidFill>
                  <a:srgbClr val="1A1A1A"/>
                </a:solidFill>
                <a:latin typeface="Consolas"/>
              </a:rPr>
              <a:t> nr</a:t>
            </a:r>
            <a:r>
              <a:rPr lang="en-US" sz="1600" dirty="0" smtClean="0">
                <a:solidFill>
                  <a:srgbClr val="1A1A1A"/>
                </a:solidFill>
                <a:latin typeface="Consolas"/>
              </a:rPr>
              <a:t>;</a:t>
            </a:r>
          </a:p>
          <a:p>
            <a:endParaRPr lang="en-US" sz="1600" dirty="0">
              <a:solidFill>
                <a:srgbClr val="1A1A1A"/>
              </a:solidFill>
              <a:latin typeface="Consolas"/>
            </a:endParaRPr>
          </a:p>
          <a:p>
            <a:r>
              <a:rPr lang="en-US" sz="1600" dirty="0">
                <a:solidFill>
                  <a:srgbClr val="1A1A1A"/>
                </a:solidFill>
                <a:latin typeface="Consolas"/>
              </a:rPr>
              <a:t>  </a:t>
            </a:r>
            <a:r>
              <a:rPr lang="en-US" sz="1600" dirty="0" smtClean="0">
                <a:solidFill>
                  <a:srgbClr val="1A1A1A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F7001"/>
                </a:solidFill>
                <a:latin typeface="Consolas"/>
              </a:rPr>
              <a:t>/</a:t>
            </a:r>
            <a:r>
              <a:rPr lang="en-US" sz="1600" dirty="0">
                <a:solidFill>
                  <a:srgbClr val="0F7001"/>
                </a:solidFill>
                <a:latin typeface="Consolas"/>
              </a:rPr>
              <a:t>*</a:t>
            </a:r>
          </a:p>
          <a:p>
            <a:r>
              <a:rPr lang="en-US" sz="1600" dirty="0">
                <a:solidFill>
                  <a:srgbClr val="0F7001"/>
                </a:solidFill>
                <a:latin typeface="Consolas"/>
              </a:rPr>
              <a:t>   </a:t>
            </a:r>
            <a:r>
              <a:rPr lang="en-US" sz="1600" dirty="0" smtClean="0">
                <a:solidFill>
                  <a:srgbClr val="0F7001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F7001"/>
                </a:solidFill>
                <a:latin typeface="Consolas"/>
              </a:rPr>
              <a:t>* Determine whether and which event to report to </a:t>
            </a:r>
            <a:r>
              <a:rPr lang="en-US" sz="1600" dirty="0" err="1">
                <a:solidFill>
                  <a:srgbClr val="0F7001"/>
                </a:solidFill>
                <a:latin typeface="Consolas"/>
              </a:rPr>
              <a:t>ptracer</a:t>
            </a:r>
            <a:r>
              <a:rPr lang="en-US" sz="1600" dirty="0">
                <a:solidFill>
                  <a:srgbClr val="0F7001"/>
                </a:solidFill>
                <a:latin typeface="Consolas"/>
              </a:rPr>
              <a:t>.  When</a:t>
            </a:r>
          </a:p>
          <a:p>
            <a:r>
              <a:rPr lang="en-US" sz="1600" dirty="0">
                <a:solidFill>
                  <a:srgbClr val="0F7001"/>
                </a:solidFill>
                <a:latin typeface="Consolas"/>
              </a:rPr>
              <a:t>     * called from </a:t>
            </a:r>
            <a:r>
              <a:rPr lang="en-US" sz="1600" dirty="0" err="1">
                <a:solidFill>
                  <a:srgbClr val="0F7001"/>
                </a:solidFill>
                <a:latin typeface="Consolas"/>
              </a:rPr>
              <a:t>kernel_thread</a:t>
            </a:r>
            <a:r>
              <a:rPr lang="en-US" sz="1600" dirty="0">
                <a:solidFill>
                  <a:srgbClr val="0F7001"/>
                </a:solidFill>
                <a:latin typeface="Consolas"/>
              </a:rPr>
              <a:t> or CLONE_UNTRACED is explicitly</a:t>
            </a:r>
          </a:p>
          <a:p>
            <a:r>
              <a:rPr lang="en-US" sz="1600" dirty="0">
                <a:solidFill>
                  <a:srgbClr val="0F7001"/>
                </a:solidFill>
                <a:latin typeface="Consolas"/>
              </a:rPr>
              <a:t>     * requested, no event is reported; otherwise, report if the event</a:t>
            </a:r>
          </a:p>
          <a:p>
            <a:r>
              <a:rPr lang="en-US" sz="1600" dirty="0">
                <a:solidFill>
                  <a:srgbClr val="0F7001"/>
                </a:solidFill>
                <a:latin typeface="Consolas"/>
              </a:rPr>
              <a:t>     * for the type of forking is enabled.</a:t>
            </a:r>
          </a:p>
          <a:p>
            <a:r>
              <a:rPr lang="en-US" sz="1600" dirty="0">
                <a:solidFill>
                  <a:srgbClr val="0F7001"/>
                </a:solidFill>
                <a:latin typeface="Consolas"/>
              </a:rPr>
              <a:t>     */</a:t>
            </a:r>
            <a:endParaRPr lang="en-US" sz="1600" dirty="0">
              <a:solidFill>
                <a:srgbClr val="1A1A1A"/>
              </a:solidFill>
              <a:latin typeface="Consolas"/>
            </a:endParaRPr>
          </a:p>
          <a:p>
            <a:r>
              <a:rPr lang="en-US" sz="1600" dirty="0">
                <a:solidFill>
                  <a:srgbClr val="1A1A1A"/>
                </a:solidFill>
                <a:latin typeface="Consolas"/>
              </a:rPr>
              <a:t>    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if</a:t>
            </a:r>
            <a:r>
              <a:rPr lang="en-US" sz="1600" dirty="0">
                <a:solidFill>
                  <a:srgbClr val="1A1A1A"/>
                </a:solidFill>
                <a:latin typeface="Consolas"/>
              </a:rPr>
              <a:t> (!(</a:t>
            </a:r>
            <a:r>
              <a:rPr lang="en-US" sz="1600" dirty="0" err="1">
                <a:solidFill>
                  <a:srgbClr val="1A1A1A"/>
                </a:solidFill>
                <a:latin typeface="Consolas"/>
              </a:rPr>
              <a:t>clone_flags</a:t>
            </a:r>
            <a:r>
              <a:rPr lang="en-US" sz="1600" dirty="0">
                <a:solidFill>
                  <a:srgbClr val="1A1A1A"/>
                </a:solidFill>
                <a:latin typeface="Consolas"/>
              </a:rPr>
              <a:t> &amp; CLONE_UNTRACED)) </a:t>
            </a:r>
            <a:r>
              <a:rPr lang="en-US" sz="1600" dirty="0" smtClean="0">
                <a:solidFill>
                  <a:srgbClr val="1A1A1A"/>
                </a:solidFill>
                <a:latin typeface="Consolas"/>
              </a:rPr>
              <a:t>{ … }</a:t>
            </a:r>
          </a:p>
          <a:p>
            <a:endParaRPr lang="en-US" sz="1600" dirty="0">
              <a:solidFill>
                <a:srgbClr val="1A1A1A"/>
              </a:solidFill>
              <a:latin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3940954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University of Virginia cs4414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47360" y="88453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8755" y="334172"/>
            <a:ext cx="8822237" cy="5678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latin typeface="Consolas"/>
              </a:rPr>
              <a:t>long</a:t>
            </a:r>
            <a:r>
              <a:rPr lang="en-US" sz="1600" dirty="0" smtClean="0">
                <a:solidFill>
                  <a:srgbClr val="1A1A1A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1A1A1A"/>
                </a:solidFill>
                <a:latin typeface="Consolas"/>
              </a:rPr>
              <a:t>do_fork</a:t>
            </a:r>
            <a:r>
              <a:rPr lang="en-US" sz="1600" dirty="0">
                <a:solidFill>
                  <a:srgbClr val="1A1A1A"/>
                </a:solidFill>
                <a:latin typeface="Consolas"/>
              </a:rPr>
              <a:t>(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unsigned</a:t>
            </a:r>
            <a:r>
              <a:rPr lang="en-US" sz="1600" dirty="0">
                <a:solidFill>
                  <a:srgbClr val="1A1A1A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long</a:t>
            </a:r>
            <a:r>
              <a:rPr lang="en-US" sz="1600" dirty="0">
                <a:solidFill>
                  <a:srgbClr val="1A1A1A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1A1A1A"/>
                </a:solidFill>
                <a:latin typeface="Consolas"/>
              </a:rPr>
              <a:t>clone_flags</a:t>
            </a:r>
            <a:r>
              <a:rPr lang="en-US" sz="1600" dirty="0">
                <a:solidFill>
                  <a:srgbClr val="1A1A1A"/>
                </a:solidFill>
                <a:latin typeface="Consolas"/>
              </a:rPr>
              <a:t>,</a:t>
            </a:r>
          </a:p>
          <a:p>
            <a:r>
              <a:rPr lang="en-US" sz="1600" dirty="0">
                <a:solidFill>
                  <a:srgbClr val="1A1A1A"/>
                </a:solidFill>
                <a:latin typeface="Consolas"/>
              </a:rPr>
              <a:t>          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unsigned</a:t>
            </a:r>
            <a:r>
              <a:rPr lang="en-US" sz="1600" dirty="0">
                <a:solidFill>
                  <a:srgbClr val="1A1A1A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long</a:t>
            </a:r>
            <a:r>
              <a:rPr lang="en-US" sz="1600" dirty="0">
                <a:solidFill>
                  <a:srgbClr val="1A1A1A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1A1A1A"/>
                </a:solidFill>
                <a:latin typeface="Consolas"/>
              </a:rPr>
              <a:t>stack_start</a:t>
            </a:r>
            <a:r>
              <a:rPr lang="en-US" sz="1600" dirty="0">
                <a:solidFill>
                  <a:srgbClr val="1A1A1A"/>
                </a:solidFill>
                <a:latin typeface="Consolas"/>
              </a:rPr>
              <a:t>,</a:t>
            </a:r>
          </a:p>
          <a:p>
            <a:r>
              <a:rPr lang="en-US" sz="1600" dirty="0">
                <a:solidFill>
                  <a:srgbClr val="1A1A1A"/>
                </a:solidFill>
                <a:latin typeface="Consolas"/>
              </a:rPr>
              <a:t>          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unsigned</a:t>
            </a:r>
            <a:r>
              <a:rPr lang="en-US" sz="1600" dirty="0">
                <a:solidFill>
                  <a:srgbClr val="1A1A1A"/>
                </a:solidFill>
                <a:latin typeface="Consolas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long</a:t>
            </a:r>
            <a:r>
              <a:rPr lang="en-US" sz="1600" dirty="0">
                <a:solidFill>
                  <a:srgbClr val="1A1A1A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1A1A1A"/>
                </a:solidFill>
                <a:latin typeface="Consolas"/>
              </a:rPr>
              <a:t>stack_size</a:t>
            </a:r>
            <a:r>
              <a:rPr lang="en-US" sz="1600" dirty="0">
                <a:solidFill>
                  <a:srgbClr val="1A1A1A"/>
                </a:solidFill>
                <a:latin typeface="Consolas"/>
              </a:rPr>
              <a:t>,</a:t>
            </a:r>
          </a:p>
          <a:p>
            <a:r>
              <a:rPr lang="en-US" sz="1600" dirty="0">
                <a:solidFill>
                  <a:srgbClr val="1A1A1A"/>
                </a:solidFill>
                <a:latin typeface="Consolas"/>
              </a:rPr>
              <a:t>          </a:t>
            </a:r>
            <a:r>
              <a:rPr lang="en-US" sz="1600" dirty="0" err="1">
                <a:solidFill>
                  <a:srgbClr val="0000FF"/>
                </a:solidFill>
                <a:latin typeface="Consolas"/>
              </a:rPr>
              <a:t>int</a:t>
            </a:r>
            <a:r>
              <a:rPr lang="en-US" sz="1600" dirty="0">
                <a:solidFill>
                  <a:srgbClr val="1A1A1A"/>
                </a:solidFill>
                <a:latin typeface="Consolas"/>
              </a:rPr>
              <a:t> __user *</a:t>
            </a:r>
            <a:r>
              <a:rPr lang="en-US" sz="1600" dirty="0" err="1">
                <a:solidFill>
                  <a:srgbClr val="1A1A1A"/>
                </a:solidFill>
                <a:latin typeface="Consolas"/>
              </a:rPr>
              <a:t>parent_tidptr</a:t>
            </a:r>
            <a:r>
              <a:rPr lang="en-US" sz="1600" dirty="0">
                <a:solidFill>
                  <a:srgbClr val="1A1A1A"/>
                </a:solidFill>
                <a:latin typeface="Consolas"/>
              </a:rPr>
              <a:t>,</a:t>
            </a:r>
          </a:p>
          <a:p>
            <a:r>
              <a:rPr lang="en-US" sz="1600" dirty="0">
                <a:solidFill>
                  <a:srgbClr val="1A1A1A"/>
                </a:solidFill>
                <a:latin typeface="Consolas"/>
              </a:rPr>
              <a:t>          </a:t>
            </a:r>
            <a:r>
              <a:rPr lang="en-US" sz="1600" dirty="0" err="1">
                <a:solidFill>
                  <a:srgbClr val="0000FF"/>
                </a:solidFill>
                <a:latin typeface="Consolas"/>
              </a:rPr>
              <a:t>int</a:t>
            </a:r>
            <a:r>
              <a:rPr lang="en-US" sz="1600" dirty="0">
                <a:solidFill>
                  <a:srgbClr val="1A1A1A"/>
                </a:solidFill>
                <a:latin typeface="Consolas"/>
              </a:rPr>
              <a:t> __user *</a:t>
            </a:r>
            <a:r>
              <a:rPr lang="en-US" sz="1600" dirty="0" err="1">
                <a:solidFill>
                  <a:srgbClr val="1A1A1A"/>
                </a:solidFill>
                <a:latin typeface="Consolas"/>
              </a:rPr>
              <a:t>child_tidptr</a:t>
            </a:r>
            <a:r>
              <a:rPr lang="en-US" sz="1600" dirty="0">
                <a:solidFill>
                  <a:srgbClr val="1A1A1A"/>
                </a:solidFill>
                <a:latin typeface="Consolas"/>
              </a:rPr>
              <a:t>)</a:t>
            </a:r>
          </a:p>
          <a:p>
            <a:r>
              <a:rPr lang="en-US" sz="1600" dirty="0">
                <a:solidFill>
                  <a:srgbClr val="1A1A1A"/>
                </a:solidFill>
                <a:latin typeface="Consolas"/>
              </a:rPr>
              <a:t>{</a:t>
            </a:r>
          </a:p>
          <a:p>
            <a:r>
              <a:rPr lang="en-US" sz="1600" dirty="0">
                <a:solidFill>
                  <a:srgbClr val="1A1A1A"/>
                </a:solidFill>
                <a:latin typeface="Consolas"/>
              </a:rPr>
              <a:t>    </a:t>
            </a:r>
            <a:r>
              <a:rPr lang="en-US" sz="1600" dirty="0" err="1" smtClean="0">
                <a:solidFill>
                  <a:srgbClr val="0000FF"/>
                </a:solidFill>
                <a:latin typeface="Consolas"/>
              </a:rPr>
              <a:t>struct</a:t>
            </a:r>
            <a:r>
              <a:rPr lang="en-US" sz="1600" dirty="0" smtClean="0">
                <a:solidFill>
                  <a:srgbClr val="1A1A1A"/>
                </a:solidFill>
                <a:latin typeface="Consolas"/>
              </a:rPr>
              <a:t> </a:t>
            </a:r>
            <a:r>
              <a:rPr lang="en-US" sz="1600" dirty="0" err="1">
                <a:solidFill>
                  <a:srgbClr val="1A1A1A"/>
                </a:solidFill>
                <a:latin typeface="Consolas"/>
              </a:rPr>
              <a:t>task_struct</a:t>
            </a:r>
            <a:r>
              <a:rPr lang="en-US" sz="1600" dirty="0">
                <a:solidFill>
                  <a:srgbClr val="1A1A1A"/>
                </a:solidFill>
                <a:latin typeface="Consolas"/>
              </a:rPr>
              <a:t> *p;</a:t>
            </a:r>
          </a:p>
          <a:p>
            <a:r>
              <a:rPr lang="fr-FR" sz="1600" dirty="0">
                <a:solidFill>
                  <a:srgbClr val="1A1A1A"/>
                </a:solidFill>
                <a:latin typeface="Consolas"/>
              </a:rPr>
              <a:t>    </a:t>
            </a:r>
            <a:r>
              <a:rPr lang="fr-FR" sz="1600" dirty="0" err="1">
                <a:solidFill>
                  <a:srgbClr val="0000FF"/>
                </a:solidFill>
                <a:latin typeface="Consolas"/>
              </a:rPr>
              <a:t>int</a:t>
            </a:r>
            <a:r>
              <a:rPr lang="fr-FR" sz="1600" dirty="0">
                <a:solidFill>
                  <a:srgbClr val="1A1A1A"/>
                </a:solidFill>
                <a:latin typeface="Consolas"/>
              </a:rPr>
              <a:t> trace = 0;</a:t>
            </a:r>
          </a:p>
          <a:p>
            <a:r>
              <a:rPr lang="en-US" sz="1600" dirty="0">
                <a:solidFill>
                  <a:srgbClr val="1A1A1A"/>
                </a:solidFill>
                <a:latin typeface="Consolas"/>
              </a:rPr>
              <a:t>    </a:t>
            </a:r>
            <a:r>
              <a:rPr lang="en-US" sz="1600" dirty="0">
                <a:solidFill>
                  <a:srgbClr val="0000FF"/>
                </a:solidFill>
                <a:latin typeface="Consolas"/>
              </a:rPr>
              <a:t>long</a:t>
            </a:r>
            <a:r>
              <a:rPr lang="en-US" sz="1600" dirty="0">
                <a:solidFill>
                  <a:srgbClr val="1A1A1A"/>
                </a:solidFill>
                <a:latin typeface="Consolas"/>
              </a:rPr>
              <a:t> nr</a:t>
            </a:r>
            <a:r>
              <a:rPr lang="en-US" sz="1600" dirty="0" smtClean="0">
                <a:solidFill>
                  <a:srgbClr val="1A1A1A"/>
                </a:solidFill>
                <a:latin typeface="Consolas"/>
              </a:rPr>
              <a:t>;</a:t>
            </a:r>
          </a:p>
          <a:p>
            <a:endParaRPr lang="en-US" sz="1600" dirty="0">
              <a:solidFill>
                <a:srgbClr val="1A1A1A"/>
              </a:solidFill>
              <a:latin typeface="Consolas"/>
            </a:endParaRPr>
          </a:p>
          <a:p>
            <a:r>
              <a:rPr lang="en-US" sz="1600" dirty="0">
                <a:solidFill>
                  <a:srgbClr val="1A1A1A"/>
                </a:solidFill>
                <a:latin typeface="Consolas"/>
              </a:rPr>
              <a:t>  </a:t>
            </a:r>
            <a:r>
              <a:rPr lang="en-US" sz="1600" dirty="0" smtClean="0">
                <a:solidFill>
                  <a:srgbClr val="1A1A1A"/>
                </a:solidFill>
                <a:latin typeface="Consolas"/>
              </a:rPr>
              <a:t>  </a:t>
            </a:r>
            <a:r>
              <a:rPr lang="en-US" sz="1600" dirty="0" smtClean="0">
                <a:solidFill>
                  <a:srgbClr val="0F7001"/>
                </a:solidFill>
                <a:latin typeface="Consolas"/>
              </a:rPr>
              <a:t>/* Determine </a:t>
            </a:r>
            <a:r>
              <a:rPr lang="en-US" sz="1600" dirty="0">
                <a:solidFill>
                  <a:srgbClr val="0F7001"/>
                </a:solidFill>
                <a:latin typeface="Consolas"/>
              </a:rPr>
              <a:t>whether and which event to report to </a:t>
            </a:r>
            <a:r>
              <a:rPr lang="en-US" sz="1600" dirty="0" err="1" smtClean="0">
                <a:solidFill>
                  <a:srgbClr val="0F7001"/>
                </a:solidFill>
                <a:latin typeface="Consolas"/>
              </a:rPr>
              <a:t>ptracer</a:t>
            </a:r>
            <a:r>
              <a:rPr lang="en-US" sz="1600" dirty="0" smtClean="0">
                <a:solidFill>
                  <a:srgbClr val="0F7001"/>
                </a:solidFill>
                <a:latin typeface="Consolas"/>
              </a:rPr>
              <a:t>... */</a:t>
            </a:r>
          </a:p>
          <a:p>
            <a:endParaRPr lang="en-US" sz="1600" dirty="0" smtClean="0">
              <a:solidFill>
                <a:srgbClr val="0F7001"/>
              </a:solidFill>
              <a:latin typeface="Consolas"/>
            </a:endParaRPr>
          </a:p>
          <a:p>
            <a:r>
              <a:rPr lang="en-US" sz="1600" b="1" dirty="0">
                <a:solidFill>
                  <a:srgbClr val="1A1A1A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1A1A1A"/>
                </a:solidFill>
                <a:latin typeface="Consolas"/>
              </a:rPr>
              <a:t>   p = </a:t>
            </a:r>
            <a:r>
              <a:rPr lang="en-US" sz="1600" b="1" dirty="0" err="1" smtClean="0">
                <a:solidFill>
                  <a:srgbClr val="1A1A1A"/>
                </a:solidFill>
                <a:latin typeface="Consolas"/>
              </a:rPr>
              <a:t>copy_process</a:t>
            </a:r>
            <a:r>
              <a:rPr lang="en-US" sz="1600" b="1" dirty="0" smtClean="0">
                <a:solidFill>
                  <a:srgbClr val="1A1A1A"/>
                </a:solidFill>
                <a:latin typeface="Consolas"/>
              </a:rPr>
              <a:t>(</a:t>
            </a:r>
            <a:r>
              <a:rPr lang="en-US" sz="1600" b="1" dirty="0" err="1" smtClean="0">
                <a:solidFill>
                  <a:srgbClr val="1A1A1A"/>
                </a:solidFill>
                <a:latin typeface="Consolas"/>
              </a:rPr>
              <a:t>clone_flags</a:t>
            </a:r>
            <a:r>
              <a:rPr lang="en-US" sz="1600" b="1" dirty="0" smtClean="0">
                <a:solidFill>
                  <a:srgbClr val="1A1A1A"/>
                </a:solidFill>
                <a:latin typeface="Consolas"/>
              </a:rPr>
              <a:t>, </a:t>
            </a:r>
            <a:r>
              <a:rPr lang="en-US" sz="1600" b="1" dirty="0" err="1" smtClean="0">
                <a:solidFill>
                  <a:srgbClr val="1A1A1A"/>
                </a:solidFill>
                <a:latin typeface="Consolas"/>
              </a:rPr>
              <a:t>stack_start</a:t>
            </a:r>
            <a:r>
              <a:rPr lang="en-US" sz="1600" b="1" dirty="0" smtClean="0">
                <a:solidFill>
                  <a:srgbClr val="1A1A1A"/>
                </a:solidFill>
                <a:latin typeface="Consolas"/>
              </a:rPr>
              <a:t>, </a:t>
            </a:r>
            <a:r>
              <a:rPr lang="en-US" sz="1600" b="1" dirty="0" err="1" smtClean="0">
                <a:solidFill>
                  <a:srgbClr val="1A1A1A"/>
                </a:solidFill>
                <a:latin typeface="Consolas"/>
              </a:rPr>
              <a:t>stack_size</a:t>
            </a:r>
            <a:r>
              <a:rPr lang="en-US" sz="1600" b="1" dirty="0" smtClean="0">
                <a:solidFill>
                  <a:srgbClr val="1A1A1A"/>
                </a:solidFill>
                <a:latin typeface="Consolas"/>
              </a:rPr>
              <a:t>, </a:t>
            </a:r>
          </a:p>
          <a:p>
            <a:r>
              <a:rPr lang="en-US" sz="1600" b="1" dirty="0">
                <a:solidFill>
                  <a:srgbClr val="1A1A1A"/>
                </a:solidFill>
                <a:latin typeface="Consolas"/>
              </a:rPr>
              <a:t> </a:t>
            </a:r>
            <a:r>
              <a:rPr lang="en-US" sz="1600" b="1" dirty="0" smtClean="0">
                <a:solidFill>
                  <a:srgbClr val="1A1A1A"/>
                </a:solidFill>
                <a:latin typeface="Consolas"/>
              </a:rPr>
              <a:t>                    </a:t>
            </a:r>
            <a:r>
              <a:rPr lang="en-US" sz="1600" b="1" dirty="0" err="1" smtClean="0">
                <a:solidFill>
                  <a:srgbClr val="1A1A1A"/>
                </a:solidFill>
                <a:latin typeface="Consolas"/>
              </a:rPr>
              <a:t>child_tidptr</a:t>
            </a:r>
            <a:r>
              <a:rPr lang="en-US" sz="1600" b="1" dirty="0" smtClean="0">
                <a:solidFill>
                  <a:srgbClr val="1A1A1A"/>
                </a:solidFill>
                <a:latin typeface="Consolas"/>
              </a:rPr>
              <a:t>, NULL, trace);</a:t>
            </a:r>
            <a:endParaRPr lang="en-US" sz="1600" b="1" dirty="0" smtClean="0">
              <a:solidFill>
                <a:srgbClr val="0F7001"/>
              </a:solidFill>
              <a:latin typeface="Consolas"/>
            </a:endParaRPr>
          </a:p>
          <a:p>
            <a:r>
              <a:rPr lang="en-US" sz="1600" dirty="0">
                <a:solidFill>
                  <a:srgbClr val="0F7001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F7001"/>
                </a:solidFill>
                <a:latin typeface="Consolas"/>
              </a:rPr>
              <a:t>  </a:t>
            </a:r>
            <a:endParaRPr lang="en-US" sz="1600" dirty="0">
              <a:solidFill>
                <a:srgbClr val="0F7001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F7001"/>
                </a:solidFill>
                <a:latin typeface="Consolas"/>
              </a:rPr>
              <a:t>   </a:t>
            </a:r>
            <a:r>
              <a:rPr lang="en-US" sz="1600" dirty="0">
                <a:solidFill>
                  <a:srgbClr val="0F7001"/>
                </a:solidFill>
                <a:latin typeface="Consolas"/>
              </a:rPr>
              <a:t> /* </a:t>
            </a:r>
            <a:endParaRPr lang="en-US" sz="1600" dirty="0" smtClean="0">
              <a:solidFill>
                <a:srgbClr val="0F7001"/>
              </a:solidFill>
              <a:latin typeface="Consolas"/>
            </a:endParaRPr>
          </a:p>
          <a:p>
            <a:r>
              <a:rPr lang="en-US" sz="1600" dirty="0">
                <a:solidFill>
                  <a:srgbClr val="0F7001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F7001"/>
                </a:solidFill>
                <a:latin typeface="Consolas"/>
              </a:rPr>
              <a:t>    * Do this prior </a:t>
            </a:r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  <a:latin typeface="Consolas"/>
              </a:rPr>
              <a:t>(to)</a:t>
            </a:r>
            <a:r>
              <a:rPr lang="en-US" sz="1600" dirty="0" smtClean="0">
                <a:solidFill>
                  <a:srgbClr val="0F7001"/>
                </a:solidFill>
                <a:latin typeface="Consolas"/>
              </a:rPr>
              <a:t> waking up the new thread – the thread pointer</a:t>
            </a:r>
          </a:p>
          <a:p>
            <a:r>
              <a:rPr lang="en-US" sz="1600" dirty="0">
                <a:solidFill>
                  <a:srgbClr val="0F7001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F7001"/>
                </a:solidFill>
                <a:latin typeface="Consolas"/>
              </a:rPr>
              <a:t>    * might get invalid after that point, if the thread exits quickly.</a:t>
            </a:r>
          </a:p>
          <a:p>
            <a:r>
              <a:rPr lang="en-US" sz="1600" dirty="0">
                <a:solidFill>
                  <a:srgbClr val="0F7001"/>
                </a:solidFill>
                <a:latin typeface="Consolas"/>
              </a:rPr>
              <a:t> </a:t>
            </a:r>
            <a:r>
              <a:rPr lang="en-US" sz="1600" dirty="0" smtClean="0">
                <a:solidFill>
                  <a:srgbClr val="0F7001"/>
                </a:solidFill>
                <a:latin typeface="Consolas"/>
              </a:rPr>
              <a:t>    */</a:t>
            </a:r>
          </a:p>
          <a:p>
            <a:endParaRPr lang="en-US" sz="1600" dirty="0">
              <a:solidFill>
                <a:srgbClr val="0F7001"/>
              </a:solidFill>
              <a:latin typeface="Consolas"/>
            </a:endParaRPr>
          </a:p>
          <a:p>
            <a:r>
              <a:rPr lang="en-US" sz="1600" dirty="0" smtClean="0">
                <a:solidFill>
                  <a:srgbClr val="0F7001"/>
                </a:solidFill>
                <a:latin typeface="Consolas"/>
              </a:rPr>
              <a:t>    </a:t>
            </a:r>
            <a:r>
              <a:rPr lang="en-US" sz="1600" dirty="0" smtClean="0">
                <a:solidFill>
                  <a:srgbClr val="0000FF"/>
                </a:solidFill>
                <a:latin typeface="Consolas"/>
              </a:rPr>
              <a:t>if</a:t>
            </a:r>
            <a:r>
              <a:rPr lang="en-US" sz="1600" dirty="0" smtClean="0">
                <a:solidFill>
                  <a:srgbClr val="0F7001"/>
                </a:solidFill>
                <a:latin typeface="Consolas"/>
              </a:rPr>
              <a:t> </a:t>
            </a:r>
            <a:r>
              <a:rPr lang="en-US" sz="1600" dirty="0" smtClean="0">
                <a:latin typeface="Consolas"/>
              </a:rPr>
              <a:t>(!IS_ERR(p)) {</a:t>
            </a:r>
          </a:p>
          <a:p>
            <a:r>
              <a:rPr lang="en-US" sz="1600" dirty="0" smtClean="0">
                <a:solidFill>
                  <a:srgbClr val="0F7001"/>
                </a:solidFill>
                <a:latin typeface="Consolas"/>
              </a:rPr>
              <a:t>       </a:t>
            </a:r>
            <a:r>
              <a:rPr lang="en-US" sz="1600" dirty="0" smtClean="0">
                <a:solidFill>
                  <a:srgbClr val="000000"/>
                </a:solidFill>
                <a:latin typeface="Consolas"/>
              </a:rPr>
              <a:t>...</a:t>
            </a:r>
            <a:endParaRPr lang="en-US" sz="1600" dirty="0" smtClean="0">
              <a:solidFill>
                <a:srgbClr val="1A1A1A"/>
              </a:solidFill>
              <a:latin typeface="Consolas"/>
            </a:endParaRPr>
          </a:p>
          <a:p>
            <a:endParaRPr lang="en-US" sz="1100" dirty="0">
              <a:solidFill>
                <a:srgbClr val="1A1A1A"/>
              </a:solidFill>
              <a:latin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42219920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University of Virginia cs4414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484908" y="1367284"/>
            <a:ext cx="8428182" cy="4961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8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static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rgbClr val="8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struct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task_struct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*</a:t>
            </a:r>
            <a:r>
              <a:rPr kumimoji="0" lang="en-US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copy_process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(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8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unsigned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8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long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clone_flags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,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urier New" pitchFamily="49" charset="0"/>
              <a:cs typeface="Courier New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				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8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unsigned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8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long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stack_start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,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urier New" pitchFamily="49" charset="0"/>
              <a:cs typeface="Courier New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				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8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unsigned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8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long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stack_size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,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urier New" pitchFamily="49" charset="0"/>
              <a:cs typeface="Courier New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				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rgbClr val="8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int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__user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*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child_tidptr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,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urier New" pitchFamily="49" charset="0"/>
              <a:cs typeface="Courier New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				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rgbClr val="8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struct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pid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*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pid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,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urier New" pitchFamily="49" charset="0"/>
              <a:cs typeface="Courier New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				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rgbClr val="8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int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trace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)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urier New" pitchFamily="49" charset="0"/>
              <a:cs typeface="Courier New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{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urier New" pitchFamily="49" charset="0"/>
              <a:cs typeface="Courier New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   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rgbClr val="8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int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retval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;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urier New" pitchFamily="49" charset="0"/>
              <a:cs typeface="Courier New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   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rgbClr val="8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struct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task_struct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*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p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urier New" pitchFamily="49" charset="0"/>
              <a:cs typeface="Courier New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    if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((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clone_flags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&amp;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(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CLONE_NEWNS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|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CLONE_FS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))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==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(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CLONE_NEWNS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|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CLONE_FS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))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urier New" pitchFamily="49" charset="0"/>
              <a:cs typeface="Courier New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	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return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ERR_PTR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(-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EINVAL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);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urier New" pitchFamily="49" charset="0"/>
              <a:cs typeface="Courier New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b="1" dirty="0" smtClean="0">
              <a:solidFill>
                <a:srgbClr val="000080"/>
              </a:solidFill>
              <a:latin typeface="Courier New" pitchFamily="49" charset="0"/>
              <a:cs typeface="Courier New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i="1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     ... // lots more error cases based on flags</a:t>
            </a:r>
          </a:p>
          <a:p>
            <a:pPr>
              <a:lnSpc>
                <a:spcPct val="115000"/>
              </a:lnSpc>
            </a:pPr>
            <a:endParaRPr lang="en-US" sz="1400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n-US" sz="14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  <a:cs typeface="Times New Roman"/>
              </a:rPr>
              <a:t>	</a:t>
            </a:r>
            <a:r>
              <a:rPr lang="en-US" sz="14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  <a:cs typeface="Times New Roman"/>
              </a:rPr>
              <a:t>retval</a:t>
            </a:r>
            <a:r>
              <a:rPr lang="en-US" sz="14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  <a:cs typeface="Times New Roman"/>
              </a:rPr>
              <a:t> </a:t>
            </a:r>
            <a:r>
              <a:rPr lang="en-US" sz="14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  <a:ea typeface="Times New Roman"/>
                <a:cs typeface="Times New Roman"/>
              </a:rPr>
              <a:t>=</a:t>
            </a:r>
            <a:r>
              <a:rPr lang="en-US" sz="14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  <a:cs typeface="Times New Roman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  <a:cs typeface="Times New Roman"/>
              </a:rPr>
              <a:t>security_task_create</a:t>
            </a:r>
            <a:r>
              <a:rPr lang="en-US" sz="14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  <a:ea typeface="Times New Roman"/>
                <a:cs typeface="Times New Roman"/>
              </a:rPr>
              <a:t>(</a:t>
            </a:r>
            <a:r>
              <a:rPr lang="en-US" sz="14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  <a:cs typeface="Times New Roman"/>
              </a:rPr>
              <a:t>clone_flags</a:t>
            </a:r>
            <a:r>
              <a:rPr lang="en-US" sz="14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  <a:ea typeface="Times New Roman"/>
                <a:cs typeface="Times New Roman"/>
              </a:rPr>
              <a:t>);</a:t>
            </a:r>
            <a:endParaRPr lang="en-US" dirty="0" smtClean="0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n-US" sz="14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  <a:cs typeface="Times New Roman"/>
              </a:rPr>
              <a:t>	</a:t>
            </a:r>
            <a:r>
              <a:rPr lang="en-US" sz="1400" b="1" dirty="0" smtClean="0">
                <a:solidFill>
                  <a:srgbClr val="0000FF"/>
                </a:solidFill>
                <a:highlight>
                  <a:srgbClr val="FFFFFF"/>
                </a:highlight>
                <a:latin typeface="Courier New"/>
                <a:ea typeface="Times New Roman"/>
                <a:cs typeface="Times New Roman"/>
              </a:rPr>
              <a:t>if</a:t>
            </a:r>
            <a:r>
              <a:rPr lang="en-US" sz="14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  <a:cs typeface="Times New Roman"/>
              </a:rPr>
              <a:t> </a:t>
            </a:r>
            <a:r>
              <a:rPr lang="en-US" sz="14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  <a:ea typeface="Times New Roman"/>
                <a:cs typeface="Times New Roman"/>
              </a:rPr>
              <a:t>(</a:t>
            </a:r>
            <a:r>
              <a:rPr lang="en-US" sz="14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  <a:cs typeface="Times New Roman"/>
              </a:rPr>
              <a:t>retval</a:t>
            </a:r>
            <a:r>
              <a:rPr lang="en-US" sz="14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  <a:ea typeface="Times New Roman"/>
                <a:cs typeface="Times New Roman"/>
              </a:rPr>
              <a:t>)</a:t>
            </a:r>
            <a:endParaRPr lang="en-US" dirty="0" smtClean="0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n-US" sz="14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  <a:cs typeface="Times New Roman"/>
              </a:rPr>
              <a:t>		</a:t>
            </a:r>
            <a:r>
              <a:rPr lang="en-US" sz="1400" b="1" dirty="0" err="1" smtClean="0">
                <a:solidFill>
                  <a:srgbClr val="0000FF"/>
                </a:solidFill>
                <a:highlight>
                  <a:srgbClr val="FFFFFF"/>
                </a:highlight>
                <a:latin typeface="Courier New"/>
                <a:ea typeface="Times New Roman"/>
                <a:cs typeface="Times New Roman"/>
              </a:rPr>
              <a:t>goto</a:t>
            </a:r>
            <a:r>
              <a:rPr lang="en-US" sz="14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  <a:cs typeface="Times New Roman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  <a:cs typeface="Times New Roman"/>
              </a:rPr>
              <a:t>fork_out</a:t>
            </a:r>
            <a:r>
              <a:rPr lang="en-US" sz="14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  <a:ea typeface="Times New Roman"/>
                <a:cs typeface="Times New Roman"/>
              </a:rPr>
              <a:t>;</a:t>
            </a:r>
            <a:endParaRPr lang="en-US" dirty="0" smtClean="0">
              <a:ea typeface="Times New Roman"/>
              <a:cs typeface="Times New Roman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     ... // this is the interesting part we will look at next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fork_out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:	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400" b="1" dirty="0" smtClean="0">
                <a:solidFill>
                  <a:srgbClr val="3333FF"/>
                </a:solidFill>
                <a:latin typeface="Courier New" pitchFamily="49" charset="0"/>
                <a:cs typeface="Courier New" pitchFamily="49" charset="0"/>
              </a:rPr>
              <a:t>return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ERR_PTR(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retval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);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}</a:t>
            </a:r>
            <a:endParaRPr kumimoji="0" lang="en-US" sz="1400" b="1" u="none" strike="noStrike" cap="none" normalizeH="0" baseline="0" dirty="0" smtClean="0">
              <a:ln>
                <a:noFill/>
              </a:ln>
              <a:effectLst/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3400" y="76200"/>
            <a:ext cx="8229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8000"/>
                </a:solidFill>
                <a:ea typeface="Times New Roman" pitchFamily="18" charset="0"/>
                <a:cs typeface="Courier New" pitchFamily="49" charset="0"/>
              </a:rPr>
              <a:t>/*</a:t>
            </a:r>
            <a:endParaRPr lang="en-US" sz="1600" dirty="0" smtClean="0">
              <a:cs typeface="Courier New" pitchFamily="49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8000"/>
                </a:solidFill>
                <a:ea typeface="Times New Roman" pitchFamily="18" charset="0"/>
                <a:cs typeface="Courier New" pitchFamily="49" charset="0"/>
              </a:rPr>
              <a:t>This creates a new process as a copy of the old one,</a:t>
            </a:r>
            <a:r>
              <a:rPr lang="en-US" sz="1600" dirty="0" smtClean="0">
                <a:cs typeface="Courier New" pitchFamily="49" charset="0"/>
              </a:rPr>
              <a:t> </a:t>
            </a:r>
            <a:r>
              <a:rPr lang="en-US" sz="1600" dirty="0" smtClean="0">
                <a:solidFill>
                  <a:srgbClr val="008000"/>
                </a:solidFill>
                <a:ea typeface="Times New Roman" pitchFamily="18" charset="0"/>
                <a:cs typeface="Courier New" pitchFamily="49" charset="0"/>
              </a:rPr>
              <a:t>but does not actually start it yet. </a:t>
            </a:r>
            <a:r>
              <a:rPr lang="en-US" sz="1600" dirty="0" smtClean="0">
                <a:cs typeface="Courier New" pitchFamily="49" charset="0"/>
              </a:rPr>
              <a:t> </a:t>
            </a:r>
            <a:r>
              <a:rPr lang="en-US" sz="1600" dirty="0" smtClean="0">
                <a:solidFill>
                  <a:srgbClr val="008000"/>
                </a:solidFill>
                <a:ea typeface="Times New Roman" pitchFamily="18" charset="0"/>
                <a:cs typeface="Courier New" pitchFamily="49" charset="0"/>
              </a:rPr>
              <a:t>It copies the registers, and all the appropriate</a:t>
            </a:r>
            <a:r>
              <a:rPr lang="en-US" sz="1600" dirty="0" smtClean="0">
                <a:cs typeface="Courier New" pitchFamily="49" charset="0"/>
              </a:rPr>
              <a:t> </a:t>
            </a:r>
            <a:r>
              <a:rPr lang="en-US" sz="1600" dirty="0" smtClean="0">
                <a:solidFill>
                  <a:srgbClr val="008000"/>
                </a:solidFill>
                <a:ea typeface="Times New Roman" pitchFamily="18" charset="0"/>
                <a:cs typeface="Courier New" pitchFamily="49" charset="0"/>
              </a:rPr>
              <a:t>parts of the process environment (as per the clone</a:t>
            </a:r>
            <a:r>
              <a:rPr lang="en-US" sz="1600" dirty="0" smtClean="0">
                <a:cs typeface="Courier New" pitchFamily="49" charset="0"/>
              </a:rPr>
              <a:t> </a:t>
            </a:r>
            <a:r>
              <a:rPr lang="en-US" sz="1600" dirty="0" smtClean="0">
                <a:solidFill>
                  <a:srgbClr val="008000"/>
                </a:solidFill>
                <a:ea typeface="Times New Roman" pitchFamily="18" charset="0"/>
                <a:cs typeface="Courier New" pitchFamily="49" charset="0"/>
              </a:rPr>
              <a:t>flags). The actual kick-off is left to the caller.</a:t>
            </a:r>
            <a:r>
              <a:rPr lang="en-US" sz="1600" dirty="0" smtClean="0">
                <a:cs typeface="Courier New" pitchFamily="49" charset="0"/>
              </a:rPr>
              <a:t> </a:t>
            </a:r>
            <a:r>
              <a:rPr lang="en-US" sz="1600" dirty="0" smtClean="0">
                <a:solidFill>
                  <a:srgbClr val="008000"/>
                </a:solidFill>
                <a:ea typeface="Times New Roman" pitchFamily="18" charset="0"/>
                <a:cs typeface="Courier New" pitchFamily="49" charset="0"/>
              </a:rPr>
              <a:t>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8000"/>
                </a:solidFill>
                <a:ea typeface="Times New Roman" pitchFamily="18" charset="0"/>
                <a:cs typeface="Courier New" pitchFamily="49" charset="0"/>
              </a:rPr>
              <a:t>*/</a:t>
            </a:r>
            <a:endParaRPr lang="en-US" sz="1600" dirty="0" smtClean="0"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02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should be in a </a:t>
            </a:r>
            <a:r>
              <a:rPr lang="en-US" b="1" dirty="0" err="1" smtClean="0">
                <a:latin typeface="Courier New"/>
                <a:cs typeface="Courier New"/>
              </a:rPr>
              <a:t>task_struct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57795" y="5448843"/>
            <a:ext cx="7820078" cy="7078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“task” here means process (its what </a:t>
            </a:r>
            <a:r>
              <a:rPr lang="en-US" sz="2000" dirty="0" err="1" smtClean="0"/>
              <a:t>copy_process</a:t>
            </a:r>
            <a:r>
              <a:rPr lang="en-US" sz="2000" dirty="0"/>
              <a:t> </a:t>
            </a:r>
            <a:r>
              <a:rPr lang="en-US" sz="2000" dirty="0" smtClean="0"/>
              <a:t>returns), not to be confused with a Rust task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429185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Picture 5" descr="Screen Shot 2013-11-14 at 7.01.50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" b="1720"/>
          <a:stretch/>
        </p:blipFill>
        <p:spPr>
          <a:xfrm>
            <a:off x="199564" y="405023"/>
            <a:ext cx="7602105" cy="5951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688371" y="178220"/>
            <a:ext cx="2218539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include/</a:t>
            </a:r>
            <a:r>
              <a:rPr lang="en-US" dirty="0" err="1" smtClean="0">
                <a:hlinkClick r:id="rId3"/>
              </a:rPr>
              <a:t>linux</a:t>
            </a:r>
            <a:r>
              <a:rPr lang="en-US" dirty="0" smtClean="0">
                <a:hlinkClick r:id="rId3"/>
              </a:rPr>
              <a:t>/</a:t>
            </a:r>
            <a:r>
              <a:rPr lang="en-US" dirty="0" err="1" smtClean="0">
                <a:hlinkClick r:id="rId3"/>
              </a:rPr>
              <a:t>sched.h</a:t>
            </a:r>
            <a:endParaRPr lang="en-US" dirty="0"/>
          </a:p>
        </p:txBody>
      </p:sp>
      <p:pic>
        <p:nvPicPr>
          <p:cNvPr id="8" name="Picture 7" descr="Screen Shot 2013-11-14 at 7.14.0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697" y="4272692"/>
            <a:ext cx="6944409" cy="2186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826609" y="2937118"/>
            <a:ext cx="4080301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Definition of </a:t>
            </a:r>
            <a:r>
              <a:rPr lang="en-US" dirty="0" err="1" smtClean="0"/>
              <a:t>task_struct</a:t>
            </a:r>
            <a:r>
              <a:rPr lang="en-US" dirty="0" smtClean="0"/>
              <a:t> is over 400 lines!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0180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Memory Management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 descr="Screen Shot 2013-11-14 at 7.12.5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58443"/>
            <a:ext cx="8379992" cy="894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Screen Shot 2013-11-14 at 7.04.1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97154"/>
            <a:ext cx="7467600" cy="78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Screen Shot 2013-11-14 at 7.25.21 AM.png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797" y="4095955"/>
            <a:ext cx="5483482" cy="1981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839134" y="5409286"/>
            <a:ext cx="5954124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/>
              <a:t>mm_struct</a:t>
            </a:r>
            <a:r>
              <a:rPr lang="en-US" dirty="0" smtClean="0"/>
              <a:t> is another huge data structure…we’ll look at later.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261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7" name="Picture 6" descr="Screen Shot 2013-11-14 at 7.04.5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79" y="504554"/>
            <a:ext cx="8080826" cy="4516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4185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Stack Canary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" name="Picture 5" descr="Screen Shot 2013-11-14 at 7.29.3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98919"/>
            <a:ext cx="6983162" cy="4263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4943770" y="1395988"/>
            <a:ext cx="3905712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/>
              <a:t>arch/x86/include/</a:t>
            </a:r>
            <a:r>
              <a:rPr lang="en-US" dirty="0" err="1"/>
              <a:t>asm</a:t>
            </a:r>
            <a:r>
              <a:rPr lang="en-US" dirty="0"/>
              <a:t>/</a:t>
            </a:r>
            <a:r>
              <a:rPr lang="en-US" dirty="0" err="1"/>
              <a:t>stackprotector.h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459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Updates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97390" y="1482655"/>
            <a:ext cx="3999277" cy="18158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b="1" dirty="0"/>
              <a:t>Progress updates and scheduling design reviews will be due Sunday 11:59pm</a:t>
            </a:r>
          </a:p>
        </p:txBody>
      </p:sp>
      <p:pic>
        <p:nvPicPr>
          <p:cNvPr id="7" name="Picture 6" descr="Screen Shot 2013-11-14 at 10.21.2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407" y="2052580"/>
            <a:ext cx="3868522" cy="4173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57200" y="3733557"/>
            <a:ext cx="3742081" cy="181588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/>
              <a:t>Tuesday’s Class</a:t>
            </a:r>
            <a:r>
              <a:rPr lang="en-US" sz="2800" dirty="0" smtClean="0"/>
              <a:t>:</a:t>
            </a:r>
          </a:p>
          <a:p>
            <a:r>
              <a:rPr lang="en-US" sz="2800" dirty="0" err="1" smtClean="0"/>
              <a:t>Yuchen</a:t>
            </a:r>
            <a:r>
              <a:rPr lang="en-US" sz="2800" dirty="0" smtClean="0"/>
              <a:t> Zhou on Authentication using Single Sign-On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5272931" y="1417638"/>
            <a:ext cx="3548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Tonight on Colbert Report!</a:t>
            </a:r>
            <a:endParaRPr lang="en-US" sz="2400" dirty="0"/>
          </a:p>
        </p:txBody>
      </p:sp>
      <p:pic>
        <p:nvPicPr>
          <p:cNvPr id="10" name="Picture 9" descr="Screen Shot 2013-11-14 at 10.26.1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381" y="5570651"/>
            <a:ext cx="23749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1811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0003"/>
          </a:xfrm>
        </p:spPr>
        <p:txBody>
          <a:bodyPr/>
          <a:lstStyle/>
          <a:p>
            <a:r>
              <a:rPr lang="en-US" dirty="0" smtClean="0"/>
              <a:t>Protecting Stack Frames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23680" y="4003099"/>
            <a:ext cx="2800890" cy="150824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Local Variables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23680" y="3505922"/>
            <a:ext cx="2800890" cy="45997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Return Address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23680" y="2551550"/>
            <a:ext cx="2800890" cy="89130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Parameters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23680" y="1652085"/>
            <a:ext cx="2800890" cy="89130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Saved Registers</a:t>
            </a:r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>
            <a:off x="3549307" y="3231964"/>
            <a:ext cx="2470494" cy="98659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gcc</a:t>
            </a:r>
            <a:r>
              <a:rPr lang="en-US" sz="1600" dirty="0" smtClean="0"/>
              <a:t> –</a:t>
            </a:r>
            <a:r>
              <a:rPr lang="en-US" sz="1600" dirty="0" err="1" smtClean="0"/>
              <a:t>Wstack</a:t>
            </a:r>
            <a:r>
              <a:rPr lang="en-US" sz="1600" dirty="0" smtClean="0"/>
              <a:t>-protector</a:t>
            </a:r>
            <a:endParaRPr lang="en-US" sz="1600" dirty="0"/>
          </a:p>
        </p:txBody>
      </p:sp>
      <p:sp>
        <p:nvSpPr>
          <p:cNvPr id="12" name="Rectangle 11"/>
          <p:cNvSpPr/>
          <p:nvPr/>
        </p:nvSpPr>
        <p:spPr>
          <a:xfrm>
            <a:off x="6162407" y="4093819"/>
            <a:ext cx="2800890" cy="150824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Local Variables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162407" y="3060268"/>
            <a:ext cx="2800890" cy="45997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Return Address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162407" y="2105896"/>
            <a:ext cx="2800890" cy="89130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Parameters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162407" y="1206431"/>
            <a:ext cx="2800890" cy="89130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Saved Registers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162407" y="3577147"/>
            <a:ext cx="2800890" cy="459972"/>
          </a:xfrm>
          <a:prstGeom prst="rect">
            <a:avLst/>
          </a:prstGeom>
          <a:solidFill>
            <a:srgbClr val="FFFF00"/>
          </a:solidFill>
          <a:ln>
            <a:solidFill>
              <a:schemeClr val="accent6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Canary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73075" y="5799749"/>
            <a:ext cx="4693450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Why does the kernel need code to support this?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293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4" descr="Screen Shot 2013-11-14 at 7.48.1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13" y="281583"/>
            <a:ext cx="8149658" cy="3676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Screen Shot 2013-11-14 at 7.48.45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5"/>
          <a:stretch/>
        </p:blipFill>
        <p:spPr>
          <a:xfrm>
            <a:off x="204113" y="4038365"/>
            <a:ext cx="8773265" cy="2102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09435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Picture 4" descr="Screen Shot 2013-11-14 at 7.12.3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7877"/>
            <a:ext cx="8307304" cy="1832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Screen Shot 2013-11-14 at 7.04.4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53812"/>
            <a:ext cx="8229600" cy="3837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726412" y="183211"/>
            <a:ext cx="3219526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Other things in </a:t>
            </a:r>
            <a:r>
              <a:rPr lang="en-US" b="1" dirty="0" err="1" smtClean="0">
                <a:latin typeface="Courier New"/>
                <a:cs typeface="Courier New"/>
              </a:rPr>
              <a:t>struct</a:t>
            </a:r>
            <a:r>
              <a:rPr lang="en-US" b="1" dirty="0" smtClean="0">
                <a:latin typeface="Courier New"/>
                <a:cs typeface="Courier New"/>
              </a:rPr>
              <a:t> task</a:t>
            </a:r>
            <a:r>
              <a:rPr lang="en-US" dirty="0" smtClean="0"/>
              <a:t>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1027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57200" y="476410"/>
            <a:ext cx="8428182" cy="5392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8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static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rgbClr val="8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struct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task_struct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*</a:t>
            </a:r>
            <a:r>
              <a:rPr kumimoji="0" lang="en-US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copy_process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(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8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unsigned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8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long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clone_flags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,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urier New" pitchFamily="49" charset="0"/>
              <a:cs typeface="Courier New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				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8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unsigned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8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long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stack_start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,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urier New" pitchFamily="49" charset="0"/>
              <a:cs typeface="Courier New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				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8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unsigned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8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long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stack_size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,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urier New" pitchFamily="49" charset="0"/>
              <a:cs typeface="Courier New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				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rgbClr val="8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int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__user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*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child_tidptr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,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urier New" pitchFamily="49" charset="0"/>
              <a:cs typeface="Courier New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				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rgbClr val="8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struct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pid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*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pid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,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urier New" pitchFamily="49" charset="0"/>
              <a:cs typeface="Courier New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				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rgbClr val="8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int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trace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)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urier New" pitchFamily="49" charset="0"/>
              <a:cs typeface="Courier New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{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urier New" pitchFamily="49" charset="0"/>
              <a:cs typeface="Courier New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   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rgbClr val="8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int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retval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;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urier New" pitchFamily="49" charset="0"/>
              <a:cs typeface="Courier New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   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rgbClr val="8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struct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task_struct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*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p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urier New" pitchFamily="49" charset="0"/>
              <a:cs typeface="Courier New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i="1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     ... // lots more error cases based on flags</a:t>
            </a:r>
          </a:p>
          <a:p>
            <a:pPr>
              <a:lnSpc>
                <a:spcPct val="115000"/>
              </a:lnSpc>
            </a:pPr>
            <a:endParaRPr lang="en-US" sz="1400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n-US" sz="14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  <a:cs typeface="Times New Roman"/>
              </a:rPr>
              <a:t>	</a:t>
            </a:r>
            <a:r>
              <a:rPr lang="en-US" sz="14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  <a:cs typeface="Times New Roman"/>
              </a:rPr>
              <a:t>retval</a:t>
            </a:r>
            <a:r>
              <a:rPr lang="en-US" sz="14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  <a:cs typeface="Times New Roman"/>
              </a:rPr>
              <a:t> </a:t>
            </a:r>
            <a:r>
              <a:rPr lang="en-US" sz="14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  <a:ea typeface="Times New Roman"/>
                <a:cs typeface="Times New Roman"/>
              </a:rPr>
              <a:t>=</a:t>
            </a:r>
            <a:r>
              <a:rPr lang="en-US" sz="14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  <a:cs typeface="Times New Roman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  <a:cs typeface="Times New Roman"/>
              </a:rPr>
              <a:t>security_task_create</a:t>
            </a:r>
            <a:r>
              <a:rPr lang="en-US" sz="14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  <a:ea typeface="Times New Roman"/>
                <a:cs typeface="Times New Roman"/>
              </a:rPr>
              <a:t>(</a:t>
            </a:r>
            <a:r>
              <a:rPr lang="en-US" sz="14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  <a:cs typeface="Times New Roman"/>
              </a:rPr>
              <a:t>clone_flags</a:t>
            </a:r>
            <a:r>
              <a:rPr lang="en-US" sz="14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  <a:ea typeface="Times New Roman"/>
                <a:cs typeface="Times New Roman"/>
              </a:rPr>
              <a:t>);</a:t>
            </a:r>
            <a:endParaRPr lang="en-US" dirty="0" smtClean="0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n-US" sz="14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  <a:cs typeface="Times New Roman"/>
              </a:rPr>
              <a:t>	</a:t>
            </a:r>
            <a:r>
              <a:rPr lang="en-US" sz="1400" b="1" dirty="0" smtClean="0">
                <a:solidFill>
                  <a:srgbClr val="0000FF"/>
                </a:solidFill>
                <a:highlight>
                  <a:srgbClr val="FFFFFF"/>
                </a:highlight>
                <a:latin typeface="Courier New"/>
                <a:ea typeface="Times New Roman"/>
                <a:cs typeface="Times New Roman"/>
              </a:rPr>
              <a:t>if</a:t>
            </a:r>
            <a:r>
              <a:rPr lang="en-US" sz="14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  <a:cs typeface="Times New Roman"/>
              </a:rPr>
              <a:t> </a:t>
            </a:r>
            <a:r>
              <a:rPr lang="en-US" sz="14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  <a:ea typeface="Times New Roman"/>
                <a:cs typeface="Times New Roman"/>
              </a:rPr>
              <a:t>(</a:t>
            </a:r>
            <a:r>
              <a:rPr lang="en-US" sz="14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  <a:cs typeface="Times New Roman"/>
              </a:rPr>
              <a:t>retval</a:t>
            </a:r>
            <a:r>
              <a:rPr lang="en-US" sz="14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  <a:ea typeface="Times New Roman"/>
                <a:cs typeface="Times New Roman"/>
              </a:rPr>
              <a:t>)</a:t>
            </a:r>
            <a:endParaRPr lang="en-US" dirty="0" smtClean="0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n-US" sz="14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  <a:cs typeface="Times New Roman"/>
              </a:rPr>
              <a:t>		</a:t>
            </a:r>
            <a:r>
              <a:rPr lang="en-US" sz="1400" b="1" dirty="0" err="1" smtClean="0">
                <a:solidFill>
                  <a:srgbClr val="0000FF"/>
                </a:solidFill>
                <a:highlight>
                  <a:srgbClr val="FFFFFF"/>
                </a:highlight>
                <a:latin typeface="Courier New"/>
                <a:ea typeface="Times New Roman"/>
                <a:cs typeface="Times New Roman"/>
              </a:rPr>
              <a:t>goto</a:t>
            </a:r>
            <a:r>
              <a:rPr lang="en-US" sz="14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  <a:cs typeface="Times New Roman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  <a:cs typeface="Times New Roman"/>
              </a:rPr>
              <a:t>fork_out</a:t>
            </a:r>
            <a:r>
              <a:rPr lang="en-US" sz="14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  <a:ea typeface="Times New Roman"/>
                <a:cs typeface="Times New Roman"/>
              </a:rPr>
              <a:t>;</a:t>
            </a:r>
            <a:endParaRPr lang="en-US" dirty="0" smtClean="0">
              <a:ea typeface="Times New Roman"/>
              <a:cs typeface="Times New Roman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n-US" sz="14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4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retval</a:t>
            </a:r>
            <a:r>
              <a:rPr lang="en-US" sz="14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4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=</a:t>
            </a:r>
            <a:r>
              <a:rPr lang="en-US" sz="14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4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-</a:t>
            </a:r>
            <a:r>
              <a:rPr lang="en-US" sz="14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ENOMEM</a:t>
            </a:r>
            <a:r>
              <a:rPr lang="en-US" sz="14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;</a:t>
            </a:r>
            <a:endParaRPr lang="en-US" sz="14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4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p </a:t>
            </a:r>
            <a:r>
              <a:rPr lang="en-US" sz="14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=</a:t>
            </a:r>
            <a:r>
              <a:rPr lang="en-US" sz="14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dup_task_struct</a:t>
            </a:r>
            <a:r>
              <a:rPr lang="en-US" sz="14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(</a:t>
            </a:r>
            <a:r>
              <a:rPr lang="en-US" sz="14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current</a:t>
            </a:r>
            <a:r>
              <a:rPr lang="en-US" sz="14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);</a:t>
            </a:r>
            <a:endParaRPr lang="en-US" sz="14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4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400" b="1" dirty="0" smtClean="0">
                <a:solidFill>
                  <a:srgbClr val="0000FF"/>
                </a:solidFill>
                <a:highlight>
                  <a:srgbClr val="FFFFFF"/>
                </a:highlight>
                <a:latin typeface="Courier New"/>
              </a:rPr>
              <a:t>if</a:t>
            </a:r>
            <a:r>
              <a:rPr lang="en-US" sz="14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4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(!</a:t>
            </a:r>
            <a:r>
              <a:rPr lang="en-US" sz="14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p</a:t>
            </a:r>
            <a:r>
              <a:rPr lang="en-US" sz="14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)</a:t>
            </a:r>
            <a:endParaRPr lang="en-US" sz="14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4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	</a:t>
            </a:r>
            <a:r>
              <a:rPr lang="en-US" sz="1400" b="1" dirty="0" err="1" smtClean="0">
                <a:solidFill>
                  <a:srgbClr val="0000FF"/>
                </a:solidFill>
                <a:highlight>
                  <a:srgbClr val="FFFFFF"/>
                </a:highlight>
                <a:latin typeface="Courier New"/>
              </a:rPr>
              <a:t>goto</a:t>
            </a:r>
            <a:r>
              <a:rPr lang="en-US" sz="14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fork_out</a:t>
            </a:r>
            <a:r>
              <a:rPr lang="en-US" sz="14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;</a:t>
            </a:r>
            <a:r>
              <a:rPr lang="en-US" sz="14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endParaRPr lang="en-US" sz="1400" b="1" dirty="0" smtClean="0">
              <a:latin typeface="Courier New" pitchFamily="49" charset="0"/>
              <a:cs typeface="Courier New" pitchFamily="49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   ...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fork_out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:	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400" b="1" dirty="0" smtClean="0">
                <a:solidFill>
                  <a:srgbClr val="3333FF"/>
                </a:solidFill>
                <a:latin typeface="Courier New" pitchFamily="49" charset="0"/>
                <a:cs typeface="Courier New" pitchFamily="49" charset="0"/>
              </a:rPr>
              <a:t>return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ERR_PTR(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retval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);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}</a:t>
            </a:r>
            <a:endParaRPr kumimoji="0" lang="en-US" sz="1400" b="1" u="none" strike="noStrike" cap="none" normalizeH="0" baseline="0" dirty="0" smtClean="0">
              <a:ln>
                <a:noFill/>
              </a:ln>
              <a:effectLst/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25474" y="4027895"/>
            <a:ext cx="3778513" cy="974856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170941" y="2675187"/>
            <a:ext cx="2017988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What is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current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4671134" y="3617139"/>
            <a:ext cx="4214248" cy="24006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804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#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804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ifndef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804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_ASM_X86_CURRENT_H</a:t>
            </a:r>
            <a:endParaRPr kumimoji="0" 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804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#define _ASM_X86_CURRENT_H</a:t>
            </a:r>
            <a:endParaRPr kumimoji="0" 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804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#include &lt;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804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linux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804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/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804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compiler.h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804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&gt;</a:t>
            </a:r>
            <a:endParaRPr kumimoji="0" 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804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#include &lt;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804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asm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804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/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804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percpu.h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804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&gt;</a:t>
            </a:r>
            <a:endParaRPr kumimoji="0" 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804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#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804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ifndef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804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__ASSEMBLY__</a:t>
            </a:r>
            <a:endParaRPr kumimoji="0" 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8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struct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task_struct</a:t>
            </a: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;</a:t>
            </a:r>
            <a:endParaRPr kumimoji="0" 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DECLARE_PER_CPU</a:t>
            </a: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(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8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struct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task_struct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*,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current_task</a:t>
            </a: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);</a:t>
            </a:r>
            <a:endParaRPr kumimoji="0" 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rgbClr val="8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static</a:t>
            </a: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__</a:t>
            </a:r>
            <a:r>
              <a:rPr kumimoji="0" lang="en-US" sz="1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always_inline</a:t>
            </a: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dirty="0" err="1" smtClean="0">
                <a:ln>
                  <a:noFill/>
                </a:ln>
                <a:solidFill>
                  <a:srgbClr val="8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struct</a:t>
            </a: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en-US" sz="1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task_struct</a:t>
            </a: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*</a:t>
            </a:r>
            <a:r>
              <a:rPr kumimoji="0" lang="en-US" sz="1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get_current</a:t>
            </a: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(</a:t>
            </a: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rgbClr val="8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void</a:t>
            </a: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)</a:t>
            </a:r>
            <a:endParaRPr kumimoji="0" lang="en-US" sz="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{</a:t>
            </a:r>
            <a:endParaRPr kumimoji="0" lang="en-US" sz="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b="1" dirty="0" smtClean="0">
                <a:solidFill>
                  <a:srgbClr val="00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  </a:t>
            </a: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return</a:t>
            </a: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en-US" sz="1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percpu_read_stable</a:t>
            </a: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(</a:t>
            </a:r>
            <a:r>
              <a:rPr kumimoji="0" lang="en-US" sz="1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current_task</a:t>
            </a: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);</a:t>
            </a:r>
            <a:endParaRPr kumimoji="0" lang="en-US" sz="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}</a:t>
            </a:r>
            <a:endParaRPr kumimoji="0" lang="en-US" sz="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rgbClr val="804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#define current </a:t>
            </a:r>
            <a:r>
              <a:rPr kumimoji="0" lang="en-US" sz="1000" b="1" i="0" u="none" strike="noStrike" cap="none" normalizeH="0" baseline="0" dirty="0" err="1" smtClean="0">
                <a:ln>
                  <a:noFill/>
                </a:ln>
                <a:solidFill>
                  <a:srgbClr val="804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get_current</a:t>
            </a: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rgbClr val="804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()</a:t>
            </a:r>
            <a:endParaRPr kumimoji="0" lang="en-US" sz="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804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#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804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endif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804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/* __ASSEMBLY__ */</a:t>
            </a:r>
            <a:endParaRPr kumimoji="0" 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804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#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rgbClr val="804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endif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804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/* _ASM_X86_CURRENT_H */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71134" y="6017796"/>
            <a:ext cx="43368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/linux-2.6.32-rc3/arch/x86/include/</a:t>
            </a:r>
            <a:r>
              <a:rPr lang="en-US" sz="1600" dirty="0" err="1" smtClean="0"/>
              <a:t>asm</a:t>
            </a:r>
            <a:r>
              <a:rPr lang="en-US" sz="1600" dirty="0" smtClean="0"/>
              <a:t>/</a:t>
            </a:r>
            <a:r>
              <a:rPr lang="en-US" sz="1600" dirty="0" err="1" smtClean="0"/>
              <a:t>current.h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48803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animBg="1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" y="294724"/>
            <a:ext cx="7031812" cy="60016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8000FF"/>
                </a:solidFill>
                <a:highlight>
                  <a:srgbClr val="FFFFFF"/>
                </a:highlight>
                <a:latin typeface="Courier New"/>
              </a:rPr>
              <a:t>static</a:t>
            </a:r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dirty="0" err="1" smtClean="0">
                <a:solidFill>
                  <a:srgbClr val="8000FF"/>
                </a:solidFill>
                <a:highlight>
                  <a:srgbClr val="FFFFFF"/>
                </a:highlight>
                <a:latin typeface="Courier New"/>
              </a:rPr>
              <a:t>struct</a:t>
            </a:r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task_struct</a:t>
            </a:r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*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dup_task_struct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(</a:t>
            </a:r>
            <a:r>
              <a:rPr lang="en-US" sz="1200" b="1" dirty="0" err="1" smtClean="0">
                <a:solidFill>
                  <a:srgbClr val="8000FF"/>
                </a:solidFill>
                <a:highlight>
                  <a:srgbClr val="FFFFFF"/>
                </a:highlight>
                <a:latin typeface="Courier New"/>
              </a:rPr>
              <a:t>struct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task_struct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*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orig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)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{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dirty="0" err="1" smtClean="0">
                <a:solidFill>
                  <a:srgbClr val="8000FF"/>
                </a:solidFill>
                <a:highlight>
                  <a:srgbClr val="FFFFFF"/>
                </a:highlight>
                <a:latin typeface="Courier New"/>
              </a:rPr>
              <a:t>struct</a:t>
            </a:r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task_struct</a:t>
            </a:r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*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tsk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;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dirty="0" err="1" smtClean="0">
                <a:solidFill>
                  <a:srgbClr val="8000FF"/>
                </a:solidFill>
                <a:highlight>
                  <a:srgbClr val="FFFFFF"/>
                </a:highlight>
                <a:latin typeface="Courier New"/>
              </a:rPr>
              <a:t>struct</a:t>
            </a:r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thread_info</a:t>
            </a:r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*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ti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;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dirty="0" smtClean="0">
                <a:solidFill>
                  <a:srgbClr val="8000FF"/>
                </a:solidFill>
                <a:highlight>
                  <a:srgbClr val="FFFFFF"/>
                </a:highlight>
                <a:latin typeface="Courier New"/>
              </a:rPr>
              <a:t>unsigned</a:t>
            </a:r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dirty="0" smtClean="0">
                <a:solidFill>
                  <a:srgbClr val="8000FF"/>
                </a:solidFill>
                <a:highlight>
                  <a:srgbClr val="FFFFFF"/>
                </a:highlight>
                <a:latin typeface="Courier New"/>
              </a:rPr>
              <a:t>long</a:t>
            </a:r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*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stackend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;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dirty="0" err="1" smtClean="0">
                <a:solidFill>
                  <a:srgbClr val="8000FF"/>
                </a:solidFill>
                <a:highlight>
                  <a:srgbClr val="FFFFFF"/>
                </a:highlight>
                <a:latin typeface="Courier New"/>
              </a:rPr>
              <a:t>int</a:t>
            </a:r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node 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=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tsk_fork_get_node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(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orig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);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dirty="0" err="1" smtClean="0">
                <a:solidFill>
                  <a:srgbClr val="8000FF"/>
                </a:solidFill>
                <a:highlight>
                  <a:srgbClr val="FFFFFF"/>
                </a:highlight>
                <a:latin typeface="Courier New"/>
              </a:rPr>
              <a:t>int</a:t>
            </a:r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err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;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endParaRPr lang="en-US" sz="1200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tsk</a:t>
            </a:r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=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alloc_task_struct_node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(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node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);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b="1" dirty="0" smtClean="0">
                <a:solidFill>
                  <a:srgbClr val="0000FF"/>
                </a:solidFill>
                <a:highlight>
                  <a:srgbClr val="FFFFFF"/>
                </a:highlight>
                <a:latin typeface="Courier New"/>
              </a:rPr>
              <a:t>if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(!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tsk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)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	</a:t>
            </a:r>
            <a:r>
              <a:rPr lang="en-US" sz="1200" b="1" dirty="0" smtClean="0">
                <a:solidFill>
                  <a:srgbClr val="0000FF"/>
                </a:solidFill>
                <a:highlight>
                  <a:srgbClr val="FFFFFF"/>
                </a:highlight>
                <a:latin typeface="Courier New"/>
              </a:rPr>
              <a:t>return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smtClean="0">
                <a:solidFill>
                  <a:srgbClr val="0000FF"/>
                </a:solidFill>
                <a:highlight>
                  <a:srgbClr val="FFFFFF"/>
                </a:highlight>
                <a:latin typeface="Courier New"/>
              </a:rPr>
              <a:t>NULL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;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endParaRPr lang="en-US" sz="1200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ti</a:t>
            </a:r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=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alloc_thread_info_node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(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tsk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,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node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);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b="1" dirty="0" smtClean="0">
                <a:solidFill>
                  <a:srgbClr val="0000FF"/>
                </a:solidFill>
                <a:highlight>
                  <a:srgbClr val="FFFFFF"/>
                </a:highlight>
                <a:latin typeface="Courier New"/>
              </a:rPr>
              <a:t>if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(!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ti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)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	</a:t>
            </a:r>
            <a:r>
              <a:rPr lang="en-US" sz="1200" b="1" dirty="0" err="1" smtClean="0">
                <a:solidFill>
                  <a:srgbClr val="0000FF"/>
                </a:solidFill>
                <a:highlight>
                  <a:srgbClr val="FFFFFF"/>
                </a:highlight>
                <a:latin typeface="Courier New"/>
              </a:rPr>
              <a:t>goto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free_tsk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;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endParaRPr lang="en-US" sz="1200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err 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=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arch_dup_task_struct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(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tsk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,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orig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);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b="1" dirty="0" smtClean="0">
                <a:solidFill>
                  <a:srgbClr val="0000FF"/>
                </a:solidFill>
                <a:highlight>
                  <a:srgbClr val="FFFFFF"/>
                </a:highlight>
                <a:latin typeface="Courier New"/>
              </a:rPr>
              <a:t>if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(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err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)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	</a:t>
            </a:r>
            <a:r>
              <a:rPr lang="en-US" sz="1200" b="1" dirty="0" err="1" smtClean="0">
                <a:solidFill>
                  <a:srgbClr val="0000FF"/>
                </a:solidFill>
                <a:highlight>
                  <a:srgbClr val="FFFFFF"/>
                </a:highlight>
                <a:latin typeface="Courier New"/>
              </a:rPr>
              <a:t>goto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free_ti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;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endParaRPr lang="en-US" sz="1200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tsk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-&gt;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stack 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=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ti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;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endParaRPr lang="en-US" sz="1200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setup_thread_stack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(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tsk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,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orig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);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clear_user_return_notifier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(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tsk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);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clear_tsk_need_resched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(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tsk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);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stackend</a:t>
            </a:r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=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end_of_stack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(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tsk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);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*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stackend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=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STACK_END_MAGIC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;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b="1" dirty="0" smtClean="0">
                <a:solidFill>
                  <a:srgbClr val="008000"/>
                </a:solidFill>
                <a:highlight>
                  <a:srgbClr val="FFFFFF"/>
                </a:highlight>
                <a:latin typeface="Courier New"/>
              </a:rPr>
              <a:t>/* for overflow detection */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endParaRPr lang="en-US" sz="1200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804000"/>
                </a:solidFill>
                <a:highlight>
                  <a:srgbClr val="FFFFFF"/>
                </a:highlight>
                <a:latin typeface="Courier New"/>
              </a:rPr>
              <a:t>#</a:t>
            </a:r>
            <a:r>
              <a:rPr lang="en-US" sz="1200" dirty="0" err="1" smtClean="0">
                <a:solidFill>
                  <a:srgbClr val="804000"/>
                </a:solidFill>
                <a:highlight>
                  <a:srgbClr val="FFFFFF"/>
                </a:highlight>
                <a:latin typeface="Courier New"/>
              </a:rPr>
              <a:t>ifdef</a:t>
            </a:r>
            <a:r>
              <a:rPr lang="en-US" sz="1200" dirty="0" smtClean="0">
                <a:solidFill>
                  <a:srgbClr val="804000"/>
                </a:solidFill>
                <a:highlight>
                  <a:srgbClr val="FFFFFF"/>
                </a:highlight>
                <a:latin typeface="Courier New"/>
              </a:rPr>
              <a:t> CONFIG_CC_STACKPROTECTOR</a:t>
            </a: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tsk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-&gt;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stack_canary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=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get_random_int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();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804000"/>
                </a:solidFill>
                <a:highlight>
                  <a:srgbClr val="FFFFFF"/>
                </a:highlight>
                <a:latin typeface="Courier New"/>
              </a:rPr>
              <a:t>#</a:t>
            </a:r>
            <a:r>
              <a:rPr lang="en-US" sz="1200" dirty="0" err="1" smtClean="0">
                <a:solidFill>
                  <a:srgbClr val="804000"/>
                </a:solidFill>
                <a:highlight>
                  <a:srgbClr val="FFFFFF"/>
                </a:highlight>
                <a:latin typeface="Courier New"/>
              </a:rPr>
              <a:t>endif</a:t>
            </a:r>
            <a:endParaRPr lang="en-US" sz="1200" dirty="0" smtClean="0">
              <a:solidFill>
                <a:srgbClr val="804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     ...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" y="294724"/>
            <a:ext cx="7031812" cy="60016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8000FF"/>
                </a:solidFill>
                <a:highlight>
                  <a:srgbClr val="FFFFFF"/>
                </a:highlight>
                <a:latin typeface="Courier New"/>
              </a:rPr>
              <a:t>static</a:t>
            </a:r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dirty="0" err="1" smtClean="0">
                <a:solidFill>
                  <a:srgbClr val="8000FF"/>
                </a:solidFill>
                <a:highlight>
                  <a:srgbClr val="FFFFFF"/>
                </a:highlight>
                <a:latin typeface="Courier New"/>
              </a:rPr>
              <a:t>struct</a:t>
            </a:r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task_struct</a:t>
            </a:r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*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dup_task_struct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(</a:t>
            </a:r>
            <a:r>
              <a:rPr lang="en-US" sz="1200" b="1" dirty="0" err="1" smtClean="0">
                <a:solidFill>
                  <a:srgbClr val="8000FF"/>
                </a:solidFill>
                <a:highlight>
                  <a:srgbClr val="FFFFFF"/>
                </a:highlight>
                <a:latin typeface="Courier New"/>
              </a:rPr>
              <a:t>struct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task_struct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*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orig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)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{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dirty="0" err="1" smtClean="0">
                <a:solidFill>
                  <a:srgbClr val="8000FF"/>
                </a:solidFill>
                <a:highlight>
                  <a:srgbClr val="FFFFFF"/>
                </a:highlight>
                <a:latin typeface="Courier New"/>
              </a:rPr>
              <a:t>struct</a:t>
            </a:r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task_struct</a:t>
            </a:r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*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tsk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;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dirty="0" err="1" smtClean="0">
                <a:solidFill>
                  <a:srgbClr val="8000FF"/>
                </a:solidFill>
                <a:highlight>
                  <a:srgbClr val="FFFFFF"/>
                </a:highlight>
                <a:latin typeface="Courier New"/>
              </a:rPr>
              <a:t>struct</a:t>
            </a:r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thread_info</a:t>
            </a:r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*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ti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;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dirty="0" smtClean="0">
                <a:solidFill>
                  <a:srgbClr val="8000FF"/>
                </a:solidFill>
                <a:highlight>
                  <a:srgbClr val="FFFFFF"/>
                </a:highlight>
                <a:latin typeface="Courier New"/>
              </a:rPr>
              <a:t>unsigned</a:t>
            </a:r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dirty="0" smtClean="0">
                <a:solidFill>
                  <a:srgbClr val="8000FF"/>
                </a:solidFill>
                <a:highlight>
                  <a:srgbClr val="FFFFFF"/>
                </a:highlight>
                <a:latin typeface="Courier New"/>
              </a:rPr>
              <a:t>long</a:t>
            </a:r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*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stackend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;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dirty="0" err="1" smtClean="0">
                <a:solidFill>
                  <a:srgbClr val="8000FF"/>
                </a:solidFill>
                <a:highlight>
                  <a:srgbClr val="FFFFFF"/>
                </a:highlight>
                <a:latin typeface="Courier New"/>
              </a:rPr>
              <a:t>int</a:t>
            </a:r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node 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=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tsk_fork_get_node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(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orig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);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dirty="0" err="1" smtClean="0">
                <a:solidFill>
                  <a:srgbClr val="8000FF"/>
                </a:solidFill>
                <a:highlight>
                  <a:srgbClr val="FFFFFF"/>
                </a:highlight>
                <a:latin typeface="Courier New"/>
              </a:rPr>
              <a:t>int</a:t>
            </a:r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err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;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endParaRPr lang="en-US" sz="1200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tsk</a:t>
            </a:r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=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alloc_task_struct_node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(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node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);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b="1" dirty="0" smtClean="0">
                <a:solidFill>
                  <a:srgbClr val="0000FF"/>
                </a:solidFill>
                <a:highlight>
                  <a:srgbClr val="FFFFFF"/>
                </a:highlight>
                <a:latin typeface="Courier New"/>
              </a:rPr>
              <a:t>if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(!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tsk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)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	</a:t>
            </a:r>
            <a:r>
              <a:rPr lang="en-US" sz="1200" b="1" dirty="0" smtClean="0">
                <a:solidFill>
                  <a:srgbClr val="0000FF"/>
                </a:solidFill>
                <a:highlight>
                  <a:srgbClr val="FFFFFF"/>
                </a:highlight>
                <a:latin typeface="Courier New"/>
              </a:rPr>
              <a:t>return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smtClean="0">
                <a:solidFill>
                  <a:srgbClr val="0000FF"/>
                </a:solidFill>
                <a:highlight>
                  <a:srgbClr val="FFFFFF"/>
                </a:highlight>
                <a:latin typeface="Courier New"/>
              </a:rPr>
              <a:t>NULL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;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endParaRPr lang="en-US" sz="1200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ti</a:t>
            </a:r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=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alloc_thread_info_node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(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tsk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,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node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);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b="1" dirty="0" smtClean="0">
                <a:solidFill>
                  <a:srgbClr val="0000FF"/>
                </a:solidFill>
                <a:highlight>
                  <a:srgbClr val="FFFFFF"/>
                </a:highlight>
                <a:latin typeface="Courier New"/>
              </a:rPr>
              <a:t>if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(!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ti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)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	</a:t>
            </a:r>
            <a:r>
              <a:rPr lang="en-US" sz="1200" b="1" dirty="0" err="1" smtClean="0">
                <a:solidFill>
                  <a:srgbClr val="0000FF"/>
                </a:solidFill>
                <a:highlight>
                  <a:srgbClr val="FFFFFF"/>
                </a:highlight>
                <a:latin typeface="Courier New"/>
              </a:rPr>
              <a:t>goto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free_tsk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;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endParaRPr lang="en-US" sz="1200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err 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=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arch_dup_task_struct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(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tsk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,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orig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);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b="1" dirty="0" smtClean="0">
                <a:solidFill>
                  <a:srgbClr val="0000FF"/>
                </a:solidFill>
                <a:highlight>
                  <a:srgbClr val="FFFFFF"/>
                </a:highlight>
                <a:latin typeface="Courier New"/>
              </a:rPr>
              <a:t>if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(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err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)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	</a:t>
            </a:r>
            <a:r>
              <a:rPr lang="en-US" sz="1200" b="1" dirty="0" err="1" smtClean="0">
                <a:solidFill>
                  <a:srgbClr val="0000FF"/>
                </a:solidFill>
                <a:highlight>
                  <a:srgbClr val="FFFFFF"/>
                </a:highlight>
                <a:latin typeface="Courier New"/>
              </a:rPr>
              <a:t>goto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free_ti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;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endParaRPr lang="en-US" sz="1200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tsk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-&gt;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stack 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=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ti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;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endParaRPr lang="en-US" sz="1200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setup_thread_stack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(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tsk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,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orig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);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clear_user_return_notifier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(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tsk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);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clear_tsk_need_resched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(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tsk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);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stackend</a:t>
            </a:r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=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end_of_stack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(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tsk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);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*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stackend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=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STACK_END_MAGIC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;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b="1" dirty="0" smtClean="0">
                <a:solidFill>
                  <a:srgbClr val="008000"/>
                </a:solidFill>
                <a:highlight>
                  <a:srgbClr val="FFFFFF"/>
                </a:highlight>
                <a:latin typeface="Courier New"/>
              </a:rPr>
              <a:t>/* for overflow detection */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endParaRPr lang="en-US" sz="1200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804000"/>
                </a:solidFill>
                <a:highlight>
                  <a:srgbClr val="FFFFFF"/>
                </a:highlight>
                <a:latin typeface="Courier New"/>
              </a:rPr>
              <a:t>#</a:t>
            </a:r>
            <a:r>
              <a:rPr lang="en-US" sz="1200" dirty="0" err="1" smtClean="0">
                <a:solidFill>
                  <a:srgbClr val="804000"/>
                </a:solidFill>
                <a:highlight>
                  <a:srgbClr val="FFFFFF"/>
                </a:highlight>
                <a:latin typeface="Courier New"/>
              </a:rPr>
              <a:t>ifdef</a:t>
            </a:r>
            <a:r>
              <a:rPr lang="en-US" sz="1200" dirty="0" smtClean="0">
                <a:solidFill>
                  <a:srgbClr val="804000"/>
                </a:solidFill>
                <a:highlight>
                  <a:srgbClr val="FFFFFF"/>
                </a:highlight>
                <a:latin typeface="Courier New"/>
              </a:rPr>
              <a:t> CONFIG_CC_STACKPROTECTOR</a:t>
            </a: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tsk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-&gt;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stack_canary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=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get_random_int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();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804000"/>
                </a:solidFill>
                <a:highlight>
                  <a:srgbClr val="FFFFFF"/>
                </a:highlight>
                <a:latin typeface="Courier New"/>
              </a:rPr>
              <a:t>#</a:t>
            </a:r>
            <a:r>
              <a:rPr lang="en-US" sz="1200" dirty="0" err="1" smtClean="0">
                <a:solidFill>
                  <a:srgbClr val="804000"/>
                </a:solidFill>
                <a:highlight>
                  <a:srgbClr val="FFFFFF"/>
                </a:highlight>
                <a:latin typeface="Courier New"/>
              </a:rPr>
              <a:t>endif</a:t>
            </a:r>
            <a:endParaRPr lang="en-US" sz="1200" dirty="0" smtClean="0">
              <a:solidFill>
                <a:srgbClr val="804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     ...</a:t>
            </a:r>
          </a:p>
        </p:txBody>
      </p:sp>
      <p:sp>
        <p:nvSpPr>
          <p:cNvPr id="6" name="Rectangle 5"/>
          <p:cNvSpPr/>
          <p:nvPr/>
        </p:nvSpPr>
        <p:spPr>
          <a:xfrm>
            <a:off x="5810500" y="665018"/>
            <a:ext cx="2876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hlinkClick r:id="rId2"/>
              </a:rPr>
              <a:t>Linux/include/</a:t>
            </a:r>
            <a:r>
              <a:rPr lang="en-US" b="1" dirty="0" err="1" smtClean="0">
                <a:hlinkClick r:id="rId2"/>
              </a:rPr>
              <a:t>linux</a:t>
            </a:r>
            <a:r>
              <a:rPr lang="en-US" b="1" dirty="0" smtClean="0">
                <a:hlinkClick r:id="rId2"/>
              </a:rPr>
              <a:t>/</a:t>
            </a:r>
            <a:r>
              <a:rPr lang="en-US" b="1" dirty="0" err="1" smtClean="0">
                <a:hlinkClick r:id="rId2"/>
              </a:rPr>
              <a:t>sched.h</a:t>
            </a:r>
            <a:endParaRPr lang="en-US" b="1" dirty="0"/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1511406" y="1150210"/>
            <a:ext cx="7469288" cy="313932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effectLst/>
                <a:latin typeface="PT Sans"/>
                <a:ea typeface="Times New Roman" pitchFamily="18" charset="0"/>
                <a:cs typeface="PT Sans"/>
              </a:rPr>
              <a:t>...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804000"/>
                </a:solidFill>
                <a:effectLst/>
                <a:latin typeface="PT Sans"/>
                <a:ea typeface="Times New Roman" pitchFamily="18" charset="0"/>
                <a:cs typeface="PT Sans"/>
              </a:rPr>
              <a:t>#define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rgbClr val="804000"/>
                </a:solidFill>
                <a:effectLst/>
                <a:latin typeface="PT Sans"/>
                <a:ea typeface="Times New Roman" pitchFamily="18" charset="0"/>
                <a:cs typeface="PT Sans"/>
              </a:rPr>
              <a:t>task_thread_info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804000"/>
                </a:solidFill>
                <a:effectLst/>
                <a:latin typeface="PT Sans"/>
                <a:ea typeface="Times New Roman" pitchFamily="18" charset="0"/>
                <a:cs typeface="PT Sans"/>
              </a:rPr>
              <a:t>(task)	((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rgbClr val="804000"/>
                </a:solidFill>
                <a:effectLst/>
                <a:latin typeface="PT Sans"/>
                <a:ea typeface="Times New Roman" pitchFamily="18" charset="0"/>
                <a:cs typeface="PT Sans"/>
              </a:rPr>
              <a:t>struct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804000"/>
                </a:solidFill>
                <a:effectLst/>
                <a:latin typeface="PT Sans"/>
                <a:ea typeface="Times New Roman" pitchFamily="18" charset="0"/>
                <a:cs typeface="PT Sans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rgbClr val="804000"/>
                </a:solidFill>
                <a:effectLst/>
                <a:latin typeface="PT Sans"/>
                <a:ea typeface="Times New Roman" pitchFamily="18" charset="0"/>
                <a:cs typeface="PT Sans"/>
              </a:rPr>
              <a:t>thread_info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804000"/>
                </a:solidFill>
                <a:effectLst/>
                <a:latin typeface="PT Sans"/>
                <a:ea typeface="Times New Roman" pitchFamily="18" charset="0"/>
                <a:cs typeface="PT Sans"/>
              </a:rPr>
              <a:t> *)(task)-&gt;stack)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PT Sans"/>
              <a:cs typeface="PT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804000"/>
                </a:solidFill>
                <a:effectLst/>
                <a:latin typeface="PT Sans"/>
                <a:ea typeface="Times New Roman" pitchFamily="18" charset="0"/>
                <a:cs typeface="PT Sans"/>
              </a:rPr>
              <a:t>#define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rgbClr val="804000"/>
                </a:solidFill>
                <a:effectLst/>
                <a:latin typeface="PT Sans"/>
                <a:ea typeface="Times New Roman" pitchFamily="18" charset="0"/>
                <a:cs typeface="PT Sans"/>
              </a:rPr>
              <a:t>task_stack_page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804000"/>
                </a:solidFill>
                <a:effectLst/>
                <a:latin typeface="PT Sans"/>
                <a:ea typeface="Times New Roman" pitchFamily="18" charset="0"/>
                <a:cs typeface="PT Sans"/>
              </a:rPr>
              <a:t>(task)	((task)-&gt;stack)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PT Sans"/>
              <a:cs typeface="PT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8000FF"/>
                </a:solidFill>
                <a:effectLst/>
                <a:latin typeface="PT Sans"/>
                <a:ea typeface="Times New Roman" pitchFamily="18" charset="0"/>
                <a:cs typeface="PT Sans"/>
              </a:rPr>
              <a:t>static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PT Sans"/>
                <a:ea typeface="Times New Roman" pitchFamily="18" charset="0"/>
                <a:cs typeface="PT Sans"/>
              </a:rPr>
              <a:t>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8000FF"/>
                </a:solidFill>
                <a:effectLst/>
                <a:latin typeface="PT Sans"/>
                <a:ea typeface="Times New Roman" pitchFamily="18" charset="0"/>
                <a:cs typeface="PT Sans"/>
              </a:rPr>
              <a:t>inline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PT Sans"/>
                <a:ea typeface="Times New Roman" pitchFamily="18" charset="0"/>
                <a:cs typeface="PT Sans"/>
              </a:rPr>
              <a:t>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8000FF"/>
                </a:solidFill>
                <a:effectLst/>
                <a:latin typeface="PT Sans"/>
                <a:ea typeface="Times New Roman" pitchFamily="18" charset="0"/>
                <a:cs typeface="PT Sans"/>
              </a:rPr>
              <a:t>void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PT Sans"/>
                <a:ea typeface="Times New Roman" pitchFamily="18" charset="0"/>
                <a:cs typeface="PT Sans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PT Sans"/>
                <a:ea typeface="Times New Roman" pitchFamily="18" charset="0"/>
                <a:cs typeface="PT Sans"/>
              </a:rPr>
              <a:t>setup_thread_stack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PT Sans"/>
                <a:ea typeface="Times New Roman" pitchFamily="18" charset="0"/>
                <a:cs typeface="PT Sans"/>
              </a:rPr>
              <a:t>(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rgbClr val="8000FF"/>
                </a:solidFill>
                <a:effectLst/>
                <a:latin typeface="PT Sans"/>
                <a:ea typeface="Times New Roman" pitchFamily="18" charset="0"/>
                <a:cs typeface="PT Sans"/>
              </a:rPr>
              <a:t>struct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PT Sans"/>
                <a:ea typeface="Times New Roman" pitchFamily="18" charset="0"/>
                <a:cs typeface="PT Sans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PT Sans"/>
                <a:ea typeface="Times New Roman" pitchFamily="18" charset="0"/>
                <a:cs typeface="PT Sans"/>
              </a:rPr>
              <a:t>task_struct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PT Sans"/>
                <a:ea typeface="Times New Roman" pitchFamily="18" charset="0"/>
                <a:cs typeface="PT Sans"/>
              </a:rPr>
              <a:t>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PT Sans"/>
                <a:ea typeface="Times New Roman" pitchFamily="18" charset="0"/>
                <a:cs typeface="PT Sans"/>
              </a:rPr>
              <a:t>*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PT Sans"/>
                <a:ea typeface="Times New Roman" pitchFamily="18" charset="0"/>
                <a:cs typeface="PT Sans"/>
              </a:rPr>
              <a:t>p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PT Sans"/>
                <a:ea typeface="Times New Roman" pitchFamily="18" charset="0"/>
                <a:cs typeface="PT Sans"/>
              </a:rPr>
              <a:t>,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PT Sans"/>
                <a:ea typeface="Times New Roman" pitchFamily="18" charset="0"/>
                <a:cs typeface="PT Sans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rgbClr val="8000FF"/>
                </a:solidFill>
                <a:effectLst/>
                <a:latin typeface="PT Sans"/>
                <a:ea typeface="Times New Roman" pitchFamily="18" charset="0"/>
                <a:cs typeface="PT Sans"/>
              </a:rPr>
              <a:t>struct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PT Sans"/>
                <a:ea typeface="Times New Roman" pitchFamily="18" charset="0"/>
                <a:cs typeface="PT Sans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PT Sans"/>
                <a:ea typeface="Times New Roman" pitchFamily="18" charset="0"/>
                <a:cs typeface="PT Sans"/>
              </a:rPr>
              <a:t>task_struct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PT Sans"/>
                <a:ea typeface="Times New Roman" pitchFamily="18" charset="0"/>
                <a:cs typeface="PT Sans"/>
              </a:rPr>
              <a:t>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PT Sans"/>
                <a:ea typeface="Times New Roman" pitchFamily="18" charset="0"/>
                <a:cs typeface="PT Sans"/>
              </a:rPr>
              <a:t>*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PT Sans"/>
                <a:ea typeface="Times New Roman" pitchFamily="18" charset="0"/>
                <a:cs typeface="PT Sans"/>
              </a:rPr>
              <a:t>org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PT Sans"/>
                <a:ea typeface="Times New Roman" pitchFamily="18" charset="0"/>
                <a:cs typeface="PT Sans"/>
              </a:rPr>
              <a:t>)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PT Sans"/>
              <a:cs typeface="PT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PT Sans"/>
                <a:ea typeface="Times New Roman" pitchFamily="18" charset="0"/>
                <a:cs typeface="PT Sans"/>
              </a:rPr>
              <a:t>{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PT Sans"/>
              <a:cs typeface="PT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solidFill>
                  <a:srgbClr val="000000"/>
                </a:solidFill>
                <a:latin typeface="PT Sans"/>
                <a:ea typeface="Times New Roman" pitchFamily="18" charset="0"/>
                <a:cs typeface="PT San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PT Sans"/>
                <a:ea typeface="Times New Roman" pitchFamily="18" charset="0"/>
                <a:cs typeface="PT Sans"/>
              </a:rPr>
              <a:t> 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PT Sans"/>
                <a:ea typeface="Times New Roman" pitchFamily="18" charset="0"/>
                <a:cs typeface="PT Sans"/>
              </a:rPr>
              <a:t>*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PT Sans"/>
                <a:ea typeface="Times New Roman" pitchFamily="18" charset="0"/>
                <a:cs typeface="PT Sans"/>
              </a:rPr>
              <a:t>task_thread_info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PT Sans"/>
                <a:ea typeface="Times New Roman" pitchFamily="18" charset="0"/>
                <a:cs typeface="PT Sans"/>
              </a:rPr>
              <a:t>(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PT Sans"/>
                <a:ea typeface="Times New Roman" pitchFamily="18" charset="0"/>
                <a:cs typeface="PT Sans"/>
              </a:rPr>
              <a:t>p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PT Sans"/>
                <a:ea typeface="Times New Roman" pitchFamily="18" charset="0"/>
                <a:cs typeface="PT Sans"/>
              </a:rPr>
              <a:t>)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PT Sans"/>
                <a:ea typeface="Times New Roman" pitchFamily="18" charset="0"/>
                <a:cs typeface="PT Sans"/>
              </a:rPr>
              <a:t>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PT Sans"/>
                <a:ea typeface="Times New Roman" pitchFamily="18" charset="0"/>
                <a:cs typeface="PT Sans"/>
              </a:rPr>
              <a:t>=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PT Sans"/>
                <a:ea typeface="Times New Roman" pitchFamily="18" charset="0"/>
                <a:cs typeface="PT Sans"/>
              </a:rPr>
              <a:t>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PT Sans"/>
                <a:ea typeface="Times New Roman" pitchFamily="18" charset="0"/>
                <a:cs typeface="PT Sans"/>
              </a:rPr>
              <a:t>*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PT Sans"/>
                <a:ea typeface="Times New Roman" pitchFamily="18" charset="0"/>
                <a:cs typeface="PT Sans"/>
              </a:rPr>
              <a:t>task_thread_info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PT Sans"/>
                <a:ea typeface="Times New Roman" pitchFamily="18" charset="0"/>
                <a:cs typeface="PT Sans"/>
              </a:rPr>
              <a:t>(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PT Sans"/>
                <a:ea typeface="Times New Roman" pitchFamily="18" charset="0"/>
                <a:cs typeface="PT Sans"/>
              </a:rPr>
              <a:t>org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PT Sans"/>
                <a:ea typeface="Times New Roman" pitchFamily="18" charset="0"/>
                <a:cs typeface="PT Sans"/>
              </a:rPr>
              <a:t>);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PT Sans"/>
              <a:cs typeface="PT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solidFill>
                  <a:srgbClr val="000000"/>
                </a:solidFill>
                <a:latin typeface="PT Sans"/>
                <a:ea typeface="Times New Roman" pitchFamily="18" charset="0"/>
                <a:cs typeface="PT San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PT Sans"/>
                <a:ea typeface="Times New Roman" pitchFamily="18" charset="0"/>
                <a:cs typeface="PT Sans"/>
              </a:rPr>
              <a:t> 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PT Sans"/>
                <a:ea typeface="Times New Roman" pitchFamily="18" charset="0"/>
                <a:cs typeface="PT Sans"/>
              </a:rPr>
              <a:t>task_thread_info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PT Sans"/>
                <a:ea typeface="Times New Roman" pitchFamily="18" charset="0"/>
                <a:cs typeface="PT Sans"/>
              </a:rPr>
              <a:t>(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PT Sans"/>
                <a:ea typeface="Times New Roman" pitchFamily="18" charset="0"/>
                <a:cs typeface="PT Sans"/>
              </a:rPr>
              <a:t>p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PT Sans"/>
                <a:ea typeface="Times New Roman" pitchFamily="18" charset="0"/>
                <a:cs typeface="PT Sans"/>
              </a:rPr>
              <a:t>)-&gt;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PT Sans"/>
                <a:ea typeface="Times New Roman" pitchFamily="18" charset="0"/>
                <a:cs typeface="PT Sans"/>
              </a:rPr>
              <a:t>task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PT Sans"/>
                <a:ea typeface="Times New Roman" pitchFamily="18" charset="0"/>
                <a:cs typeface="PT Sans"/>
              </a:rPr>
              <a:t>=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PT Sans"/>
                <a:ea typeface="Times New Roman" pitchFamily="18" charset="0"/>
                <a:cs typeface="PT Sans"/>
              </a:rPr>
              <a:t> p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PT Sans"/>
                <a:ea typeface="Times New Roman" pitchFamily="18" charset="0"/>
                <a:cs typeface="PT Sans"/>
              </a:rPr>
              <a:t>;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PT Sans"/>
              <a:cs typeface="PT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PT Sans"/>
                <a:ea typeface="Times New Roman" pitchFamily="18" charset="0"/>
                <a:cs typeface="PT Sans"/>
              </a:rPr>
              <a:t>}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8000FF"/>
                </a:solidFill>
                <a:latin typeface="PT Sans"/>
                <a:ea typeface="Times New Roman" pitchFamily="18" charset="0"/>
                <a:cs typeface="PT Sans"/>
              </a:rPr>
              <a:t>static</a:t>
            </a:r>
            <a:r>
              <a:rPr lang="en-US" sz="1600" dirty="0" smtClean="0">
                <a:solidFill>
                  <a:srgbClr val="000000"/>
                </a:solidFill>
                <a:latin typeface="PT Sans"/>
                <a:ea typeface="Times New Roman" pitchFamily="18" charset="0"/>
                <a:cs typeface="PT Sans"/>
              </a:rPr>
              <a:t> </a:t>
            </a:r>
            <a:r>
              <a:rPr lang="en-US" sz="1600" dirty="0" smtClean="0">
                <a:solidFill>
                  <a:srgbClr val="8000FF"/>
                </a:solidFill>
                <a:latin typeface="PT Sans"/>
                <a:ea typeface="Times New Roman" pitchFamily="18" charset="0"/>
                <a:cs typeface="PT Sans"/>
              </a:rPr>
              <a:t>inline</a:t>
            </a:r>
            <a:r>
              <a:rPr lang="en-US" sz="1600" dirty="0" smtClean="0">
                <a:solidFill>
                  <a:srgbClr val="000000"/>
                </a:solidFill>
                <a:latin typeface="PT Sans"/>
                <a:ea typeface="Times New Roman" pitchFamily="18" charset="0"/>
                <a:cs typeface="PT Sans"/>
              </a:rPr>
              <a:t> </a:t>
            </a:r>
            <a:r>
              <a:rPr lang="en-US" sz="1600" dirty="0" smtClean="0">
                <a:solidFill>
                  <a:srgbClr val="8000FF"/>
                </a:solidFill>
                <a:latin typeface="PT Sans"/>
                <a:ea typeface="Times New Roman" pitchFamily="18" charset="0"/>
                <a:cs typeface="PT Sans"/>
              </a:rPr>
              <a:t>unsigned</a:t>
            </a:r>
            <a:r>
              <a:rPr lang="en-US" sz="1600" dirty="0" smtClean="0">
                <a:solidFill>
                  <a:srgbClr val="000000"/>
                </a:solidFill>
                <a:latin typeface="PT Sans"/>
                <a:ea typeface="Times New Roman" pitchFamily="18" charset="0"/>
                <a:cs typeface="PT Sans"/>
              </a:rPr>
              <a:t> </a:t>
            </a:r>
            <a:r>
              <a:rPr lang="en-US" sz="1600" dirty="0" smtClean="0">
                <a:solidFill>
                  <a:srgbClr val="8000FF"/>
                </a:solidFill>
                <a:latin typeface="PT Sans"/>
                <a:ea typeface="Times New Roman" pitchFamily="18" charset="0"/>
                <a:cs typeface="PT Sans"/>
              </a:rPr>
              <a:t>long</a:t>
            </a:r>
            <a:r>
              <a:rPr lang="en-US" sz="1600" dirty="0" smtClean="0">
                <a:solidFill>
                  <a:srgbClr val="000000"/>
                </a:solidFill>
                <a:latin typeface="PT Sans"/>
                <a:ea typeface="Times New Roman" pitchFamily="18" charset="0"/>
                <a:cs typeface="PT Sans"/>
              </a:rPr>
              <a:t> </a:t>
            </a:r>
            <a:r>
              <a:rPr lang="en-US" sz="1600" b="1" dirty="0" smtClean="0">
                <a:solidFill>
                  <a:srgbClr val="000080"/>
                </a:solidFill>
                <a:latin typeface="PT Sans"/>
                <a:ea typeface="Times New Roman" pitchFamily="18" charset="0"/>
                <a:cs typeface="PT Sans"/>
              </a:rPr>
              <a:t>*</a:t>
            </a:r>
            <a:r>
              <a:rPr lang="en-US" sz="1600" dirty="0" err="1" smtClean="0">
                <a:solidFill>
                  <a:srgbClr val="000000"/>
                </a:solidFill>
                <a:latin typeface="PT Sans"/>
                <a:ea typeface="Times New Roman" pitchFamily="18" charset="0"/>
                <a:cs typeface="PT Sans"/>
              </a:rPr>
              <a:t>end_of_stack</a:t>
            </a:r>
            <a:r>
              <a:rPr lang="en-US" sz="1600" b="1" dirty="0" smtClean="0">
                <a:solidFill>
                  <a:srgbClr val="000080"/>
                </a:solidFill>
                <a:latin typeface="PT Sans"/>
                <a:ea typeface="Times New Roman" pitchFamily="18" charset="0"/>
                <a:cs typeface="PT Sans"/>
              </a:rPr>
              <a:t>(</a:t>
            </a:r>
            <a:r>
              <a:rPr lang="en-US" sz="1600" dirty="0" err="1" smtClean="0">
                <a:solidFill>
                  <a:srgbClr val="8000FF"/>
                </a:solidFill>
                <a:latin typeface="PT Sans"/>
                <a:ea typeface="Times New Roman" pitchFamily="18" charset="0"/>
                <a:cs typeface="PT Sans"/>
              </a:rPr>
              <a:t>struct</a:t>
            </a:r>
            <a:r>
              <a:rPr lang="en-US" sz="1600" dirty="0" smtClean="0">
                <a:solidFill>
                  <a:srgbClr val="000000"/>
                </a:solidFill>
                <a:latin typeface="PT Sans"/>
                <a:ea typeface="Times New Roman" pitchFamily="18" charset="0"/>
                <a:cs typeface="PT Sans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PT Sans"/>
                <a:ea typeface="Times New Roman" pitchFamily="18" charset="0"/>
                <a:cs typeface="PT Sans"/>
              </a:rPr>
              <a:t>task_struct</a:t>
            </a:r>
            <a:r>
              <a:rPr lang="en-US" sz="1600" dirty="0" smtClean="0">
                <a:solidFill>
                  <a:srgbClr val="000000"/>
                </a:solidFill>
                <a:latin typeface="PT Sans"/>
                <a:ea typeface="Times New Roman" pitchFamily="18" charset="0"/>
                <a:cs typeface="PT Sans"/>
              </a:rPr>
              <a:t> </a:t>
            </a:r>
            <a:r>
              <a:rPr lang="en-US" sz="1600" b="1" dirty="0" smtClean="0">
                <a:solidFill>
                  <a:srgbClr val="000080"/>
                </a:solidFill>
                <a:latin typeface="PT Sans"/>
                <a:ea typeface="Times New Roman" pitchFamily="18" charset="0"/>
                <a:cs typeface="PT Sans"/>
              </a:rPr>
              <a:t>*</a:t>
            </a:r>
            <a:r>
              <a:rPr lang="en-US" sz="1600" dirty="0" smtClean="0">
                <a:solidFill>
                  <a:srgbClr val="000000"/>
                </a:solidFill>
                <a:latin typeface="PT Sans"/>
                <a:ea typeface="Times New Roman" pitchFamily="18" charset="0"/>
                <a:cs typeface="PT Sans"/>
              </a:rPr>
              <a:t>p</a:t>
            </a:r>
            <a:r>
              <a:rPr lang="en-US" sz="1600" b="1" dirty="0" smtClean="0">
                <a:solidFill>
                  <a:srgbClr val="000080"/>
                </a:solidFill>
                <a:latin typeface="PT Sans"/>
                <a:ea typeface="Times New Roman" pitchFamily="18" charset="0"/>
                <a:cs typeface="PT Sans"/>
              </a:rPr>
              <a:t>)</a:t>
            </a:r>
            <a:endParaRPr lang="en-US" sz="1600" dirty="0" smtClean="0">
              <a:latin typeface="PT Sans"/>
              <a:cs typeface="PT Sans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80"/>
                </a:solidFill>
                <a:latin typeface="PT Sans"/>
                <a:ea typeface="Times New Roman" pitchFamily="18" charset="0"/>
                <a:cs typeface="PT Sans"/>
              </a:rPr>
              <a:t>{</a:t>
            </a:r>
            <a:endParaRPr lang="en-US" sz="1600" dirty="0" smtClean="0">
              <a:latin typeface="PT Sans"/>
              <a:cs typeface="PT Sans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PT Sans"/>
                <a:ea typeface="Times New Roman" pitchFamily="18" charset="0"/>
                <a:cs typeface="PT Sans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PT Sans"/>
                <a:ea typeface="Times New Roman" pitchFamily="18" charset="0"/>
                <a:cs typeface="PT Sans"/>
              </a:rPr>
              <a:t>  </a:t>
            </a:r>
            <a:r>
              <a:rPr lang="en-US" sz="1600" b="1" dirty="0" smtClean="0">
                <a:solidFill>
                  <a:srgbClr val="0000FF"/>
                </a:solidFill>
                <a:latin typeface="PT Sans"/>
                <a:ea typeface="Times New Roman" pitchFamily="18" charset="0"/>
                <a:cs typeface="PT Sans"/>
              </a:rPr>
              <a:t>return</a:t>
            </a:r>
            <a:r>
              <a:rPr lang="en-US" sz="1600" dirty="0" smtClean="0">
                <a:solidFill>
                  <a:srgbClr val="000000"/>
                </a:solidFill>
                <a:latin typeface="PT Sans"/>
                <a:ea typeface="Times New Roman" pitchFamily="18" charset="0"/>
                <a:cs typeface="PT Sans"/>
              </a:rPr>
              <a:t> </a:t>
            </a:r>
            <a:r>
              <a:rPr lang="en-US" sz="1600" b="1" dirty="0" smtClean="0">
                <a:solidFill>
                  <a:srgbClr val="000080"/>
                </a:solidFill>
                <a:latin typeface="PT Sans"/>
                <a:ea typeface="Times New Roman" pitchFamily="18" charset="0"/>
                <a:cs typeface="PT Sans"/>
              </a:rPr>
              <a:t>(</a:t>
            </a:r>
            <a:r>
              <a:rPr lang="en-US" sz="1600" dirty="0" smtClean="0">
                <a:solidFill>
                  <a:srgbClr val="8000FF"/>
                </a:solidFill>
                <a:latin typeface="PT Sans"/>
                <a:ea typeface="Times New Roman" pitchFamily="18" charset="0"/>
                <a:cs typeface="PT Sans"/>
              </a:rPr>
              <a:t>unsigned</a:t>
            </a:r>
            <a:r>
              <a:rPr lang="en-US" sz="1600" dirty="0" smtClean="0">
                <a:solidFill>
                  <a:srgbClr val="000000"/>
                </a:solidFill>
                <a:latin typeface="PT Sans"/>
                <a:ea typeface="Times New Roman" pitchFamily="18" charset="0"/>
                <a:cs typeface="PT Sans"/>
              </a:rPr>
              <a:t> </a:t>
            </a:r>
            <a:r>
              <a:rPr lang="en-US" sz="1600" dirty="0" smtClean="0">
                <a:solidFill>
                  <a:srgbClr val="8000FF"/>
                </a:solidFill>
                <a:latin typeface="PT Sans"/>
                <a:ea typeface="Times New Roman" pitchFamily="18" charset="0"/>
                <a:cs typeface="PT Sans"/>
              </a:rPr>
              <a:t>long</a:t>
            </a:r>
            <a:r>
              <a:rPr lang="en-US" sz="1600" dirty="0" smtClean="0">
                <a:solidFill>
                  <a:srgbClr val="000000"/>
                </a:solidFill>
                <a:latin typeface="PT Sans"/>
                <a:ea typeface="Times New Roman" pitchFamily="18" charset="0"/>
                <a:cs typeface="PT Sans"/>
              </a:rPr>
              <a:t> </a:t>
            </a:r>
            <a:r>
              <a:rPr lang="en-US" sz="1600" b="1" dirty="0" smtClean="0">
                <a:solidFill>
                  <a:srgbClr val="000080"/>
                </a:solidFill>
                <a:latin typeface="PT Sans"/>
                <a:ea typeface="Times New Roman" pitchFamily="18" charset="0"/>
                <a:cs typeface="PT Sans"/>
              </a:rPr>
              <a:t>*)(</a:t>
            </a:r>
            <a:r>
              <a:rPr lang="en-US" sz="1600" dirty="0" err="1" smtClean="0">
                <a:solidFill>
                  <a:srgbClr val="000000"/>
                </a:solidFill>
                <a:latin typeface="PT Sans"/>
                <a:ea typeface="Times New Roman" pitchFamily="18" charset="0"/>
                <a:cs typeface="PT Sans"/>
              </a:rPr>
              <a:t>task_thread_info</a:t>
            </a:r>
            <a:r>
              <a:rPr lang="en-US" sz="1600" b="1" dirty="0" smtClean="0">
                <a:solidFill>
                  <a:srgbClr val="000080"/>
                </a:solidFill>
                <a:latin typeface="PT Sans"/>
                <a:ea typeface="Times New Roman" pitchFamily="18" charset="0"/>
                <a:cs typeface="PT Sans"/>
              </a:rPr>
              <a:t>(</a:t>
            </a:r>
            <a:r>
              <a:rPr lang="en-US" sz="1600" dirty="0" smtClean="0">
                <a:solidFill>
                  <a:srgbClr val="000000"/>
                </a:solidFill>
                <a:latin typeface="PT Sans"/>
                <a:ea typeface="Times New Roman" pitchFamily="18" charset="0"/>
                <a:cs typeface="PT Sans"/>
              </a:rPr>
              <a:t>p</a:t>
            </a:r>
            <a:r>
              <a:rPr lang="en-US" sz="1600" b="1" dirty="0" smtClean="0">
                <a:solidFill>
                  <a:srgbClr val="000080"/>
                </a:solidFill>
                <a:latin typeface="PT Sans"/>
                <a:ea typeface="Times New Roman" pitchFamily="18" charset="0"/>
                <a:cs typeface="PT Sans"/>
              </a:rPr>
              <a:t>)</a:t>
            </a:r>
            <a:r>
              <a:rPr lang="en-US" sz="1600" dirty="0" smtClean="0">
                <a:solidFill>
                  <a:srgbClr val="000000"/>
                </a:solidFill>
                <a:latin typeface="PT Sans"/>
                <a:ea typeface="Times New Roman" pitchFamily="18" charset="0"/>
                <a:cs typeface="PT Sans"/>
              </a:rPr>
              <a:t> </a:t>
            </a:r>
            <a:r>
              <a:rPr lang="en-US" sz="1600" b="1" dirty="0" smtClean="0">
                <a:solidFill>
                  <a:srgbClr val="000080"/>
                </a:solidFill>
                <a:latin typeface="PT Sans"/>
                <a:ea typeface="Times New Roman" pitchFamily="18" charset="0"/>
                <a:cs typeface="PT Sans"/>
              </a:rPr>
              <a:t>+</a:t>
            </a:r>
            <a:r>
              <a:rPr lang="en-US" sz="1600" dirty="0" smtClean="0">
                <a:solidFill>
                  <a:srgbClr val="000000"/>
                </a:solidFill>
                <a:latin typeface="PT Sans"/>
                <a:ea typeface="Times New Roman" pitchFamily="18" charset="0"/>
                <a:cs typeface="PT Sans"/>
              </a:rPr>
              <a:t> </a:t>
            </a:r>
            <a:r>
              <a:rPr lang="en-US" sz="1600" dirty="0" smtClean="0">
                <a:solidFill>
                  <a:srgbClr val="FF8000"/>
                </a:solidFill>
                <a:latin typeface="PT Sans"/>
                <a:ea typeface="Times New Roman" pitchFamily="18" charset="0"/>
                <a:cs typeface="PT Sans"/>
              </a:rPr>
              <a:t>1</a:t>
            </a:r>
            <a:r>
              <a:rPr lang="en-US" sz="1600" b="1" dirty="0" smtClean="0">
                <a:solidFill>
                  <a:srgbClr val="000080"/>
                </a:solidFill>
                <a:latin typeface="PT Sans"/>
                <a:ea typeface="Times New Roman" pitchFamily="18" charset="0"/>
                <a:cs typeface="PT Sans"/>
              </a:rPr>
              <a:t>);</a:t>
            </a:r>
            <a:endParaRPr lang="en-US" sz="1600" dirty="0" smtClean="0">
              <a:latin typeface="PT Sans"/>
              <a:cs typeface="PT Sans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80"/>
                </a:solidFill>
                <a:latin typeface="PT Sans"/>
                <a:ea typeface="Times New Roman" pitchFamily="18" charset="0"/>
                <a:cs typeface="PT Sans"/>
              </a:rPr>
              <a:t>}</a:t>
            </a:r>
            <a:endParaRPr lang="en-US" sz="1600" dirty="0" smtClean="0">
              <a:latin typeface="PT Sans"/>
              <a:cs typeface="PT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PT Sans"/>
              <a:cs typeface="PT San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" y="294724"/>
            <a:ext cx="7031812" cy="60016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8000FF"/>
                </a:solidFill>
                <a:highlight>
                  <a:srgbClr val="FFFFFF"/>
                </a:highlight>
                <a:latin typeface="Courier New"/>
              </a:rPr>
              <a:t>static</a:t>
            </a:r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dirty="0" err="1" smtClean="0">
                <a:solidFill>
                  <a:srgbClr val="8000FF"/>
                </a:solidFill>
                <a:highlight>
                  <a:srgbClr val="FFFFFF"/>
                </a:highlight>
                <a:latin typeface="Courier New"/>
              </a:rPr>
              <a:t>struct</a:t>
            </a:r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task_struct</a:t>
            </a:r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*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dup_task_struct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(</a:t>
            </a:r>
            <a:r>
              <a:rPr lang="en-US" sz="1200" b="1" dirty="0" err="1" smtClean="0">
                <a:solidFill>
                  <a:srgbClr val="8000FF"/>
                </a:solidFill>
                <a:highlight>
                  <a:srgbClr val="FFFFFF"/>
                </a:highlight>
                <a:latin typeface="Courier New"/>
              </a:rPr>
              <a:t>struct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task_struct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*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orig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)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{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dirty="0" err="1" smtClean="0">
                <a:solidFill>
                  <a:srgbClr val="8000FF"/>
                </a:solidFill>
                <a:highlight>
                  <a:srgbClr val="FFFFFF"/>
                </a:highlight>
                <a:latin typeface="Courier New"/>
              </a:rPr>
              <a:t>struct</a:t>
            </a:r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task_struct</a:t>
            </a:r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*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tsk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;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dirty="0" err="1" smtClean="0">
                <a:solidFill>
                  <a:srgbClr val="8000FF"/>
                </a:solidFill>
                <a:highlight>
                  <a:srgbClr val="FFFFFF"/>
                </a:highlight>
                <a:latin typeface="Courier New"/>
              </a:rPr>
              <a:t>struct</a:t>
            </a:r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thread_info</a:t>
            </a:r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*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ti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;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dirty="0" smtClean="0">
                <a:solidFill>
                  <a:srgbClr val="8000FF"/>
                </a:solidFill>
                <a:highlight>
                  <a:srgbClr val="FFFFFF"/>
                </a:highlight>
                <a:latin typeface="Courier New"/>
              </a:rPr>
              <a:t>unsigned</a:t>
            </a:r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dirty="0" smtClean="0">
                <a:solidFill>
                  <a:srgbClr val="8000FF"/>
                </a:solidFill>
                <a:highlight>
                  <a:srgbClr val="FFFFFF"/>
                </a:highlight>
                <a:latin typeface="Courier New"/>
              </a:rPr>
              <a:t>long</a:t>
            </a:r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*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stackend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;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dirty="0" err="1" smtClean="0">
                <a:solidFill>
                  <a:srgbClr val="8000FF"/>
                </a:solidFill>
                <a:highlight>
                  <a:srgbClr val="FFFFFF"/>
                </a:highlight>
                <a:latin typeface="Courier New"/>
              </a:rPr>
              <a:t>int</a:t>
            </a:r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node 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=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tsk_fork_get_node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(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orig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);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dirty="0" err="1" smtClean="0">
                <a:solidFill>
                  <a:srgbClr val="8000FF"/>
                </a:solidFill>
                <a:highlight>
                  <a:srgbClr val="FFFFFF"/>
                </a:highlight>
                <a:latin typeface="Courier New"/>
              </a:rPr>
              <a:t>int</a:t>
            </a:r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err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;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endParaRPr lang="en-US" sz="1200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tsk</a:t>
            </a:r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=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alloc_task_struct_node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(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node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);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b="1" dirty="0" smtClean="0">
                <a:solidFill>
                  <a:srgbClr val="0000FF"/>
                </a:solidFill>
                <a:highlight>
                  <a:srgbClr val="FFFFFF"/>
                </a:highlight>
                <a:latin typeface="Courier New"/>
              </a:rPr>
              <a:t>if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(!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tsk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)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	</a:t>
            </a:r>
            <a:r>
              <a:rPr lang="en-US" sz="1200" b="1" dirty="0" smtClean="0">
                <a:solidFill>
                  <a:srgbClr val="0000FF"/>
                </a:solidFill>
                <a:highlight>
                  <a:srgbClr val="FFFFFF"/>
                </a:highlight>
                <a:latin typeface="Courier New"/>
              </a:rPr>
              <a:t>return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smtClean="0">
                <a:solidFill>
                  <a:srgbClr val="0000FF"/>
                </a:solidFill>
                <a:highlight>
                  <a:srgbClr val="FFFFFF"/>
                </a:highlight>
                <a:latin typeface="Courier New"/>
              </a:rPr>
              <a:t>NULL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;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endParaRPr lang="en-US" sz="1200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ti</a:t>
            </a:r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=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alloc_thread_info_node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(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tsk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,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node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);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b="1" dirty="0" smtClean="0">
                <a:solidFill>
                  <a:srgbClr val="0000FF"/>
                </a:solidFill>
                <a:highlight>
                  <a:srgbClr val="FFFFFF"/>
                </a:highlight>
                <a:latin typeface="Courier New"/>
              </a:rPr>
              <a:t>if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(!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ti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)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	</a:t>
            </a:r>
            <a:r>
              <a:rPr lang="en-US" sz="1200" b="1" dirty="0" err="1" smtClean="0">
                <a:solidFill>
                  <a:srgbClr val="0000FF"/>
                </a:solidFill>
                <a:highlight>
                  <a:srgbClr val="FFFFFF"/>
                </a:highlight>
                <a:latin typeface="Courier New"/>
              </a:rPr>
              <a:t>goto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free_tsk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;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endParaRPr lang="en-US" sz="1200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err 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=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arch_dup_task_struct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(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tsk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,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orig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);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b="1" dirty="0" smtClean="0">
                <a:solidFill>
                  <a:srgbClr val="0000FF"/>
                </a:solidFill>
                <a:highlight>
                  <a:srgbClr val="FFFFFF"/>
                </a:highlight>
                <a:latin typeface="Courier New"/>
              </a:rPr>
              <a:t>if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(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err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)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	</a:t>
            </a:r>
            <a:r>
              <a:rPr lang="en-US" sz="1200" b="1" dirty="0" err="1" smtClean="0">
                <a:solidFill>
                  <a:srgbClr val="0000FF"/>
                </a:solidFill>
                <a:highlight>
                  <a:srgbClr val="FFFFFF"/>
                </a:highlight>
                <a:latin typeface="Courier New"/>
              </a:rPr>
              <a:t>goto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free_ti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;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endParaRPr lang="en-US" sz="1200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tsk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-&gt;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stack 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=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ti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;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endParaRPr lang="en-US" sz="1200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setup_thread_stack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(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tsk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,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orig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);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clear_user_return_notifier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(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tsk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);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clear_tsk_need_resched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(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tsk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);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stackend</a:t>
            </a:r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=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end_of_stack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(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tsk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);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*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stackend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=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STACK_END_MAGIC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;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b="1" dirty="0" smtClean="0">
                <a:solidFill>
                  <a:srgbClr val="008000"/>
                </a:solidFill>
                <a:highlight>
                  <a:srgbClr val="FFFFFF"/>
                </a:highlight>
                <a:latin typeface="Courier New"/>
              </a:rPr>
              <a:t>/* for overflow detection */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endParaRPr lang="en-US" sz="1200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804000"/>
                </a:solidFill>
                <a:highlight>
                  <a:srgbClr val="FFFFFF"/>
                </a:highlight>
                <a:latin typeface="Courier New"/>
              </a:rPr>
              <a:t>#</a:t>
            </a:r>
            <a:r>
              <a:rPr lang="en-US" sz="1200" dirty="0" err="1" smtClean="0">
                <a:solidFill>
                  <a:srgbClr val="804000"/>
                </a:solidFill>
                <a:highlight>
                  <a:srgbClr val="FFFFFF"/>
                </a:highlight>
                <a:latin typeface="Courier New"/>
              </a:rPr>
              <a:t>ifdef</a:t>
            </a:r>
            <a:r>
              <a:rPr lang="en-US" sz="1200" dirty="0" smtClean="0">
                <a:solidFill>
                  <a:srgbClr val="804000"/>
                </a:solidFill>
                <a:highlight>
                  <a:srgbClr val="FFFFFF"/>
                </a:highlight>
                <a:latin typeface="Courier New"/>
              </a:rPr>
              <a:t> CONFIG_CC_STACKPROTECTOR</a:t>
            </a: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tsk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-&gt;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stack_canary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=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get_random_int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();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804000"/>
                </a:solidFill>
                <a:highlight>
                  <a:srgbClr val="FFFFFF"/>
                </a:highlight>
                <a:latin typeface="Courier New"/>
              </a:rPr>
              <a:t>#</a:t>
            </a:r>
            <a:r>
              <a:rPr lang="en-US" sz="1200" dirty="0" err="1" smtClean="0">
                <a:solidFill>
                  <a:srgbClr val="804000"/>
                </a:solidFill>
                <a:highlight>
                  <a:srgbClr val="FFFFFF"/>
                </a:highlight>
                <a:latin typeface="Courier New"/>
              </a:rPr>
              <a:t>endif</a:t>
            </a:r>
            <a:endParaRPr lang="en-US" sz="1200" dirty="0" smtClean="0">
              <a:solidFill>
                <a:srgbClr val="804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     ...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Picture 4" descr="Screen Shot 2013-11-13 at 7.49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86" y="453609"/>
            <a:ext cx="8171196" cy="5315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Screen Shot 2013-11-13 at 7.55.2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31" y="4406134"/>
            <a:ext cx="8128000" cy="144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7271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6" name="Picture 5" descr="Screen Shot 2013-11-13 at 8.04.15 PM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2" y="478493"/>
            <a:ext cx="8657704" cy="5044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03225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" name="Picture 4" descr="Screen Shot 2013-11-13 at 7.49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86" y="453609"/>
            <a:ext cx="8171196" cy="5315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Screen Shot 2013-11-13 at 7.51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193" y="2744329"/>
            <a:ext cx="7190287" cy="3437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6361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187084" y="1417638"/>
            <a:ext cx="7068172" cy="1936428"/>
            <a:chOff x="268008" y="1797951"/>
            <a:chExt cx="8715778" cy="3179356"/>
          </a:xfrm>
        </p:grpSpPr>
        <p:sp>
          <p:nvSpPr>
            <p:cNvPr id="7" name="Rectangle 6"/>
            <p:cNvSpPr/>
            <p:nvPr/>
          </p:nvSpPr>
          <p:spPr>
            <a:xfrm rot="5400000">
              <a:off x="-948805" y="3014764"/>
              <a:ext cx="3179356" cy="745729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Logical Address</a:t>
              </a:r>
              <a:endParaRPr lang="en-US" sz="1600" dirty="0"/>
            </a:p>
          </p:txBody>
        </p:sp>
        <p:sp>
          <p:nvSpPr>
            <p:cNvPr id="8" name="Right Arrow 7"/>
            <p:cNvSpPr/>
            <p:nvPr/>
          </p:nvSpPr>
          <p:spPr>
            <a:xfrm>
              <a:off x="3868507" y="3035326"/>
              <a:ext cx="1491471" cy="69905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747823" y="2130003"/>
              <a:ext cx="2120683" cy="2515253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Segmentation Unit</a:t>
              </a:r>
              <a:endParaRPr lang="en-US" sz="1400" dirty="0"/>
            </a:p>
          </p:txBody>
        </p:sp>
        <p:sp>
          <p:nvSpPr>
            <p:cNvPr id="10" name="Rectangle 9"/>
            <p:cNvSpPr/>
            <p:nvPr/>
          </p:nvSpPr>
          <p:spPr>
            <a:xfrm rot="5400000">
              <a:off x="2948754" y="3090428"/>
              <a:ext cx="3179356" cy="594401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66000"/>
              </a:schemeClr>
            </a:solidFill>
            <a:ln>
              <a:noFill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Linear Address</a:t>
              </a:r>
              <a:endParaRPr lang="en-US" sz="1600" dirty="0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5425548" y="2130003"/>
              <a:ext cx="1367644" cy="2515253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Paging</a:t>
              </a:r>
            </a:p>
            <a:p>
              <a:pPr algn="ctr"/>
              <a:r>
                <a:rPr lang="en-US" sz="1600" dirty="0" smtClean="0"/>
                <a:t>Unit</a:t>
              </a:r>
              <a:endParaRPr lang="en-US" sz="1600" dirty="0"/>
            </a:p>
          </p:txBody>
        </p:sp>
        <p:sp>
          <p:nvSpPr>
            <p:cNvPr id="12" name="Right Arrow 11"/>
            <p:cNvSpPr/>
            <p:nvPr/>
          </p:nvSpPr>
          <p:spPr>
            <a:xfrm>
              <a:off x="1042585" y="3038103"/>
              <a:ext cx="705238" cy="69905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3" name="Right Arrow 12"/>
            <p:cNvSpPr/>
            <p:nvPr/>
          </p:nvSpPr>
          <p:spPr>
            <a:xfrm>
              <a:off x="6793192" y="3038103"/>
              <a:ext cx="1398254" cy="69905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4" name="Rectangle 13"/>
            <p:cNvSpPr/>
            <p:nvPr/>
          </p:nvSpPr>
          <p:spPr>
            <a:xfrm rot="5400000">
              <a:off x="5733227" y="3090041"/>
              <a:ext cx="3179356" cy="595175"/>
            </a:xfrm>
            <a:prstGeom prst="rect">
              <a:avLst/>
            </a:prstGeom>
            <a:solidFill>
              <a:schemeClr val="accent2">
                <a:lumMod val="75000"/>
                <a:alpha val="57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Physical Address</a:t>
              </a:r>
              <a:endParaRPr lang="en-US" sz="1600" dirty="0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8191446" y="2130003"/>
              <a:ext cx="792340" cy="2515253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1600" dirty="0" smtClean="0"/>
                <a:t>Memory</a:t>
              </a:r>
              <a:endParaRPr lang="en-US" sz="16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689837" y="4048460"/>
            <a:ext cx="2719384" cy="2203341"/>
            <a:chOff x="746549" y="1598971"/>
            <a:chExt cx="6499479" cy="4644597"/>
          </a:xfrm>
        </p:grpSpPr>
        <p:sp>
          <p:nvSpPr>
            <p:cNvPr id="16" name="Rectangle 15"/>
            <p:cNvSpPr/>
            <p:nvPr/>
          </p:nvSpPr>
          <p:spPr>
            <a:xfrm>
              <a:off x="746549" y="2273020"/>
              <a:ext cx="1328604" cy="337938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873932" y="1598971"/>
              <a:ext cx="1372096" cy="4644597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873932" y="2891757"/>
              <a:ext cx="1372096" cy="10433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46549" y="3334026"/>
              <a:ext cx="1328604" cy="2721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Curved Connector 19"/>
            <p:cNvCxnSpPr>
              <a:stCxn id="19" idx="3"/>
              <a:endCxn id="17" idx="1"/>
            </p:cNvCxnSpPr>
            <p:nvPr/>
          </p:nvCxnSpPr>
          <p:spPr>
            <a:xfrm>
              <a:off x="2075153" y="3470109"/>
              <a:ext cx="3798779" cy="451161"/>
            </a:xfrm>
            <a:prstGeom prst="curvedConnector3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461347" y="3855677"/>
            <a:ext cx="1451474" cy="294845"/>
          </a:xfrm>
          <a:prstGeom prst="rect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GDTR</a:t>
            </a:r>
            <a:endParaRPr lang="en-US" dirty="0"/>
          </a:p>
        </p:txBody>
      </p:sp>
      <p:cxnSp>
        <p:nvCxnSpPr>
          <p:cNvPr id="24" name="Elbow Connector 23"/>
          <p:cNvCxnSpPr>
            <a:stCxn id="22" idx="2"/>
            <a:endCxn id="16" idx="2"/>
          </p:cNvCxnSpPr>
          <p:nvPr/>
        </p:nvCxnSpPr>
        <p:spPr>
          <a:xfrm rot="16200000" flipH="1">
            <a:off x="667012" y="4670593"/>
            <a:ext cx="1820840" cy="780697"/>
          </a:xfrm>
          <a:prstGeom prst="bentConnector3">
            <a:avLst>
              <a:gd name="adj1" fmla="val 112555"/>
            </a:avLst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381182" y="5433020"/>
            <a:ext cx="12075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Global Descriptor Table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3835135" y="4871549"/>
            <a:ext cx="574086" cy="6455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133933" y="3940231"/>
            <a:ext cx="1231257" cy="195756"/>
          </a:xfrm>
          <a:prstGeom prst="rect">
            <a:avLst/>
          </a:prstGeom>
          <a:solidFill>
            <a:srgbClr val="E46C0A"/>
          </a:solidFill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CR3</a:t>
            </a:r>
            <a:endParaRPr lang="en-US" sz="1050" dirty="0"/>
          </a:p>
        </p:txBody>
      </p:sp>
      <p:sp>
        <p:nvSpPr>
          <p:cNvPr id="29" name="Rectangle 28"/>
          <p:cNvSpPr/>
          <p:nvPr/>
        </p:nvSpPr>
        <p:spPr>
          <a:xfrm>
            <a:off x="5393660" y="4614420"/>
            <a:ext cx="1211155" cy="1222152"/>
          </a:xfrm>
          <a:prstGeom prst="rect">
            <a:avLst/>
          </a:prstGeom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Page Directory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6762816" y="4614420"/>
            <a:ext cx="1211155" cy="1222152"/>
          </a:xfrm>
          <a:prstGeom prst="rect">
            <a:avLst/>
          </a:prstGeom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Page Table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8142630" y="3448145"/>
            <a:ext cx="713627" cy="2687675"/>
          </a:xfrm>
          <a:prstGeom prst="rect">
            <a:avLst/>
          </a:prstGeom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600" dirty="0" smtClean="0"/>
              <a:t>Physical Memory</a:t>
            </a:r>
            <a:endParaRPr lang="en-US" sz="1600" dirty="0"/>
          </a:p>
        </p:txBody>
      </p:sp>
      <p:cxnSp>
        <p:nvCxnSpPr>
          <p:cNvPr id="32" name="Elbow Connector 31"/>
          <p:cNvCxnSpPr/>
          <p:nvPr/>
        </p:nvCxnSpPr>
        <p:spPr>
          <a:xfrm rot="5400000">
            <a:off x="5026857" y="4518662"/>
            <a:ext cx="1089509" cy="355903"/>
          </a:xfrm>
          <a:prstGeom prst="bentConnector4">
            <a:avLst>
              <a:gd name="adj1" fmla="val 21956"/>
              <a:gd name="adj2" fmla="val 173072"/>
            </a:avLst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3565071" y="3445227"/>
            <a:ext cx="742466" cy="285706"/>
          </a:xfrm>
          <a:prstGeom prst="rect">
            <a:avLst/>
          </a:prstGeom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 err="1" smtClean="0"/>
              <a:t>Dir</a:t>
            </a:r>
            <a:endParaRPr lang="en-US" sz="1050" dirty="0"/>
          </a:p>
        </p:txBody>
      </p:sp>
      <p:sp>
        <p:nvSpPr>
          <p:cNvPr id="34" name="Rectangle 33"/>
          <p:cNvSpPr/>
          <p:nvPr/>
        </p:nvSpPr>
        <p:spPr>
          <a:xfrm>
            <a:off x="4307537" y="3448145"/>
            <a:ext cx="472401" cy="285706"/>
          </a:xfrm>
          <a:prstGeom prst="rect">
            <a:avLst/>
          </a:prstGeom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Page</a:t>
            </a:r>
            <a:endParaRPr lang="en-US" sz="1050" dirty="0"/>
          </a:p>
        </p:txBody>
      </p:sp>
      <p:sp>
        <p:nvSpPr>
          <p:cNvPr id="35" name="Rectangle 34"/>
          <p:cNvSpPr/>
          <p:nvPr/>
        </p:nvSpPr>
        <p:spPr>
          <a:xfrm>
            <a:off x="4779938" y="3445227"/>
            <a:ext cx="742466" cy="285706"/>
          </a:xfrm>
          <a:prstGeom prst="rect">
            <a:avLst/>
          </a:prstGeom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Offset</a:t>
            </a:r>
            <a:endParaRPr lang="en-US" sz="1050" dirty="0"/>
          </a:p>
        </p:txBody>
      </p:sp>
      <p:sp>
        <p:nvSpPr>
          <p:cNvPr id="36" name="Rectangle 35"/>
          <p:cNvSpPr/>
          <p:nvPr/>
        </p:nvSpPr>
        <p:spPr>
          <a:xfrm>
            <a:off x="5393660" y="5500936"/>
            <a:ext cx="1211155" cy="148139"/>
          </a:xfrm>
          <a:prstGeom prst="rect">
            <a:avLst/>
          </a:prstGeom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8" name="Rectangle 37"/>
          <p:cNvSpPr/>
          <p:nvPr/>
        </p:nvSpPr>
        <p:spPr>
          <a:xfrm>
            <a:off x="6762816" y="4894878"/>
            <a:ext cx="1211155" cy="195756"/>
          </a:xfrm>
          <a:prstGeom prst="rect">
            <a:avLst/>
          </a:prstGeom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cxnSp>
        <p:nvCxnSpPr>
          <p:cNvPr id="39" name="Elbow Connector 38"/>
          <p:cNvCxnSpPr>
            <a:stCxn id="36" idx="3"/>
            <a:endCxn id="38" idx="1"/>
          </p:cNvCxnSpPr>
          <p:nvPr/>
        </p:nvCxnSpPr>
        <p:spPr>
          <a:xfrm flipV="1">
            <a:off x="6604815" y="4992756"/>
            <a:ext cx="158001" cy="582250"/>
          </a:xfrm>
          <a:prstGeom prst="bentConnector3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39"/>
          <p:cNvCxnSpPr>
            <a:stCxn id="38" idx="3"/>
            <a:endCxn id="41" idx="2"/>
          </p:cNvCxnSpPr>
          <p:nvPr/>
        </p:nvCxnSpPr>
        <p:spPr>
          <a:xfrm>
            <a:off x="7973971" y="4992756"/>
            <a:ext cx="525473" cy="689567"/>
          </a:xfrm>
          <a:prstGeom prst="bentConnector4">
            <a:avLst>
              <a:gd name="adj1" fmla="val 16048"/>
              <a:gd name="adj2" fmla="val 115466"/>
            </a:avLst>
          </a:prstGeom>
          <a:ln>
            <a:solidFill>
              <a:srgbClr val="00B50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8142630" y="5090634"/>
            <a:ext cx="713627" cy="591690"/>
          </a:xfrm>
          <a:prstGeom prst="rect">
            <a:avLst/>
          </a:prstGeom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2" name="Rectangle 41"/>
          <p:cNvSpPr/>
          <p:nvPr/>
        </p:nvSpPr>
        <p:spPr>
          <a:xfrm>
            <a:off x="8142630" y="5326343"/>
            <a:ext cx="713627" cy="121686"/>
          </a:xfrm>
          <a:prstGeom prst="rect">
            <a:avLst/>
          </a:prstGeom>
          <a:solidFill>
            <a:srgbClr val="FFFF0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693930" y="268574"/>
            <a:ext cx="4172016" cy="9144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Translation Lookaside Buffer (Cache)</a:t>
            </a:r>
          </a:p>
        </p:txBody>
      </p:sp>
      <p:sp>
        <p:nvSpPr>
          <p:cNvPr id="37" name="Bent Arrow 36"/>
          <p:cNvSpPr/>
          <p:nvPr/>
        </p:nvSpPr>
        <p:spPr>
          <a:xfrm>
            <a:off x="1912821" y="555671"/>
            <a:ext cx="781109" cy="1701033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Bent Arrow 42"/>
          <p:cNvSpPr/>
          <p:nvPr/>
        </p:nvSpPr>
        <p:spPr>
          <a:xfrm rot="5400000">
            <a:off x="7002655" y="373255"/>
            <a:ext cx="1141396" cy="1312493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4934" y="89471"/>
            <a:ext cx="1762847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Recap: Last Class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220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98450" y="35016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torvalds</a:t>
            </a:r>
            <a:r>
              <a:rPr lang="en-US" dirty="0"/>
              <a:t>/</a:t>
            </a:r>
            <a:r>
              <a:rPr lang="en-US" dirty="0" err="1"/>
              <a:t>linux</a:t>
            </a:r>
            <a:r>
              <a:rPr lang="en-US" dirty="0"/>
              <a:t>/</a:t>
            </a:r>
            <a:r>
              <a:rPr lang="en-US" dirty="0" err="1"/>
              <a:t>search?q</a:t>
            </a:r>
            <a:r>
              <a:rPr lang="en-US" dirty="0"/>
              <a:t>=</a:t>
            </a:r>
            <a:r>
              <a:rPr lang="en-US" dirty="0" err="1"/>
              <a:t>STACK_END_MAGIC&amp;ref</a:t>
            </a:r>
            <a:r>
              <a:rPr lang="en-US" dirty="0"/>
              <a:t>=</a:t>
            </a:r>
            <a:r>
              <a:rPr lang="en-US" dirty="0" err="1"/>
              <a:t>cmdform</a:t>
            </a:r>
            <a:endParaRPr lang="en-US" dirty="0"/>
          </a:p>
        </p:txBody>
      </p:sp>
      <p:pic>
        <p:nvPicPr>
          <p:cNvPr id="6" name="Picture 5" descr="Screen Shot 2013-11-13 at 7.52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43" y="0"/>
            <a:ext cx="5120807" cy="6565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Screen Shot 2013-11-13 at 8.06.3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67" y="1723714"/>
            <a:ext cx="7880220" cy="3734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360057" y="1509799"/>
            <a:ext cx="5319485" cy="46166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In </a:t>
            </a:r>
            <a:r>
              <a:rPr lang="en-US" sz="2400" b="1" dirty="0" err="1" smtClean="0"/>
              <a:t>no_context</a:t>
            </a:r>
            <a:r>
              <a:rPr lang="en-US" sz="2400" dirty="0" smtClean="0"/>
              <a:t>, called by </a:t>
            </a:r>
            <a:r>
              <a:rPr lang="en-US" sz="2400" b="1" dirty="0" err="1" smtClean="0"/>
              <a:t>mm_fault_error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297925" y="5666889"/>
            <a:ext cx="6832595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Does this help defend against a stack-smashing buffer overflow attack?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135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7" name="Picture 6" descr="Screen Shot 2013-11-13 at 8.12.45 PM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82397"/>
            <a:ext cx="7454900" cy="495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4818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07728" y="1850999"/>
            <a:ext cx="6255865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6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...</a:t>
            </a:r>
            <a:endParaRPr lang="en-US" sz="1600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6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tsk</a:t>
            </a:r>
            <a:r>
              <a:rPr lang="en-US" sz="16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-&gt;</a:t>
            </a:r>
            <a:r>
              <a:rPr lang="en-US" sz="16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stack_canary</a:t>
            </a:r>
            <a:r>
              <a:rPr lang="en-US" sz="16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=</a:t>
            </a:r>
            <a:r>
              <a:rPr lang="en-US" sz="16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get_random_int</a:t>
            </a:r>
            <a:r>
              <a:rPr lang="en-US" sz="16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();</a:t>
            </a:r>
            <a:endParaRPr lang="en-US" sz="16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   .</a:t>
            </a:r>
            <a:r>
              <a:rPr lang="en-US" sz="16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..</a:t>
            </a:r>
          </a:p>
        </p:txBody>
      </p:sp>
      <p:pic>
        <p:nvPicPr>
          <p:cNvPr id="6" name="Picture 5" descr="Screen Shot 2013-11-14 at 7.54.1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153" y="113402"/>
            <a:ext cx="7212647" cy="6348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3586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" y="294724"/>
            <a:ext cx="7031812" cy="60016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8000FF"/>
                </a:solidFill>
                <a:highlight>
                  <a:srgbClr val="FFFFFF"/>
                </a:highlight>
                <a:latin typeface="Courier New"/>
              </a:rPr>
              <a:t>static</a:t>
            </a:r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dirty="0" err="1" smtClean="0">
                <a:solidFill>
                  <a:srgbClr val="8000FF"/>
                </a:solidFill>
                <a:highlight>
                  <a:srgbClr val="FFFFFF"/>
                </a:highlight>
                <a:latin typeface="Courier New"/>
              </a:rPr>
              <a:t>struct</a:t>
            </a:r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task_struct</a:t>
            </a:r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*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dup_task_struct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(</a:t>
            </a:r>
            <a:r>
              <a:rPr lang="en-US" sz="1200" b="1" dirty="0" err="1" smtClean="0">
                <a:solidFill>
                  <a:srgbClr val="8000FF"/>
                </a:solidFill>
                <a:highlight>
                  <a:srgbClr val="FFFFFF"/>
                </a:highlight>
                <a:latin typeface="Courier New"/>
              </a:rPr>
              <a:t>struct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task_struct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*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orig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)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{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...</a:t>
            </a: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clear_tsk_need_resched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(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tsk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);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stackend</a:t>
            </a:r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=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end_of_stack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(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tsk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);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*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stackend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=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STACK_END_MAGIC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;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b="1" dirty="0" smtClean="0">
                <a:solidFill>
                  <a:srgbClr val="008000"/>
                </a:solidFill>
                <a:highlight>
                  <a:srgbClr val="FFFFFF"/>
                </a:highlight>
                <a:latin typeface="Courier New"/>
              </a:rPr>
              <a:t>/* for overflow detection */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endParaRPr lang="en-US" sz="1200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804000"/>
                </a:solidFill>
                <a:highlight>
                  <a:srgbClr val="FFFFFF"/>
                </a:highlight>
                <a:latin typeface="Courier New"/>
              </a:rPr>
              <a:t>#</a:t>
            </a:r>
            <a:r>
              <a:rPr lang="en-US" sz="1200" dirty="0" err="1" smtClean="0">
                <a:solidFill>
                  <a:srgbClr val="804000"/>
                </a:solidFill>
                <a:highlight>
                  <a:srgbClr val="FFFFFF"/>
                </a:highlight>
                <a:latin typeface="Courier New"/>
              </a:rPr>
              <a:t>ifdef</a:t>
            </a:r>
            <a:r>
              <a:rPr lang="en-US" sz="1200" dirty="0" smtClean="0">
                <a:solidFill>
                  <a:srgbClr val="804000"/>
                </a:solidFill>
                <a:highlight>
                  <a:srgbClr val="FFFFFF"/>
                </a:highlight>
                <a:latin typeface="Courier New"/>
              </a:rPr>
              <a:t> CONFIG_CC_STACKPROTECTOR</a:t>
            </a: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tsk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-&gt;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stack_canary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=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get_random_int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();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804000"/>
                </a:solidFill>
                <a:highlight>
                  <a:srgbClr val="FFFFFF"/>
                </a:highlight>
                <a:latin typeface="Courier New"/>
              </a:rPr>
              <a:t>#</a:t>
            </a:r>
            <a:r>
              <a:rPr lang="en-US" sz="1200" dirty="0" err="1" smtClean="0">
                <a:solidFill>
                  <a:srgbClr val="804000"/>
                </a:solidFill>
                <a:highlight>
                  <a:srgbClr val="FFFFFF"/>
                </a:highlight>
                <a:latin typeface="Courier New"/>
              </a:rPr>
              <a:t>endif</a:t>
            </a:r>
            <a:endParaRPr lang="en-US" sz="1200" dirty="0" smtClean="0">
              <a:solidFill>
                <a:srgbClr val="804000"/>
              </a:solidFill>
              <a:highlight>
                <a:srgbClr val="FFFFFF"/>
              </a:highlight>
              <a:latin typeface="Courier New"/>
            </a:endParaRPr>
          </a:p>
          <a:p>
            <a:endParaRPr lang="en-US" sz="1200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dirty="0" smtClean="0">
                <a:solidFill>
                  <a:srgbClr val="008000"/>
                </a:solidFill>
                <a:highlight>
                  <a:srgbClr val="FFFFFF"/>
                </a:highlight>
                <a:latin typeface="Courier New"/>
              </a:rPr>
              <a:t>/*</a:t>
            </a:r>
          </a:p>
          <a:p>
            <a:r>
              <a:rPr lang="en-US" sz="1200" dirty="0" smtClean="0">
                <a:solidFill>
                  <a:srgbClr val="008000"/>
                </a:solidFill>
                <a:highlight>
                  <a:srgbClr val="FFFFFF"/>
                </a:highlight>
                <a:latin typeface="Courier New"/>
              </a:rPr>
              <a:t>	 * One for us, one for whoever does the "</a:t>
            </a:r>
            <a:r>
              <a:rPr lang="en-US" sz="1200" dirty="0" err="1" smtClean="0">
                <a:solidFill>
                  <a:srgbClr val="008000"/>
                </a:solidFill>
                <a:highlight>
                  <a:srgbClr val="FFFFFF"/>
                </a:highlight>
                <a:latin typeface="Courier New"/>
              </a:rPr>
              <a:t>release_task</a:t>
            </a:r>
            <a:r>
              <a:rPr lang="en-US" sz="1200" dirty="0" smtClean="0">
                <a:solidFill>
                  <a:srgbClr val="008000"/>
                </a:solidFill>
                <a:highlight>
                  <a:srgbClr val="FFFFFF"/>
                </a:highlight>
                <a:latin typeface="Courier New"/>
              </a:rPr>
              <a:t>()" (usually</a:t>
            </a:r>
          </a:p>
          <a:p>
            <a:r>
              <a:rPr lang="en-US" sz="1200" dirty="0" smtClean="0">
                <a:solidFill>
                  <a:srgbClr val="008000"/>
                </a:solidFill>
                <a:highlight>
                  <a:srgbClr val="FFFFFF"/>
                </a:highlight>
                <a:latin typeface="Courier New"/>
              </a:rPr>
              <a:t>	 * parent)</a:t>
            </a:r>
          </a:p>
          <a:p>
            <a:r>
              <a:rPr lang="en-US" sz="1200" dirty="0" smtClean="0">
                <a:solidFill>
                  <a:srgbClr val="008000"/>
                </a:solidFill>
                <a:highlight>
                  <a:srgbClr val="FFFFFF"/>
                </a:highlight>
                <a:latin typeface="Courier New"/>
              </a:rPr>
              <a:t>	 */</a:t>
            </a:r>
            <a:endParaRPr lang="en-US" sz="1200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atomic_set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(&amp;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tsk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-&gt;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usage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,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smtClean="0">
                <a:solidFill>
                  <a:srgbClr val="FF8000"/>
                </a:solidFill>
                <a:highlight>
                  <a:srgbClr val="FFFFFF"/>
                </a:highlight>
                <a:latin typeface="Courier New"/>
              </a:rPr>
              <a:t>2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);</a:t>
            </a:r>
          </a:p>
          <a:p>
            <a:r>
              <a:rPr lang="en-US" sz="1200" dirty="0" smtClean="0">
                <a:solidFill>
                  <a:srgbClr val="804000"/>
                </a:solidFill>
                <a:highlight>
                  <a:srgbClr val="FFFFFF"/>
                </a:highlight>
                <a:latin typeface="Courier New"/>
              </a:rPr>
              <a:t>#</a:t>
            </a:r>
            <a:r>
              <a:rPr lang="en-US" sz="1200" dirty="0" err="1" smtClean="0">
                <a:solidFill>
                  <a:srgbClr val="804000"/>
                </a:solidFill>
                <a:highlight>
                  <a:srgbClr val="FFFFFF"/>
                </a:highlight>
                <a:latin typeface="Courier New"/>
              </a:rPr>
              <a:t>ifdef</a:t>
            </a:r>
            <a:r>
              <a:rPr lang="en-US" sz="1200" dirty="0" smtClean="0">
                <a:solidFill>
                  <a:srgbClr val="804000"/>
                </a:solidFill>
                <a:highlight>
                  <a:srgbClr val="FFFFFF"/>
                </a:highlight>
                <a:latin typeface="Courier New"/>
              </a:rPr>
              <a:t> CONFIG_BLK_DEV_IO_TRACE</a:t>
            </a: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tsk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-&gt;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btrace_seq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=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smtClean="0">
                <a:solidFill>
                  <a:srgbClr val="FF8000"/>
                </a:solidFill>
                <a:highlight>
                  <a:srgbClr val="FFFFFF"/>
                </a:highlight>
                <a:latin typeface="Courier New"/>
              </a:rPr>
              <a:t>0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;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804000"/>
                </a:solidFill>
                <a:highlight>
                  <a:srgbClr val="FFFFFF"/>
                </a:highlight>
                <a:latin typeface="Courier New"/>
              </a:rPr>
              <a:t>#</a:t>
            </a:r>
            <a:r>
              <a:rPr lang="en-US" sz="1200" dirty="0" err="1" smtClean="0">
                <a:solidFill>
                  <a:srgbClr val="804000"/>
                </a:solidFill>
                <a:highlight>
                  <a:srgbClr val="FFFFFF"/>
                </a:highlight>
                <a:latin typeface="Courier New"/>
              </a:rPr>
              <a:t>endif</a:t>
            </a:r>
            <a:endParaRPr lang="en-US" sz="1200" dirty="0" smtClean="0">
              <a:solidFill>
                <a:srgbClr val="804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tsk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-&gt;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splice_pipe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=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smtClean="0">
                <a:solidFill>
                  <a:srgbClr val="0000FF"/>
                </a:solidFill>
                <a:highlight>
                  <a:srgbClr val="FFFFFF"/>
                </a:highlight>
                <a:latin typeface="Courier New"/>
              </a:rPr>
              <a:t>NULL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;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tsk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-&gt;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task_frag</a:t>
            </a:r>
            <a:r>
              <a:rPr lang="en-US" sz="1200" b="1" dirty="0" err="1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.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page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=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smtClean="0">
                <a:solidFill>
                  <a:srgbClr val="0000FF"/>
                </a:solidFill>
                <a:highlight>
                  <a:srgbClr val="FFFFFF"/>
                </a:highlight>
                <a:latin typeface="Courier New"/>
              </a:rPr>
              <a:t>NULL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;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endParaRPr lang="en-US" sz="1200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account_kernel_stack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(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ti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,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smtClean="0">
                <a:solidFill>
                  <a:srgbClr val="FF8000"/>
                </a:solidFill>
                <a:highlight>
                  <a:srgbClr val="FFFFFF"/>
                </a:highlight>
                <a:latin typeface="Courier New"/>
              </a:rPr>
              <a:t>1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);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endParaRPr lang="en-US" sz="1200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b="1" dirty="0" smtClean="0">
                <a:solidFill>
                  <a:srgbClr val="0000FF"/>
                </a:solidFill>
                <a:highlight>
                  <a:srgbClr val="FFFFFF"/>
                </a:highlight>
                <a:latin typeface="Courier New"/>
              </a:rPr>
              <a:t>return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tsk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;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endParaRPr lang="en-US" sz="1200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free_ti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: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free_thread_info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(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ti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);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free_tsk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: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free_task_struct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(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tsk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);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b="1" dirty="0" smtClean="0">
                <a:solidFill>
                  <a:srgbClr val="0000FF"/>
                </a:solidFill>
                <a:highlight>
                  <a:srgbClr val="FFFFFF"/>
                </a:highlight>
                <a:latin typeface="Courier New"/>
              </a:rPr>
              <a:t>return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smtClean="0">
                <a:solidFill>
                  <a:srgbClr val="0000FF"/>
                </a:solidFill>
                <a:highlight>
                  <a:srgbClr val="FFFFFF"/>
                </a:highlight>
                <a:latin typeface="Courier New"/>
              </a:rPr>
              <a:t>NULL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;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}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3-11-14 at 8.07.4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101" y="2221742"/>
            <a:ext cx="7250281" cy="3958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57200" y="591918"/>
            <a:ext cx="8428182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8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static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en-US" sz="1400" b="1" i="0" u="none" strike="noStrike" cap="none" normalizeH="0" baseline="0" dirty="0" err="1" smtClean="0">
                <a:ln>
                  <a:noFill/>
                </a:ln>
                <a:solidFill>
                  <a:srgbClr val="8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struct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en-US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task_struct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*</a:t>
            </a:r>
            <a:r>
              <a:rPr kumimoji="0" lang="en-US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copy_process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(</a:t>
            </a:r>
            <a:r>
              <a:rPr lang="en-US" sz="1400" b="1" dirty="0" smtClean="0">
                <a:solidFill>
                  <a:srgbClr val="8000FF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...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)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urier New" pitchFamily="49" charset="0"/>
              <a:cs typeface="Courier New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{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urier New" pitchFamily="49" charset="0"/>
              <a:cs typeface="Courier New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i="1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400" b="1" i="1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.</a:t>
            </a:r>
            <a:r>
              <a:rPr lang="en-US" sz="1400" b="1" i="1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.. </a:t>
            </a:r>
            <a:endParaRPr lang="en-US" sz="1400" b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n-US" sz="14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p </a:t>
            </a:r>
            <a:r>
              <a:rPr lang="en-US" sz="14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=</a:t>
            </a:r>
            <a:r>
              <a:rPr lang="en-US" sz="14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dup_task_struct</a:t>
            </a:r>
            <a:r>
              <a:rPr lang="en-US" sz="14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(</a:t>
            </a:r>
            <a:r>
              <a:rPr lang="en-US" sz="14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current</a:t>
            </a:r>
            <a:r>
              <a:rPr lang="en-US" sz="14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);</a:t>
            </a:r>
            <a:endParaRPr lang="en-US" sz="14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b="1" i="1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   .</a:t>
            </a: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.. </a:t>
            </a:r>
            <a:endParaRPr lang="en-US" sz="1400" b="1" dirty="0" smtClean="0">
              <a:latin typeface="Courier New"/>
              <a:cs typeface="Courier New"/>
            </a:endParaRPr>
          </a:p>
          <a:p>
            <a:r>
              <a:rPr lang="en-US" sz="1400" b="1" dirty="0">
                <a:latin typeface="Courier New"/>
                <a:cs typeface="Courier New"/>
              </a:rPr>
              <a:t>	/* Perform scheduler related setup. Assign this task to a CPU. */</a:t>
            </a:r>
          </a:p>
          <a:p>
            <a:r>
              <a:rPr lang="en-US" sz="1400" b="1" dirty="0">
                <a:latin typeface="Courier New"/>
                <a:cs typeface="Courier New"/>
              </a:rPr>
              <a:t>	</a:t>
            </a:r>
            <a:r>
              <a:rPr lang="en-US" sz="1400" b="1" dirty="0" err="1">
                <a:latin typeface="Courier New"/>
                <a:cs typeface="Courier New"/>
              </a:rPr>
              <a:t>sched_fork</a:t>
            </a:r>
            <a:r>
              <a:rPr lang="en-US" sz="1400" b="1" dirty="0">
                <a:latin typeface="Courier New"/>
                <a:cs typeface="Courier New"/>
              </a:rPr>
              <a:t>(p);</a:t>
            </a:r>
          </a:p>
          <a:p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b="1" i="1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	.</a:t>
            </a: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.. </a:t>
            </a:r>
            <a:r>
              <a:rPr lang="en-US" sz="1400" b="1" dirty="0" smtClean="0">
                <a:latin typeface="Courier New"/>
                <a:cs typeface="Courier New"/>
              </a:rPr>
              <a:t> </a:t>
            </a:r>
            <a:endParaRPr lang="en-US" sz="1400" b="1" dirty="0" smtClean="0">
              <a:latin typeface="Courier New"/>
              <a:cs typeface="Courier New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}</a:t>
            </a:r>
            <a:endParaRPr kumimoji="0" lang="en-US" sz="1400" b="1" u="none" strike="noStrike" cap="none" normalizeH="0" baseline="0" dirty="0" smtClean="0">
              <a:ln>
                <a:noFill/>
              </a:ln>
              <a:effectLst/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18618" y="2265680"/>
            <a:ext cx="2068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kernel/</a:t>
            </a:r>
            <a:r>
              <a:rPr lang="en-US" dirty="0" err="1">
                <a:hlinkClick r:id="rId3"/>
              </a:rPr>
              <a:t>sched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core.c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369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5" name="Picture 4" descr="Screen Shot 2013-11-14 at 8.09.3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13" y="238145"/>
            <a:ext cx="7629295" cy="589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6441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5" name="Picture 4" descr="Screen Shot 2013-11-14 at 8.10.5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91" y="196794"/>
            <a:ext cx="6044009" cy="615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1358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5" name="Picture 4" descr="Screen Shot 2013-11-14 at 8.10.5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91" y="196794"/>
            <a:ext cx="6044009" cy="6159556"/>
          </a:xfrm>
          <a:prstGeom prst="rect">
            <a:avLst/>
          </a:prstGeom>
        </p:spPr>
      </p:pic>
      <p:pic>
        <p:nvPicPr>
          <p:cNvPr id="6" name="Picture 5" descr="Screen Shot 2013-11-14 at 8.51.4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889" y="2694761"/>
            <a:ext cx="7250737" cy="894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6553200" y="2215249"/>
            <a:ext cx="20691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include/</a:t>
            </a:r>
            <a:r>
              <a:rPr lang="en-US" dirty="0" err="1">
                <a:hlinkClick r:id="rId4"/>
              </a:rPr>
              <a:t>linux</a:t>
            </a:r>
            <a:r>
              <a:rPr lang="en-US" dirty="0">
                <a:hlinkClick r:id="rId4"/>
              </a:rPr>
              <a:t>/</a:t>
            </a:r>
            <a:r>
              <a:rPr lang="en-US" dirty="0" err="1">
                <a:hlinkClick r:id="rId4"/>
              </a:rPr>
              <a:t>smp.h</a:t>
            </a:r>
            <a:endParaRPr lang="en-US" dirty="0"/>
          </a:p>
        </p:txBody>
      </p:sp>
      <p:pic>
        <p:nvPicPr>
          <p:cNvPr id="8" name="Picture 7" descr="Screen Shot 2013-11-14 at 8.07.49 A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299"/>
          <a:stretch/>
        </p:blipFill>
        <p:spPr>
          <a:xfrm>
            <a:off x="457200" y="90720"/>
            <a:ext cx="7250281" cy="1848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30991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6" name="Picture 5" descr="Screen Shot 2013-11-14 at 8.54.24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3" t="4101" r="2325"/>
          <a:stretch/>
        </p:blipFill>
        <p:spPr>
          <a:xfrm>
            <a:off x="95657" y="839177"/>
            <a:ext cx="8771940" cy="4994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3352668" y="36497"/>
            <a:ext cx="5334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err="1">
                <a:hlinkClick r:id="rId3"/>
              </a:rPr>
              <a:t>lxr.free-electrons.com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ident?i</a:t>
            </a:r>
            <a:r>
              <a:rPr lang="en-US" dirty="0">
                <a:hlinkClick r:id="rId3"/>
              </a:rPr>
              <a:t>=</a:t>
            </a:r>
            <a:r>
              <a:rPr lang="en-US" dirty="0" err="1">
                <a:hlinkClick r:id="rId3"/>
              </a:rPr>
              <a:t>preempt_disable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0893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57200" y="376475"/>
            <a:ext cx="8428182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8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static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en-US" sz="1400" b="1" i="0" u="none" strike="noStrike" cap="none" normalizeH="0" baseline="0" dirty="0" err="1" smtClean="0">
                <a:ln>
                  <a:noFill/>
                </a:ln>
                <a:solidFill>
                  <a:srgbClr val="8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struct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en-US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task_struct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*</a:t>
            </a:r>
            <a:r>
              <a:rPr kumimoji="0" lang="en-US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copy_process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(</a:t>
            </a:r>
            <a:r>
              <a:rPr lang="en-US" sz="1400" b="1" dirty="0" smtClean="0">
                <a:solidFill>
                  <a:srgbClr val="8000FF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...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)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urier New" pitchFamily="49" charset="0"/>
              <a:cs typeface="Courier New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{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urier New" pitchFamily="49" charset="0"/>
              <a:cs typeface="Courier New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i="1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400" b="1" i="1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.</a:t>
            </a:r>
            <a:r>
              <a:rPr lang="en-US" sz="1400" b="1" i="1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.. </a:t>
            </a:r>
            <a:endParaRPr lang="en-US" sz="1400" b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n-US" sz="14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p </a:t>
            </a:r>
            <a:r>
              <a:rPr lang="en-US" sz="14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=</a:t>
            </a:r>
            <a:r>
              <a:rPr lang="en-US" sz="14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dup_task_struct</a:t>
            </a:r>
            <a:r>
              <a:rPr lang="en-US" sz="14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(</a:t>
            </a:r>
            <a:r>
              <a:rPr lang="en-US" sz="14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current</a:t>
            </a:r>
            <a:r>
              <a:rPr lang="en-US" sz="14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);</a:t>
            </a:r>
            <a:endParaRPr lang="en-US" sz="14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b="1" i="1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   .</a:t>
            </a: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.. </a:t>
            </a:r>
            <a:endParaRPr lang="en-US" sz="1400" b="1" dirty="0" smtClean="0">
              <a:latin typeface="Courier New"/>
              <a:cs typeface="Courier New"/>
            </a:endParaRPr>
          </a:p>
          <a:p>
            <a:r>
              <a:rPr lang="en-US" sz="1400" b="1" dirty="0">
                <a:latin typeface="Courier New"/>
                <a:cs typeface="Courier New"/>
              </a:rPr>
              <a:t>	/* Perform scheduler related setup. Assign this task to a CPU. */</a:t>
            </a:r>
          </a:p>
          <a:p>
            <a:r>
              <a:rPr lang="en-US" sz="1400" b="1" dirty="0">
                <a:latin typeface="Courier New"/>
                <a:cs typeface="Courier New"/>
              </a:rPr>
              <a:t>	</a:t>
            </a:r>
            <a:r>
              <a:rPr lang="en-US" sz="1400" b="1" dirty="0" err="1">
                <a:latin typeface="Courier New"/>
                <a:cs typeface="Courier New"/>
              </a:rPr>
              <a:t>sched_fork</a:t>
            </a:r>
            <a:r>
              <a:rPr lang="en-US" sz="1400" b="1" dirty="0">
                <a:latin typeface="Courier New"/>
                <a:cs typeface="Courier New"/>
              </a:rPr>
              <a:t>(p);</a:t>
            </a:r>
          </a:p>
          <a:p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b="1" i="1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	.</a:t>
            </a: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.. </a:t>
            </a:r>
            <a:r>
              <a:rPr lang="en-US" sz="1400" b="1" dirty="0" smtClean="0">
                <a:latin typeface="Courier New"/>
                <a:cs typeface="Courier New"/>
              </a:rPr>
              <a:t> </a:t>
            </a:r>
          </a:p>
          <a:p>
            <a:r>
              <a:rPr lang="en-US" sz="1400" b="1" dirty="0" smtClean="0">
                <a:latin typeface="Courier New"/>
                <a:cs typeface="Courier New"/>
              </a:rPr>
              <a:t>    </a:t>
            </a:r>
            <a:r>
              <a:rPr lang="en-US" sz="1400" b="1" dirty="0" err="1" smtClean="0">
                <a:latin typeface="Courier New"/>
                <a:cs typeface="Courier New"/>
              </a:rPr>
              <a:t>retval</a:t>
            </a:r>
            <a:r>
              <a:rPr lang="en-US" sz="1400" b="1" dirty="0" smtClean="0">
                <a:latin typeface="Courier New"/>
                <a:cs typeface="Courier New"/>
              </a:rPr>
              <a:t> </a:t>
            </a:r>
            <a:r>
              <a:rPr lang="en-US" sz="1400" b="1" dirty="0">
                <a:latin typeface="Courier New"/>
                <a:cs typeface="Courier New"/>
              </a:rPr>
              <a:t>= </a:t>
            </a:r>
            <a:r>
              <a:rPr lang="en-US" sz="1400" b="1" dirty="0" err="1">
                <a:latin typeface="Courier New"/>
                <a:cs typeface="Courier New"/>
              </a:rPr>
              <a:t>copy_mm</a:t>
            </a:r>
            <a:r>
              <a:rPr lang="en-US" sz="1400" b="1" dirty="0">
                <a:latin typeface="Courier New"/>
                <a:cs typeface="Courier New"/>
              </a:rPr>
              <a:t>(</a:t>
            </a:r>
            <a:r>
              <a:rPr lang="en-US" sz="1400" b="1" dirty="0" err="1">
                <a:latin typeface="Courier New"/>
                <a:cs typeface="Courier New"/>
              </a:rPr>
              <a:t>clone_flags</a:t>
            </a:r>
            <a:r>
              <a:rPr lang="en-US" sz="1400" b="1" dirty="0">
                <a:latin typeface="Courier New"/>
                <a:cs typeface="Courier New"/>
              </a:rPr>
              <a:t>, p);</a:t>
            </a:r>
            <a:r>
              <a:rPr lang="en-US" sz="1400" b="1" dirty="0">
                <a:latin typeface="Courier New"/>
                <a:cs typeface="Courier New"/>
              </a:rPr>
              <a:t> </a:t>
            </a:r>
            <a:endParaRPr lang="en-US" sz="1400" b="1" dirty="0" smtClean="0">
              <a:latin typeface="Courier New"/>
              <a:cs typeface="Courier New"/>
            </a:endParaRPr>
          </a:p>
          <a:p>
            <a:r>
              <a:rPr lang="en-US" sz="1400" b="1" i="1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    .</a:t>
            </a: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.. </a:t>
            </a:r>
            <a:r>
              <a:rPr lang="en-US" sz="1400" b="1" dirty="0">
                <a:latin typeface="Courier New"/>
                <a:cs typeface="Courier New"/>
              </a:rPr>
              <a:t> </a:t>
            </a:r>
            <a:endParaRPr lang="en-US" sz="1400" b="1" dirty="0" smtClean="0">
              <a:latin typeface="Courier New"/>
              <a:cs typeface="Courier New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}</a:t>
            </a:r>
            <a:endParaRPr kumimoji="0" lang="en-US" sz="1400" b="1" u="none" strike="noStrike" cap="none" normalizeH="0" baseline="0" dirty="0" smtClean="0">
              <a:ln>
                <a:noFill/>
              </a:ln>
              <a:effectLst/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1" y="3215937"/>
            <a:ext cx="8229600" cy="3108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8000FF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static</a:t>
            </a:r>
            <a:r>
              <a:rPr lang="en-US" sz="14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 </a:t>
            </a:r>
            <a:r>
              <a:rPr lang="en-US" sz="1400" b="1" dirty="0" err="1" smtClean="0">
                <a:solidFill>
                  <a:srgbClr val="8000FF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int</a:t>
            </a:r>
            <a:r>
              <a:rPr lang="en-US" sz="14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copy_mm</a:t>
            </a:r>
            <a:r>
              <a:rPr lang="en-US" sz="14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(</a:t>
            </a:r>
            <a:r>
              <a:rPr lang="en-US" sz="1400" b="1" dirty="0" smtClean="0">
                <a:solidFill>
                  <a:srgbClr val="8000FF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unsigned</a:t>
            </a:r>
            <a:r>
              <a:rPr lang="en-US" sz="14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 </a:t>
            </a:r>
            <a:r>
              <a:rPr lang="en-US" sz="1400" b="1" dirty="0" smtClean="0">
                <a:solidFill>
                  <a:srgbClr val="8000FF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long</a:t>
            </a:r>
            <a:r>
              <a:rPr lang="en-US" sz="14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clone_flags</a:t>
            </a:r>
            <a:r>
              <a:rPr lang="en-US" sz="14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,</a:t>
            </a:r>
            <a:r>
              <a:rPr lang="en-US" sz="14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 </a:t>
            </a:r>
            <a:r>
              <a:rPr lang="en-US" sz="1400" b="1" dirty="0" err="1" smtClean="0">
                <a:solidFill>
                  <a:srgbClr val="8000FF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struct</a:t>
            </a:r>
            <a:r>
              <a:rPr lang="en-US" sz="14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task_struct</a:t>
            </a:r>
            <a:r>
              <a:rPr lang="en-US" sz="14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 </a:t>
            </a:r>
            <a:r>
              <a:rPr lang="en-US" sz="14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*</a:t>
            </a:r>
            <a:r>
              <a:rPr lang="en-US" sz="14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tsk</a:t>
            </a:r>
            <a:r>
              <a:rPr lang="en-US" sz="14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)</a:t>
            </a:r>
            <a:endParaRPr lang="en-US" sz="1400" b="1" dirty="0" smtClean="0">
              <a:latin typeface="Times New Roman"/>
              <a:ea typeface="Times New Roman"/>
            </a:endParaRPr>
          </a:p>
          <a:p>
            <a:r>
              <a:rPr lang="en-US" sz="14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{</a:t>
            </a:r>
            <a:endParaRPr lang="en-US" sz="1400" b="1" dirty="0" smtClean="0">
              <a:latin typeface="Times New Roman"/>
              <a:ea typeface="Times New Roman"/>
            </a:endParaRPr>
          </a:p>
          <a:p>
            <a:r>
              <a:rPr lang="en-US" sz="14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	</a:t>
            </a:r>
            <a:r>
              <a:rPr lang="en-US" sz="1400" b="1" dirty="0" err="1" smtClean="0">
                <a:solidFill>
                  <a:srgbClr val="8000FF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struct</a:t>
            </a:r>
            <a:r>
              <a:rPr lang="en-US" sz="14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mm_struct</a:t>
            </a:r>
            <a:r>
              <a:rPr lang="en-US" sz="14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 </a:t>
            </a:r>
            <a:r>
              <a:rPr lang="en-US" sz="14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*</a:t>
            </a:r>
            <a:r>
              <a:rPr lang="en-US" sz="14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mm</a:t>
            </a:r>
            <a:r>
              <a:rPr lang="en-US" sz="14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,</a:t>
            </a:r>
            <a:r>
              <a:rPr lang="en-US" sz="14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 </a:t>
            </a:r>
            <a:r>
              <a:rPr lang="en-US" sz="14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*</a:t>
            </a:r>
            <a:r>
              <a:rPr lang="en-US" sz="14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oldmm</a:t>
            </a:r>
            <a:r>
              <a:rPr lang="en-US" sz="14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;</a:t>
            </a:r>
            <a:endParaRPr lang="en-US" sz="1400" b="1" dirty="0" smtClean="0">
              <a:latin typeface="Times New Roman"/>
              <a:ea typeface="Times New Roman"/>
            </a:endParaRPr>
          </a:p>
          <a:p>
            <a:r>
              <a:rPr lang="en-US" sz="14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	</a:t>
            </a:r>
            <a:r>
              <a:rPr lang="en-US" sz="1400" b="1" dirty="0" err="1" smtClean="0">
                <a:solidFill>
                  <a:srgbClr val="8000FF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int</a:t>
            </a:r>
            <a:r>
              <a:rPr lang="en-US" sz="14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retval</a:t>
            </a:r>
            <a:r>
              <a:rPr lang="en-US" sz="14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;</a:t>
            </a:r>
          </a:p>
          <a:p>
            <a:r>
              <a:rPr lang="en-US" sz="1400" b="1" dirty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 </a:t>
            </a:r>
            <a:r>
              <a:rPr lang="en-US" sz="14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   ...</a:t>
            </a:r>
          </a:p>
          <a:p>
            <a:r>
              <a:rPr lang="en-US" sz="14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	</a:t>
            </a:r>
            <a:r>
              <a:rPr lang="en-US" sz="14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mm </a:t>
            </a:r>
            <a:r>
              <a:rPr lang="en-US" sz="1400" b="1" dirty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=</a:t>
            </a:r>
            <a:r>
              <a:rPr lang="en-US" sz="1400" b="1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dup_mm</a:t>
            </a:r>
            <a:r>
              <a:rPr lang="en-US" sz="1400" b="1" dirty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(</a:t>
            </a:r>
            <a:r>
              <a:rPr lang="en-US" sz="1400" b="1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tsk</a:t>
            </a:r>
            <a:r>
              <a:rPr lang="en-US" sz="1400" b="1" dirty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);</a:t>
            </a:r>
            <a:endParaRPr lang="en-US" sz="1400" b="1" dirty="0">
              <a:latin typeface="Times New Roman"/>
              <a:ea typeface="Times New Roman"/>
            </a:endParaRPr>
          </a:p>
          <a:p>
            <a:r>
              <a:rPr lang="en-US" sz="1400" b="1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	</a:t>
            </a:r>
            <a:r>
              <a:rPr lang="en-US" sz="1400" b="1" dirty="0">
                <a:solidFill>
                  <a:srgbClr val="0000FF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if</a:t>
            </a:r>
            <a:r>
              <a:rPr lang="en-US" sz="14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 </a:t>
            </a:r>
            <a:r>
              <a:rPr lang="en-US" sz="1400" b="1" dirty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(!</a:t>
            </a:r>
            <a:r>
              <a:rPr lang="en-US" sz="14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mm</a:t>
            </a:r>
            <a:r>
              <a:rPr lang="en-US" sz="1400" b="1" dirty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)</a:t>
            </a:r>
            <a:endParaRPr lang="en-US" sz="1400" dirty="0">
              <a:latin typeface="Times New Roman"/>
              <a:ea typeface="Times New Roman"/>
            </a:endParaRPr>
          </a:p>
          <a:p>
            <a:r>
              <a:rPr lang="en-US" sz="14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		</a:t>
            </a:r>
            <a:r>
              <a:rPr lang="en-US" sz="1400" b="1" dirty="0" err="1">
                <a:solidFill>
                  <a:srgbClr val="0000FF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goto</a:t>
            </a:r>
            <a:r>
              <a:rPr lang="en-US" sz="14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 </a:t>
            </a:r>
            <a:r>
              <a:rPr lang="en-US" sz="1400" dirty="0" err="1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fail_nomem</a:t>
            </a:r>
            <a:r>
              <a:rPr lang="en-US" sz="1400" b="1" dirty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;</a:t>
            </a:r>
            <a:endParaRPr lang="en-US" sz="1400" dirty="0">
              <a:latin typeface="Times New Roman"/>
              <a:ea typeface="Times New Roman"/>
            </a:endParaRPr>
          </a:p>
          <a:p>
            <a:r>
              <a:rPr lang="en-US" sz="14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 </a:t>
            </a:r>
            <a:endParaRPr lang="en-US" sz="1400" dirty="0">
              <a:latin typeface="Times New Roman"/>
              <a:ea typeface="Times New Roman"/>
            </a:endParaRPr>
          </a:p>
          <a:p>
            <a:r>
              <a:rPr lang="en-US" sz="1400" dirty="0" err="1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good_mm</a:t>
            </a:r>
            <a:r>
              <a:rPr lang="en-US" sz="1400" b="1" dirty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:</a:t>
            </a:r>
            <a:endParaRPr lang="en-US" sz="1400" dirty="0">
              <a:latin typeface="Times New Roman"/>
              <a:ea typeface="Times New Roman"/>
            </a:endParaRPr>
          </a:p>
          <a:p>
            <a:r>
              <a:rPr lang="en-US" sz="14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	</a:t>
            </a:r>
            <a:r>
              <a:rPr lang="en-US" sz="1400" b="1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tsk</a:t>
            </a:r>
            <a:r>
              <a:rPr lang="en-US" sz="1400" b="1" dirty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-&gt;</a:t>
            </a:r>
            <a:r>
              <a:rPr lang="en-US" sz="1400" b="1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mm </a:t>
            </a:r>
            <a:r>
              <a:rPr lang="en-US" sz="1400" b="1" dirty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=</a:t>
            </a:r>
            <a:r>
              <a:rPr lang="en-US" sz="1400" b="1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 mm</a:t>
            </a:r>
            <a:r>
              <a:rPr lang="en-US" sz="1400" b="1" dirty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;</a:t>
            </a:r>
            <a:endParaRPr lang="en-US" sz="1400" b="1" dirty="0">
              <a:latin typeface="Times New Roman"/>
              <a:ea typeface="Times New Roman"/>
            </a:endParaRPr>
          </a:p>
          <a:p>
            <a:r>
              <a:rPr lang="en-US" sz="1400" b="1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	tsk</a:t>
            </a:r>
            <a:r>
              <a:rPr lang="en-US" sz="1400" b="1" dirty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-&gt;</a:t>
            </a:r>
            <a:r>
              <a:rPr lang="en-US" sz="1400" b="1" dirty="0" err="1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active_mm</a:t>
            </a:r>
            <a:r>
              <a:rPr lang="en-US" sz="1400" b="1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 </a:t>
            </a:r>
            <a:r>
              <a:rPr lang="en-US" sz="1400" b="1" dirty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=</a:t>
            </a:r>
            <a:r>
              <a:rPr lang="en-US" sz="1400" b="1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 mm</a:t>
            </a:r>
            <a:r>
              <a:rPr lang="en-US" sz="1400" b="1" dirty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;</a:t>
            </a:r>
            <a:endParaRPr lang="en-US" sz="1400" b="1" dirty="0">
              <a:latin typeface="Times New Roman"/>
              <a:ea typeface="Times New Roman"/>
            </a:endParaRPr>
          </a:p>
          <a:p>
            <a:r>
              <a:rPr lang="en-US" sz="1400" b="1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	</a:t>
            </a:r>
            <a:r>
              <a:rPr lang="en-US" sz="1400" b="1" dirty="0">
                <a:solidFill>
                  <a:srgbClr val="0000FF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return</a:t>
            </a:r>
            <a:r>
              <a:rPr lang="en-US" sz="1400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 </a:t>
            </a:r>
            <a:r>
              <a:rPr lang="en-US" sz="1400" dirty="0">
                <a:solidFill>
                  <a:srgbClr val="FF800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0</a:t>
            </a:r>
            <a:r>
              <a:rPr lang="en-US" sz="1400" b="1" dirty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;</a:t>
            </a:r>
            <a:endParaRPr lang="en-US" sz="1400" dirty="0">
              <a:latin typeface="Times New Roman"/>
              <a:ea typeface="Times New Roman"/>
            </a:endParaRPr>
          </a:p>
          <a:p>
            <a:r>
              <a:rPr lang="en-US" sz="1400" b="1" dirty="0">
                <a:latin typeface="Times New Roman"/>
                <a:ea typeface="Times New Roman"/>
              </a:rPr>
              <a:t>	</a:t>
            </a:r>
            <a:r>
              <a:rPr lang="en-US" sz="1400" b="1" dirty="0" smtClean="0">
                <a:latin typeface="Times New Roman"/>
                <a:ea typeface="Times New Roman"/>
              </a:rPr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3910758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38200" y="498513"/>
            <a:ext cx="3777032" cy="313932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#include &lt;</a:t>
            </a:r>
            <a:r>
              <a:rPr lang="en-US" dirty="0" err="1"/>
              <a:t>stdio.h</a:t>
            </a:r>
            <a:r>
              <a:rPr lang="en-US" dirty="0"/>
              <a:t>&gt;</a:t>
            </a:r>
          </a:p>
          <a:p>
            <a:r>
              <a:rPr lang="en-US" dirty="0"/>
              <a:t>#include &lt;</a:t>
            </a:r>
            <a:r>
              <a:rPr lang="en-US" dirty="0" err="1"/>
              <a:t>stdlib.h</a:t>
            </a:r>
            <a:r>
              <a:rPr lang="en-US" dirty="0"/>
              <a:t>&gt;</a:t>
            </a:r>
          </a:p>
          <a:p>
            <a:endParaRPr lang="en-US" dirty="0"/>
          </a:p>
          <a:p>
            <a:r>
              <a:rPr lang="en-US" dirty="0" err="1"/>
              <a:t>int</a:t>
            </a:r>
            <a:r>
              <a:rPr lang="en-US" dirty="0"/>
              <a:t> main(</a:t>
            </a:r>
            <a:r>
              <a:rPr lang="en-US" dirty="0" err="1"/>
              <a:t>int</a:t>
            </a:r>
            <a:r>
              <a:rPr lang="en-US" dirty="0"/>
              <a:t> </a:t>
            </a:r>
            <a:r>
              <a:rPr lang="en-US" dirty="0" err="1"/>
              <a:t>argc</a:t>
            </a:r>
            <a:r>
              <a:rPr lang="en-US" dirty="0"/>
              <a:t>, char **</a:t>
            </a:r>
            <a:r>
              <a:rPr lang="en-US" dirty="0" err="1"/>
              <a:t>argv</a:t>
            </a:r>
            <a:r>
              <a:rPr lang="en-US" dirty="0"/>
              <a:t>) {</a:t>
            </a:r>
          </a:p>
          <a:p>
            <a:r>
              <a:rPr lang="ro-RO" dirty="0"/>
              <a:t>  char *s = (char *) malloc (1);</a:t>
            </a:r>
          </a:p>
          <a:p>
            <a:r>
              <a:rPr lang="fr-FR" dirty="0"/>
              <a:t>  </a:t>
            </a:r>
            <a:r>
              <a:rPr lang="fr-FR" dirty="0" err="1"/>
              <a:t>int</a:t>
            </a:r>
            <a:r>
              <a:rPr lang="fr-FR" dirty="0"/>
              <a:t> i	= 0;</a:t>
            </a:r>
          </a:p>
          <a:p>
            <a:r>
              <a:rPr lang="en-US" dirty="0"/>
              <a:t>  while	(1) {</a:t>
            </a:r>
          </a:p>
          <a:p>
            <a:r>
              <a:rPr lang="ro-RO" dirty="0"/>
              <a:t>    printf("%d: %x\n", i, s[i]);</a:t>
            </a:r>
          </a:p>
          <a:p>
            <a:r>
              <a:rPr lang="ro-RO" dirty="0"/>
              <a:t>    i += 4;</a:t>
            </a:r>
          </a:p>
          <a:p>
            <a:r>
              <a:rPr lang="ro-RO" dirty="0"/>
              <a:t>  }</a:t>
            </a:r>
          </a:p>
          <a:p>
            <a:r>
              <a:rPr lang="ro-RO" dirty="0"/>
              <a:t>}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4094" y="1315466"/>
            <a:ext cx="2778212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What will this program do?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047140" y="2254303"/>
            <a:ext cx="4333490" cy="378565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&gt;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b="1" dirty="0">
                <a:solidFill>
                  <a:srgbClr val="FFFF00"/>
                </a:solidFill>
              </a:rPr>
              <a:t>./</a:t>
            </a:r>
            <a:r>
              <a:rPr lang="en-US" sz="2400" b="1" dirty="0" err="1">
                <a:solidFill>
                  <a:srgbClr val="FFFF00"/>
                </a:solidFill>
              </a:rPr>
              <a:t>a.out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0: 0</a:t>
            </a:r>
          </a:p>
          <a:p>
            <a:r>
              <a:rPr lang="en-US" sz="2400" dirty="0">
                <a:solidFill>
                  <a:srgbClr val="FFFF00"/>
                </a:solidFill>
              </a:rPr>
              <a:t>4: 0</a:t>
            </a:r>
          </a:p>
          <a:p>
            <a:r>
              <a:rPr lang="en-US" sz="2400" dirty="0">
                <a:solidFill>
                  <a:srgbClr val="FFFF00"/>
                </a:solidFill>
              </a:rPr>
              <a:t>8: 0</a:t>
            </a:r>
          </a:p>
          <a:p>
            <a:r>
              <a:rPr lang="en-US" sz="2400" dirty="0">
                <a:solidFill>
                  <a:srgbClr val="FFFF00"/>
                </a:solidFill>
              </a:rPr>
              <a:t>12: 0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…1033872</a:t>
            </a:r>
            <a:r>
              <a:rPr lang="en-US" sz="2400" dirty="0">
                <a:solidFill>
                  <a:srgbClr val="FFFF00"/>
                </a:solidFill>
              </a:rPr>
              <a:t>: 0</a:t>
            </a:r>
          </a:p>
          <a:p>
            <a:r>
              <a:rPr lang="en-US" sz="2400" dirty="0">
                <a:solidFill>
                  <a:srgbClr val="FFFF00"/>
                </a:solidFill>
              </a:rPr>
              <a:t>1033876: 0</a:t>
            </a:r>
          </a:p>
          <a:p>
            <a:r>
              <a:rPr lang="en-US" sz="2400" dirty="0">
                <a:solidFill>
                  <a:srgbClr val="FFFF00"/>
                </a:solidFill>
              </a:rPr>
              <a:t>1033880: 0</a:t>
            </a:r>
          </a:p>
          <a:p>
            <a:r>
              <a:rPr lang="en-US" sz="2400" dirty="0">
                <a:solidFill>
                  <a:srgbClr val="FFFF00"/>
                </a:solidFill>
              </a:rPr>
              <a:t>1033884: 0</a:t>
            </a:r>
          </a:p>
          <a:p>
            <a:r>
              <a:rPr lang="en-US" sz="2400" dirty="0">
                <a:solidFill>
                  <a:srgbClr val="FFFF00"/>
                </a:solidFill>
              </a:rPr>
              <a:t>Segmentation fault: </a:t>
            </a:r>
            <a:r>
              <a:rPr lang="en-US" sz="2400" dirty="0" smtClean="0">
                <a:solidFill>
                  <a:srgbClr val="FFFF00"/>
                </a:solidFill>
              </a:rPr>
              <a:t>11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701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199" y="181521"/>
            <a:ext cx="8445020" cy="5078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urier New"/>
                <a:cs typeface="Courier New"/>
              </a:rPr>
              <a:t>/*</a:t>
            </a:r>
          </a:p>
          <a:p>
            <a:r>
              <a:rPr lang="en-US" dirty="0">
                <a:latin typeface="Courier New"/>
                <a:cs typeface="Courier New"/>
              </a:rPr>
              <a:t> * Allocate a new mm structure and copy contents from the</a:t>
            </a:r>
          </a:p>
          <a:p>
            <a:r>
              <a:rPr lang="en-US" dirty="0">
                <a:latin typeface="Courier New"/>
                <a:cs typeface="Courier New"/>
              </a:rPr>
              <a:t> * mm structure of the passed in task structure.</a:t>
            </a:r>
          </a:p>
          <a:p>
            <a:r>
              <a:rPr lang="en-US" dirty="0">
                <a:latin typeface="Courier New"/>
                <a:cs typeface="Courier New"/>
              </a:rPr>
              <a:t> */</a:t>
            </a:r>
          </a:p>
          <a:p>
            <a:r>
              <a:rPr lang="en-US" dirty="0" err="1">
                <a:latin typeface="Courier New"/>
                <a:cs typeface="Courier New"/>
              </a:rPr>
              <a:t>struct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 err="1">
                <a:latin typeface="Courier New"/>
                <a:cs typeface="Courier New"/>
              </a:rPr>
              <a:t>mm_struct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b="1" dirty="0">
                <a:latin typeface="Courier New"/>
                <a:cs typeface="Courier New"/>
              </a:rPr>
              <a:t>*</a:t>
            </a:r>
            <a:r>
              <a:rPr lang="en-US" dirty="0" err="1">
                <a:latin typeface="Courier New"/>
                <a:cs typeface="Courier New"/>
              </a:rPr>
              <a:t>dup_mm</a:t>
            </a:r>
            <a:r>
              <a:rPr lang="en-US" b="1" dirty="0">
                <a:latin typeface="Courier New"/>
                <a:cs typeface="Courier New"/>
              </a:rPr>
              <a:t>(</a:t>
            </a:r>
            <a:r>
              <a:rPr lang="en-US" dirty="0" err="1">
                <a:latin typeface="Courier New"/>
                <a:cs typeface="Courier New"/>
              </a:rPr>
              <a:t>struct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 err="1">
                <a:latin typeface="Courier New"/>
                <a:cs typeface="Courier New"/>
              </a:rPr>
              <a:t>task_struct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b="1" dirty="0">
                <a:latin typeface="Courier New"/>
                <a:cs typeface="Courier New"/>
              </a:rPr>
              <a:t>*</a:t>
            </a:r>
            <a:r>
              <a:rPr lang="en-US" dirty="0">
                <a:latin typeface="Courier New"/>
                <a:cs typeface="Courier New"/>
              </a:rPr>
              <a:t>tsk</a:t>
            </a:r>
            <a:r>
              <a:rPr lang="en-US" b="1" dirty="0">
                <a:latin typeface="Courier New"/>
                <a:cs typeface="Courier New"/>
              </a:rPr>
              <a:t>)</a:t>
            </a:r>
            <a:endParaRPr lang="en-US" dirty="0">
              <a:latin typeface="Courier New"/>
              <a:cs typeface="Courier New"/>
            </a:endParaRPr>
          </a:p>
          <a:p>
            <a:r>
              <a:rPr lang="en-US" b="1" dirty="0">
                <a:latin typeface="Courier New"/>
                <a:cs typeface="Courier New"/>
              </a:rPr>
              <a:t>{</a:t>
            </a:r>
            <a:endParaRPr lang="en-US" dirty="0">
              <a:latin typeface="Courier New"/>
              <a:cs typeface="Courier New"/>
            </a:endParaRPr>
          </a:p>
          <a:p>
            <a:r>
              <a:rPr lang="en-US" dirty="0">
                <a:latin typeface="Courier New"/>
                <a:cs typeface="Courier New"/>
              </a:rPr>
              <a:t>	</a:t>
            </a:r>
            <a:r>
              <a:rPr lang="en-US" dirty="0" err="1">
                <a:latin typeface="Courier New"/>
                <a:cs typeface="Courier New"/>
              </a:rPr>
              <a:t>struct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 err="1">
                <a:latin typeface="Courier New"/>
                <a:cs typeface="Courier New"/>
              </a:rPr>
              <a:t>mm_struct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b="1" dirty="0">
                <a:latin typeface="Courier New"/>
                <a:cs typeface="Courier New"/>
              </a:rPr>
              <a:t>*</a:t>
            </a:r>
            <a:r>
              <a:rPr lang="en-US" dirty="0">
                <a:latin typeface="Courier New"/>
                <a:cs typeface="Courier New"/>
              </a:rPr>
              <a:t>mm</a:t>
            </a:r>
            <a:r>
              <a:rPr lang="en-US" b="1" dirty="0">
                <a:latin typeface="Courier New"/>
                <a:cs typeface="Courier New"/>
              </a:rPr>
              <a:t>,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b="1" dirty="0">
                <a:latin typeface="Courier New"/>
                <a:cs typeface="Courier New"/>
              </a:rPr>
              <a:t>*</a:t>
            </a:r>
            <a:r>
              <a:rPr lang="en-US" dirty="0" err="1">
                <a:latin typeface="Courier New"/>
                <a:cs typeface="Courier New"/>
              </a:rPr>
              <a:t>oldmm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b="1" dirty="0">
                <a:latin typeface="Courier New"/>
                <a:cs typeface="Courier New"/>
              </a:rPr>
              <a:t>=</a:t>
            </a:r>
            <a:r>
              <a:rPr lang="en-US" dirty="0">
                <a:latin typeface="Courier New"/>
                <a:cs typeface="Courier New"/>
              </a:rPr>
              <a:t> current</a:t>
            </a:r>
            <a:r>
              <a:rPr lang="en-US" b="1" dirty="0">
                <a:latin typeface="Courier New"/>
                <a:cs typeface="Courier New"/>
              </a:rPr>
              <a:t>-&gt;</a:t>
            </a:r>
            <a:r>
              <a:rPr lang="en-US" dirty="0">
                <a:latin typeface="Courier New"/>
                <a:cs typeface="Courier New"/>
              </a:rPr>
              <a:t>mm</a:t>
            </a:r>
            <a:r>
              <a:rPr lang="en-US" b="1" dirty="0">
                <a:latin typeface="Courier New"/>
                <a:cs typeface="Courier New"/>
              </a:rPr>
              <a:t>;</a:t>
            </a:r>
            <a:endParaRPr lang="en-US" dirty="0">
              <a:latin typeface="Courier New"/>
              <a:cs typeface="Courier New"/>
            </a:endParaRPr>
          </a:p>
          <a:p>
            <a:r>
              <a:rPr lang="en-US" dirty="0">
                <a:latin typeface="Courier New"/>
                <a:cs typeface="Courier New"/>
              </a:rPr>
              <a:t>	</a:t>
            </a:r>
            <a:r>
              <a:rPr lang="en-US" dirty="0" err="1">
                <a:latin typeface="Courier New"/>
                <a:cs typeface="Courier New"/>
              </a:rPr>
              <a:t>int</a:t>
            </a:r>
            <a:r>
              <a:rPr lang="en-US" dirty="0">
                <a:latin typeface="Courier New"/>
                <a:cs typeface="Courier New"/>
              </a:rPr>
              <a:t> err</a:t>
            </a:r>
            <a:r>
              <a:rPr lang="en-US" b="1" dirty="0">
                <a:latin typeface="Courier New"/>
                <a:cs typeface="Courier New"/>
              </a:rPr>
              <a:t>;</a:t>
            </a:r>
            <a:endParaRPr lang="en-US" dirty="0">
              <a:latin typeface="Courier New"/>
              <a:cs typeface="Courier New"/>
            </a:endParaRPr>
          </a:p>
          <a:p>
            <a:r>
              <a:rPr lang="en-US" dirty="0">
                <a:latin typeface="Courier New"/>
                <a:cs typeface="Courier New"/>
              </a:rPr>
              <a:t> </a:t>
            </a:r>
          </a:p>
          <a:p>
            <a:r>
              <a:rPr lang="en-US" dirty="0">
                <a:latin typeface="Courier New"/>
                <a:cs typeface="Courier New"/>
              </a:rPr>
              <a:t>	</a:t>
            </a:r>
            <a:r>
              <a:rPr lang="en-US" b="1" dirty="0">
                <a:latin typeface="Courier New"/>
                <a:cs typeface="Courier New"/>
              </a:rPr>
              <a:t>if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b="1" dirty="0">
                <a:latin typeface="Courier New"/>
                <a:cs typeface="Courier New"/>
              </a:rPr>
              <a:t>(!</a:t>
            </a:r>
            <a:r>
              <a:rPr lang="en-US" dirty="0" err="1">
                <a:latin typeface="Courier New"/>
                <a:cs typeface="Courier New"/>
              </a:rPr>
              <a:t>oldmm</a:t>
            </a:r>
            <a:r>
              <a:rPr lang="en-US" b="1" dirty="0">
                <a:latin typeface="Courier New"/>
                <a:cs typeface="Courier New"/>
              </a:rPr>
              <a:t>)</a:t>
            </a:r>
            <a:endParaRPr lang="en-US" dirty="0">
              <a:latin typeface="Courier New"/>
              <a:cs typeface="Courier New"/>
            </a:endParaRPr>
          </a:p>
          <a:p>
            <a:r>
              <a:rPr lang="en-US" dirty="0">
                <a:latin typeface="Courier New"/>
                <a:cs typeface="Courier New"/>
              </a:rPr>
              <a:t>		</a:t>
            </a:r>
            <a:r>
              <a:rPr lang="en-US" b="1" dirty="0">
                <a:latin typeface="Courier New"/>
                <a:cs typeface="Courier New"/>
              </a:rPr>
              <a:t>return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b="1" dirty="0">
                <a:latin typeface="Courier New"/>
                <a:cs typeface="Courier New"/>
              </a:rPr>
              <a:t>NULL;</a:t>
            </a:r>
            <a:endParaRPr lang="en-US" dirty="0">
              <a:latin typeface="Courier New"/>
              <a:cs typeface="Courier New"/>
            </a:endParaRPr>
          </a:p>
          <a:p>
            <a:r>
              <a:rPr lang="en-US" dirty="0">
                <a:latin typeface="Courier New"/>
                <a:cs typeface="Courier New"/>
              </a:rPr>
              <a:t> </a:t>
            </a:r>
          </a:p>
          <a:p>
            <a:r>
              <a:rPr lang="en-US" dirty="0">
                <a:latin typeface="Courier New"/>
                <a:cs typeface="Courier New"/>
              </a:rPr>
              <a:t>	mm </a:t>
            </a:r>
            <a:r>
              <a:rPr lang="en-US" b="1" dirty="0">
                <a:latin typeface="Courier New"/>
                <a:cs typeface="Courier New"/>
              </a:rPr>
              <a:t>=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 err="1">
                <a:latin typeface="Courier New"/>
                <a:cs typeface="Courier New"/>
              </a:rPr>
              <a:t>allocate_mm</a:t>
            </a:r>
            <a:r>
              <a:rPr lang="en-US" b="1" dirty="0">
                <a:latin typeface="Courier New"/>
                <a:cs typeface="Courier New"/>
              </a:rPr>
              <a:t>();</a:t>
            </a:r>
            <a:endParaRPr lang="en-US" dirty="0">
              <a:latin typeface="Courier New"/>
              <a:cs typeface="Courier New"/>
            </a:endParaRPr>
          </a:p>
          <a:p>
            <a:r>
              <a:rPr lang="en-US" dirty="0">
                <a:latin typeface="Courier New"/>
                <a:cs typeface="Courier New"/>
              </a:rPr>
              <a:t>	</a:t>
            </a:r>
            <a:r>
              <a:rPr lang="en-US" b="1" dirty="0">
                <a:latin typeface="Courier New"/>
                <a:cs typeface="Courier New"/>
              </a:rPr>
              <a:t>if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b="1" dirty="0">
                <a:latin typeface="Courier New"/>
                <a:cs typeface="Courier New"/>
              </a:rPr>
              <a:t>(!</a:t>
            </a:r>
            <a:r>
              <a:rPr lang="en-US" dirty="0">
                <a:latin typeface="Courier New"/>
                <a:cs typeface="Courier New"/>
              </a:rPr>
              <a:t>mm</a:t>
            </a:r>
            <a:r>
              <a:rPr lang="en-US" b="1" dirty="0">
                <a:latin typeface="Courier New"/>
                <a:cs typeface="Courier New"/>
              </a:rPr>
              <a:t>)</a:t>
            </a:r>
            <a:endParaRPr lang="en-US" dirty="0">
              <a:latin typeface="Courier New"/>
              <a:cs typeface="Courier New"/>
            </a:endParaRPr>
          </a:p>
          <a:p>
            <a:r>
              <a:rPr lang="en-US" dirty="0">
                <a:latin typeface="Courier New"/>
                <a:cs typeface="Courier New"/>
              </a:rPr>
              <a:t>		</a:t>
            </a:r>
            <a:r>
              <a:rPr lang="en-US" b="1" dirty="0" err="1">
                <a:latin typeface="Courier New"/>
                <a:cs typeface="Courier New"/>
              </a:rPr>
              <a:t>goto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 err="1">
                <a:latin typeface="Courier New"/>
                <a:cs typeface="Courier New"/>
              </a:rPr>
              <a:t>fail_nomem</a:t>
            </a:r>
            <a:r>
              <a:rPr lang="en-US" b="1" dirty="0">
                <a:latin typeface="Courier New"/>
                <a:cs typeface="Courier New"/>
              </a:rPr>
              <a:t>;</a:t>
            </a:r>
            <a:endParaRPr lang="en-US" dirty="0">
              <a:latin typeface="Courier New"/>
              <a:cs typeface="Courier New"/>
            </a:endParaRPr>
          </a:p>
          <a:p>
            <a:r>
              <a:rPr lang="en-US" dirty="0">
                <a:latin typeface="Courier New"/>
                <a:cs typeface="Courier New"/>
              </a:rPr>
              <a:t> </a:t>
            </a:r>
          </a:p>
          <a:p>
            <a:r>
              <a:rPr lang="en-US" dirty="0">
                <a:latin typeface="Courier New"/>
                <a:cs typeface="Courier New"/>
              </a:rPr>
              <a:t>	</a:t>
            </a:r>
            <a:r>
              <a:rPr lang="en-US" dirty="0" err="1">
                <a:latin typeface="Courier New"/>
                <a:cs typeface="Courier New"/>
              </a:rPr>
              <a:t>memcpy</a:t>
            </a:r>
            <a:r>
              <a:rPr lang="en-US" b="1" dirty="0">
                <a:latin typeface="Courier New"/>
                <a:cs typeface="Courier New"/>
              </a:rPr>
              <a:t>(</a:t>
            </a:r>
            <a:r>
              <a:rPr lang="en-US" dirty="0">
                <a:latin typeface="Courier New"/>
                <a:cs typeface="Courier New"/>
              </a:rPr>
              <a:t>mm</a:t>
            </a:r>
            <a:r>
              <a:rPr lang="en-US" b="1" dirty="0">
                <a:latin typeface="Courier New"/>
                <a:cs typeface="Courier New"/>
              </a:rPr>
              <a:t>,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 err="1">
                <a:latin typeface="Courier New"/>
                <a:cs typeface="Courier New"/>
              </a:rPr>
              <a:t>oldmm</a:t>
            </a:r>
            <a:r>
              <a:rPr lang="en-US" b="1" dirty="0">
                <a:latin typeface="Courier New"/>
                <a:cs typeface="Courier New"/>
              </a:rPr>
              <a:t>,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b="1" dirty="0" err="1">
                <a:latin typeface="Courier New"/>
                <a:cs typeface="Courier New"/>
              </a:rPr>
              <a:t>sizeof</a:t>
            </a:r>
            <a:r>
              <a:rPr lang="en-US" b="1" dirty="0">
                <a:latin typeface="Courier New"/>
                <a:cs typeface="Courier New"/>
              </a:rPr>
              <a:t>(*</a:t>
            </a:r>
            <a:r>
              <a:rPr lang="en-US" dirty="0">
                <a:latin typeface="Courier New"/>
                <a:cs typeface="Courier New"/>
              </a:rPr>
              <a:t>mm</a:t>
            </a:r>
            <a:r>
              <a:rPr lang="en-US" b="1" dirty="0">
                <a:latin typeface="Courier New"/>
                <a:cs typeface="Courier New"/>
              </a:rPr>
              <a:t>))</a:t>
            </a:r>
            <a:r>
              <a:rPr lang="en-US" b="1" dirty="0" smtClean="0">
                <a:latin typeface="Courier New"/>
                <a:cs typeface="Courier New"/>
              </a:rPr>
              <a:t>;</a:t>
            </a:r>
          </a:p>
          <a:p>
            <a:r>
              <a:rPr lang="en-US" b="1" dirty="0">
                <a:latin typeface="Courier New"/>
                <a:cs typeface="Courier New"/>
              </a:rPr>
              <a:t> </a:t>
            </a:r>
            <a:r>
              <a:rPr lang="en-US" b="1" dirty="0" smtClean="0">
                <a:latin typeface="Courier New"/>
                <a:cs typeface="Courier New"/>
              </a:rPr>
              <a:t>  ...</a:t>
            </a:r>
            <a:r>
              <a:rPr lang="en-US" dirty="0" smtClean="0">
                <a:latin typeface="Courier New"/>
                <a:cs typeface="Courier New"/>
              </a:rPr>
              <a:t> </a:t>
            </a: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7867" y="5448409"/>
            <a:ext cx="8283223" cy="5847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#define </a:t>
            </a:r>
            <a:r>
              <a:rPr lang="en-US" sz="1600" b="1" dirty="0" err="1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allocate_mm</a:t>
            </a:r>
            <a:r>
              <a:rPr lang="en-US" sz="1600" b="1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()	(</a:t>
            </a:r>
            <a:r>
              <a:rPr lang="en-US" sz="1600" b="1" dirty="0" err="1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kmem_cache_alloc</a:t>
            </a:r>
            <a:r>
              <a:rPr lang="en-US" sz="1600" b="1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mm_cachep</a:t>
            </a:r>
            <a:r>
              <a:rPr lang="en-US" sz="1600" b="1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, GFP_KERNEL))</a:t>
            </a:r>
            <a:endParaRPr lang="en-US" sz="1600" b="1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r>
              <a:rPr lang="en-US" sz="1600" b="1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#define </a:t>
            </a:r>
            <a:r>
              <a:rPr lang="en-US" sz="1600" b="1" dirty="0" err="1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free_mm</a:t>
            </a:r>
            <a:r>
              <a:rPr lang="en-US" sz="1600" b="1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(mm)	(</a:t>
            </a:r>
            <a:r>
              <a:rPr lang="en-US" sz="1600" b="1" dirty="0" err="1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kmem_cache_free</a:t>
            </a:r>
            <a:r>
              <a:rPr lang="en-US" sz="1600" b="1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mm_cachep</a:t>
            </a:r>
            <a:r>
              <a:rPr lang="en-US" sz="1600" b="1" dirty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Times New Roman"/>
              </a:rPr>
              <a:t>, (mm)))</a:t>
            </a:r>
            <a:endParaRPr lang="en-US" sz="1600" b="1" dirty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921251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6" name="Picture 5" descr="Screen Shot 2013-11-14 at 9.34.15 AM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50" y="585019"/>
            <a:ext cx="7413619" cy="3272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054587" y="4105161"/>
            <a:ext cx="734034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Three </a:t>
            </a:r>
            <a:r>
              <a:rPr lang="en-US" sz="2800" dirty="0"/>
              <a:t>L</a:t>
            </a:r>
            <a:r>
              <a:rPr lang="en-US" sz="2800" dirty="0" smtClean="0"/>
              <a:t>inux memory allocators:</a:t>
            </a:r>
          </a:p>
          <a:p>
            <a:r>
              <a:rPr lang="en-US" sz="2800" b="1" dirty="0" smtClean="0"/>
              <a:t>SLOB</a:t>
            </a:r>
            <a:r>
              <a:rPr lang="en-US" sz="2800" dirty="0" smtClean="0"/>
              <a:t> = “Simple List of Blocks”</a:t>
            </a:r>
          </a:p>
          <a:p>
            <a:r>
              <a:rPr lang="en-US" sz="2800" b="1" dirty="0" smtClean="0"/>
              <a:t>SLAB</a:t>
            </a:r>
            <a:r>
              <a:rPr lang="en-US" sz="2800" dirty="0" smtClean="0"/>
              <a:t> = allocation with less fragmentation</a:t>
            </a:r>
          </a:p>
          <a:p>
            <a:r>
              <a:rPr lang="en-US" sz="2800" b="1" dirty="0" smtClean="0"/>
              <a:t>SLUB</a:t>
            </a:r>
            <a:r>
              <a:rPr lang="en-US" sz="2800" dirty="0" smtClean="0"/>
              <a:t> = less fragmentation, better reuse (Default)</a:t>
            </a:r>
          </a:p>
        </p:txBody>
      </p:sp>
    </p:spTree>
    <p:extLst>
      <p:ext uri="{BB962C8B-B14F-4D97-AF65-F5344CB8AC3E}">
        <p14:creationId xmlns:p14="http://schemas.microsoft.com/office/powerpoint/2010/main" val="2668592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5" name="Picture 4" descr="Screen Shot 2013-11-14 at 9.39.5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26" y="198013"/>
            <a:ext cx="7327900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Screen Shot 2013-11-14 at 9.40.3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386783"/>
            <a:ext cx="5562600" cy="5023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6345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5" name="Picture 4" descr="Screen Shot 2013-11-14 at 9.42.09 AM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08" y="0"/>
            <a:ext cx="6726736" cy="6735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77874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5" name="Picture 4" descr="Screen Shot 2013-11-14 at 9.42.09 AM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08" y="0"/>
            <a:ext cx="6726736" cy="6735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Screen Shot 2013-11-14 at 9.43.4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364" y="230124"/>
            <a:ext cx="5903256" cy="6171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69637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5" name="Picture 4" descr="Screen Shot 2013-11-14 at 9.45.2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36" y="180982"/>
            <a:ext cx="8715976" cy="6441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87783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5" name="Picture 4" descr="Screen Shot 2013-11-14 at 9.45.2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36" y="180982"/>
            <a:ext cx="8715976" cy="6441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Screen Shot 2013-11-14 at 9.48.1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96368"/>
            <a:ext cx="7848600" cy="474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96432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553200" y="273195"/>
            <a:ext cx="1973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2"/>
              </a:rPr>
              <a:t>include/</a:t>
            </a:r>
            <a:r>
              <a:rPr lang="en-US" dirty="0" err="1" smtClean="0">
                <a:hlinkClick r:id="rId2"/>
              </a:rPr>
              <a:t>linux</a:t>
            </a:r>
            <a:r>
              <a:rPr lang="en-US" dirty="0" smtClean="0">
                <a:hlinkClick r:id="rId2"/>
              </a:rPr>
              <a:t>/</a:t>
            </a:r>
            <a:r>
              <a:rPr lang="en-US" dirty="0" err="1" smtClean="0">
                <a:hlinkClick r:id="rId2"/>
              </a:rPr>
              <a:t>gfp.h</a:t>
            </a:r>
            <a:endParaRPr lang="en-US" dirty="0"/>
          </a:p>
        </p:txBody>
      </p:sp>
      <p:pic>
        <p:nvPicPr>
          <p:cNvPr id="6" name="Picture 5" descr="Screen Shot 2013-11-14 at 9.52.5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80" y="1003300"/>
            <a:ext cx="8590355" cy="4564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20434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6" name="Picture 5" descr="Screen Shot 2013-11-14 at 9.55.1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21" y="314846"/>
            <a:ext cx="7147830" cy="6041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21602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882137" y="273195"/>
            <a:ext cx="1804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mm/</a:t>
            </a:r>
            <a:r>
              <a:rPr lang="en-US" dirty="0" err="1">
                <a:hlinkClick r:id="rId2"/>
              </a:rPr>
              <a:t>page_alloc.c</a:t>
            </a:r>
            <a:endParaRPr lang="en-US" dirty="0"/>
          </a:p>
        </p:txBody>
      </p:sp>
      <p:pic>
        <p:nvPicPr>
          <p:cNvPr id="6" name="Picture 5" descr="Screen Shot 2013-11-14 at 9.58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739267"/>
            <a:ext cx="7869718" cy="3758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6592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Picture 6" descr="Screen Shot 2013-11-13 at 6.32.0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98" y="300694"/>
            <a:ext cx="6348681" cy="5426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7909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16123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Page Table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7200" y="1417638"/>
            <a:ext cx="2778211" cy="419588"/>
          </a:xfrm>
          <a:prstGeom prst="rect">
            <a:avLst/>
          </a:prstGeom>
          <a:solidFill>
            <a:srgbClr val="E46C0A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CR3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247" y="2862713"/>
            <a:ext cx="2732852" cy="261959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Page Directory</a:t>
            </a:r>
            <a:endParaRPr lang="en-US" sz="3600" dirty="0"/>
          </a:p>
        </p:txBody>
      </p:sp>
      <p:sp>
        <p:nvSpPr>
          <p:cNvPr id="8" name="Rectangle 7"/>
          <p:cNvSpPr/>
          <p:nvPr/>
        </p:nvSpPr>
        <p:spPr>
          <a:xfrm>
            <a:off x="4132613" y="2862713"/>
            <a:ext cx="2732852" cy="261959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Page Table</a:t>
            </a:r>
            <a:endParaRPr lang="en-US" sz="3600" dirty="0"/>
          </a:p>
        </p:txBody>
      </p:sp>
      <p:sp>
        <p:nvSpPr>
          <p:cNvPr id="9" name="Rectangle 8"/>
          <p:cNvSpPr/>
          <p:nvPr/>
        </p:nvSpPr>
        <p:spPr>
          <a:xfrm>
            <a:off x="7246028" y="362887"/>
            <a:ext cx="1610229" cy="57608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Physical Memory</a:t>
            </a:r>
            <a:endParaRPr lang="en-US" sz="3200" dirty="0"/>
          </a:p>
        </p:txBody>
      </p:sp>
      <p:cxnSp>
        <p:nvCxnSpPr>
          <p:cNvPr id="10" name="Elbow Connector 9"/>
          <p:cNvCxnSpPr/>
          <p:nvPr/>
        </p:nvCxnSpPr>
        <p:spPr>
          <a:xfrm rot="5400000">
            <a:off x="277136" y="2637358"/>
            <a:ext cx="2335283" cy="803059"/>
          </a:xfrm>
          <a:prstGeom prst="bentConnector4">
            <a:avLst>
              <a:gd name="adj1" fmla="val 21956"/>
              <a:gd name="adj2" fmla="val 128466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674039" y="1542378"/>
            <a:ext cx="1065926" cy="41958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Dir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739965" y="1542378"/>
            <a:ext cx="1065926" cy="41958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Page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805891" y="1536125"/>
            <a:ext cx="1065926" cy="41958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Offset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247" y="4762894"/>
            <a:ext cx="2732852" cy="31752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05580" y="4782352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CR3+Dir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132613" y="3463853"/>
            <a:ext cx="2732852" cy="41958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Page Entry</a:t>
            </a:r>
            <a:endParaRPr lang="en-US" dirty="0"/>
          </a:p>
        </p:txBody>
      </p:sp>
      <p:cxnSp>
        <p:nvCxnSpPr>
          <p:cNvPr id="17" name="Elbow Connector 16"/>
          <p:cNvCxnSpPr>
            <a:stCxn id="14" idx="3"/>
            <a:endCxn id="16" idx="1"/>
          </p:cNvCxnSpPr>
          <p:nvPr/>
        </p:nvCxnSpPr>
        <p:spPr>
          <a:xfrm flipV="1">
            <a:off x="3776099" y="3673647"/>
            <a:ext cx="356514" cy="1248010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/>
          <p:cNvCxnSpPr>
            <a:stCxn id="16" idx="3"/>
            <a:endCxn id="19" idx="2"/>
          </p:cNvCxnSpPr>
          <p:nvPr/>
        </p:nvCxnSpPr>
        <p:spPr>
          <a:xfrm>
            <a:off x="6865465" y="3673647"/>
            <a:ext cx="1185678" cy="1478037"/>
          </a:xfrm>
          <a:prstGeom prst="bentConnector4">
            <a:avLst>
              <a:gd name="adj1" fmla="val 16048"/>
              <a:gd name="adj2" fmla="val 115466"/>
            </a:avLst>
          </a:prstGeom>
          <a:ln>
            <a:solidFill>
              <a:srgbClr val="00B50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7246028" y="3883441"/>
            <a:ext cx="1610229" cy="1268243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246028" y="4388666"/>
            <a:ext cx="1610229" cy="260826"/>
          </a:xfrm>
          <a:prstGeom prst="rect">
            <a:avLst/>
          </a:prstGeom>
          <a:solidFill>
            <a:srgbClr val="FFFF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Page + Offset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73504" y="2086602"/>
            <a:ext cx="11593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12 bits</a:t>
            </a:r>
          </a:p>
          <a:p>
            <a:pPr algn="ctr"/>
            <a:r>
              <a:rPr lang="en-US" dirty="0" smtClean="0"/>
              <a:t>(4K pages)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439403" y="2080240"/>
            <a:ext cx="11810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10 bits</a:t>
            </a:r>
          </a:p>
          <a:p>
            <a:pPr algn="ctr"/>
            <a:r>
              <a:rPr lang="en-US" dirty="0" smtClean="0"/>
              <a:t>(1K tables)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739965" y="2086602"/>
            <a:ext cx="12657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10 bits</a:t>
            </a:r>
          </a:p>
          <a:p>
            <a:pPr algn="ctr"/>
            <a:r>
              <a:rPr lang="en-US" dirty="0" smtClean="0"/>
              <a:t>(1K entries)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132613" y="1119570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32-bit linear address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4661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5" name="Picture 4" descr="Screen Shot 2013-11-14 at 10.09.2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9381"/>
            <a:ext cx="5269317" cy="6488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87661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5" name="Picture 4" descr="Screen Shot 2013-11-14 at 10.09.2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9381"/>
            <a:ext cx="5269317" cy="6488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Screen Shot 2013-11-14 at 10.15.5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88" y="748454"/>
            <a:ext cx="8039360" cy="4071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Screen Shot 2013-11-14 at 10.16.5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62" y="5003270"/>
            <a:ext cx="7591402" cy="1353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5542926" y="563788"/>
            <a:ext cx="32391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arch/x86/include/</a:t>
            </a:r>
            <a:r>
              <a:rPr lang="en-US" dirty="0" err="1">
                <a:hlinkClick r:id="rId5"/>
              </a:rPr>
              <a:t>asm</a:t>
            </a:r>
            <a:r>
              <a:rPr lang="en-US" dirty="0">
                <a:hlinkClick r:id="rId5"/>
              </a:rPr>
              <a:t>/</a:t>
            </a:r>
            <a:r>
              <a:rPr lang="en-US" dirty="0" err="1">
                <a:hlinkClick r:id="rId5"/>
              </a:rPr>
              <a:t>pgtable.h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0020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52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187084" y="1417638"/>
            <a:ext cx="7068172" cy="1936428"/>
            <a:chOff x="268008" y="1797951"/>
            <a:chExt cx="8715778" cy="3179356"/>
          </a:xfrm>
        </p:grpSpPr>
        <p:sp>
          <p:nvSpPr>
            <p:cNvPr id="6" name="Rectangle 5"/>
            <p:cNvSpPr/>
            <p:nvPr/>
          </p:nvSpPr>
          <p:spPr>
            <a:xfrm rot="5400000">
              <a:off x="-948805" y="3014764"/>
              <a:ext cx="3179356" cy="745729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Logical Address</a:t>
              </a:r>
              <a:endParaRPr lang="en-US" sz="1600" dirty="0"/>
            </a:p>
          </p:txBody>
        </p:sp>
        <p:sp>
          <p:nvSpPr>
            <p:cNvPr id="7" name="Right Arrow 6"/>
            <p:cNvSpPr/>
            <p:nvPr/>
          </p:nvSpPr>
          <p:spPr>
            <a:xfrm>
              <a:off x="3868507" y="3035326"/>
              <a:ext cx="1491471" cy="69905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1747823" y="2130003"/>
              <a:ext cx="2120683" cy="2515253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Segmentation Unit</a:t>
              </a:r>
              <a:endParaRPr lang="en-US" sz="1400" dirty="0"/>
            </a:p>
          </p:txBody>
        </p:sp>
        <p:sp>
          <p:nvSpPr>
            <p:cNvPr id="9" name="Rectangle 8"/>
            <p:cNvSpPr/>
            <p:nvPr/>
          </p:nvSpPr>
          <p:spPr>
            <a:xfrm rot="5400000">
              <a:off x="2850870" y="3090428"/>
              <a:ext cx="3179356" cy="594401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66000"/>
              </a:schemeClr>
            </a:solidFill>
            <a:ln>
              <a:noFill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Linear Address</a:t>
              </a:r>
              <a:endParaRPr lang="en-US" sz="1600" dirty="0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5425548" y="2130003"/>
              <a:ext cx="1367644" cy="2515253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Paging</a:t>
              </a:r>
            </a:p>
            <a:p>
              <a:pPr algn="ctr"/>
              <a:r>
                <a:rPr lang="en-US" sz="1600" dirty="0" smtClean="0"/>
                <a:t>Unit</a:t>
              </a:r>
              <a:endParaRPr lang="en-US" sz="1600" dirty="0"/>
            </a:p>
          </p:txBody>
        </p:sp>
        <p:sp>
          <p:nvSpPr>
            <p:cNvPr id="11" name="Right Arrow 10"/>
            <p:cNvSpPr/>
            <p:nvPr/>
          </p:nvSpPr>
          <p:spPr>
            <a:xfrm>
              <a:off x="1042585" y="3038103"/>
              <a:ext cx="705238" cy="69905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2" name="Right Arrow 11"/>
            <p:cNvSpPr/>
            <p:nvPr/>
          </p:nvSpPr>
          <p:spPr>
            <a:xfrm>
              <a:off x="6793192" y="3038103"/>
              <a:ext cx="1398254" cy="69905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3" name="Rectangle 12"/>
            <p:cNvSpPr/>
            <p:nvPr/>
          </p:nvSpPr>
          <p:spPr>
            <a:xfrm rot="5400000">
              <a:off x="5733227" y="3090041"/>
              <a:ext cx="3179356" cy="595175"/>
            </a:xfrm>
            <a:prstGeom prst="rect">
              <a:avLst/>
            </a:prstGeom>
            <a:solidFill>
              <a:schemeClr val="accent2">
                <a:lumMod val="75000"/>
                <a:alpha val="57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Physical Address</a:t>
              </a:r>
              <a:endParaRPr lang="en-US" sz="1600" dirty="0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8191446" y="2130003"/>
              <a:ext cx="792340" cy="2515253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1600" dirty="0" smtClean="0"/>
                <a:t>Memory</a:t>
              </a:r>
              <a:endParaRPr lang="en-US" sz="1600" dirty="0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5672366" y="268574"/>
            <a:ext cx="1193579" cy="9144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TLB</a:t>
            </a:r>
            <a:endParaRPr lang="en-US" dirty="0" smtClean="0"/>
          </a:p>
        </p:txBody>
      </p:sp>
      <p:sp>
        <p:nvSpPr>
          <p:cNvPr id="16" name="Bent Arrow 15"/>
          <p:cNvSpPr/>
          <p:nvPr/>
        </p:nvSpPr>
        <p:spPr>
          <a:xfrm>
            <a:off x="4891258" y="567120"/>
            <a:ext cx="781109" cy="1701033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Bent Arrow 16"/>
          <p:cNvSpPr/>
          <p:nvPr/>
        </p:nvSpPr>
        <p:spPr>
          <a:xfrm rot="5400000">
            <a:off x="7002655" y="373255"/>
            <a:ext cx="1141396" cy="1312493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6971" y="3850504"/>
            <a:ext cx="2310612" cy="181588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What does the kernel need to do to flush the TLB?</a:t>
            </a:r>
            <a:endParaRPr lang="en-US" sz="2800" dirty="0"/>
          </a:p>
        </p:txBody>
      </p:sp>
      <p:sp>
        <p:nvSpPr>
          <p:cNvPr id="20" name="Rectangle 19"/>
          <p:cNvSpPr/>
          <p:nvPr/>
        </p:nvSpPr>
        <p:spPr>
          <a:xfrm>
            <a:off x="2643690" y="3850504"/>
            <a:ext cx="2026895" cy="405326"/>
          </a:xfrm>
          <a:prstGeom prst="rect">
            <a:avLst/>
          </a:prstGeom>
          <a:solidFill>
            <a:srgbClr val="E46C0A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CR3</a:t>
            </a:r>
            <a:endParaRPr lang="en-US" sz="2400" dirty="0"/>
          </a:p>
        </p:txBody>
      </p:sp>
      <p:sp>
        <p:nvSpPr>
          <p:cNvPr id="21" name="Rectangle 20"/>
          <p:cNvSpPr/>
          <p:nvPr/>
        </p:nvSpPr>
        <p:spPr>
          <a:xfrm>
            <a:off x="3071251" y="4835018"/>
            <a:ext cx="1993802" cy="147952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Page Directory</a:t>
            </a:r>
            <a:endParaRPr lang="en-US" sz="2000" dirty="0"/>
          </a:p>
        </p:txBody>
      </p:sp>
      <p:sp>
        <p:nvSpPr>
          <p:cNvPr id="22" name="Rectangle 21"/>
          <p:cNvSpPr/>
          <p:nvPr/>
        </p:nvSpPr>
        <p:spPr>
          <a:xfrm>
            <a:off x="5325154" y="4835018"/>
            <a:ext cx="1993802" cy="147952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Page Table</a:t>
            </a:r>
            <a:endParaRPr lang="en-US" sz="2000" dirty="0"/>
          </a:p>
        </p:txBody>
      </p:sp>
      <p:cxnSp>
        <p:nvCxnSpPr>
          <p:cNvPr id="24" name="Elbow Connector 23"/>
          <p:cNvCxnSpPr/>
          <p:nvPr/>
        </p:nvCxnSpPr>
        <p:spPr>
          <a:xfrm rot="5400000">
            <a:off x="2704720" y="4641577"/>
            <a:ext cx="1318950" cy="585886"/>
          </a:xfrm>
          <a:prstGeom prst="bentConnector4">
            <a:avLst>
              <a:gd name="adj1" fmla="val 21956"/>
              <a:gd name="adj2" fmla="val 128466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110797" y="3827693"/>
            <a:ext cx="777666" cy="2369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 err="1" smtClean="0"/>
              <a:t>Dir</a:t>
            </a:r>
            <a:endParaRPr lang="en-US" sz="1100" dirty="0"/>
          </a:p>
        </p:txBody>
      </p:sp>
      <p:sp>
        <p:nvSpPr>
          <p:cNvPr id="26" name="Rectangle 25"/>
          <p:cNvSpPr/>
          <p:nvPr/>
        </p:nvSpPr>
        <p:spPr>
          <a:xfrm>
            <a:off x="5888463" y="3827693"/>
            <a:ext cx="777666" cy="23698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Page</a:t>
            </a:r>
            <a:endParaRPr lang="en-US" sz="1100" dirty="0"/>
          </a:p>
        </p:txBody>
      </p:sp>
      <p:sp>
        <p:nvSpPr>
          <p:cNvPr id="27" name="Rectangle 26"/>
          <p:cNvSpPr/>
          <p:nvPr/>
        </p:nvSpPr>
        <p:spPr>
          <a:xfrm>
            <a:off x="6666129" y="3824161"/>
            <a:ext cx="777666" cy="23698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Offset</a:t>
            </a:r>
            <a:endParaRPr lang="en-US" sz="1100" dirty="0"/>
          </a:p>
        </p:txBody>
      </p:sp>
      <p:sp>
        <p:nvSpPr>
          <p:cNvPr id="28" name="Rectangle 27"/>
          <p:cNvSpPr/>
          <p:nvPr/>
        </p:nvSpPr>
        <p:spPr>
          <a:xfrm>
            <a:off x="3071251" y="5908226"/>
            <a:ext cx="1993802" cy="17933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29" name="TextBox 28"/>
          <p:cNvSpPr txBox="1"/>
          <p:nvPr/>
        </p:nvSpPr>
        <p:spPr>
          <a:xfrm>
            <a:off x="2387159" y="5919216"/>
            <a:ext cx="6465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CR3+Dir</a:t>
            </a:r>
            <a:endParaRPr lang="en-US" sz="1100" dirty="0"/>
          </a:p>
        </p:txBody>
      </p:sp>
      <p:sp>
        <p:nvSpPr>
          <p:cNvPr id="30" name="Rectangle 29"/>
          <p:cNvSpPr/>
          <p:nvPr/>
        </p:nvSpPr>
        <p:spPr>
          <a:xfrm>
            <a:off x="5325154" y="5174537"/>
            <a:ext cx="1993802" cy="23698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Page Entry</a:t>
            </a:r>
            <a:endParaRPr lang="en-US" sz="1100" dirty="0"/>
          </a:p>
        </p:txBody>
      </p:sp>
      <p:cxnSp>
        <p:nvCxnSpPr>
          <p:cNvPr id="31" name="Elbow Connector 30"/>
          <p:cNvCxnSpPr>
            <a:stCxn id="28" idx="3"/>
            <a:endCxn id="30" idx="1"/>
          </p:cNvCxnSpPr>
          <p:nvPr/>
        </p:nvCxnSpPr>
        <p:spPr>
          <a:xfrm flipV="1">
            <a:off x="5065053" y="5293028"/>
            <a:ext cx="260101" cy="704867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/>
          <p:cNvCxnSpPr>
            <a:stCxn id="30" idx="3"/>
            <a:endCxn id="14" idx="2"/>
          </p:cNvCxnSpPr>
          <p:nvPr/>
        </p:nvCxnSpPr>
        <p:spPr>
          <a:xfrm flipV="1">
            <a:off x="7318956" y="3151826"/>
            <a:ext cx="615021" cy="2141201"/>
          </a:xfrm>
          <a:prstGeom prst="bentConnector2">
            <a:avLst/>
          </a:prstGeom>
          <a:ln>
            <a:solidFill>
              <a:srgbClr val="00B50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821174" y="4135066"/>
            <a:ext cx="7803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/>
              <a:t>12 bits</a:t>
            </a:r>
          </a:p>
          <a:p>
            <a:pPr algn="ctr"/>
            <a:r>
              <a:rPr lang="en-US" sz="1100" dirty="0" smtClean="0"/>
              <a:t>(4K pages)</a:t>
            </a:r>
            <a:endParaRPr lang="en-US" sz="1100" dirty="0"/>
          </a:p>
        </p:txBody>
      </p:sp>
      <p:sp>
        <p:nvSpPr>
          <p:cNvPr id="36" name="TextBox 35"/>
          <p:cNvSpPr txBox="1"/>
          <p:nvPr/>
        </p:nvSpPr>
        <p:spPr>
          <a:xfrm>
            <a:off x="4973656" y="4131473"/>
            <a:ext cx="7935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/>
              <a:t>10 bits</a:t>
            </a:r>
          </a:p>
          <a:p>
            <a:pPr algn="ctr"/>
            <a:r>
              <a:rPr lang="en-US" sz="1100" dirty="0" smtClean="0"/>
              <a:t>(1K tables)</a:t>
            </a:r>
            <a:endParaRPr lang="en-US" sz="1100" dirty="0"/>
          </a:p>
        </p:txBody>
      </p:sp>
      <p:sp>
        <p:nvSpPr>
          <p:cNvPr id="37" name="TextBox 36"/>
          <p:cNvSpPr txBox="1"/>
          <p:nvPr/>
        </p:nvSpPr>
        <p:spPr>
          <a:xfrm>
            <a:off x="5927525" y="4135066"/>
            <a:ext cx="8453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/>
              <a:t>10 bits</a:t>
            </a:r>
          </a:p>
          <a:p>
            <a:pPr algn="ctr"/>
            <a:r>
              <a:rPr lang="en-US" sz="1100" dirty="0" smtClean="0"/>
              <a:t>(1K entries)</a:t>
            </a:r>
            <a:endParaRPr lang="en-US" sz="1100" dirty="0"/>
          </a:p>
        </p:txBody>
      </p:sp>
      <p:sp>
        <p:nvSpPr>
          <p:cNvPr id="38" name="TextBox 37"/>
          <p:cNvSpPr txBox="1"/>
          <p:nvPr/>
        </p:nvSpPr>
        <p:spPr>
          <a:xfrm>
            <a:off x="5445358" y="3588894"/>
            <a:ext cx="13596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32-bit linear address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208490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5" name="Picture 4" descr="Screen Shot 2013-11-14 at 10.29.4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87" y="750501"/>
            <a:ext cx="8145363" cy="2197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5448000" y="250515"/>
            <a:ext cx="3238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arch/x86/include/</a:t>
            </a:r>
            <a:r>
              <a:rPr lang="en-US" dirty="0" err="1">
                <a:hlinkClick r:id="rId3"/>
              </a:rPr>
              <a:t>asm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tlbflush.h</a:t>
            </a:r>
            <a:endParaRPr lang="en-US" dirty="0"/>
          </a:p>
        </p:txBody>
      </p:sp>
      <p:pic>
        <p:nvPicPr>
          <p:cNvPr id="7" name="Picture 6" descr="Screen Shot 2013-11-14 at 10.34.0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56" y="3157759"/>
            <a:ext cx="8055025" cy="3064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4922992" y="5852586"/>
            <a:ext cx="37638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arch/x86/include/</a:t>
            </a:r>
            <a:r>
              <a:rPr lang="en-US" dirty="0" err="1">
                <a:hlinkClick r:id="rId5"/>
              </a:rPr>
              <a:t>asm</a:t>
            </a:r>
            <a:r>
              <a:rPr lang="en-US" dirty="0">
                <a:hlinkClick r:id="rId5"/>
              </a:rPr>
              <a:t>/</a:t>
            </a:r>
            <a:r>
              <a:rPr lang="en-US" dirty="0" err="1">
                <a:hlinkClick r:id="rId5"/>
              </a:rPr>
              <a:t>special_insns.h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600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511673" cy="1143000"/>
          </a:xfrm>
        </p:spPr>
        <p:txBody>
          <a:bodyPr/>
          <a:lstStyle/>
          <a:p>
            <a:r>
              <a:rPr lang="en-US" dirty="0" smtClean="0"/>
              <a:t>Charge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8" name="Picture 7" descr="Screen Shot 2013-11-14 at 10.21.2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374" y="1100000"/>
            <a:ext cx="4751555" cy="5125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457200" y="1688307"/>
            <a:ext cx="3205503" cy="224676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b="1" dirty="0"/>
              <a:t>Progress updates and scheduling design reviews will be due Sunday 11:59pm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" y="4411347"/>
            <a:ext cx="3205503" cy="156966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Tuesday’s Class:</a:t>
            </a:r>
          </a:p>
          <a:p>
            <a:r>
              <a:rPr lang="en-US" sz="2400" dirty="0" err="1" smtClean="0"/>
              <a:t>Yuchen</a:t>
            </a:r>
            <a:r>
              <a:rPr lang="en-US" sz="2400" dirty="0" smtClean="0"/>
              <a:t> Zhou on Authentication using Single Sign-On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14085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" y="294724"/>
            <a:ext cx="7031812" cy="60016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8000FF"/>
                </a:solidFill>
                <a:highlight>
                  <a:srgbClr val="FFFFFF"/>
                </a:highlight>
                <a:latin typeface="Courier New"/>
              </a:rPr>
              <a:t>static</a:t>
            </a:r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dirty="0" err="1" smtClean="0">
                <a:solidFill>
                  <a:srgbClr val="8000FF"/>
                </a:solidFill>
                <a:highlight>
                  <a:srgbClr val="FFFFFF"/>
                </a:highlight>
                <a:latin typeface="Courier New"/>
              </a:rPr>
              <a:t>struct</a:t>
            </a:r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task_struct</a:t>
            </a:r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*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dup_task_struct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(</a:t>
            </a:r>
            <a:r>
              <a:rPr lang="en-US" sz="1200" b="1" dirty="0" err="1" smtClean="0">
                <a:solidFill>
                  <a:srgbClr val="8000FF"/>
                </a:solidFill>
                <a:highlight>
                  <a:srgbClr val="FFFFFF"/>
                </a:highlight>
                <a:latin typeface="Courier New"/>
              </a:rPr>
              <a:t>struct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task_struct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*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orig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)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{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...</a:t>
            </a: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clear_tsk_need_resched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(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tsk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);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stackend</a:t>
            </a:r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=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end_of_stack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(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tsk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);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*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stackend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=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STACK_END_MAGIC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;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b="1" dirty="0" smtClean="0">
                <a:solidFill>
                  <a:srgbClr val="008000"/>
                </a:solidFill>
                <a:highlight>
                  <a:srgbClr val="FFFFFF"/>
                </a:highlight>
                <a:latin typeface="Courier New"/>
              </a:rPr>
              <a:t>/* for overflow detection */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endParaRPr lang="en-US" sz="1200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804000"/>
                </a:solidFill>
                <a:highlight>
                  <a:srgbClr val="FFFFFF"/>
                </a:highlight>
                <a:latin typeface="Courier New"/>
              </a:rPr>
              <a:t>#</a:t>
            </a:r>
            <a:r>
              <a:rPr lang="en-US" sz="1200" dirty="0" err="1" smtClean="0">
                <a:solidFill>
                  <a:srgbClr val="804000"/>
                </a:solidFill>
                <a:highlight>
                  <a:srgbClr val="FFFFFF"/>
                </a:highlight>
                <a:latin typeface="Courier New"/>
              </a:rPr>
              <a:t>ifdef</a:t>
            </a:r>
            <a:r>
              <a:rPr lang="en-US" sz="1200" dirty="0" smtClean="0">
                <a:solidFill>
                  <a:srgbClr val="804000"/>
                </a:solidFill>
                <a:highlight>
                  <a:srgbClr val="FFFFFF"/>
                </a:highlight>
                <a:latin typeface="Courier New"/>
              </a:rPr>
              <a:t> CONFIG_CC_STACKPROTECTOR</a:t>
            </a: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tsk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-&gt;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stack_canary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=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get_random_int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();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804000"/>
                </a:solidFill>
                <a:highlight>
                  <a:srgbClr val="FFFFFF"/>
                </a:highlight>
                <a:latin typeface="Courier New"/>
              </a:rPr>
              <a:t>#</a:t>
            </a:r>
            <a:r>
              <a:rPr lang="en-US" sz="1200" dirty="0" err="1" smtClean="0">
                <a:solidFill>
                  <a:srgbClr val="804000"/>
                </a:solidFill>
                <a:highlight>
                  <a:srgbClr val="FFFFFF"/>
                </a:highlight>
                <a:latin typeface="Courier New"/>
              </a:rPr>
              <a:t>endif</a:t>
            </a:r>
            <a:endParaRPr lang="en-US" sz="1200" dirty="0" smtClean="0">
              <a:solidFill>
                <a:srgbClr val="804000"/>
              </a:solidFill>
              <a:highlight>
                <a:srgbClr val="FFFFFF"/>
              </a:highlight>
              <a:latin typeface="Courier New"/>
            </a:endParaRPr>
          </a:p>
          <a:p>
            <a:endParaRPr lang="en-US" sz="1200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dirty="0" smtClean="0">
                <a:solidFill>
                  <a:srgbClr val="008000"/>
                </a:solidFill>
                <a:highlight>
                  <a:srgbClr val="FFFFFF"/>
                </a:highlight>
                <a:latin typeface="Courier New"/>
              </a:rPr>
              <a:t>/*</a:t>
            </a:r>
          </a:p>
          <a:p>
            <a:r>
              <a:rPr lang="en-US" sz="1200" dirty="0" smtClean="0">
                <a:solidFill>
                  <a:srgbClr val="008000"/>
                </a:solidFill>
                <a:highlight>
                  <a:srgbClr val="FFFFFF"/>
                </a:highlight>
                <a:latin typeface="Courier New"/>
              </a:rPr>
              <a:t>	 * One for us, one for whoever does the "</a:t>
            </a:r>
            <a:r>
              <a:rPr lang="en-US" sz="1200" dirty="0" err="1" smtClean="0">
                <a:solidFill>
                  <a:srgbClr val="008000"/>
                </a:solidFill>
                <a:highlight>
                  <a:srgbClr val="FFFFFF"/>
                </a:highlight>
                <a:latin typeface="Courier New"/>
              </a:rPr>
              <a:t>release_task</a:t>
            </a:r>
            <a:r>
              <a:rPr lang="en-US" sz="1200" dirty="0" smtClean="0">
                <a:solidFill>
                  <a:srgbClr val="008000"/>
                </a:solidFill>
                <a:highlight>
                  <a:srgbClr val="FFFFFF"/>
                </a:highlight>
                <a:latin typeface="Courier New"/>
              </a:rPr>
              <a:t>()" (usually</a:t>
            </a:r>
          </a:p>
          <a:p>
            <a:r>
              <a:rPr lang="en-US" sz="1200" dirty="0" smtClean="0">
                <a:solidFill>
                  <a:srgbClr val="008000"/>
                </a:solidFill>
                <a:highlight>
                  <a:srgbClr val="FFFFFF"/>
                </a:highlight>
                <a:latin typeface="Courier New"/>
              </a:rPr>
              <a:t>	 * parent)</a:t>
            </a:r>
          </a:p>
          <a:p>
            <a:r>
              <a:rPr lang="en-US" sz="1200" dirty="0" smtClean="0">
                <a:solidFill>
                  <a:srgbClr val="008000"/>
                </a:solidFill>
                <a:highlight>
                  <a:srgbClr val="FFFFFF"/>
                </a:highlight>
                <a:latin typeface="Courier New"/>
              </a:rPr>
              <a:t>	 */</a:t>
            </a:r>
            <a:endParaRPr lang="en-US" sz="1200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atomic_set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(&amp;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tsk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-&gt;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usage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,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smtClean="0">
                <a:solidFill>
                  <a:srgbClr val="FF8000"/>
                </a:solidFill>
                <a:highlight>
                  <a:srgbClr val="FFFFFF"/>
                </a:highlight>
                <a:latin typeface="Courier New"/>
              </a:rPr>
              <a:t>2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);</a:t>
            </a:r>
          </a:p>
          <a:p>
            <a:r>
              <a:rPr lang="en-US" sz="1200" dirty="0" smtClean="0">
                <a:solidFill>
                  <a:srgbClr val="804000"/>
                </a:solidFill>
                <a:highlight>
                  <a:srgbClr val="FFFFFF"/>
                </a:highlight>
                <a:latin typeface="Courier New"/>
              </a:rPr>
              <a:t>#</a:t>
            </a:r>
            <a:r>
              <a:rPr lang="en-US" sz="1200" dirty="0" err="1" smtClean="0">
                <a:solidFill>
                  <a:srgbClr val="804000"/>
                </a:solidFill>
                <a:highlight>
                  <a:srgbClr val="FFFFFF"/>
                </a:highlight>
                <a:latin typeface="Courier New"/>
              </a:rPr>
              <a:t>ifdef</a:t>
            </a:r>
            <a:r>
              <a:rPr lang="en-US" sz="1200" dirty="0" smtClean="0">
                <a:solidFill>
                  <a:srgbClr val="804000"/>
                </a:solidFill>
                <a:highlight>
                  <a:srgbClr val="FFFFFF"/>
                </a:highlight>
                <a:latin typeface="Courier New"/>
              </a:rPr>
              <a:t> CONFIG_BLK_DEV_IO_TRACE</a:t>
            </a: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tsk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-&gt;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btrace_seq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=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smtClean="0">
                <a:solidFill>
                  <a:srgbClr val="FF8000"/>
                </a:solidFill>
                <a:highlight>
                  <a:srgbClr val="FFFFFF"/>
                </a:highlight>
                <a:latin typeface="Courier New"/>
              </a:rPr>
              <a:t>0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;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804000"/>
                </a:solidFill>
                <a:highlight>
                  <a:srgbClr val="FFFFFF"/>
                </a:highlight>
                <a:latin typeface="Courier New"/>
              </a:rPr>
              <a:t>#</a:t>
            </a:r>
            <a:r>
              <a:rPr lang="en-US" sz="1200" dirty="0" err="1" smtClean="0">
                <a:solidFill>
                  <a:srgbClr val="804000"/>
                </a:solidFill>
                <a:highlight>
                  <a:srgbClr val="FFFFFF"/>
                </a:highlight>
                <a:latin typeface="Courier New"/>
              </a:rPr>
              <a:t>endif</a:t>
            </a:r>
            <a:endParaRPr lang="en-US" sz="1200" dirty="0" smtClean="0">
              <a:solidFill>
                <a:srgbClr val="804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tsk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-&gt;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splice_pipe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=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smtClean="0">
                <a:solidFill>
                  <a:srgbClr val="0000FF"/>
                </a:solidFill>
                <a:highlight>
                  <a:srgbClr val="FFFFFF"/>
                </a:highlight>
                <a:latin typeface="Courier New"/>
              </a:rPr>
              <a:t>NULL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;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tsk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-&gt;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task_frag</a:t>
            </a:r>
            <a:r>
              <a:rPr lang="en-US" sz="1200" b="1" dirty="0" err="1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.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page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=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smtClean="0">
                <a:solidFill>
                  <a:srgbClr val="0000FF"/>
                </a:solidFill>
                <a:highlight>
                  <a:srgbClr val="FFFFFF"/>
                </a:highlight>
                <a:latin typeface="Courier New"/>
              </a:rPr>
              <a:t>NULL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;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endParaRPr lang="en-US" sz="1200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account_kernel_stack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(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ti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,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smtClean="0">
                <a:solidFill>
                  <a:srgbClr val="FF8000"/>
                </a:solidFill>
                <a:highlight>
                  <a:srgbClr val="FFFFFF"/>
                </a:highlight>
                <a:latin typeface="Courier New"/>
              </a:rPr>
              <a:t>1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);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endParaRPr lang="en-US" sz="1200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b="1" dirty="0" smtClean="0">
                <a:solidFill>
                  <a:srgbClr val="0000FF"/>
                </a:solidFill>
                <a:highlight>
                  <a:srgbClr val="FFFFFF"/>
                </a:highlight>
                <a:latin typeface="Courier New"/>
              </a:rPr>
              <a:t>return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tsk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;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endParaRPr lang="en-US" sz="1200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free_ti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: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free_thread_info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(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ti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);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free_tsk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: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free_task_struct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(</a:t>
            </a:r>
            <a:r>
              <a:rPr lang="en-US" sz="12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tsk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);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200" b="1" dirty="0" smtClean="0">
                <a:solidFill>
                  <a:srgbClr val="0000FF"/>
                </a:solidFill>
                <a:highlight>
                  <a:srgbClr val="FFFFFF"/>
                </a:highlight>
                <a:latin typeface="Courier New"/>
              </a:rPr>
              <a:t>return</a:t>
            </a:r>
            <a:r>
              <a:rPr lang="en-US" sz="12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200" b="1" dirty="0" smtClean="0">
                <a:solidFill>
                  <a:srgbClr val="0000FF"/>
                </a:solidFill>
                <a:highlight>
                  <a:srgbClr val="FFFFFF"/>
                </a:highlight>
                <a:latin typeface="Courier New"/>
              </a:rPr>
              <a:t>NULL</a:t>
            </a:r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;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2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}</a:t>
            </a:r>
            <a:endParaRPr lang="en-US" sz="12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31851" y="989527"/>
            <a:ext cx="6696009" cy="230832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Courier New"/>
                <a:cs typeface="Courier New"/>
              </a:rPr>
              <a:t>/**</a:t>
            </a:r>
          </a:p>
          <a:p>
            <a:r>
              <a:rPr lang="en-US" dirty="0">
                <a:latin typeface="Courier New"/>
                <a:cs typeface="Courier New"/>
              </a:rPr>
              <a:t> * </a:t>
            </a:r>
            <a:r>
              <a:rPr lang="en-US" dirty="0" err="1">
                <a:latin typeface="Courier New"/>
                <a:cs typeface="Courier New"/>
              </a:rPr>
              <a:t>atomic_set</a:t>
            </a:r>
            <a:r>
              <a:rPr lang="en-US" dirty="0">
                <a:latin typeface="Courier New"/>
                <a:cs typeface="Courier New"/>
              </a:rPr>
              <a:t> - set atomic variable</a:t>
            </a:r>
          </a:p>
          <a:p>
            <a:r>
              <a:rPr lang="en-US" dirty="0">
                <a:latin typeface="Courier New"/>
                <a:cs typeface="Courier New"/>
              </a:rPr>
              <a:t> * @v: pointer of type </a:t>
            </a:r>
            <a:r>
              <a:rPr lang="en-US" dirty="0" err="1">
                <a:latin typeface="Courier New"/>
                <a:cs typeface="Courier New"/>
              </a:rPr>
              <a:t>atomic_t</a:t>
            </a:r>
            <a:endParaRPr lang="en-US" dirty="0">
              <a:latin typeface="Courier New"/>
              <a:cs typeface="Courier New"/>
            </a:endParaRPr>
          </a:p>
          <a:p>
            <a:r>
              <a:rPr lang="en-US" dirty="0">
                <a:latin typeface="Courier New"/>
                <a:cs typeface="Courier New"/>
              </a:rPr>
              <a:t> * @</a:t>
            </a:r>
            <a:r>
              <a:rPr lang="en-US" dirty="0" err="1">
                <a:latin typeface="Courier New"/>
                <a:cs typeface="Courier New"/>
              </a:rPr>
              <a:t>i</a:t>
            </a:r>
            <a:r>
              <a:rPr lang="en-US" dirty="0">
                <a:latin typeface="Courier New"/>
                <a:cs typeface="Courier New"/>
              </a:rPr>
              <a:t>: required value</a:t>
            </a:r>
          </a:p>
          <a:p>
            <a:r>
              <a:rPr lang="en-US" dirty="0">
                <a:latin typeface="Courier New"/>
                <a:cs typeface="Courier New"/>
              </a:rPr>
              <a:t> *</a:t>
            </a:r>
          </a:p>
          <a:p>
            <a:r>
              <a:rPr lang="en-US" dirty="0">
                <a:latin typeface="Courier New"/>
                <a:cs typeface="Courier New"/>
              </a:rPr>
              <a:t> * Atomically sets the value of @v to @</a:t>
            </a:r>
            <a:r>
              <a:rPr lang="en-US" dirty="0" err="1">
                <a:latin typeface="Courier New"/>
                <a:cs typeface="Courier New"/>
              </a:rPr>
              <a:t>i</a:t>
            </a:r>
            <a:r>
              <a:rPr lang="en-US" dirty="0">
                <a:latin typeface="Courier New"/>
                <a:cs typeface="Courier New"/>
              </a:rPr>
              <a:t>.</a:t>
            </a:r>
          </a:p>
          <a:p>
            <a:r>
              <a:rPr lang="en-US" dirty="0">
                <a:latin typeface="Courier New"/>
                <a:cs typeface="Courier New"/>
              </a:rPr>
              <a:t> */</a:t>
            </a:r>
          </a:p>
          <a:p>
            <a:r>
              <a:rPr lang="en-US" b="1" dirty="0">
                <a:latin typeface="Courier New"/>
                <a:cs typeface="Courier New"/>
              </a:rPr>
              <a:t>#define </a:t>
            </a:r>
            <a:r>
              <a:rPr lang="en-US" b="1" dirty="0" err="1">
                <a:latin typeface="Courier New"/>
                <a:cs typeface="Courier New"/>
              </a:rPr>
              <a:t>atomic_set</a:t>
            </a:r>
            <a:r>
              <a:rPr lang="en-US" b="1" dirty="0">
                <a:latin typeface="Courier New"/>
                <a:cs typeface="Courier New"/>
              </a:rPr>
              <a:t>(v, </a:t>
            </a:r>
            <a:r>
              <a:rPr lang="en-US" b="1" dirty="0" err="1">
                <a:latin typeface="Courier New"/>
                <a:cs typeface="Courier New"/>
              </a:rPr>
              <a:t>i</a:t>
            </a:r>
            <a:r>
              <a:rPr lang="en-US" b="1" dirty="0">
                <a:latin typeface="Courier New"/>
                <a:cs typeface="Courier New"/>
              </a:rPr>
              <a:t>) (((v)-&gt;counter) = (</a:t>
            </a:r>
            <a:r>
              <a:rPr lang="en-US" b="1" dirty="0" err="1">
                <a:latin typeface="Courier New"/>
                <a:cs typeface="Courier New"/>
              </a:rPr>
              <a:t>i</a:t>
            </a:r>
            <a:r>
              <a:rPr lang="en-US" b="1" dirty="0">
                <a:latin typeface="Courier New"/>
                <a:cs typeface="Courier New"/>
              </a:rPr>
              <a:t>))</a:t>
            </a:r>
          </a:p>
        </p:txBody>
      </p:sp>
      <p:sp>
        <p:nvSpPr>
          <p:cNvPr id="8" name="Rectangle 7"/>
          <p:cNvSpPr/>
          <p:nvPr/>
        </p:nvSpPr>
        <p:spPr>
          <a:xfrm>
            <a:off x="5811890" y="620195"/>
            <a:ext cx="3015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include/</a:t>
            </a:r>
            <a:r>
              <a:rPr lang="en-US" dirty="0" err="1"/>
              <a:t>asm</a:t>
            </a:r>
            <a:r>
              <a:rPr lang="en-US" dirty="0"/>
              <a:t>-generic/</a:t>
            </a:r>
            <a:r>
              <a:rPr lang="en-US" dirty="0" err="1"/>
              <a:t>atomic.h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912175" y="3341564"/>
            <a:ext cx="4162840" cy="16927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n-US" sz="2400" i="1" dirty="0" smtClean="0">
                <a:latin typeface="+mj-lt"/>
                <a:cs typeface="Courier New"/>
              </a:rPr>
              <a:t>in</a:t>
            </a:r>
            <a:r>
              <a:rPr lang="en-US" sz="2400" dirty="0" smtClean="0">
                <a:latin typeface="+mj-lt"/>
                <a:cs typeface="Courier New"/>
              </a:rPr>
              <a:t> include/</a:t>
            </a:r>
            <a:r>
              <a:rPr lang="en-US" sz="2400" dirty="0" err="1" smtClean="0">
                <a:latin typeface="+mj-lt"/>
                <a:cs typeface="Courier New"/>
              </a:rPr>
              <a:t>linux</a:t>
            </a:r>
            <a:r>
              <a:rPr lang="en-US" sz="2400" dirty="0" smtClean="0">
                <a:latin typeface="+mj-lt"/>
                <a:cs typeface="Courier New"/>
              </a:rPr>
              <a:t>/</a:t>
            </a:r>
            <a:r>
              <a:rPr lang="en-US" sz="2400" dirty="0" err="1" smtClean="0">
                <a:latin typeface="+mj-lt"/>
                <a:cs typeface="Courier New"/>
              </a:rPr>
              <a:t>types.h</a:t>
            </a:r>
            <a:endParaRPr lang="en-US" sz="2400" dirty="0" smtClean="0">
              <a:latin typeface="+mj-lt"/>
              <a:cs typeface="Courier New"/>
            </a:endParaRPr>
          </a:p>
          <a:p>
            <a:endParaRPr lang="en-US" sz="2000" b="1" dirty="0">
              <a:latin typeface="Courier New"/>
              <a:cs typeface="Courier New"/>
            </a:endParaRPr>
          </a:p>
          <a:p>
            <a:r>
              <a:rPr lang="en-US" sz="2000" b="1" dirty="0" err="1" smtClean="0">
                <a:latin typeface="Courier New"/>
                <a:cs typeface="Courier New"/>
              </a:rPr>
              <a:t>typedef</a:t>
            </a:r>
            <a:r>
              <a:rPr lang="en-US" sz="2000" b="1" dirty="0" smtClean="0">
                <a:latin typeface="Courier New"/>
                <a:cs typeface="Courier New"/>
              </a:rPr>
              <a:t> </a:t>
            </a:r>
            <a:r>
              <a:rPr lang="en-US" sz="2000" b="1" dirty="0" err="1">
                <a:latin typeface="Courier New"/>
                <a:cs typeface="Courier New"/>
              </a:rPr>
              <a:t>struct</a:t>
            </a:r>
            <a:r>
              <a:rPr lang="en-US" sz="2000" b="1" dirty="0">
                <a:latin typeface="Courier New"/>
                <a:cs typeface="Courier New"/>
              </a:rPr>
              <a:t> </a:t>
            </a:r>
            <a:r>
              <a:rPr lang="en-US" sz="2000" b="1" dirty="0" smtClean="0">
                <a:latin typeface="Courier New"/>
                <a:cs typeface="Courier New"/>
              </a:rPr>
              <a:t>{</a:t>
            </a:r>
          </a:p>
          <a:p>
            <a:r>
              <a:rPr lang="en-US" sz="2000" b="1" dirty="0">
                <a:latin typeface="Courier New"/>
                <a:cs typeface="Courier New"/>
              </a:rPr>
              <a:t> </a:t>
            </a:r>
            <a:r>
              <a:rPr lang="en-US" sz="2000" b="1" dirty="0" smtClean="0">
                <a:latin typeface="Courier New"/>
                <a:cs typeface="Courier New"/>
              </a:rPr>
              <a:t>  </a:t>
            </a:r>
            <a:r>
              <a:rPr lang="en-US" sz="2000" b="1" dirty="0" err="1" smtClean="0">
                <a:latin typeface="Courier New"/>
                <a:cs typeface="Courier New"/>
              </a:rPr>
              <a:t>int</a:t>
            </a:r>
            <a:r>
              <a:rPr lang="en-US" sz="2000" b="1" dirty="0" smtClean="0">
                <a:latin typeface="Courier New"/>
                <a:cs typeface="Courier New"/>
              </a:rPr>
              <a:t> </a:t>
            </a:r>
            <a:r>
              <a:rPr lang="en-US" sz="2000" b="1" dirty="0">
                <a:latin typeface="Courier New"/>
                <a:cs typeface="Courier New"/>
              </a:rPr>
              <a:t>counter;</a:t>
            </a:r>
          </a:p>
          <a:p>
            <a:r>
              <a:rPr lang="en-US" sz="2000" b="1" dirty="0" smtClean="0">
                <a:latin typeface="Courier New"/>
                <a:cs typeface="Courier New"/>
              </a:rPr>
              <a:t>} </a:t>
            </a:r>
            <a:r>
              <a:rPr lang="en-US" sz="2000" b="1" dirty="0" err="1">
                <a:latin typeface="Courier New"/>
                <a:cs typeface="Courier New"/>
              </a:rPr>
              <a:t>atomic_t</a:t>
            </a:r>
            <a:r>
              <a:rPr lang="en-US" sz="2000" b="1" dirty="0">
                <a:latin typeface="Courier New"/>
                <a:cs typeface="Courier New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3659888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57200" y="325600"/>
            <a:ext cx="8428182" cy="5693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8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static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rgbClr val="8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struct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task_struct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*</a:t>
            </a:r>
            <a:r>
              <a:rPr kumimoji="0" lang="en-US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copy_process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(</a:t>
            </a:r>
            <a:r>
              <a:rPr lang="en-US" sz="1400" dirty="0" smtClean="0">
                <a:solidFill>
                  <a:srgbClr val="8000FF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...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)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urier New" pitchFamily="49" charset="0"/>
              <a:cs typeface="Courier New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{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urier New" pitchFamily="49" charset="0"/>
              <a:cs typeface="Courier New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i="1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     ... </a:t>
            </a:r>
            <a:endParaRPr lang="en-US" sz="1400" b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n-US" sz="14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4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retval</a:t>
            </a:r>
            <a:r>
              <a:rPr lang="en-US" sz="14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4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=</a:t>
            </a:r>
            <a:r>
              <a:rPr lang="en-US" sz="14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4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-</a:t>
            </a:r>
            <a:r>
              <a:rPr lang="en-US" sz="14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ENOMEM</a:t>
            </a:r>
            <a:r>
              <a:rPr lang="en-US" sz="14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;</a:t>
            </a:r>
            <a:endParaRPr lang="en-US" sz="14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4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p </a:t>
            </a:r>
            <a:r>
              <a:rPr lang="en-US" sz="14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=</a:t>
            </a:r>
            <a:r>
              <a:rPr lang="en-US" sz="14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dup_task_struct</a:t>
            </a:r>
            <a:r>
              <a:rPr lang="en-US" sz="14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(</a:t>
            </a:r>
            <a:r>
              <a:rPr lang="en-US" sz="14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current</a:t>
            </a:r>
            <a:r>
              <a:rPr lang="en-US" sz="14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);</a:t>
            </a:r>
            <a:endParaRPr lang="en-US" sz="14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4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400" b="1" dirty="0" smtClean="0">
                <a:solidFill>
                  <a:srgbClr val="0000FF"/>
                </a:solidFill>
                <a:highlight>
                  <a:srgbClr val="FFFFFF"/>
                </a:highlight>
                <a:latin typeface="Courier New"/>
              </a:rPr>
              <a:t>if</a:t>
            </a:r>
            <a:r>
              <a:rPr lang="en-US" sz="14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4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(!</a:t>
            </a:r>
            <a:r>
              <a:rPr lang="en-US" sz="14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p</a:t>
            </a:r>
            <a:r>
              <a:rPr lang="en-US" sz="14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)</a:t>
            </a:r>
            <a:endParaRPr lang="en-US" sz="14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4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	</a:t>
            </a:r>
            <a:r>
              <a:rPr lang="en-US" sz="1400" b="1" dirty="0" err="1" smtClean="0">
                <a:solidFill>
                  <a:srgbClr val="0000FF"/>
                </a:solidFill>
                <a:highlight>
                  <a:srgbClr val="FFFFFF"/>
                </a:highlight>
                <a:latin typeface="Courier New"/>
              </a:rPr>
              <a:t>goto</a:t>
            </a:r>
            <a:r>
              <a:rPr lang="en-US" sz="14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fork_out</a:t>
            </a:r>
            <a:r>
              <a:rPr lang="en-US" sz="14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;</a:t>
            </a:r>
          </a:p>
          <a:p>
            <a:r>
              <a:rPr lang="en-US" sz="14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endParaRPr lang="en-US" sz="1400" b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n-US" sz="1400" dirty="0" smtClean="0">
                <a:latin typeface="Courier New"/>
                <a:cs typeface="Courier New"/>
              </a:rPr>
              <a:t>    </a:t>
            </a:r>
            <a:r>
              <a:rPr lang="en-US" sz="1400" dirty="0" smtClean="0">
                <a:latin typeface="Courier New"/>
                <a:cs typeface="Courier New"/>
              </a:rPr>
              <a:t>	</a:t>
            </a:r>
            <a:r>
              <a:rPr lang="en-US" sz="1400" dirty="0" err="1" smtClean="0">
                <a:latin typeface="Courier New"/>
                <a:cs typeface="Courier New"/>
              </a:rPr>
              <a:t>ftrace_graph_init_task</a:t>
            </a:r>
            <a:r>
              <a:rPr lang="en-US" sz="1400" dirty="0" smtClean="0">
                <a:latin typeface="Courier New"/>
                <a:cs typeface="Courier New"/>
              </a:rPr>
              <a:t>(p);</a:t>
            </a:r>
          </a:p>
          <a:p>
            <a:r>
              <a:rPr lang="en-US" sz="1400" dirty="0" smtClean="0">
                <a:latin typeface="Courier New"/>
                <a:cs typeface="Courier New"/>
              </a:rPr>
              <a:t>	</a:t>
            </a:r>
            <a:r>
              <a:rPr lang="en-US" sz="1400" dirty="0" err="1" smtClean="0">
                <a:latin typeface="Courier New"/>
                <a:cs typeface="Courier New"/>
              </a:rPr>
              <a:t>get_seccomp_filter</a:t>
            </a:r>
            <a:r>
              <a:rPr lang="en-US" sz="1400" dirty="0" smtClean="0">
                <a:latin typeface="Courier New"/>
                <a:cs typeface="Courier New"/>
              </a:rPr>
              <a:t>(p);</a:t>
            </a:r>
          </a:p>
          <a:p>
            <a:endParaRPr lang="en-US" sz="1400" b="1" dirty="0" smtClean="0">
              <a:latin typeface="Courier New"/>
              <a:cs typeface="Courier New"/>
            </a:endParaRPr>
          </a:p>
          <a:p>
            <a:r>
              <a:rPr lang="en-US" sz="1400" b="1" dirty="0" smtClean="0">
                <a:latin typeface="Courier New"/>
                <a:cs typeface="Courier New"/>
              </a:rPr>
              <a:t>	</a:t>
            </a:r>
            <a:r>
              <a:rPr lang="en-US" sz="1400" b="1" dirty="0" err="1" smtClean="0">
                <a:latin typeface="Courier New"/>
                <a:cs typeface="Courier New"/>
              </a:rPr>
              <a:t>rt_mutex_init_task</a:t>
            </a:r>
            <a:r>
              <a:rPr lang="en-US" sz="1400" b="1" dirty="0" smtClean="0">
                <a:latin typeface="Courier New"/>
                <a:cs typeface="Courier New"/>
              </a:rPr>
              <a:t>(p);</a:t>
            </a:r>
          </a:p>
          <a:p>
            <a:endParaRPr lang="en-US" sz="1400" dirty="0">
              <a:latin typeface="Courier New"/>
              <a:cs typeface="Courier New"/>
            </a:endParaRPr>
          </a:p>
          <a:p>
            <a:r>
              <a:rPr lang="en-US" sz="1400" dirty="0">
                <a:latin typeface="Courier New"/>
                <a:cs typeface="Courier New"/>
              </a:rPr>
              <a:t>#</a:t>
            </a:r>
            <a:r>
              <a:rPr lang="en-US" sz="1400" dirty="0" err="1">
                <a:latin typeface="Courier New"/>
                <a:cs typeface="Courier New"/>
              </a:rPr>
              <a:t>ifdef</a:t>
            </a:r>
            <a:r>
              <a:rPr lang="en-US" sz="1400" dirty="0">
                <a:latin typeface="Courier New"/>
                <a:cs typeface="Courier New"/>
              </a:rPr>
              <a:t> CONFIG_PROVE_LOCKING</a:t>
            </a:r>
          </a:p>
          <a:p>
            <a:r>
              <a:rPr lang="en-US" sz="1400" dirty="0">
                <a:latin typeface="Courier New"/>
                <a:cs typeface="Courier New"/>
              </a:rPr>
              <a:t>	DEBUG_LOCKS_WARN_ON</a:t>
            </a:r>
            <a:r>
              <a:rPr lang="en-US" sz="1400" b="1" dirty="0">
                <a:latin typeface="Courier New"/>
                <a:cs typeface="Courier New"/>
              </a:rPr>
              <a:t>(!</a:t>
            </a:r>
            <a:r>
              <a:rPr lang="en-US" sz="1400" dirty="0">
                <a:latin typeface="Courier New"/>
                <a:cs typeface="Courier New"/>
              </a:rPr>
              <a:t>p</a:t>
            </a:r>
            <a:r>
              <a:rPr lang="en-US" sz="1400" b="1" dirty="0">
                <a:latin typeface="Courier New"/>
                <a:cs typeface="Courier New"/>
              </a:rPr>
              <a:t>-&gt;</a:t>
            </a:r>
            <a:r>
              <a:rPr lang="en-US" sz="1400" dirty="0" err="1">
                <a:latin typeface="Courier New"/>
                <a:cs typeface="Courier New"/>
              </a:rPr>
              <a:t>hardirqs_enabled</a:t>
            </a:r>
            <a:r>
              <a:rPr lang="en-US" sz="1400" b="1" dirty="0">
                <a:latin typeface="Courier New"/>
                <a:cs typeface="Courier New"/>
              </a:rPr>
              <a:t>);</a:t>
            </a:r>
            <a:endParaRPr lang="en-US" sz="1400" dirty="0">
              <a:latin typeface="Courier New"/>
              <a:cs typeface="Courier New"/>
            </a:endParaRPr>
          </a:p>
          <a:p>
            <a:r>
              <a:rPr lang="en-US" sz="1400" dirty="0">
                <a:latin typeface="Courier New"/>
                <a:cs typeface="Courier New"/>
              </a:rPr>
              <a:t>	DEBUG_LOCKS_WARN_ON</a:t>
            </a:r>
            <a:r>
              <a:rPr lang="en-US" sz="1400" b="1" dirty="0">
                <a:latin typeface="Courier New"/>
                <a:cs typeface="Courier New"/>
              </a:rPr>
              <a:t>(!</a:t>
            </a:r>
            <a:r>
              <a:rPr lang="en-US" sz="1400" dirty="0">
                <a:latin typeface="Courier New"/>
                <a:cs typeface="Courier New"/>
              </a:rPr>
              <a:t>p</a:t>
            </a:r>
            <a:r>
              <a:rPr lang="en-US" sz="1400" b="1" dirty="0">
                <a:latin typeface="Courier New"/>
                <a:cs typeface="Courier New"/>
              </a:rPr>
              <a:t>-&gt;</a:t>
            </a:r>
            <a:r>
              <a:rPr lang="en-US" sz="1400" dirty="0" err="1">
                <a:latin typeface="Courier New"/>
                <a:cs typeface="Courier New"/>
              </a:rPr>
              <a:t>softirqs_enabled</a:t>
            </a:r>
            <a:r>
              <a:rPr lang="en-US" sz="1400" b="1" dirty="0">
                <a:latin typeface="Courier New"/>
                <a:cs typeface="Courier New"/>
              </a:rPr>
              <a:t>);</a:t>
            </a:r>
            <a:endParaRPr lang="en-US" sz="1400" dirty="0">
              <a:latin typeface="Courier New"/>
              <a:cs typeface="Courier New"/>
            </a:endParaRPr>
          </a:p>
          <a:p>
            <a:r>
              <a:rPr lang="en-US" sz="1400" dirty="0">
                <a:latin typeface="Courier New"/>
                <a:cs typeface="Courier New"/>
              </a:rPr>
              <a:t>#</a:t>
            </a:r>
            <a:r>
              <a:rPr lang="en-US" sz="1400" dirty="0" err="1">
                <a:latin typeface="Courier New"/>
                <a:cs typeface="Courier New"/>
              </a:rPr>
              <a:t>endif</a:t>
            </a:r>
            <a:endParaRPr lang="en-US" sz="1400" dirty="0">
              <a:latin typeface="Courier New"/>
              <a:cs typeface="Courier New"/>
            </a:endParaRPr>
          </a:p>
          <a:p>
            <a:r>
              <a:rPr lang="en-US" sz="1400" b="1" dirty="0" smtClean="0">
                <a:latin typeface="Courier New"/>
                <a:cs typeface="Courier New"/>
              </a:rPr>
              <a:t>	</a:t>
            </a:r>
            <a:r>
              <a:rPr lang="en-US" sz="1400" b="1" dirty="0" err="1" smtClean="0">
                <a:latin typeface="Courier New"/>
                <a:cs typeface="Courier New"/>
              </a:rPr>
              <a:t>retval</a:t>
            </a:r>
            <a:r>
              <a:rPr lang="en-US" sz="1400" b="1" dirty="0" smtClean="0">
                <a:latin typeface="Courier New"/>
                <a:cs typeface="Courier New"/>
              </a:rPr>
              <a:t> = -EAGAIN;</a:t>
            </a:r>
          </a:p>
          <a:p>
            <a:r>
              <a:rPr lang="en-US" sz="1400" b="1" dirty="0" smtClean="0">
                <a:latin typeface="Courier New"/>
                <a:cs typeface="Courier New"/>
              </a:rPr>
              <a:t>	</a:t>
            </a:r>
            <a:r>
              <a:rPr lang="en-US" sz="1400" b="1" dirty="0" smtClean="0">
                <a:solidFill>
                  <a:srgbClr val="3333FF"/>
                </a:solidFill>
                <a:latin typeface="Courier New"/>
                <a:cs typeface="Courier New"/>
              </a:rPr>
              <a:t>if</a:t>
            </a:r>
            <a:r>
              <a:rPr lang="en-US" sz="1400" b="1" dirty="0" smtClean="0">
                <a:latin typeface="Courier New"/>
                <a:cs typeface="Courier New"/>
              </a:rPr>
              <a:t> (</a:t>
            </a:r>
            <a:r>
              <a:rPr lang="en-US" sz="1400" b="1" dirty="0" err="1" smtClean="0">
                <a:latin typeface="Courier New"/>
                <a:cs typeface="Courier New"/>
              </a:rPr>
              <a:t>atomic_read</a:t>
            </a:r>
            <a:r>
              <a:rPr lang="en-US" sz="1400" b="1" dirty="0" smtClean="0">
                <a:latin typeface="Courier New"/>
                <a:cs typeface="Courier New"/>
              </a:rPr>
              <a:t>(&amp;p-&gt;</a:t>
            </a:r>
            <a:r>
              <a:rPr lang="en-US" sz="1400" b="1" dirty="0" err="1" smtClean="0">
                <a:latin typeface="Courier New"/>
                <a:cs typeface="Courier New"/>
              </a:rPr>
              <a:t>real_cred</a:t>
            </a:r>
            <a:r>
              <a:rPr lang="en-US" sz="1400" b="1" dirty="0" smtClean="0">
                <a:latin typeface="Courier New"/>
                <a:cs typeface="Courier New"/>
              </a:rPr>
              <a:t>-&gt;user-&gt;processes) &gt;=</a:t>
            </a:r>
          </a:p>
          <a:p>
            <a:r>
              <a:rPr lang="en-US" sz="1400" b="1" dirty="0" smtClean="0">
                <a:latin typeface="Courier New"/>
                <a:cs typeface="Courier New"/>
              </a:rPr>
              <a:t>			</a:t>
            </a:r>
            <a:r>
              <a:rPr lang="en-US" sz="1400" b="1" dirty="0" err="1" smtClean="0">
                <a:latin typeface="Courier New"/>
                <a:cs typeface="Courier New"/>
              </a:rPr>
              <a:t>task_rlimit</a:t>
            </a:r>
            <a:r>
              <a:rPr lang="en-US" sz="1400" b="1" dirty="0" smtClean="0">
                <a:latin typeface="Courier New"/>
                <a:cs typeface="Courier New"/>
              </a:rPr>
              <a:t>(p, RLIMIT_NPROC)) {</a:t>
            </a:r>
          </a:p>
          <a:p>
            <a:r>
              <a:rPr lang="en-US" sz="1400" b="1" dirty="0" smtClean="0">
                <a:latin typeface="Courier New"/>
                <a:cs typeface="Courier New"/>
              </a:rPr>
              <a:t>		</a:t>
            </a:r>
            <a:r>
              <a:rPr lang="en-US" sz="1400" b="1" dirty="0" smtClean="0">
                <a:solidFill>
                  <a:srgbClr val="3333FF"/>
                </a:solidFill>
                <a:latin typeface="Courier New"/>
                <a:cs typeface="Courier New"/>
              </a:rPr>
              <a:t>if</a:t>
            </a:r>
            <a:r>
              <a:rPr lang="en-US" sz="1400" b="1" dirty="0" smtClean="0">
                <a:latin typeface="Courier New"/>
                <a:cs typeface="Courier New"/>
              </a:rPr>
              <a:t> (p-&gt;</a:t>
            </a:r>
            <a:r>
              <a:rPr lang="en-US" sz="1400" b="1" dirty="0" err="1" smtClean="0">
                <a:latin typeface="Courier New"/>
                <a:cs typeface="Courier New"/>
              </a:rPr>
              <a:t>real_cred</a:t>
            </a:r>
            <a:r>
              <a:rPr lang="en-US" sz="1400" b="1" dirty="0" smtClean="0">
                <a:latin typeface="Courier New"/>
                <a:cs typeface="Courier New"/>
              </a:rPr>
              <a:t>-&gt;user != INIT_USER &amp;&amp;</a:t>
            </a:r>
          </a:p>
          <a:p>
            <a:r>
              <a:rPr lang="en-US" sz="1400" b="1" dirty="0" smtClean="0">
                <a:latin typeface="Courier New"/>
                <a:cs typeface="Courier New"/>
              </a:rPr>
              <a:t>		    !capable(CAP_SYS_RESOURCE) &amp;&amp; !capable(CAP_SYS_ADMIN))</a:t>
            </a:r>
          </a:p>
          <a:p>
            <a:r>
              <a:rPr lang="en-US" sz="1400" b="1" dirty="0" smtClean="0">
                <a:latin typeface="Courier New"/>
                <a:cs typeface="Courier New"/>
              </a:rPr>
              <a:t>			</a:t>
            </a:r>
            <a:r>
              <a:rPr lang="en-US" sz="1400" b="1" dirty="0" err="1" smtClean="0">
                <a:solidFill>
                  <a:srgbClr val="3333FF"/>
                </a:solidFill>
                <a:latin typeface="Courier New"/>
                <a:cs typeface="Courier New"/>
              </a:rPr>
              <a:t>goto</a:t>
            </a:r>
            <a:r>
              <a:rPr lang="en-US" sz="1400" b="1" dirty="0" smtClean="0">
                <a:latin typeface="Courier New"/>
                <a:cs typeface="Courier New"/>
              </a:rPr>
              <a:t> </a:t>
            </a:r>
            <a:r>
              <a:rPr lang="en-US" sz="1400" b="1" dirty="0" err="1" smtClean="0">
                <a:latin typeface="Courier New"/>
                <a:cs typeface="Courier New"/>
              </a:rPr>
              <a:t>bad_fork_free</a:t>
            </a:r>
            <a:r>
              <a:rPr lang="en-US" sz="1400" b="1" dirty="0" smtClean="0">
                <a:latin typeface="Courier New"/>
                <a:cs typeface="Courier New"/>
              </a:rPr>
              <a:t>;</a:t>
            </a:r>
          </a:p>
          <a:p>
            <a:r>
              <a:rPr lang="en-US" sz="1400" b="1" dirty="0" smtClean="0">
                <a:latin typeface="Courier New"/>
                <a:cs typeface="Courier New"/>
              </a:rPr>
              <a:t>	}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   .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..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}</a:t>
            </a:r>
            <a:endParaRPr kumimoji="0" lang="en-US" sz="1400" b="1" u="none" strike="noStrike" cap="none" normalizeH="0" baseline="0" dirty="0" smtClean="0">
              <a:ln>
                <a:noFill/>
              </a:ln>
              <a:effectLst/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601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57200" y="325600"/>
            <a:ext cx="8428182" cy="5693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8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static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rgbClr val="8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struct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task_struct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*</a:t>
            </a:r>
            <a:r>
              <a:rPr kumimoji="0" lang="en-US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copy_process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(</a:t>
            </a:r>
            <a:r>
              <a:rPr lang="en-US" sz="1400" dirty="0" smtClean="0">
                <a:solidFill>
                  <a:srgbClr val="8000FF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...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)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urier New" pitchFamily="49" charset="0"/>
              <a:cs typeface="Courier New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{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urier New" pitchFamily="49" charset="0"/>
              <a:cs typeface="Courier New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i="1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     ... </a:t>
            </a:r>
            <a:endParaRPr lang="en-US" sz="1400" b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n-US" sz="14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4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retval</a:t>
            </a:r>
            <a:r>
              <a:rPr lang="en-US" sz="14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4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=</a:t>
            </a:r>
            <a:r>
              <a:rPr lang="en-US" sz="14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4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-</a:t>
            </a:r>
            <a:r>
              <a:rPr lang="en-US" sz="14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ENOMEM</a:t>
            </a:r>
            <a:r>
              <a:rPr lang="en-US" sz="14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;</a:t>
            </a:r>
            <a:endParaRPr lang="en-US" sz="14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4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p </a:t>
            </a:r>
            <a:r>
              <a:rPr lang="en-US" sz="14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=</a:t>
            </a:r>
            <a:r>
              <a:rPr lang="en-US" sz="14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dup_task_struct</a:t>
            </a:r>
            <a:r>
              <a:rPr lang="en-US" sz="14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(</a:t>
            </a:r>
            <a:r>
              <a:rPr lang="en-US" sz="14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current</a:t>
            </a:r>
            <a:r>
              <a:rPr lang="en-US" sz="14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);</a:t>
            </a:r>
            <a:endParaRPr lang="en-US" sz="14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4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400" b="1" dirty="0" smtClean="0">
                <a:solidFill>
                  <a:srgbClr val="0000FF"/>
                </a:solidFill>
                <a:highlight>
                  <a:srgbClr val="FFFFFF"/>
                </a:highlight>
                <a:latin typeface="Courier New"/>
              </a:rPr>
              <a:t>if</a:t>
            </a:r>
            <a:r>
              <a:rPr lang="en-US" sz="14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4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(!</a:t>
            </a:r>
            <a:r>
              <a:rPr lang="en-US" sz="14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p</a:t>
            </a:r>
            <a:r>
              <a:rPr lang="en-US" sz="14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)</a:t>
            </a:r>
            <a:endParaRPr lang="en-US" sz="14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4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	</a:t>
            </a:r>
            <a:r>
              <a:rPr lang="en-US" sz="1400" b="1" dirty="0" err="1" smtClean="0">
                <a:solidFill>
                  <a:srgbClr val="0000FF"/>
                </a:solidFill>
                <a:highlight>
                  <a:srgbClr val="FFFFFF"/>
                </a:highlight>
                <a:latin typeface="Courier New"/>
              </a:rPr>
              <a:t>goto</a:t>
            </a:r>
            <a:r>
              <a:rPr lang="en-US" sz="14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fork_out</a:t>
            </a:r>
            <a:r>
              <a:rPr lang="en-US" sz="14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;</a:t>
            </a:r>
          </a:p>
          <a:p>
            <a:r>
              <a:rPr lang="en-US" sz="14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endParaRPr lang="en-US" sz="1400" b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n-US" sz="1400" dirty="0" smtClean="0">
                <a:latin typeface="Courier New"/>
                <a:cs typeface="Courier New"/>
              </a:rPr>
              <a:t>    </a:t>
            </a:r>
            <a:r>
              <a:rPr lang="en-US" sz="1400" dirty="0" smtClean="0">
                <a:latin typeface="Courier New"/>
                <a:cs typeface="Courier New"/>
              </a:rPr>
              <a:t>	</a:t>
            </a:r>
            <a:r>
              <a:rPr lang="en-US" sz="1400" dirty="0" err="1" smtClean="0">
                <a:latin typeface="Courier New"/>
                <a:cs typeface="Courier New"/>
              </a:rPr>
              <a:t>ftrace_graph_init_task</a:t>
            </a:r>
            <a:r>
              <a:rPr lang="en-US" sz="1400" dirty="0" smtClean="0">
                <a:latin typeface="Courier New"/>
                <a:cs typeface="Courier New"/>
              </a:rPr>
              <a:t>(p);</a:t>
            </a:r>
          </a:p>
          <a:p>
            <a:r>
              <a:rPr lang="en-US" sz="1400" dirty="0" smtClean="0">
                <a:latin typeface="Courier New"/>
                <a:cs typeface="Courier New"/>
              </a:rPr>
              <a:t>	</a:t>
            </a:r>
            <a:r>
              <a:rPr lang="en-US" sz="1400" dirty="0" err="1" smtClean="0">
                <a:latin typeface="Courier New"/>
                <a:cs typeface="Courier New"/>
              </a:rPr>
              <a:t>get_seccomp_filter</a:t>
            </a:r>
            <a:r>
              <a:rPr lang="en-US" sz="1400" dirty="0" smtClean="0">
                <a:latin typeface="Courier New"/>
                <a:cs typeface="Courier New"/>
              </a:rPr>
              <a:t>(p);</a:t>
            </a:r>
          </a:p>
          <a:p>
            <a:endParaRPr lang="en-US" sz="1400" b="1" dirty="0" smtClean="0">
              <a:latin typeface="Courier New"/>
              <a:cs typeface="Courier New"/>
            </a:endParaRPr>
          </a:p>
          <a:p>
            <a:r>
              <a:rPr lang="en-US" sz="1400" b="1" dirty="0" smtClean="0">
                <a:latin typeface="Courier New"/>
                <a:cs typeface="Courier New"/>
              </a:rPr>
              <a:t>	</a:t>
            </a:r>
            <a:r>
              <a:rPr lang="en-US" sz="1400" b="1" dirty="0" err="1" smtClean="0">
                <a:latin typeface="Courier New"/>
                <a:cs typeface="Courier New"/>
              </a:rPr>
              <a:t>rt_mutex_init_task</a:t>
            </a:r>
            <a:r>
              <a:rPr lang="en-US" sz="1400" b="1" dirty="0" smtClean="0">
                <a:latin typeface="Courier New"/>
                <a:cs typeface="Courier New"/>
              </a:rPr>
              <a:t>(p);</a:t>
            </a:r>
          </a:p>
          <a:p>
            <a:endParaRPr lang="en-US" sz="1400" dirty="0">
              <a:latin typeface="Courier New"/>
              <a:cs typeface="Courier New"/>
            </a:endParaRPr>
          </a:p>
          <a:p>
            <a:r>
              <a:rPr lang="en-US" sz="1400" dirty="0">
                <a:latin typeface="Courier New"/>
                <a:cs typeface="Courier New"/>
              </a:rPr>
              <a:t>#</a:t>
            </a:r>
            <a:r>
              <a:rPr lang="en-US" sz="1400" dirty="0" err="1">
                <a:latin typeface="Courier New"/>
                <a:cs typeface="Courier New"/>
              </a:rPr>
              <a:t>ifdef</a:t>
            </a:r>
            <a:r>
              <a:rPr lang="en-US" sz="1400" dirty="0">
                <a:latin typeface="Courier New"/>
                <a:cs typeface="Courier New"/>
              </a:rPr>
              <a:t> CONFIG_PROVE_LOCKING</a:t>
            </a:r>
          </a:p>
          <a:p>
            <a:r>
              <a:rPr lang="en-US" sz="1400" dirty="0">
                <a:latin typeface="Courier New"/>
                <a:cs typeface="Courier New"/>
              </a:rPr>
              <a:t>	DEBUG_LOCKS_WARN_ON</a:t>
            </a:r>
            <a:r>
              <a:rPr lang="en-US" sz="1400" b="1" dirty="0">
                <a:latin typeface="Courier New"/>
                <a:cs typeface="Courier New"/>
              </a:rPr>
              <a:t>(!</a:t>
            </a:r>
            <a:r>
              <a:rPr lang="en-US" sz="1400" dirty="0">
                <a:latin typeface="Courier New"/>
                <a:cs typeface="Courier New"/>
              </a:rPr>
              <a:t>p</a:t>
            </a:r>
            <a:r>
              <a:rPr lang="en-US" sz="1400" b="1" dirty="0">
                <a:latin typeface="Courier New"/>
                <a:cs typeface="Courier New"/>
              </a:rPr>
              <a:t>-&gt;</a:t>
            </a:r>
            <a:r>
              <a:rPr lang="en-US" sz="1400" dirty="0" err="1">
                <a:latin typeface="Courier New"/>
                <a:cs typeface="Courier New"/>
              </a:rPr>
              <a:t>hardirqs_enabled</a:t>
            </a:r>
            <a:r>
              <a:rPr lang="en-US" sz="1400" b="1" dirty="0">
                <a:latin typeface="Courier New"/>
                <a:cs typeface="Courier New"/>
              </a:rPr>
              <a:t>);</a:t>
            </a:r>
            <a:endParaRPr lang="en-US" sz="1400" dirty="0">
              <a:latin typeface="Courier New"/>
              <a:cs typeface="Courier New"/>
            </a:endParaRPr>
          </a:p>
          <a:p>
            <a:r>
              <a:rPr lang="en-US" sz="1400" dirty="0">
                <a:latin typeface="Courier New"/>
                <a:cs typeface="Courier New"/>
              </a:rPr>
              <a:t>	DEBUG_LOCKS_WARN_ON</a:t>
            </a:r>
            <a:r>
              <a:rPr lang="en-US" sz="1400" b="1" dirty="0">
                <a:latin typeface="Courier New"/>
                <a:cs typeface="Courier New"/>
              </a:rPr>
              <a:t>(!</a:t>
            </a:r>
            <a:r>
              <a:rPr lang="en-US" sz="1400" dirty="0">
                <a:latin typeface="Courier New"/>
                <a:cs typeface="Courier New"/>
              </a:rPr>
              <a:t>p</a:t>
            </a:r>
            <a:r>
              <a:rPr lang="en-US" sz="1400" b="1" dirty="0">
                <a:latin typeface="Courier New"/>
                <a:cs typeface="Courier New"/>
              </a:rPr>
              <a:t>-&gt;</a:t>
            </a:r>
            <a:r>
              <a:rPr lang="en-US" sz="1400" dirty="0" err="1">
                <a:latin typeface="Courier New"/>
                <a:cs typeface="Courier New"/>
              </a:rPr>
              <a:t>softirqs_enabled</a:t>
            </a:r>
            <a:r>
              <a:rPr lang="en-US" sz="1400" b="1" dirty="0">
                <a:latin typeface="Courier New"/>
                <a:cs typeface="Courier New"/>
              </a:rPr>
              <a:t>);</a:t>
            </a:r>
            <a:endParaRPr lang="en-US" sz="1400" dirty="0">
              <a:latin typeface="Courier New"/>
              <a:cs typeface="Courier New"/>
            </a:endParaRPr>
          </a:p>
          <a:p>
            <a:r>
              <a:rPr lang="en-US" sz="1400" dirty="0">
                <a:latin typeface="Courier New"/>
                <a:cs typeface="Courier New"/>
              </a:rPr>
              <a:t>#</a:t>
            </a:r>
            <a:r>
              <a:rPr lang="en-US" sz="1400" dirty="0" err="1">
                <a:latin typeface="Courier New"/>
                <a:cs typeface="Courier New"/>
              </a:rPr>
              <a:t>endif</a:t>
            </a:r>
            <a:endParaRPr lang="en-US" sz="1400" dirty="0">
              <a:latin typeface="Courier New"/>
              <a:cs typeface="Courier New"/>
            </a:endParaRPr>
          </a:p>
          <a:p>
            <a:r>
              <a:rPr lang="en-US" sz="1400" b="1" dirty="0" smtClean="0">
                <a:latin typeface="Courier New"/>
                <a:cs typeface="Courier New"/>
              </a:rPr>
              <a:t>	</a:t>
            </a:r>
            <a:r>
              <a:rPr lang="en-US" sz="1400" b="1" dirty="0" err="1" smtClean="0">
                <a:latin typeface="Courier New"/>
                <a:cs typeface="Courier New"/>
              </a:rPr>
              <a:t>retval</a:t>
            </a:r>
            <a:r>
              <a:rPr lang="en-US" sz="1400" b="1" dirty="0" smtClean="0">
                <a:latin typeface="Courier New"/>
                <a:cs typeface="Courier New"/>
              </a:rPr>
              <a:t> = -EAGAIN;</a:t>
            </a:r>
          </a:p>
          <a:p>
            <a:r>
              <a:rPr lang="en-US" sz="1400" b="1" dirty="0" smtClean="0">
                <a:latin typeface="Courier New"/>
                <a:cs typeface="Courier New"/>
              </a:rPr>
              <a:t>	</a:t>
            </a:r>
            <a:r>
              <a:rPr lang="en-US" sz="1400" b="1" dirty="0" smtClean="0">
                <a:solidFill>
                  <a:srgbClr val="3333FF"/>
                </a:solidFill>
                <a:latin typeface="Courier New"/>
                <a:cs typeface="Courier New"/>
              </a:rPr>
              <a:t>if</a:t>
            </a:r>
            <a:r>
              <a:rPr lang="en-US" sz="1400" b="1" dirty="0" smtClean="0">
                <a:latin typeface="Courier New"/>
                <a:cs typeface="Courier New"/>
              </a:rPr>
              <a:t> (</a:t>
            </a:r>
            <a:r>
              <a:rPr lang="en-US" sz="1400" b="1" dirty="0" err="1" smtClean="0">
                <a:latin typeface="Courier New"/>
                <a:cs typeface="Courier New"/>
              </a:rPr>
              <a:t>atomic_read</a:t>
            </a:r>
            <a:r>
              <a:rPr lang="en-US" sz="1400" b="1" dirty="0" smtClean="0">
                <a:latin typeface="Courier New"/>
                <a:cs typeface="Courier New"/>
              </a:rPr>
              <a:t>(&amp;p-&gt;</a:t>
            </a:r>
            <a:r>
              <a:rPr lang="en-US" sz="1400" b="1" dirty="0" err="1" smtClean="0">
                <a:latin typeface="Courier New"/>
                <a:cs typeface="Courier New"/>
              </a:rPr>
              <a:t>real_cred</a:t>
            </a:r>
            <a:r>
              <a:rPr lang="en-US" sz="1400" b="1" dirty="0" smtClean="0">
                <a:latin typeface="Courier New"/>
                <a:cs typeface="Courier New"/>
              </a:rPr>
              <a:t>-&gt;user-&gt;processes) &gt;=</a:t>
            </a:r>
          </a:p>
          <a:p>
            <a:r>
              <a:rPr lang="en-US" sz="1400" b="1" dirty="0" smtClean="0">
                <a:latin typeface="Courier New"/>
                <a:cs typeface="Courier New"/>
              </a:rPr>
              <a:t>			</a:t>
            </a:r>
            <a:r>
              <a:rPr lang="en-US" sz="1400" b="1" dirty="0" err="1" smtClean="0">
                <a:latin typeface="Courier New"/>
                <a:cs typeface="Courier New"/>
              </a:rPr>
              <a:t>task_rlimit</a:t>
            </a:r>
            <a:r>
              <a:rPr lang="en-US" sz="1400" b="1" dirty="0" smtClean="0">
                <a:latin typeface="Courier New"/>
                <a:cs typeface="Courier New"/>
              </a:rPr>
              <a:t>(p, RLIMIT_NPROC)) {</a:t>
            </a:r>
          </a:p>
          <a:p>
            <a:r>
              <a:rPr lang="en-US" sz="1400" b="1" dirty="0" smtClean="0">
                <a:latin typeface="Courier New"/>
                <a:cs typeface="Courier New"/>
              </a:rPr>
              <a:t>		</a:t>
            </a:r>
            <a:r>
              <a:rPr lang="en-US" sz="1400" b="1" dirty="0" smtClean="0">
                <a:solidFill>
                  <a:srgbClr val="3333FF"/>
                </a:solidFill>
                <a:latin typeface="Courier New"/>
                <a:cs typeface="Courier New"/>
              </a:rPr>
              <a:t>if</a:t>
            </a:r>
            <a:r>
              <a:rPr lang="en-US" sz="1400" b="1" dirty="0" smtClean="0">
                <a:latin typeface="Courier New"/>
                <a:cs typeface="Courier New"/>
              </a:rPr>
              <a:t> (p-&gt;</a:t>
            </a:r>
            <a:r>
              <a:rPr lang="en-US" sz="1400" b="1" dirty="0" err="1" smtClean="0">
                <a:latin typeface="Courier New"/>
                <a:cs typeface="Courier New"/>
              </a:rPr>
              <a:t>real_cred</a:t>
            </a:r>
            <a:r>
              <a:rPr lang="en-US" sz="1400" b="1" dirty="0" smtClean="0">
                <a:latin typeface="Courier New"/>
                <a:cs typeface="Courier New"/>
              </a:rPr>
              <a:t>-&gt;user != INIT_USER &amp;&amp;</a:t>
            </a:r>
          </a:p>
          <a:p>
            <a:r>
              <a:rPr lang="en-US" sz="1400" b="1" dirty="0" smtClean="0">
                <a:latin typeface="Courier New"/>
                <a:cs typeface="Courier New"/>
              </a:rPr>
              <a:t>		    !capable(CAP_SYS_RESOURCE) &amp;&amp; !capable(CAP_SYS_ADMIN))</a:t>
            </a:r>
          </a:p>
          <a:p>
            <a:r>
              <a:rPr lang="en-US" sz="1400" b="1" dirty="0" smtClean="0">
                <a:latin typeface="Courier New"/>
                <a:cs typeface="Courier New"/>
              </a:rPr>
              <a:t>			</a:t>
            </a:r>
            <a:r>
              <a:rPr lang="en-US" sz="1400" b="1" dirty="0" err="1" smtClean="0">
                <a:solidFill>
                  <a:srgbClr val="3333FF"/>
                </a:solidFill>
                <a:latin typeface="Courier New"/>
                <a:cs typeface="Courier New"/>
              </a:rPr>
              <a:t>goto</a:t>
            </a:r>
            <a:r>
              <a:rPr lang="en-US" sz="1400" b="1" dirty="0" smtClean="0">
                <a:latin typeface="Courier New"/>
                <a:cs typeface="Courier New"/>
              </a:rPr>
              <a:t> </a:t>
            </a:r>
            <a:r>
              <a:rPr lang="en-US" sz="1400" b="1" dirty="0" err="1" smtClean="0">
                <a:latin typeface="Courier New"/>
                <a:cs typeface="Courier New"/>
              </a:rPr>
              <a:t>bad_fork_free</a:t>
            </a:r>
            <a:r>
              <a:rPr lang="en-US" sz="1400" b="1" dirty="0" smtClean="0">
                <a:latin typeface="Courier New"/>
                <a:cs typeface="Courier New"/>
              </a:rPr>
              <a:t>;</a:t>
            </a:r>
          </a:p>
          <a:p>
            <a:r>
              <a:rPr lang="en-US" sz="1400" b="1" dirty="0" smtClean="0">
                <a:latin typeface="Courier New"/>
                <a:cs typeface="Courier New"/>
              </a:rPr>
              <a:t>	}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   .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..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}</a:t>
            </a:r>
            <a:endParaRPr kumimoji="0" lang="en-US" sz="1400" b="1" u="none" strike="noStrike" cap="none" normalizeH="0" baseline="0" dirty="0" smtClean="0">
              <a:ln>
                <a:noFill/>
              </a:ln>
              <a:effectLst/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06005" y="798192"/>
            <a:ext cx="5443026" cy="2308324"/>
          </a:xfrm>
          <a:prstGeom prst="rect">
            <a:avLst/>
          </a:prstGeom>
          <a:solidFill>
            <a:srgbClr val="FDEADA"/>
          </a:solidFill>
        </p:spPr>
        <p:txBody>
          <a:bodyPr wrap="square">
            <a:spAutoFit/>
          </a:bodyPr>
          <a:lstStyle/>
          <a:p>
            <a:r>
              <a:rPr lang="en-US" dirty="0"/>
              <a:t>static void </a:t>
            </a:r>
            <a:r>
              <a:rPr lang="en-US" dirty="0" err="1"/>
              <a:t>rt_mutex_init_task</a:t>
            </a:r>
            <a:r>
              <a:rPr lang="en-US" b="1" dirty="0"/>
              <a:t>(</a:t>
            </a:r>
            <a:r>
              <a:rPr lang="en-US" dirty="0" err="1"/>
              <a:t>struct</a:t>
            </a:r>
            <a:r>
              <a:rPr lang="en-US" dirty="0"/>
              <a:t> </a:t>
            </a:r>
            <a:r>
              <a:rPr lang="en-US" dirty="0" err="1"/>
              <a:t>task_struct</a:t>
            </a:r>
            <a:r>
              <a:rPr lang="en-US" dirty="0"/>
              <a:t> </a:t>
            </a:r>
            <a:r>
              <a:rPr lang="en-US" b="1" dirty="0"/>
              <a:t>*</a:t>
            </a:r>
            <a:r>
              <a:rPr lang="en-US" dirty="0"/>
              <a:t>p</a:t>
            </a:r>
            <a:r>
              <a:rPr lang="en-US" b="1" dirty="0"/>
              <a:t>)</a:t>
            </a:r>
            <a:endParaRPr lang="en-US" dirty="0"/>
          </a:p>
          <a:p>
            <a:r>
              <a:rPr lang="en-US" b="1" dirty="0"/>
              <a:t>{</a:t>
            </a:r>
            <a:endParaRPr lang="en-US" dirty="0"/>
          </a:p>
          <a:p>
            <a:r>
              <a:rPr lang="en-US" dirty="0"/>
              <a:t>	</a:t>
            </a:r>
            <a:r>
              <a:rPr lang="en-US" dirty="0" err="1"/>
              <a:t>raw_spin_lock_init</a:t>
            </a:r>
            <a:r>
              <a:rPr lang="en-US" b="1" dirty="0"/>
              <a:t>(&amp;</a:t>
            </a:r>
            <a:r>
              <a:rPr lang="en-US" dirty="0"/>
              <a:t>p</a:t>
            </a:r>
            <a:r>
              <a:rPr lang="en-US" b="1" dirty="0"/>
              <a:t>-&gt;</a:t>
            </a:r>
            <a:r>
              <a:rPr lang="en-US" dirty="0" err="1"/>
              <a:t>pi_lock</a:t>
            </a:r>
            <a:r>
              <a:rPr lang="en-US" b="1" dirty="0"/>
              <a:t>);</a:t>
            </a:r>
            <a:endParaRPr lang="en-US" dirty="0"/>
          </a:p>
          <a:p>
            <a:r>
              <a:rPr lang="en-US" dirty="0"/>
              <a:t>#</a:t>
            </a:r>
            <a:r>
              <a:rPr lang="en-US" dirty="0" err="1"/>
              <a:t>ifdef</a:t>
            </a:r>
            <a:r>
              <a:rPr lang="en-US" dirty="0"/>
              <a:t> CONFIG_RT_MUTEXES</a:t>
            </a:r>
          </a:p>
          <a:p>
            <a:r>
              <a:rPr lang="en-US" dirty="0"/>
              <a:t>	</a:t>
            </a:r>
            <a:r>
              <a:rPr lang="en-US" dirty="0" err="1"/>
              <a:t>plist_head_init</a:t>
            </a:r>
            <a:r>
              <a:rPr lang="en-US" b="1" dirty="0"/>
              <a:t>(&amp;</a:t>
            </a:r>
            <a:r>
              <a:rPr lang="en-US" dirty="0"/>
              <a:t>p</a:t>
            </a:r>
            <a:r>
              <a:rPr lang="en-US" b="1" dirty="0"/>
              <a:t>-&gt;</a:t>
            </a:r>
            <a:r>
              <a:rPr lang="en-US" dirty="0" err="1"/>
              <a:t>pi_waiters</a:t>
            </a:r>
            <a:r>
              <a:rPr lang="en-US" b="1" dirty="0"/>
              <a:t>);</a:t>
            </a:r>
            <a:endParaRPr lang="en-US" dirty="0"/>
          </a:p>
          <a:p>
            <a:r>
              <a:rPr lang="en-US" dirty="0"/>
              <a:t>	p</a:t>
            </a:r>
            <a:r>
              <a:rPr lang="en-US" b="1" dirty="0"/>
              <a:t>-&gt;</a:t>
            </a:r>
            <a:r>
              <a:rPr lang="en-US" dirty="0" err="1"/>
              <a:t>pi_blocked_on</a:t>
            </a:r>
            <a:r>
              <a:rPr lang="en-US" dirty="0"/>
              <a:t> </a:t>
            </a:r>
            <a:r>
              <a:rPr lang="en-US" b="1" dirty="0"/>
              <a:t>=</a:t>
            </a:r>
            <a:r>
              <a:rPr lang="en-US" dirty="0"/>
              <a:t> </a:t>
            </a:r>
            <a:r>
              <a:rPr lang="en-US" b="1" dirty="0"/>
              <a:t>NULL;</a:t>
            </a:r>
            <a:endParaRPr lang="en-US" dirty="0"/>
          </a:p>
          <a:p>
            <a:r>
              <a:rPr lang="en-US" dirty="0"/>
              <a:t>#</a:t>
            </a:r>
            <a:r>
              <a:rPr lang="en-US" dirty="0" err="1"/>
              <a:t>endif</a:t>
            </a:r>
            <a:endParaRPr lang="en-US" dirty="0"/>
          </a:p>
          <a:p>
            <a:r>
              <a:rPr lang="en-US" b="1" dirty="0"/>
              <a:t>}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31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5" name="Picture 4" descr="Screen Shot 2013-11-14 at 6.05.1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12" y="662170"/>
            <a:ext cx="8599442" cy="416876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250504" y="389820"/>
            <a:ext cx="2436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include/</a:t>
            </a:r>
            <a:r>
              <a:rPr lang="en-US" dirty="0" err="1">
                <a:hlinkClick r:id="rId3"/>
              </a:rPr>
              <a:t>linux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spinlock.h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279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Picture 6" descr="Screen Shot 2013-11-13 at 6.32.0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98" y="300694"/>
            <a:ext cx="6348681" cy="5426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243745" y="1484392"/>
            <a:ext cx="6295639" cy="203132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&gt; </a:t>
            </a:r>
            <a:r>
              <a:rPr lang="en-US" b="1" dirty="0">
                <a:solidFill>
                  <a:srgbClr val="FFFF00"/>
                </a:solidFill>
              </a:rPr>
              <a:t>clang </a:t>
            </a:r>
            <a:r>
              <a:rPr lang="en-US" b="1" dirty="0" err="1">
                <a:solidFill>
                  <a:srgbClr val="FFFF00"/>
                </a:solidFill>
              </a:rPr>
              <a:t>segv.c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segv.c:22:8: warning: expression result unused [-</a:t>
            </a:r>
            <a:r>
              <a:rPr lang="en-US" dirty="0" err="1">
                <a:solidFill>
                  <a:srgbClr val="FFFF00"/>
                </a:solidFill>
              </a:rPr>
              <a:t>Wunused</a:t>
            </a:r>
            <a:r>
              <a:rPr lang="en-US" dirty="0">
                <a:solidFill>
                  <a:srgbClr val="FFFF00"/>
                </a:solidFill>
              </a:rPr>
              <a:t>-value]</a:t>
            </a:r>
          </a:p>
          <a:p>
            <a:r>
              <a:rPr lang="en-US" dirty="0">
                <a:solidFill>
                  <a:srgbClr val="FFFF00"/>
                </a:solidFill>
              </a:rPr>
              <a:t>    s[</a:t>
            </a:r>
            <a:r>
              <a:rPr lang="en-US" dirty="0" err="1">
                <a:solidFill>
                  <a:srgbClr val="FFFF00"/>
                </a:solidFill>
              </a:rPr>
              <a:t>i</a:t>
            </a:r>
            <a:r>
              <a:rPr lang="en-US" dirty="0">
                <a:solidFill>
                  <a:srgbClr val="FFFF00"/>
                </a:solidFill>
              </a:rPr>
              <a:t>];</a:t>
            </a:r>
          </a:p>
          <a:p>
            <a:r>
              <a:rPr lang="en-US" dirty="0">
                <a:solidFill>
                  <a:srgbClr val="FFFF00"/>
                </a:solidFill>
              </a:rPr>
              <a:t>    ~ ~^</a:t>
            </a:r>
          </a:p>
          <a:p>
            <a:r>
              <a:rPr lang="en-US" dirty="0">
                <a:solidFill>
                  <a:srgbClr val="FFFF00"/>
                </a:solidFill>
              </a:rPr>
              <a:t>1 warning generated.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&gt; </a:t>
            </a:r>
            <a:r>
              <a:rPr lang="en-US" b="1" dirty="0">
                <a:solidFill>
                  <a:srgbClr val="FFFF00"/>
                </a:solidFill>
              </a:rPr>
              <a:t>./</a:t>
            </a:r>
            <a:r>
              <a:rPr lang="en-US" b="1" dirty="0" err="1">
                <a:solidFill>
                  <a:srgbClr val="FFFF00"/>
                </a:solidFill>
              </a:rPr>
              <a:t>a.out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b="1" dirty="0">
                <a:solidFill>
                  <a:srgbClr val="FFFF00"/>
                </a:solidFill>
              </a:rPr>
              <a:t>^</a:t>
            </a:r>
            <a:r>
              <a:rPr lang="en-US" b="1" dirty="0" smtClean="0">
                <a:solidFill>
                  <a:srgbClr val="FFFF00"/>
                </a:solidFill>
              </a:rPr>
              <a:t>C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640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6" name="Picture 5" descr="Screen Shot 2013-11-14 at 6.08.1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7650"/>
            <a:ext cx="6647316" cy="5910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270819" y="5987018"/>
            <a:ext cx="2690798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Not all magic is in </a:t>
            </a:r>
            <a:r>
              <a:rPr lang="en-US" dirty="0" err="1" smtClean="0"/>
              <a:t>magic.h</a:t>
            </a:r>
            <a:r>
              <a:rPr lang="en-US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106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5" name="Picture 4" descr="Screen Shot 2013-11-14 at 6.09.4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4077"/>
            <a:ext cx="7574431" cy="1932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Screen Shot 2013-11-14 at 6.25.3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629" y="1874927"/>
            <a:ext cx="6452756" cy="4651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959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57200" y="325600"/>
            <a:ext cx="8428182" cy="5693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8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static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rgbClr val="8000FF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struct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task_struct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*</a:t>
            </a:r>
            <a:r>
              <a:rPr kumimoji="0" lang="en-US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copy_process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(</a:t>
            </a:r>
            <a:r>
              <a:rPr lang="en-US" sz="1400" dirty="0" smtClean="0">
                <a:solidFill>
                  <a:srgbClr val="8000FF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...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)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urier New" pitchFamily="49" charset="0"/>
              <a:cs typeface="Courier New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{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urier New" pitchFamily="49" charset="0"/>
              <a:cs typeface="Courier New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i="1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     ... </a:t>
            </a:r>
            <a:endParaRPr lang="en-US" sz="1400" b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n-US" sz="14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400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retval</a:t>
            </a:r>
            <a:r>
              <a:rPr lang="en-US" sz="14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4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=</a:t>
            </a:r>
            <a:r>
              <a:rPr lang="en-US" sz="14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4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-</a:t>
            </a:r>
            <a:r>
              <a:rPr lang="en-US" sz="14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ENOMEM</a:t>
            </a:r>
            <a:r>
              <a:rPr lang="en-US" sz="14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;</a:t>
            </a:r>
            <a:endParaRPr lang="en-US" sz="14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4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p </a:t>
            </a:r>
            <a:r>
              <a:rPr lang="en-US" sz="14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=</a:t>
            </a:r>
            <a:r>
              <a:rPr lang="en-US" sz="14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dup_task_struct</a:t>
            </a:r>
            <a:r>
              <a:rPr lang="en-US" sz="14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(</a:t>
            </a:r>
            <a:r>
              <a:rPr lang="en-US" sz="14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current</a:t>
            </a:r>
            <a:r>
              <a:rPr lang="en-US" sz="14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);</a:t>
            </a:r>
            <a:endParaRPr lang="en-US" sz="14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4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r>
              <a:rPr lang="en-US" sz="1400" b="1" dirty="0" smtClean="0">
                <a:solidFill>
                  <a:srgbClr val="0000FF"/>
                </a:solidFill>
                <a:highlight>
                  <a:srgbClr val="FFFFFF"/>
                </a:highlight>
                <a:latin typeface="Courier New"/>
              </a:rPr>
              <a:t>if</a:t>
            </a:r>
            <a:r>
              <a:rPr lang="en-US" sz="14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4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(!</a:t>
            </a:r>
            <a:r>
              <a:rPr lang="en-US" sz="14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p</a:t>
            </a:r>
            <a:r>
              <a:rPr lang="en-US" sz="14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)</a:t>
            </a:r>
            <a:endParaRPr lang="en-US" sz="1400" b="1" dirty="0" smtClean="0">
              <a:solidFill>
                <a:srgbClr val="000000"/>
              </a:solidFill>
              <a:highlight>
                <a:srgbClr val="FFFFFF"/>
              </a:highlight>
              <a:latin typeface="Courier New"/>
            </a:endParaRPr>
          </a:p>
          <a:p>
            <a:r>
              <a:rPr lang="en-US" sz="14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	</a:t>
            </a:r>
            <a:r>
              <a:rPr lang="en-US" sz="1400" b="1" dirty="0" err="1" smtClean="0">
                <a:solidFill>
                  <a:srgbClr val="0000FF"/>
                </a:solidFill>
                <a:highlight>
                  <a:srgbClr val="FFFFFF"/>
                </a:highlight>
                <a:latin typeface="Courier New"/>
              </a:rPr>
              <a:t>goto</a:t>
            </a:r>
            <a:r>
              <a:rPr lang="en-US" sz="14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fork_out</a:t>
            </a:r>
            <a:r>
              <a:rPr lang="en-US" sz="14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/>
              </a:rPr>
              <a:t>;</a:t>
            </a:r>
          </a:p>
          <a:p>
            <a:r>
              <a:rPr lang="en-US" sz="1400" dirty="0" smtClean="0">
                <a:solidFill>
                  <a:srgbClr val="000000"/>
                </a:solidFill>
                <a:highlight>
                  <a:srgbClr val="FFFFFF"/>
                </a:highlight>
                <a:latin typeface="Courier New"/>
              </a:rPr>
              <a:t>	</a:t>
            </a:r>
            <a:endParaRPr lang="en-US" sz="1400" b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n-US" sz="1400" dirty="0" smtClean="0">
                <a:latin typeface="Courier New"/>
                <a:cs typeface="Courier New"/>
              </a:rPr>
              <a:t>    </a:t>
            </a:r>
            <a:r>
              <a:rPr lang="en-US" sz="1400" dirty="0" smtClean="0">
                <a:latin typeface="Courier New"/>
                <a:cs typeface="Courier New"/>
              </a:rPr>
              <a:t>	</a:t>
            </a:r>
            <a:r>
              <a:rPr lang="en-US" sz="1400" dirty="0" err="1" smtClean="0">
                <a:latin typeface="Courier New"/>
                <a:cs typeface="Courier New"/>
              </a:rPr>
              <a:t>ftrace_graph_init_task</a:t>
            </a:r>
            <a:r>
              <a:rPr lang="en-US" sz="1400" dirty="0" smtClean="0">
                <a:latin typeface="Courier New"/>
                <a:cs typeface="Courier New"/>
              </a:rPr>
              <a:t>(p);</a:t>
            </a:r>
          </a:p>
          <a:p>
            <a:r>
              <a:rPr lang="en-US" sz="1400" dirty="0" smtClean="0">
                <a:latin typeface="Courier New"/>
                <a:cs typeface="Courier New"/>
              </a:rPr>
              <a:t>	</a:t>
            </a:r>
            <a:r>
              <a:rPr lang="en-US" sz="1400" dirty="0" err="1" smtClean="0">
                <a:latin typeface="Courier New"/>
                <a:cs typeface="Courier New"/>
              </a:rPr>
              <a:t>get_seccomp_filter</a:t>
            </a:r>
            <a:r>
              <a:rPr lang="en-US" sz="1400" dirty="0" smtClean="0">
                <a:latin typeface="Courier New"/>
                <a:cs typeface="Courier New"/>
              </a:rPr>
              <a:t>(p);</a:t>
            </a:r>
          </a:p>
          <a:p>
            <a:endParaRPr lang="en-US" sz="1400" b="1" dirty="0" smtClean="0">
              <a:latin typeface="Courier New"/>
              <a:cs typeface="Courier New"/>
            </a:endParaRPr>
          </a:p>
          <a:p>
            <a:r>
              <a:rPr lang="en-US" sz="1400" b="1" dirty="0" smtClean="0">
                <a:latin typeface="Courier New"/>
                <a:cs typeface="Courier New"/>
              </a:rPr>
              <a:t>	</a:t>
            </a:r>
            <a:r>
              <a:rPr lang="en-US" sz="1400" b="1" dirty="0" err="1" smtClean="0">
                <a:latin typeface="Courier New"/>
                <a:cs typeface="Courier New"/>
              </a:rPr>
              <a:t>rt_mutex_init_task</a:t>
            </a:r>
            <a:r>
              <a:rPr lang="en-US" sz="1400" b="1" dirty="0" smtClean="0">
                <a:latin typeface="Courier New"/>
                <a:cs typeface="Courier New"/>
              </a:rPr>
              <a:t>(p);</a:t>
            </a:r>
          </a:p>
          <a:p>
            <a:endParaRPr lang="en-US" sz="1400" dirty="0">
              <a:latin typeface="Courier New"/>
              <a:cs typeface="Courier New"/>
            </a:endParaRPr>
          </a:p>
          <a:p>
            <a:r>
              <a:rPr lang="en-US" sz="1400" dirty="0">
                <a:latin typeface="Courier New"/>
                <a:cs typeface="Courier New"/>
              </a:rPr>
              <a:t>#</a:t>
            </a:r>
            <a:r>
              <a:rPr lang="en-US" sz="1400" dirty="0" err="1">
                <a:latin typeface="Courier New"/>
                <a:cs typeface="Courier New"/>
              </a:rPr>
              <a:t>ifdef</a:t>
            </a:r>
            <a:r>
              <a:rPr lang="en-US" sz="1400" dirty="0">
                <a:latin typeface="Courier New"/>
                <a:cs typeface="Courier New"/>
              </a:rPr>
              <a:t> CONFIG_PROVE_LOCKING</a:t>
            </a:r>
          </a:p>
          <a:p>
            <a:r>
              <a:rPr lang="en-US" sz="1400" dirty="0">
                <a:latin typeface="Courier New"/>
                <a:cs typeface="Courier New"/>
              </a:rPr>
              <a:t>	DEBUG_LOCKS_WARN_ON</a:t>
            </a:r>
            <a:r>
              <a:rPr lang="en-US" sz="1400" b="1" dirty="0">
                <a:latin typeface="Courier New"/>
                <a:cs typeface="Courier New"/>
              </a:rPr>
              <a:t>(!</a:t>
            </a:r>
            <a:r>
              <a:rPr lang="en-US" sz="1400" dirty="0">
                <a:latin typeface="Courier New"/>
                <a:cs typeface="Courier New"/>
              </a:rPr>
              <a:t>p</a:t>
            </a:r>
            <a:r>
              <a:rPr lang="en-US" sz="1400" b="1" dirty="0">
                <a:latin typeface="Courier New"/>
                <a:cs typeface="Courier New"/>
              </a:rPr>
              <a:t>-&gt;</a:t>
            </a:r>
            <a:r>
              <a:rPr lang="en-US" sz="1400" dirty="0" err="1">
                <a:latin typeface="Courier New"/>
                <a:cs typeface="Courier New"/>
              </a:rPr>
              <a:t>hardirqs_enabled</a:t>
            </a:r>
            <a:r>
              <a:rPr lang="en-US" sz="1400" b="1" dirty="0">
                <a:latin typeface="Courier New"/>
                <a:cs typeface="Courier New"/>
              </a:rPr>
              <a:t>);</a:t>
            </a:r>
            <a:endParaRPr lang="en-US" sz="1400" dirty="0">
              <a:latin typeface="Courier New"/>
              <a:cs typeface="Courier New"/>
            </a:endParaRPr>
          </a:p>
          <a:p>
            <a:r>
              <a:rPr lang="en-US" sz="1400" dirty="0">
                <a:latin typeface="Courier New"/>
                <a:cs typeface="Courier New"/>
              </a:rPr>
              <a:t>	DEBUG_LOCKS_WARN_ON</a:t>
            </a:r>
            <a:r>
              <a:rPr lang="en-US" sz="1400" b="1" dirty="0">
                <a:latin typeface="Courier New"/>
                <a:cs typeface="Courier New"/>
              </a:rPr>
              <a:t>(!</a:t>
            </a:r>
            <a:r>
              <a:rPr lang="en-US" sz="1400" dirty="0">
                <a:latin typeface="Courier New"/>
                <a:cs typeface="Courier New"/>
              </a:rPr>
              <a:t>p</a:t>
            </a:r>
            <a:r>
              <a:rPr lang="en-US" sz="1400" b="1" dirty="0">
                <a:latin typeface="Courier New"/>
                <a:cs typeface="Courier New"/>
              </a:rPr>
              <a:t>-&gt;</a:t>
            </a:r>
            <a:r>
              <a:rPr lang="en-US" sz="1400" dirty="0" err="1">
                <a:latin typeface="Courier New"/>
                <a:cs typeface="Courier New"/>
              </a:rPr>
              <a:t>softirqs_enabled</a:t>
            </a:r>
            <a:r>
              <a:rPr lang="en-US" sz="1400" b="1" dirty="0">
                <a:latin typeface="Courier New"/>
                <a:cs typeface="Courier New"/>
              </a:rPr>
              <a:t>);</a:t>
            </a:r>
            <a:endParaRPr lang="en-US" sz="1400" dirty="0">
              <a:latin typeface="Courier New"/>
              <a:cs typeface="Courier New"/>
            </a:endParaRPr>
          </a:p>
          <a:p>
            <a:r>
              <a:rPr lang="en-US" sz="1400" dirty="0">
                <a:latin typeface="Courier New"/>
                <a:cs typeface="Courier New"/>
              </a:rPr>
              <a:t>#</a:t>
            </a:r>
            <a:r>
              <a:rPr lang="en-US" sz="1400" dirty="0" err="1">
                <a:latin typeface="Courier New"/>
                <a:cs typeface="Courier New"/>
              </a:rPr>
              <a:t>endif</a:t>
            </a:r>
            <a:endParaRPr lang="en-US" sz="1400" dirty="0">
              <a:latin typeface="Courier New"/>
              <a:cs typeface="Courier New"/>
            </a:endParaRPr>
          </a:p>
          <a:p>
            <a:r>
              <a:rPr lang="en-US" sz="1400" b="1" dirty="0" smtClean="0">
                <a:latin typeface="Courier New"/>
                <a:cs typeface="Courier New"/>
              </a:rPr>
              <a:t>	</a:t>
            </a:r>
            <a:r>
              <a:rPr lang="en-US" sz="1400" b="1" dirty="0" err="1" smtClean="0">
                <a:latin typeface="Courier New"/>
                <a:cs typeface="Courier New"/>
              </a:rPr>
              <a:t>retval</a:t>
            </a:r>
            <a:r>
              <a:rPr lang="en-US" sz="1400" b="1" dirty="0" smtClean="0">
                <a:latin typeface="Courier New"/>
                <a:cs typeface="Courier New"/>
              </a:rPr>
              <a:t> = -EAGAIN;</a:t>
            </a:r>
          </a:p>
          <a:p>
            <a:r>
              <a:rPr lang="en-US" sz="1400" b="1" dirty="0" smtClean="0">
                <a:latin typeface="Courier New"/>
                <a:cs typeface="Courier New"/>
              </a:rPr>
              <a:t>	</a:t>
            </a:r>
            <a:r>
              <a:rPr lang="en-US" sz="1400" b="1" dirty="0" smtClean="0">
                <a:solidFill>
                  <a:srgbClr val="3333FF"/>
                </a:solidFill>
                <a:latin typeface="Courier New"/>
                <a:cs typeface="Courier New"/>
              </a:rPr>
              <a:t>if</a:t>
            </a:r>
            <a:r>
              <a:rPr lang="en-US" sz="1400" b="1" dirty="0" smtClean="0">
                <a:latin typeface="Courier New"/>
                <a:cs typeface="Courier New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Courier New"/>
                <a:cs typeface="Courier New"/>
              </a:rPr>
              <a:t>(</a:t>
            </a:r>
            <a:r>
              <a:rPr lang="en-US" sz="1400" b="1" dirty="0" err="1" smtClean="0">
                <a:solidFill>
                  <a:srgbClr val="FF0000"/>
                </a:solidFill>
                <a:latin typeface="Courier New"/>
                <a:cs typeface="Courier New"/>
              </a:rPr>
              <a:t>atomic_read</a:t>
            </a:r>
            <a:r>
              <a:rPr lang="en-US" sz="1400" b="1" dirty="0" smtClean="0">
                <a:solidFill>
                  <a:srgbClr val="FF0000"/>
                </a:solidFill>
                <a:latin typeface="Courier New"/>
                <a:cs typeface="Courier New"/>
              </a:rPr>
              <a:t>(&amp;p-&gt;</a:t>
            </a:r>
            <a:r>
              <a:rPr lang="en-US" sz="1400" b="1" dirty="0" err="1" smtClean="0">
                <a:solidFill>
                  <a:srgbClr val="FF0000"/>
                </a:solidFill>
                <a:latin typeface="Courier New"/>
                <a:cs typeface="Courier New"/>
              </a:rPr>
              <a:t>real_cred</a:t>
            </a:r>
            <a:r>
              <a:rPr lang="en-US" sz="1400" b="1" dirty="0" smtClean="0">
                <a:solidFill>
                  <a:srgbClr val="FF0000"/>
                </a:solidFill>
                <a:latin typeface="Courier New"/>
                <a:cs typeface="Courier New"/>
              </a:rPr>
              <a:t>-&gt;user-&gt;processes) &gt;=</a:t>
            </a:r>
          </a:p>
          <a:p>
            <a:r>
              <a:rPr lang="en-US" sz="1400" b="1" dirty="0" smtClean="0">
                <a:solidFill>
                  <a:srgbClr val="FF0000"/>
                </a:solidFill>
                <a:latin typeface="Courier New"/>
                <a:cs typeface="Courier New"/>
              </a:rPr>
              <a:t>			</a:t>
            </a:r>
            <a:r>
              <a:rPr lang="en-US" sz="1400" b="1" dirty="0" err="1" smtClean="0">
                <a:solidFill>
                  <a:srgbClr val="FF0000"/>
                </a:solidFill>
                <a:latin typeface="Courier New"/>
                <a:cs typeface="Courier New"/>
              </a:rPr>
              <a:t>task_rlimit</a:t>
            </a:r>
            <a:r>
              <a:rPr lang="en-US" sz="1400" b="1" dirty="0" smtClean="0">
                <a:solidFill>
                  <a:srgbClr val="FF0000"/>
                </a:solidFill>
                <a:latin typeface="Courier New"/>
                <a:cs typeface="Courier New"/>
              </a:rPr>
              <a:t>(p, RLIMIT_NPROC)) </a:t>
            </a:r>
            <a:r>
              <a:rPr lang="en-US" sz="1400" b="1" dirty="0" smtClean="0">
                <a:latin typeface="Courier New"/>
                <a:cs typeface="Courier New"/>
              </a:rPr>
              <a:t>{</a:t>
            </a:r>
          </a:p>
          <a:p>
            <a:r>
              <a:rPr lang="en-US" sz="1400" b="1" dirty="0" smtClean="0">
                <a:latin typeface="Courier New"/>
                <a:cs typeface="Courier New"/>
              </a:rPr>
              <a:t>		</a:t>
            </a:r>
            <a:r>
              <a:rPr lang="en-US" sz="1400" b="1" dirty="0" smtClean="0">
                <a:solidFill>
                  <a:srgbClr val="3333FF"/>
                </a:solidFill>
                <a:latin typeface="Courier New"/>
                <a:cs typeface="Courier New"/>
              </a:rPr>
              <a:t>if</a:t>
            </a:r>
            <a:r>
              <a:rPr lang="en-US" sz="1400" b="1" dirty="0" smtClean="0">
                <a:latin typeface="Courier New"/>
                <a:cs typeface="Courier New"/>
              </a:rPr>
              <a:t> (p-&gt;</a:t>
            </a:r>
            <a:r>
              <a:rPr lang="en-US" sz="1400" b="1" dirty="0" err="1" smtClean="0">
                <a:latin typeface="Courier New"/>
                <a:cs typeface="Courier New"/>
              </a:rPr>
              <a:t>real_cred</a:t>
            </a:r>
            <a:r>
              <a:rPr lang="en-US" sz="1400" b="1" dirty="0" smtClean="0">
                <a:latin typeface="Courier New"/>
                <a:cs typeface="Courier New"/>
              </a:rPr>
              <a:t>-&gt;user != INIT_USER &amp;&amp;</a:t>
            </a:r>
          </a:p>
          <a:p>
            <a:r>
              <a:rPr lang="en-US" sz="1400" b="1" dirty="0" smtClean="0">
                <a:latin typeface="Courier New"/>
                <a:cs typeface="Courier New"/>
              </a:rPr>
              <a:t>		    !capable(CAP_SYS_RESOURCE) &amp;&amp; !capable(CAP_SYS_ADMIN))</a:t>
            </a:r>
          </a:p>
          <a:p>
            <a:r>
              <a:rPr lang="en-US" sz="1400" b="1" dirty="0" smtClean="0">
                <a:latin typeface="Courier New"/>
                <a:cs typeface="Courier New"/>
              </a:rPr>
              <a:t>			</a:t>
            </a:r>
            <a:r>
              <a:rPr lang="en-US" sz="1400" b="1" dirty="0" err="1" smtClean="0">
                <a:solidFill>
                  <a:srgbClr val="3333FF"/>
                </a:solidFill>
                <a:latin typeface="Courier New"/>
                <a:cs typeface="Courier New"/>
              </a:rPr>
              <a:t>goto</a:t>
            </a:r>
            <a:r>
              <a:rPr lang="en-US" sz="1400" b="1" dirty="0" smtClean="0">
                <a:latin typeface="Courier New"/>
                <a:cs typeface="Courier New"/>
              </a:rPr>
              <a:t> </a:t>
            </a:r>
            <a:r>
              <a:rPr lang="en-US" sz="1400" b="1" dirty="0" err="1" smtClean="0">
                <a:latin typeface="Courier New"/>
                <a:cs typeface="Courier New"/>
              </a:rPr>
              <a:t>bad_fork_free</a:t>
            </a:r>
            <a:r>
              <a:rPr lang="en-US" sz="1400" b="1" dirty="0" smtClean="0">
                <a:latin typeface="Courier New"/>
                <a:cs typeface="Courier New"/>
              </a:rPr>
              <a:t>;</a:t>
            </a:r>
          </a:p>
          <a:p>
            <a:r>
              <a:rPr lang="en-US" sz="1400" b="1" dirty="0" smtClean="0">
                <a:latin typeface="Courier New"/>
                <a:cs typeface="Courier New"/>
              </a:rPr>
              <a:t>	}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   .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..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}</a:t>
            </a:r>
            <a:endParaRPr kumimoji="0" lang="en-US" sz="1400" b="1" u="none" strike="noStrike" cap="none" normalizeH="0" baseline="0" dirty="0" smtClean="0">
              <a:ln>
                <a:noFill/>
              </a:ln>
              <a:effectLst/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56479" y="2851170"/>
            <a:ext cx="3674680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urier New"/>
                <a:cs typeface="Courier New"/>
              </a:rPr>
              <a:t>RLIMIT_NPROC</a:t>
            </a:r>
            <a:r>
              <a:rPr lang="en-US" dirty="0" smtClean="0"/>
              <a:t> – limit on the number of threads a user process can create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515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5" descr="Screen Shot 2013-11-13 at 7.13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01" y="314754"/>
            <a:ext cx="6680200" cy="5626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5431686" y="1799443"/>
            <a:ext cx="3129739" cy="452431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$ ./</a:t>
            </a:r>
            <a:r>
              <a:rPr lang="en-US" dirty="0" err="1">
                <a:solidFill>
                  <a:srgbClr val="FFFF00"/>
                </a:solidFill>
              </a:rPr>
              <a:t>a.out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Caught </a:t>
            </a:r>
            <a:r>
              <a:rPr lang="en-US" dirty="0" err="1">
                <a:solidFill>
                  <a:srgbClr val="FFFF00"/>
                </a:solidFill>
              </a:rPr>
              <a:t>segv</a:t>
            </a:r>
            <a:r>
              <a:rPr lang="en-US" dirty="0">
                <a:solidFill>
                  <a:srgbClr val="FFFF00"/>
                </a:solidFill>
              </a:rPr>
              <a:t>: 11</a:t>
            </a:r>
          </a:p>
          <a:p>
            <a:r>
              <a:rPr lang="en-US" dirty="0" err="1">
                <a:solidFill>
                  <a:srgbClr val="FFFF00"/>
                </a:solidFill>
              </a:rPr>
              <a:t>i</a:t>
            </a:r>
            <a:r>
              <a:rPr lang="en-US" dirty="0">
                <a:solidFill>
                  <a:srgbClr val="FFFF00"/>
                </a:solidFill>
              </a:rPr>
              <a:t> = 1033888</a:t>
            </a:r>
          </a:p>
          <a:p>
            <a:r>
              <a:rPr lang="en-US" dirty="0">
                <a:solidFill>
                  <a:srgbClr val="FFFF00"/>
                </a:solidFill>
              </a:rPr>
              <a:t>Caught </a:t>
            </a:r>
            <a:r>
              <a:rPr lang="en-US" dirty="0" err="1">
                <a:solidFill>
                  <a:srgbClr val="FFFF00"/>
                </a:solidFill>
              </a:rPr>
              <a:t>segv</a:t>
            </a:r>
            <a:r>
              <a:rPr lang="en-US" dirty="0">
                <a:solidFill>
                  <a:srgbClr val="FFFF00"/>
                </a:solidFill>
              </a:rPr>
              <a:t>: 11</a:t>
            </a:r>
          </a:p>
          <a:p>
            <a:r>
              <a:rPr lang="en-US" dirty="0" err="1">
                <a:solidFill>
                  <a:srgbClr val="FFFF00"/>
                </a:solidFill>
              </a:rPr>
              <a:t>i</a:t>
            </a:r>
            <a:r>
              <a:rPr lang="en-US" dirty="0">
                <a:solidFill>
                  <a:srgbClr val="FFFF00"/>
                </a:solidFill>
              </a:rPr>
              <a:t> = 1033888</a:t>
            </a:r>
          </a:p>
          <a:p>
            <a:r>
              <a:rPr lang="en-US" dirty="0">
                <a:solidFill>
                  <a:srgbClr val="FFFF00"/>
                </a:solidFill>
              </a:rPr>
              <a:t>Caught </a:t>
            </a:r>
            <a:r>
              <a:rPr lang="en-US" dirty="0" err="1">
                <a:solidFill>
                  <a:srgbClr val="FFFF00"/>
                </a:solidFill>
              </a:rPr>
              <a:t>segv</a:t>
            </a:r>
            <a:r>
              <a:rPr lang="en-US" dirty="0">
                <a:solidFill>
                  <a:srgbClr val="FFFF00"/>
                </a:solidFill>
              </a:rPr>
              <a:t>: 11</a:t>
            </a:r>
          </a:p>
          <a:p>
            <a:r>
              <a:rPr lang="en-US" dirty="0" err="1">
                <a:solidFill>
                  <a:srgbClr val="FFFF00"/>
                </a:solidFill>
              </a:rPr>
              <a:t>i</a:t>
            </a:r>
            <a:r>
              <a:rPr lang="en-US" dirty="0">
                <a:solidFill>
                  <a:srgbClr val="FFFF00"/>
                </a:solidFill>
              </a:rPr>
              <a:t> = 1033888</a:t>
            </a:r>
          </a:p>
          <a:p>
            <a:r>
              <a:rPr lang="en-US" dirty="0">
                <a:solidFill>
                  <a:srgbClr val="FFFF00"/>
                </a:solidFill>
              </a:rPr>
              <a:t>Caught </a:t>
            </a:r>
            <a:r>
              <a:rPr lang="en-US" dirty="0" err="1">
                <a:solidFill>
                  <a:srgbClr val="FFFF00"/>
                </a:solidFill>
              </a:rPr>
              <a:t>segv</a:t>
            </a:r>
            <a:r>
              <a:rPr lang="en-US" dirty="0">
                <a:solidFill>
                  <a:srgbClr val="FFFF00"/>
                </a:solidFill>
              </a:rPr>
              <a:t>: 11</a:t>
            </a:r>
          </a:p>
          <a:p>
            <a:r>
              <a:rPr lang="en-US" dirty="0" err="1">
                <a:solidFill>
                  <a:srgbClr val="FFFF00"/>
                </a:solidFill>
              </a:rPr>
              <a:t>i</a:t>
            </a:r>
            <a:r>
              <a:rPr lang="en-US" dirty="0">
                <a:solidFill>
                  <a:srgbClr val="FFFF00"/>
                </a:solidFill>
              </a:rPr>
              <a:t> = 1033888</a:t>
            </a:r>
          </a:p>
          <a:p>
            <a:r>
              <a:rPr lang="en-US" dirty="0">
                <a:solidFill>
                  <a:srgbClr val="FFFF00"/>
                </a:solidFill>
              </a:rPr>
              <a:t>Caught </a:t>
            </a:r>
            <a:r>
              <a:rPr lang="en-US" dirty="0" err="1">
                <a:solidFill>
                  <a:srgbClr val="FFFF00"/>
                </a:solidFill>
              </a:rPr>
              <a:t>segv</a:t>
            </a:r>
            <a:r>
              <a:rPr lang="en-US" dirty="0">
                <a:solidFill>
                  <a:srgbClr val="FFFF00"/>
                </a:solidFill>
              </a:rPr>
              <a:t>: 11</a:t>
            </a:r>
          </a:p>
          <a:p>
            <a:r>
              <a:rPr lang="en-US" dirty="0" err="1">
                <a:solidFill>
                  <a:srgbClr val="FFFF00"/>
                </a:solidFill>
              </a:rPr>
              <a:t>i</a:t>
            </a:r>
            <a:r>
              <a:rPr lang="en-US" dirty="0">
                <a:solidFill>
                  <a:srgbClr val="FFFF00"/>
                </a:solidFill>
              </a:rPr>
              <a:t> = 1033888</a:t>
            </a:r>
          </a:p>
          <a:p>
            <a:r>
              <a:rPr lang="en-US" dirty="0">
                <a:solidFill>
                  <a:srgbClr val="FFFF00"/>
                </a:solidFill>
              </a:rPr>
              <a:t>Caught </a:t>
            </a:r>
            <a:r>
              <a:rPr lang="en-US" dirty="0" err="1">
                <a:solidFill>
                  <a:srgbClr val="FFFF00"/>
                </a:solidFill>
              </a:rPr>
              <a:t>segv</a:t>
            </a:r>
            <a:r>
              <a:rPr lang="en-US" dirty="0">
                <a:solidFill>
                  <a:srgbClr val="FFFF00"/>
                </a:solidFill>
              </a:rPr>
              <a:t>: 11</a:t>
            </a:r>
          </a:p>
          <a:p>
            <a:r>
              <a:rPr lang="en-US" dirty="0" err="1">
                <a:solidFill>
                  <a:srgbClr val="FFFF00"/>
                </a:solidFill>
              </a:rPr>
              <a:t>i</a:t>
            </a:r>
            <a:r>
              <a:rPr lang="en-US" dirty="0">
                <a:solidFill>
                  <a:srgbClr val="FFFF00"/>
                </a:solidFill>
              </a:rPr>
              <a:t> = 1033888</a:t>
            </a:r>
          </a:p>
          <a:p>
            <a:r>
              <a:rPr lang="en-US" dirty="0">
                <a:solidFill>
                  <a:srgbClr val="FFFF00"/>
                </a:solidFill>
              </a:rPr>
              <a:t>Caught </a:t>
            </a:r>
            <a:r>
              <a:rPr lang="en-US" dirty="0" err="1">
                <a:solidFill>
                  <a:srgbClr val="FFFF00"/>
                </a:solidFill>
              </a:rPr>
              <a:t>segv</a:t>
            </a:r>
            <a:r>
              <a:rPr lang="en-US" dirty="0">
                <a:solidFill>
                  <a:srgbClr val="FFFF00"/>
                </a:solidFill>
              </a:rPr>
              <a:t>: 11</a:t>
            </a:r>
          </a:p>
          <a:p>
            <a:r>
              <a:rPr lang="en-US" dirty="0" err="1">
                <a:solidFill>
                  <a:srgbClr val="FFFF00"/>
                </a:solidFill>
              </a:rPr>
              <a:t>i</a:t>
            </a:r>
            <a:r>
              <a:rPr lang="en-US" dirty="0">
                <a:solidFill>
                  <a:srgbClr val="FFFF00"/>
                </a:solidFill>
              </a:rPr>
              <a:t> = </a:t>
            </a:r>
            <a:r>
              <a:rPr lang="en-US" dirty="0" smtClean="0">
                <a:solidFill>
                  <a:srgbClr val="FFFF00"/>
                </a:solidFill>
              </a:rPr>
              <a:t>1033888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…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630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5" descr="Screen Shot 2013-11-13 at 7.34.0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" t="1524"/>
          <a:stretch/>
        </p:blipFill>
        <p:spPr>
          <a:xfrm>
            <a:off x="553419" y="500988"/>
            <a:ext cx="8136074" cy="322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2272164" y="2536402"/>
            <a:ext cx="6543392" cy="34163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Consolas"/>
                <a:cs typeface="Consolas"/>
              </a:rPr>
              <a:t>&gt; </a:t>
            </a:r>
            <a:r>
              <a:rPr lang="en-US" dirty="0" err="1">
                <a:solidFill>
                  <a:srgbClr val="FFFF00"/>
                </a:solidFill>
                <a:latin typeface="Consolas"/>
                <a:cs typeface="Consolas"/>
              </a:rPr>
              <a:t>ulimit</a:t>
            </a:r>
            <a:r>
              <a:rPr lang="en-US" dirty="0">
                <a:solidFill>
                  <a:srgbClr val="FFFF00"/>
                </a:solidFill>
                <a:latin typeface="Consolas"/>
                <a:cs typeface="Consolas"/>
              </a:rPr>
              <a:t> -a</a:t>
            </a:r>
          </a:p>
          <a:p>
            <a:r>
              <a:rPr lang="en-US" dirty="0">
                <a:solidFill>
                  <a:srgbClr val="FFFF00"/>
                </a:solidFill>
                <a:latin typeface="Consolas"/>
                <a:cs typeface="Consolas"/>
              </a:rPr>
              <a:t>core file size          (blocks, -c) 0</a:t>
            </a:r>
          </a:p>
          <a:p>
            <a:r>
              <a:rPr lang="en-US" dirty="0">
                <a:solidFill>
                  <a:srgbClr val="FFFF00"/>
                </a:solidFill>
                <a:latin typeface="Consolas"/>
                <a:cs typeface="Consolas"/>
              </a:rPr>
              <a:t>data </a:t>
            </a:r>
            <a:r>
              <a:rPr lang="en-US" dirty="0" err="1">
                <a:solidFill>
                  <a:srgbClr val="FFFF00"/>
                </a:solidFill>
                <a:latin typeface="Consolas"/>
                <a:cs typeface="Consolas"/>
              </a:rPr>
              <a:t>seg</a:t>
            </a:r>
            <a:r>
              <a:rPr lang="en-US" dirty="0">
                <a:solidFill>
                  <a:srgbClr val="FFFF00"/>
                </a:solidFill>
                <a:latin typeface="Consolas"/>
                <a:cs typeface="Consolas"/>
              </a:rPr>
              <a:t> size           (</a:t>
            </a:r>
            <a:r>
              <a:rPr lang="en-US" dirty="0" err="1">
                <a:solidFill>
                  <a:srgbClr val="FFFF00"/>
                </a:solidFill>
                <a:latin typeface="Consolas"/>
                <a:cs typeface="Consolas"/>
              </a:rPr>
              <a:t>kbytes</a:t>
            </a:r>
            <a:r>
              <a:rPr lang="en-US" dirty="0">
                <a:solidFill>
                  <a:srgbClr val="FFFF00"/>
                </a:solidFill>
                <a:latin typeface="Consolas"/>
                <a:cs typeface="Consolas"/>
              </a:rPr>
              <a:t>, -d) unlimited</a:t>
            </a:r>
          </a:p>
          <a:p>
            <a:r>
              <a:rPr lang="en-US" dirty="0">
                <a:solidFill>
                  <a:srgbClr val="FFFF00"/>
                </a:solidFill>
                <a:latin typeface="Consolas"/>
                <a:cs typeface="Consolas"/>
              </a:rPr>
              <a:t>file size               (blocks, -f) unlimited</a:t>
            </a:r>
          </a:p>
          <a:p>
            <a:r>
              <a:rPr lang="en-US" dirty="0">
                <a:solidFill>
                  <a:srgbClr val="FFFF00"/>
                </a:solidFill>
                <a:latin typeface="Consolas"/>
                <a:cs typeface="Consolas"/>
              </a:rPr>
              <a:t>max locked memory       (</a:t>
            </a:r>
            <a:r>
              <a:rPr lang="en-US" dirty="0" err="1">
                <a:solidFill>
                  <a:srgbClr val="FFFF00"/>
                </a:solidFill>
                <a:latin typeface="Consolas"/>
                <a:cs typeface="Consolas"/>
              </a:rPr>
              <a:t>kbytes</a:t>
            </a:r>
            <a:r>
              <a:rPr lang="en-US" dirty="0">
                <a:solidFill>
                  <a:srgbClr val="FFFF00"/>
                </a:solidFill>
                <a:latin typeface="Consolas"/>
                <a:cs typeface="Consolas"/>
              </a:rPr>
              <a:t>, -l) unlimited</a:t>
            </a:r>
          </a:p>
          <a:p>
            <a:r>
              <a:rPr lang="en-US" dirty="0">
                <a:solidFill>
                  <a:srgbClr val="FFFF00"/>
                </a:solidFill>
                <a:latin typeface="Consolas"/>
                <a:cs typeface="Consolas"/>
              </a:rPr>
              <a:t>max memory size         (</a:t>
            </a:r>
            <a:r>
              <a:rPr lang="en-US" dirty="0" err="1">
                <a:solidFill>
                  <a:srgbClr val="FFFF00"/>
                </a:solidFill>
                <a:latin typeface="Consolas"/>
                <a:cs typeface="Consolas"/>
              </a:rPr>
              <a:t>kbytes</a:t>
            </a:r>
            <a:r>
              <a:rPr lang="en-US" dirty="0">
                <a:solidFill>
                  <a:srgbClr val="FFFF00"/>
                </a:solidFill>
                <a:latin typeface="Consolas"/>
                <a:cs typeface="Consolas"/>
              </a:rPr>
              <a:t>, -m) unlimited</a:t>
            </a:r>
          </a:p>
          <a:p>
            <a:r>
              <a:rPr lang="en-US" dirty="0">
                <a:solidFill>
                  <a:srgbClr val="FFFF00"/>
                </a:solidFill>
                <a:latin typeface="Consolas"/>
                <a:cs typeface="Consolas"/>
              </a:rPr>
              <a:t>open files                      (-n) 256</a:t>
            </a:r>
          </a:p>
          <a:p>
            <a:r>
              <a:rPr lang="en-US" dirty="0">
                <a:solidFill>
                  <a:srgbClr val="FFFF00"/>
                </a:solidFill>
                <a:latin typeface="Consolas"/>
                <a:cs typeface="Consolas"/>
              </a:rPr>
              <a:t>pipe size            (512 bytes, -p) 1</a:t>
            </a:r>
          </a:p>
          <a:p>
            <a:r>
              <a:rPr lang="en-US" dirty="0">
                <a:solidFill>
                  <a:srgbClr val="FFFF00"/>
                </a:solidFill>
                <a:latin typeface="Consolas"/>
                <a:cs typeface="Consolas"/>
              </a:rPr>
              <a:t>stack size              (</a:t>
            </a:r>
            <a:r>
              <a:rPr lang="en-US" dirty="0" err="1">
                <a:solidFill>
                  <a:srgbClr val="FFFF00"/>
                </a:solidFill>
                <a:latin typeface="Consolas"/>
                <a:cs typeface="Consolas"/>
              </a:rPr>
              <a:t>kbytes</a:t>
            </a:r>
            <a:r>
              <a:rPr lang="en-US" dirty="0">
                <a:solidFill>
                  <a:srgbClr val="FFFF00"/>
                </a:solidFill>
                <a:latin typeface="Consolas"/>
                <a:cs typeface="Consolas"/>
              </a:rPr>
              <a:t>, -s) 8515</a:t>
            </a:r>
          </a:p>
          <a:p>
            <a:r>
              <a:rPr lang="en-US" dirty="0" err="1">
                <a:solidFill>
                  <a:srgbClr val="FFFF00"/>
                </a:solidFill>
                <a:latin typeface="Consolas"/>
                <a:cs typeface="Consolas"/>
              </a:rPr>
              <a:t>cpu</a:t>
            </a:r>
            <a:r>
              <a:rPr lang="en-US" dirty="0">
                <a:solidFill>
                  <a:srgbClr val="FFFF00"/>
                </a:solidFill>
                <a:latin typeface="Consolas"/>
                <a:cs typeface="Consolas"/>
              </a:rPr>
              <a:t> time               (seconds, -t) unlimited</a:t>
            </a:r>
          </a:p>
          <a:p>
            <a:r>
              <a:rPr lang="en-US" dirty="0">
                <a:solidFill>
                  <a:srgbClr val="FFFF00"/>
                </a:solidFill>
                <a:latin typeface="Consolas"/>
                <a:cs typeface="Consolas"/>
              </a:rPr>
              <a:t>max user processes              (-u) 709</a:t>
            </a:r>
          </a:p>
          <a:p>
            <a:r>
              <a:rPr lang="en-US" dirty="0">
                <a:solidFill>
                  <a:srgbClr val="FFFF00"/>
                </a:solidFill>
                <a:latin typeface="Consolas"/>
                <a:cs typeface="Consolas"/>
              </a:rPr>
              <a:t>virtual memory          (</a:t>
            </a:r>
            <a:r>
              <a:rPr lang="en-US" dirty="0" err="1">
                <a:solidFill>
                  <a:srgbClr val="FFFF00"/>
                </a:solidFill>
                <a:latin typeface="Consolas"/>
                <a:cs typeface="Consolas"/>
              </a:rPr>
              <a:t>kbytes</a:t>
            </a:r>
            <a:r>
              <a:rPr lang="en-US" dirty="0">
                <a:solidFill>
                  <a:srgbClr val="FFFF00"/>
                </a:solidFill>
                <a:latin typeface="Consolas"/>
                <a:cs typeface="Consolas"/>
              </a:rPr>
              <a:t>, -v) unlimited</a:t>
            </a:r>
          </a:p>
        </p:txBody>
      </p:sp>
    </p:spTree>
    <p:extLst>
      <p:ext uri="{BB962C8B-B14F-4D97-AF65-F5344CB8AC3E}">
        <p14:creationId xmlns:p14="http://schemas.microsoft.com/office/powerpoint/2010/main" val="3939649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 descr="Screen Shot 2013-11-13 at 7.16.51 PM.png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9"/>
          <a:stretch/>
        </p:blipFill>
        <p:spPr>
          <a:xfrm>
            <a:off x="816454" y="1066722"/>
            <a:ext cx="7095646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706185" y="4135959"/>
            <a:ext cx="2205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USENIX Security 2007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772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61515</TotalTime>
  <Words>2178</Words>
  <Application>Microsoft Macintosh PowerPoint</Application>
  <PresentationFormat>On-screen Show (4:3)</PresentationFormat>
  <Paragraphs>826</Paragraphs>
  <Slides>62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Office Theme</vt:lpstr>
      <vt:lpstr>Class 22: Putting a Fork in It!</vt:lpstr>
      <vt:lpstr>Updates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Forking Fork</vt:lpstr>
      <vt:lpstr>PowerPoint Presentation</vt:lpstr>
      <vt:lpstr>PowerPoint Presentation</vt:lpstr>
      <vt:lpstr>PowerPoint Presentation</vt:lpstr>
      <vt:lpstr>PowerPoint Presentation</vt:lpstr>
      <vt:lpstr>What should be in a task_struct?</vt:lpstr>
      <vt:lpstr>PowerPoint Presentation</vt:lpstr>
      <vt:lpstr>Memory Management</vt:lpstr>
      <vt:lpstr>PowerPoint Presentation</vt:lpstr>
      <vt:lpstr>Stack Canary</vt:lpstr>
      <vt:lpstr>Protecting Stack Frames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Charge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Udacity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Introduction:  What is an Operating System?</dc:title>
  <dc:creator>David Evans</dc:creator>
  <cp:lastModifiedBy>David Evans</cp:lastModifiedBy>
  <cp:revision>668</cp:revision>
  <cp:lastPrinted>2013-11-14T15:45:50Z</cp:lastPrinted>
  <dcterms:created xsi:type="dcterms:W3CDTF">2013-08-26T17:24:32Z</dcterms:created>
  <dcterms:modified xsi:type="dcterms:W3CDTF">2013-11-14T17:38:14Z</dcterms:modified>
</cp:coreProperties>
</file>