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7" r:id="rId2"/>
    <p:sldId id="361" r:id="rId3"/>
    <p:sldId id="392" r:id="rId4"/>
    <p:sldId id="389" r:id="rId5"/>
    <p:sldId id="390" r:id="rId6"/>
    <p:sldId id="393" r:id="rId7"/>
    <p:sldId id="395" r:id="rId8"/>
    <p:sldId id="396" r:id="rId9"/>
    <p:sldId id="394" r:id="rId10"/>
    <p:sldId id="401" r:id="rId11"/>
    <p:sldId id="402" r:id="rId12"/>
    <p:sldId id="403" r:id="rId13"/>
    <p:sldId id="404" r:id="rId14"/>
    <p:sldId id="398" r:id="rId15"/>
    <p:sldId id="406" r:id="rId16"/>
    <p:sldId id="400" r:id="rId17"/>
    <p:sldId id="408" r:id="rId18"/>
    <p:sldId id="411" r:id="rId19"/>
    <p:sldId id="410" r:id="rId20"/>
    <p:sldId id="412" r:id="rId21"/>
    <p:sldId id="409" r:id="rId22"/>
    <p:sldId id="407" r:id="rId23"/>
    <p:sldId id="432" r:id="rId24"/>
    <p:sldId id="399" r:id="rId25"/>
    <p:sldId id="414" r:id="rId26"/>
    <p:sldId id="415" r:id="rId27"/>
    <p:sldId id="413" r:id="rId28"/>
    <p:sldId id="433" r:id="rId29"/>
    <p:sldId id="417" r:id="rId30"/>
    <p:sldId id="418" r:id="rId31"/>
    <p:sldId id="419" r:id="rId32"/>
    <p:sldId id="421" r:id="rId33"/>
    <p:sldId id="422" r:id="rId34"/>
    <p:sldId id="445" r:id="rId35"/>
    <p:sldId id="446" r:id="rId36"/>
    <p:sldId id="420" r:id="rId37"/>
    <p:sldId id="423" r:id="rId38"/>
    <p:sldId id="424" r:id="rId39"/>
    <p:sldId id="431" r:id="rId40"/>
    <p:sldId id="425" r:id="rId41"/>
    <p:sldId id="435" r:id="rId42"/>
    <p:sldId id="436" r:id="rId43"/>
    <p:sldId id="437" r:id="rId44"/>
    <p:sldId id="438" r:id="rId45"/>
    <p:sldId id="439" r:id="rId46"/>
    <p:sldId id="440" r:id="rId47"/>
    <p:sldId id="428" r:id="rId48"/>
    <p:sldId id="391" r:id="rId49"/>
    <p:sldId id="429" r:id="rId50"/>
    <p:sldId id="447" r:id="rId51"/>
    <p:sldId id="448" r:id="rId52"/>
    <p:sldId id="441" r:id="rId53"/>
    <p:sldId id="442" r:id="rId54"/>
    <p:sldId id="449" r:id="rId55"/>
    <p:sldId id="450" r:id="rId56"/>
    <p:sldId id="430" r:id="rId57"/>
    <p:sldId id="434" r:id="rId58"/>
    <p:sldId id="443" r:id="rId59"/>
    <p:sldId id="444" r:id="rId60"/>
    <p:sldId id="426" r:id="rId61"/>
    <p:sldId id="427" r:id="rId6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8" autoAdjust="0"/>
    <p:restoredTop sz="94660"/>
  </p:normalViewPr>
  <p:slideViewPr>
    <p:cSldViewPr snapToGrid="0" snapToObjects="1">
      <p:cViewPr varScale="1">
        <p:scale>
          <a:sx n="149" d="100"/>
          <a:sy n="149" d="100"/>
        </p:scale>
        <p:origin x="-456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4/16/14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4/16/14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4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41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microsoft.com/office/2007/relationships/hdphoto" Target="../media/hdphoto1.wdp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microsoft.com/office/2007/relationships/hdphoto" Target="../media/hdphoto1.wdp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microsoft.com/office/2007/relationships/hdphoto" Target="../media/hdphoto1.wdp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microsoft.com/office/2007/relationships/hdphoto" Target="../media/hdphoto1.wdp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microsoft.com/office/2007/relationships/hdphoto" Target="../media/hdphoto1.wdp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groups.google.com/forum/message/raw?msg=comp.os.minix/wlhw16QWltI/PsAJDusEG6wJ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microsoft.com/office/2007/relationships/hdphoto" Target="../media/hdphoto6.wdp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microsoft.com/office/2007/relationships/hdphoto" Target="../media/hdphoto1.wdp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4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microsoft.com/office/2007/relationships/hdphoto" Target="../media/hdphoto1.wdp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homepages.cs.ncl.ac.uk/brian.randell/NATO/N1969/index.html" TargetMode="External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239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892" y="3954352"/>
            <a:ext cx="2684707" cy="967937"/>
          </a:xfrm>
          <a:noFill/>
        </p:spPr>
        <p:txBody>
          <a:bodyPr>
            <a:normAutofit fontScale="700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cs4414 Spring 2014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University of Virginia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David Evans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0138" y="221841"/>
            <a:ext cx="3923862" cy="2519607"/>
          </a:xfrm>
          <a:noFill/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Class 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22: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Microkernels</a:t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 Beyond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17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7386154" y="3377996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3193" y="3955144"/>
            <a:ext cx="200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Microkernel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42808" y="3323869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342808" y="2838088"/>
            <a:ext cx="2420784" cy="443168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Minimal Kernel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754660" y="2778427"/>
            <a:ext cx="3597080" cy="340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342808" y="1127732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 rot="5400000">
            <a:off x="7474662" y="1847984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039" y="344096"/>
            <a:ext cx="6164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What is hard about making microkernels work?</a:t>
            </a:r>
            <a:endParaRPr lang="en-US" sz="2400" i="1" dirty="0"/>
          </a:p>
        </p:txBody>
      </p:sp>
      <p:sp>
        <p:nvSpPr>
          <p:cNvPr id="15" name="Rectangle 14"/>
          <p:cNvSpPr/>
          <p:nvPr/>
        </p:nvSpPr>
        <p:spPr>
          <a:xfrm>
            <a:off x="5342807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File System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000325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Device Drivers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57843" y="1641953"/>
            <a:ext cx="468618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I/O Device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151541" y="1651360"/>
            <a:ext cx="612051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Display Device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4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7386154" y="3377996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3193" y="3955144"/>
            <a:ext cx="200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Microkernel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42808" y="3323869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342808" y="2838088"/>
            <a:ext cx="2420784" cy="443168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Minimal Kernel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754660" y="2778427"/>
            <a:ext cx="3597080" cy="340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342808" y="1127732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 rot="5400000">
            <a:off x="7474662" y="1847984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039" y="344096"/>
            <a:ext cx="6164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What is hard about making microkernels work?</a:t>
            </a:r>
            <a:endParaRPr lang="en-US" sz="2400" i="1" dirty="0"/>
          </a:p>
        </p:txBody>
      </p:sp>
      <p:sp>
        <p:nvSpPr>
          <p:cNvPr id="15" name="Rectangle 14"/>
          <p:cNvSpPr/>
          <p:nvPr/>
        </p:nvSpPr>
        <p:spPr>
          <a:xfrm>
            <a:off x="5342807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File System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000325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Device Drivers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57843" y="1641953"/>
            <a:ext cx="468618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I/O Device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151541" y="1651360"/>
            <a:ext cx="612051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Display Device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81789" y="1457287"/>
            <a:ext cx="74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fopen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6" name="Curved Connector 5"/>
          <p:cNvCxnSpPr/>
          <p:nvPr/>
        </p:nvCxnSpPr>
        <p:spPr>
          <a:xfrm rot="5400000">
            <a:off x="5494432" y="1534215"/>
            <a:ext cx="458716" cy="144906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5651337" y="1836026"/>
            <a:ext cx="451766" cy="81600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rot="5400000">
            <a:off x="6150015" y="2765644"/>
            <a:ext cx="417615" cy="1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rot="5400000" flipH="1" flipV="1">
            <a:off x="6026413" y="2735815"/>
            <a:ext cx="357955" cy="12700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10800000">
            <a:off x="5796243" y="2036943"/>
            <a:ext cx="306860" cy="1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flipV="1">
            <a:off x="5839949" y="2179808"/>
            <a:ext cx="270590" cy="2"/>
          </a:xfrm>
          <a:prstGeom prst="curvedConnector3">
            <a:avLst>
              <a:gd name="adj1" fmla="val 9048"/>
            </a:avLst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 rot="10800000">
            <a:off x="5795213" y="2322674"/>
            <a:ext cx="306860" cy="1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/>
          <p:nvPr/>
        </p:nvCxnSpPr>
        <p:spPr>
          <a:xfrm flipV="1">
            <a:off x="5838919" y="2465539"/>
            <a:ext cx="1431957" cy="2"/>
          </a:xfrm>
          <a:prstGeom prst="curvedConnector3">
            <a:avLst>
              <a:gd name="adj1" fmla="val 50000"/>
            </a:avLst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 rot="5400000">
            <a:off x="6396179" y="2764630"/>
            <a:ext cx="417615" cy="1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 rot="5400000" flipH="1" flipV="1">
            <a:off x="6272577" y="2734801"/>
            <a:ext cx="357955" cy="12700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58144" y="1917626"/>
            <a:ext cx="4720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Inter-process Communication</a:t>
            </a:r>
          </a:p>
          <a:p>
            <a:pPr algn="ctr"/>
            <a:r>
              <a:rPr lang="en-US" sz="4000" b="1" dirty="0" smtClean="0"/>
              <a:t>(IPC)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769286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129204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Comparing Linux and </a:t>
            </a:r>
            <a:r>
              <a:rPr lang="en-US" sz="3600" dirty="0" err="1" smtClean="0"/>
              <a:t>Minix</a:t>
            </a:r>
            <a:r>
              <a:rPr lang="en-US" sz="3600" dirty="0" smtClean="0"/>
              <a:t> Performance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702" y="1308185"/>
            <a:ext cx="4910098" cy="3369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98271" y="2197448"/>
            <a:ext cx="30329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“The </a:t>
            </a:r>
            <a:r>
              <a:rPr lang="en-US" sz="2400" dirty="0" err="1"/>
              <a:t>IOtest</a:t>
            </a:r>
            <a:r>
              <a:rPr lang="en-US" sz="2400" dirty="0"/>
              <a:t> read test simply performs random reads of varying </a:t>
            </a:r>
            <a:r>
              <a:rPr lang="en-US" sz="2400" dirty="0" smtClean="0"/>
              <a:t>sizes.”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566714" y="173605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MB/s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42749" y="33352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Minix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86383" y="2094949"/>
            <a:ext cx="731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Linux</a:t>
            </a:r>
            <a:endParaRPr lang="en-US" sz="2000" dirty="0"/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>
            <a:off x="6318324" y="2295004"/>
            <a:ext cx="178177" cy="169277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 flipV="1">
            <a:off x="5514955" y="3247181"/>
            <a:ext cx="327794" cy="272766"/>
          </a:xfrm>
          <a:prstGeom prst="straightConnector1">
            <a:avLst/>
          </a:prstGeom>
          <a:ln>
            <a:solidFill>
              <a:srgbClr val="00009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82069" y="4492912"/>
            <a:ext cx="2149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LWN.net</a:t>
            </a:r>
            <a:r>
              <a:rPr lang="en-US" dirty="0" smtClean="0"/>
              <a:t>, 5 Feb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563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736" y="1150028"/>
            <a:ext cx="5620678" cy="3758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63" y="47825"/>
            <a:ext cx="8958605" cy="1129204"/>
          </a:xfrm>
        </p:spPr>
        <p:txBody>
          <a:bodyPr>
            <a:noAutofit/>
          </a:bodyPr>
          <a:lstStyle/>
          <a:p>
            <a:r>
              <a:rPr lang="en-US" sz="4000" b="1" i="1" dirty="0" smtClean="0"/>
              <a:t>Really</a:t>
            </a:r>
            <a:r>
              <a:rPr lang="en-US" sz="4000" dirty="0" smtClean="0"/>
              <a:t> Comparing Linux and </a:t>
            </a:r>
            <a:r>
              <a:rPr lang="en-US" sz="4000" dirty="0" err="1" smtClean="0"/>
              <a:t>Minix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0200" y="4582598"/>
            <a:ext cx="2149108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LWN.net</a:t>
            </a:r>
            <a:r>
              <a:rPr lang="en-US" dirty="0" smtClean="0"/>
              <a:t>, 5 Feb 2007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4486988"/>
            <a:ext cx="242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“Throughput” (Indexed)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91586" y="1816907"/>
            <a:ext cx="749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Linux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0675" y="1559056"/>
            <a:ext cx="79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</a:rPr>
              <a:t>Minix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92346" y="2899103"/>
            <a:ext cx="2494454" cy="1200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Linux is 8-50 times faster for things that matter!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6947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73" y="790278"/>
            <a:ext cx="5570522" cy="857250"/>
          </a:xfrm>
        </p:spPr>
        <p:txBody>
          <a:bodyPr>
            <a:normAutofit fontScale="90000"/>
          </a:bodyPr>
          <a:lstStyle/>
          <a:p>
            <a:r>
              <a:rPr lang="en-US" sz="3600" i="1" dirty="0" smtClean="0"/>
              <a:t>Did microkernels actually lose?</a:t>
            </a:r>
            <a:endParaRPr lang="en-US" sz="36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80711" y="2907643"/>
            <a:ext cx="1312366" cy="9410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31379" y="4120516"/>
            <a:ext cx="8879986" cy="10234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53521" y="420572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97946" y="420572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7366317" y="510196"/>
            <a:ext cx="1394109" cy="3571546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TextBox 10"/>
          <p:cNvSpPr txBox="1"/>
          <p:nvPr/>
        </p:nvSpPr>
        <p:spPr>
          <a:xfrm>
            <a:off x="6426555" y="15531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1 000 000 000</a:t>
            </a:r>
          </a:p>
          <a:p>
            <a:pPr algn="ctr"/>
            <a:r>
              <a:rPr lang="en-US" dirty="0" smtClean="0"/>
              <a:t>Android Activations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75270" y="2528330"/>
            <a:ext cx="2923833" cy="1962686"/>
            <a:chOff x="228599" y="1588568"/>
            <a:chExt cx="6612152" cy="3979259"/>
          </a:xfrm>
        </p:grpSpPr>
        <p:sp>
          <p:nvSpPr>
            <p:cNvPr id="13" name="TextBox 12"/>
            <p:cNvSpPr txBox="1"/>
            <p:nvPr/>
          </p:nvSpPr>
          <p:spPr>
            <a:xfrm>
              <a:off x="268860" y="5037422"/>
              <a:ext cx="1258649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-13.8B</a:t>
              </a:r>
              <a:endParaRPr lang="en-US" sz="11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73340" y="2642405"/>
              <a:ext cx="1560638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Universe</a:t>
              </a:r>
              <a:endParaRPr lang="en-US" sz="11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33560" y="2218415"/>
              <a:ext cx="1513910" cy="87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Tools</a:t>
              </a:r>
            </a:p>
            <a:p>
              <a:pPr algn="ctr"/>
              <a:r>
                <a:rPr lang="en-US" sz="1100" dirty="0" smtClean="0"/>
                <a:t>Altruism</a:t>
              </a:r>
              <a:endParaRPr lang="en-US" sz="11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97418" y="5037424"/>
              <a:ext cx="949719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-5M</a:t>
              </a:r>
              <a:endParaRPr lang="en-US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26538" y="5037424"/>
              <a:ext cx="1064364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1679</a:t>
              </a:r>
              <a:endParaRPr lang="en-US" sz="1100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68150" y="1588568"/>
              <a:ext cx="2072601" cy="81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Programmable Machines</a:t>
              </a:r>
              <a:endParaRPr lang="en-US" sz="1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63860" y="3266861"/>
              <a:ext cx="1551749" cy="93600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800" b="1" i="1" dirty="0" smtClean="0"/>
                <a:t>S </a:t>
              </a:r>
              <a:r>
                <a:rPr lang="en-US" sz="800" b="1" dirty="0" smtClean="0"/>
                <a:t>::=</a:t>
              </a:r>
              <a:r>
                <a:rPr lang="en-US" sz="800" b="1" i="1" dirty="0" smtClean="0"/>
                <a:t> NP V O</a:t>
              </a:r>
            </a:p>
            <a:p>
              <a:r>
                <a:rPr lang="en-US" sz="800" b="1" i="1" dirty="0" smtClean="0"/>
                <a:t>NP </a:t>
              </a:r>
              <a:r>
                <a:rPr lang="en-US" sz="800" b="1" dirty="0" smtClean="0"/>
                <a:t>::=</a:t>
              </a:r>
              <a:r>
                <a:rPr lang="en-US" sz="800" dirty="0" smtClean="0">
                  <a:sym typeface="Wingdings"/>
                </a:rPr>
                <a:t> </a:t>
              </a:r>
              <a:r>
                <a:rPr lang="en-US" sz="800" b="1" i="1" dirty="0" smtClean="0">
                  <a:sym typeface="Wingdings"/>
                </a:rPr>
                <a:t>N</a:t>
              </a:r>
              <a:r>
                <a:rPr lang="en-US" sz="800" dirty="0" smtClean="0">
                  <a:sym typeface="Wingdings"/>
                </a:rPr>
                <a:t> </a:t>
              </a:r>
              <a:r>
                <a:rPr lang="en-US" sz="800" b="1" dirty="0" smtClean="0">
                  <a:sym typeface="Wingdings"/>
                </a:rPr>
                <a:t>and</a:t>
              </a:r>
              <a:r>
                <a:rPr lang="en-US" sz="800" dirty="0" smtClean="0">
                  <a:sym typeface="Wingdings"/>
                </a:rPr>
                <a:t> </a:t>
              </a:r>
              <a:r>
                <a:rPr lang="en-US" sz="800" b="1" i="1" dirty="0" smtClean="0">
                  <a:sym typeface="Wingdings"/>
                </a:rPr>
                <a:t>NP</a:t>
              </a:r>
              <a:endParaRPr lang="en-US" sz="800" b="1" i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00402" y="1981201"/>
              <a:ext cx="2094209" cy="87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Recursive Language</a:t>
              </a:r>
              <a:endParaRPr lang="en-US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84563" y="5037424"/>
              <a:ext cx="1171646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-300K</a:t>
              </a:r>
              <a:endParaRPr lang="en-US" sz="11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199103" y="4216178"/>
            <a:ext cx="600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1945</a:t>
            </a:r>
            <a:endParaRPr lang="en-US" sz="16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801" y="2957685"/>
            <a:ext cx="697622" cy="89131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870325" y="2045249"/>
            <a:ext cx="123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Practical Universal Machines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057287" y="4229406"/>
            <a:ext cx="680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1950s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3831187" y="2324723"/>
            <a:ext cx="1040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Abstractions</a:t>
            </a:r>
            <a:endParaRPr lang="en-US" sz="12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6508" y="2669891"/>
            <a:ext cx="912028" cy="126519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053074" y="420572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1969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836126" y="2324723"/>
            <a:ext cx="971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Modern OS</a:t>
            </a:r>
            <a:endParaRPr lang="en-US" sz="12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2704" y="2669891"/>
            <a:ext cx="922446" cy="132049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909795" y="420572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1993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6029" y="2632320"/>
            <a:ext cx="1128497" cy="144143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807161" y="1285492"/>
            <a:ext cx="971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Open Source OS, runs on cheap machines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6905605" y="1218903"/>
            <a:ext cx="971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Cheaper, faster, low-energy processors, Internet, web, $$$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275270" y="174732"/>
            <a:ext cx="142764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From Class 3: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411936" y="3565752"/>
            <a:ext cx="195438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Monolithic Kernels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786208" y="4603209"/>
            <a:ext cx="2694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“Microkernels </a:t>
            </a:r>
            <a:r>
              <a:rPr lang="en-US" b="1" dirty="0"/>
              <a:t>have won</a:t>
            </a:r>
            <a:r>
              <a:rPr lang="en-US" b="1" dirty="0" smtClean="0"/>
              <a:t>.”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480839" y="458259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1992</a:t>
            </a:r>
            <a:endParaRPr lang="en-US" dirty="0"/>
          </a:p>
        </p:txBody>
      </p:sp>
      <p:cxnSp>
        <p:nvCxnSpPr>
          <p:cNvPr id="50" name="Curved Connector 49"/>
          <p:cNvCxnSpPr/>
          <p:nvPr/>
        </p:nvCxnSpPr>
        <p:spPr>
          <a:xfrm rot="5400000" flipH="1" flipV="1">
            <a:off x="5342608" y="4200078"/>
            <a:ext cx="636514" cy="497859"/>
          </a:xfrm>
          <a:prstGeom prst="curvedConnector3">
            <a:avLst>
              <a:gd name="adj1" fmla="val 2857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07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73" y="790278"/>
            <a:ext cx="5570522" cy="857250"/>
          </a:xfrm>
        </p:spPr>
        <p:txBody>
          <a:bodyPr>
            <a:normAutofit fontScale="90000"/>
          </a:bodyPr>
          <a:lstStyle/>
          <a:p>
            <a:r>
              <a:rPr lang="en-US" sz="3600" i="1" dirty="0" smtClean="0"/>
              <a:t>Did microkernels actually lose?</a:t>
            </a:r>
            <a:endParaRPr lang="en-US" sz="36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80711" y="2907643"/>
            <a:ext cx="1312366" cy="9410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31379" y="4120516"/>
            <a:ext cx="8879986" cy="10234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53521" y="420572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97946" y="420572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7366317" y="510196"/>
            <a:ext cx="1394109" cy="3571546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TextBox 10"/>
          <p:cNvSpPr txBox="1"/>
          <p:nvPr/>
        </p:nvSpPr>
        <p:spPr>
          <a:xfrm>
            <a:off x="6426555" y="15531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1 000 000 000</a:t>
            </a:r>
          </a:p>
          <a:p>
            <a:pPr algn="ctr"/>
            <a:r>
              <a:rPr lang="en-US" dirty="0" smtClean="0"/>
              <a:t>Android Activations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75270" y="2528330"/>
            <a:ext cx="2923833" cy="1962686"/>
            <a:chOff x="228599" y="1588568"/>
            <a:chExt cx="6612152" cy="3979259"/>
          </a:xfrm>
        </p:grpSpPr>
        <p:sp>
          <p:nvSpPr>
            <p:cNvPr id="13" name="TextBox 12"/>
            <p:cNvSpPr txBox="1"/>
            <p:nvPr/>
          </p:nvSpPr>
          <p:spPr>
            <a:xfrm>
              <a:off x="268860" y="5037422"/>
              <a:ext cx="1258649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-13.8B</a:t>
              </a:r>
              <a:endParaRPr lang="en-US" sz="11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73340" y="2642405"/>
              <a:ext cx="1560638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Universe</a:t>
              </a:r>
              <a:endParaRPr lang="en-US" sz="11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33560" y="2218415"/>
              <a:ext cx="1513910" cy="87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Tools</a:t>
              </a:r>
            </a:p>
            <a:p>
              <a:pPr algn="ctr"/>
              <a:r>
                <a:rPr lang="en-US" sz="1100" dirty="0" smtClean="0"/>
                <a:t>Altruism</a:t>
              </a:r>
              <a:endParaRPr lang="en-US" sz="11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97418" y="5037424"/>
              <a:ext cx="949719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-5M</a:t>
              </a:r>
              <a:endParaRPr lang="en-US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26538" y="5037424"/>
              <a:ext cx="1064364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1679</a:t>
              </a:r>
              <a:endParaRPr lang="en-US" sz="1100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68150" y="1588568"/>
              <a:ext cx="2072601" cy="81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Programmable Machines</a:t>
              </a:r>
              <a:endParaRPr lang="en-US" sz="1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63860" y="3266861"/>
              <a:ext cx="1551749" cy="93600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800" b="1" i="1" dirty="0" smtClean="0"/>
                <a:t>S </a:t>
              </a:r>
              <a:r>
                <a:rPr lang="en-US" sz="800" b="1" dirty="0" smtClean="0"/>
                <a:t>::=</a:t>
              </a:r>
              <a:r>
                <a:rPr lang="en-US" sz="800" b="1" i="1" dirty="0" smtClean="0"/>
                <a:t> NP V O</a:t>
              </a:r>
            </a:p>
            <a:p>
              <a:r>
                <a:rPr lang="en-US" sz="800" b="1" i="1" dirty="0" smtClean="0"/>
                <a:t>NP </a:t>
              </a:r>
              <a:r>
                <a:rPr lang="en-US" sz="800" b="1" dirty="0" smtClean="0"/>
                <a:t>::=</a:t>
              </a:r>
              <a:r>
                <a:rPr lang="en-US" sz="800" dirty="0" smtClean="0">
                  <a:sym typeface="Wingdings"/>
                </a:rPr>
                <a:t> </a:t>
              </a:r>
              <a:r>
                <a:rPr lang="en-US" sz="800" b="1" i="1" dirty="0" smtClean="0">
                  <a:sym typeface="Wingdings"/>
                </a:rPr>
                <a:t>N</a:t>
              </a:r>
              <a:r>
                <a:rPr lang="en-US" sz="800" dirty="0" smtClean="0">
                  <a:sym typeface="Wingdings"/>
                </a:rPr>
                <a:t> </a:t>
              </a:r>
              <a:r>
                <a:rPr lang="en-US" sz="800" b="1" dirty="0" smtClean="0">
                  <a:sym typeface="Wingdings"/>
                </a:rPr>
                <a:t>and</a:t>
              </a:r>
              <a:r>
                <a:rPr lang="en-US" sz="800" dirty="0" smtClean="0">
                  <a:sym typeface="Wingdings"/>
                </a:rPr>
                <a:t> </a:t>
              </a:r>
              <a:r>
                <a:rPr lang="en-US" sz="800" b="1" i="1" dirty="0" smtClean="0">
                  <a:sym typeface="Wingdings"/>
                </a:rPr>
                <a:t>NP</a:t>
              </a:r>
              <a:endParaRPr lang="en-US" sz="800" b="1" i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00402" y="1981201"/>
              <a:ext cx="2094209" cy="87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Recursive Language</a:t>
              </a:r>
              <a:endParaRPr lang="en-US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84563" y="5037424"/>
              <a:ext cx="1171646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-300K</a:t>
              </a:r>
              <a:endParaRPr lang="en-US" sz="11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199103" y="4216178"/>
            <a:ext cx="600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1945</a:t>
            </a:r>
            <a:endParaRPr lang="en-US" sz="16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801" y="2957685"/>
            <a:ext cx="697622" cy="89131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870325" y="2045249"/>
            <a:ext cx="123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Practical Universal Machines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057287" y="4229406"/>
            <a:ext cx="680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1950s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3831187" y="2324723"/>
            <a:ext cx="1040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Abstractions</a:t>
            </a:r>
            <a:endParaRPr lang="en-US" sz="12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6508" y="2669891"/>
            <a:ext cx="912028" cy="126519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053074" y="420572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1969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836126" y="2324723"/>
            <a:ext cx="971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Modern OS</a:t>
            </a:r>
            <a:endParaRPr lang="en-US" sz="12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2704" y="2669891"/>
            <a:ext cx="922446" cy="132049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909795" y="420572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1993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6029" y="2632320"/>
            <a:ext cx="1128497" cy="144143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807161" y="1285492"/>
            <a:ext cx="971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Open Source OS, runs on cheap machines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6905605" y="1218903"/>
            <a:ext cx="971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Cheaper, faster, low-energy processors, Internet, web, $$$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5411936" y="3565752"/>
            <a:ext cx="195438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Monolithic Kernels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786208" y="4603209"/>
            <a:ext cx="2694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“Microkernels </a:t>
            </a:r>
            <a:r>
              <a:rPr lang="en-US" b="1" dirty="0"/>
              <a:t>have won</a:t>
            </a:r>
            <a:r>
              <a:rPr lang="en-US" b="1" dirty="0" smtClean="0"/>
              <a:t>.”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480839" y="458259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1992</a:t>
            </a:r>
            <a:endParaRPr lang="en-US" dirty="0"/>
          </a:p>
        </p:txBody>
      </p:sp>
      <p:cxnSp>
        <p:nvCxnSpPr>
          <p:cNvPr id="50" name="Curved Connector 49"/>
          <p:cNvCxnSpPr/>
          <p:nvPr/>
        </p:nvCxnSpPr>
        <p:spPr>
          <a:xfrm rot="5400000" flipH="1" flipV="1">
            <a:off x="5342608" y="4200078"/>
            <a:ext cx="636514" cy="497859"/>
          </a:xfrm>
          <a:prstGeom prst="curvedConnector3">
            <a:avLst>
              <a:gd name="adj1" fmla="val 2857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84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1379" y="1223503"/>
            <a:ext cx="8893211" cy="3401808"/>
            <a:chOff x="131379" y="281493"/>
            <a:chExt cx="8893211" cy="43579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680711" y="2907643"/>
              <a:ext cx="1312366" cy="94105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131379" y="4120516"/>
              <a:ext cx="8879986" cy="10234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053521" y="4205726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2008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2394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2013</a:t>
              </a:r>
              <a:endParaRPr lang="en-US" sz="16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366317" y="510196"/>
              <a:ext cx="1394109" cy="3571546"/>
            </a:xfrm>
            <a:custGeom>
              <a:avLst/>
              <a:gdLst>
                <a:gd name="connsiteX0" fmla="*/ 0 w 1797052"/>
                <a:gd name="connsiteY0" fmla="*/ 3342882 h 3342882"/>
                <a:gd name="connsiteX1" fmla="*/ 143765 w 1797052"/>
                <a:gd name="connsiteY1" fmla="*/ 3259010 h 3342882"/>
                <a:gd name="connsiteX2" fmla="*/ 263568 w 1797052"/>
                <a:gd name="connsiteY2" fmla="*/ 3199102 h 3342882"/>
                <a:gd name="connsiteX3" fmla="*/ 359411 w 1797052"/>
                <a:gd name="connsiteY3" fmla="*/ 3139194 h 3342882"/>
                <a:gd name="connsiteX4" fmla="*/ 467234 w 1797052"/>
                <a:gd name="connsiteY4" fmla="*/ 3091267 h 3342882"/>
                <a:gd name="connsiteX5" fmla="*/ 622978 w 1797052"/>
                <a:gd name="connsiteY5" fmla="*/ 3079285 h 3342882"/>
                <a:gd name="connsiteX6" fmla="*/ 706841 w 1797052"/>
                <a:gd name="connsiteY6" fmla="*/ 3043340 h 3342882"/>
                <a:gd name="connsiteX7" fmla="*/ 730802 w 1797052"/>
                <a:gd name="connsiteY7" fmla="*/ 3007395 h 3342882"/>
                <a:gd name="connsiteX8" fmla="*/ 778723 w 1797052"/>
                <a:gd name="connsiteY8" fmla="*/ 2971450 h 3342882"/>
                <a:gd name="connsiteX9" fmla="*/ 814664 w 1797052"/>
                <a:gd name="connsiteY9" fmla="*/ 2923524 h 3342882"/>
                <a:gd name="connsiteX10" fmla="*/ 862585 w 1797052"/>
                <a:gd name="connsiteY10" fmla="*/ 2887579 h 3342882"/>
                <a:gd name="connsiteX11" fmla="*/ 898526 w 1797052"/>
                <a:gd name="connsiteY11" fmla="*/ 2839652 h 3342882"/>
                <a:gd name="connsiteX12" fmla="*/ 958428 w 1797052"/>
                <a:gd name="connsiteY12" fmla="*/ 2791726 h 3342882"/>
                <a:gd name="connsiteX13" fmla="*/ 1030310 w 1797052"/>
                <a:gd name="connsiteY13" fmla="*/ 2719836 h 3342882"/>
                <a:gd name="connsiteX14" fmla="*/ 1054271 w 1797052"/>
                <a:gd name="connsiteY14" fmla="*/ 2683891 h 3342882"/>
                <a:gd name="connsiteX15" fmla="*/ 1066251 w 1797052"/>
                <a:gd name="connsiteY15" fmla="*/ 2647946 h 3342882"/>
                <a:gd name="connsiteX16" fmla="*/ 1090212 w 1797052"/>
                <a:gd name="connsiteY16" fmla="*/ 2623982 h 3342882"/>
                <a:gd name="connsiteX17" fmla="*/ 1138133 w 1797052"/>
                <a:gd name="connsiteY17" fmla="*/ 2540111 h 3342882"/>
                <a:gd name="connsiteX18" fmla="*/ 1221996 w 1797052"/>
                <a:gd name="connsiteY18" fmla="*/ 2432276 h 3342882"/>
                <a:gd name="connsiteX19" fmla="*/ 1269917 w 1797052"/>
                <a:gd name="connsiteY19" fmla="*/ 2384349 h 3342882"/>
                <a:gd name="connsiteX20" fmla="*/ 1293878 w 1797052"/>
                <a:gd name="connsiteY20" fmla="*/ 2336423 h 3342882"/>
                <a:gd name="connsiteX21" fmla="*/ 1305858 w 1797052"/>
                <a:gd name="connsiteY21" fmla="*/ 2288496 h 3342882"/>
                <a:gd name="connsiteX22" fmla="*/ 1317839 w 1797052"/>
                <a:gd name="connsiteY22" fmla="*/ 2252551 h 3342882"/>
                <a:gd name="connsiteX23" fmla="*/ 1329819 w 1797052"/>
                <a:gd name="connsiteY23" fmla="*/ 2024900 h 3342882"/>
                <a:gd name="connsiteX24" fmla="*/ 1341799 w 1797052"/>
                <a:gd name="connsiteY24" fmla="*/ 1964991 h 3342882"/>
                <a:gd name="connsiteX25" fmla="*/ 1353780 w 1797052"/>
                <a:gd name="connsiteY25" fmla="*/ 1893101 h 3342882"/>
                <a:gd name="connsiteX26" fmla="*/ 1425662 w 1797052"/>
                <a:gd name="connsiteY26" fmla="*/ 1701395 h 3342882"/>
                <a:gd name="connsiteX27" fmla="*/ 1461603 w 1797052"/>
                <a:gd name="connsiteY27" fmla="*/ 1677432 h 3342882"/>
                <a:gd name="connsiteX28" fmla="*/ 1485563 w 1797052"/>
                <a:gd name="connsiteY28" fmla="*/ 1641487 h 3342882"/>
                <a:gd name="connsiteX29" fmla="*/ 1509524 w 1797052"/>
                <a:gd name="connsiteY29" fmla="*/ 1569597 h 3342882"/>
                <a:gd name="connsiteX30" fmla="*/ 1521504 w 1797052"/>
                <a:gd name="connsiteY30" fmla="*/ 802771 h 3342882"/>
                <a:gd name="connsiteX31" fmla="*/ 1533485 w 1797052"/>
                <a:gd name="connsiteY31" fmla="*/ 766826 h 3342882"/>
                <a:gd name="connsiteX32" fmla="*/ 1545465 w 1797052"/>
                <a:gd name="connsiteY32" fmla="*/ 694936 h 3342882"/>
                <a:gd name="connsiteX33" fmla="*/ 1593387 w 1797052"/>
                <a:gd name="connsiteY33" fmla="*/ 515211 h 3342882"/>
                <a:gd name="connsiteX34" fmla="*/ 1605367 w 1797052"/>
                <a:gd name="connsiteY34" fmla="*/ 443321 h 3342882"/>
                <a:gd name="connsiteX35" fmla="*/ 1629328 w 1797052"/>
                <a:gd name="connsiteY35" fmla="*/ 371431 h 3342882"/>
                <a:gd name="connsiteX36" fmla="*/ 1641308 w 1797052"/>
                <a:gd name="connsiteY36" fmla="*/ 335486 h 3342882"/>
                <a:gd name="connsiteX37" fmla="*/ 1653288 w 1797052"/>
                <a:gd name="connsiteY37" fmla="*/ 287560 h 3342882"/>
                <a:gd name="connsiteX38" fmla="*/ 1677249 w 1797052"/>
                <a:gd name="connsiteY38" fmla="*/ 251615 h 3342882"/>
                <a:gd name="connsiteX39" fmla="*/ 1701210 w 1797052"/>
                <a:gd name="connsiteY39" fmla="*/ 155761 h 3342882"/>
                <a:gd name="connsiteX40" fmla="*/ 1713190 w 1797052"/>
                <a:gd name="connsiteY40" fmla="*/ 119816 h 3342882"/>
                <a:gd name="connsiteX41" fmla="*/ 1749131 w 1797052"/>
                <a:gd name="connsiteY41" fmla="*/ 83871 h 3342882"/>
                <a:gd name="connsiteX42" fmla="*/ 1773092 w 1797052"/>
                <a:gd name="connsiteY42" fmla="*/ 47927 h 3342882"/>
                <a:gd name="connsiteX43" fmla="*/ 1797052 w 1797052"/>
                <a:gd name="connsiteY43" fmla="*/ 0 h 334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97052" h="3342882">
                  <a:moveTo>
                    <a:pt x="0" y="3342882"/>
                  </a:moveTo>
                  <a:cubicBezTo>
                    <a:pt x="209078" y="3163654"/>
                    <a:pt x="-12941" y="3330247"/>
                    <a:pt x="143765" y="3259010"/>
                  </a:cubicBezTo>
                  <a:cubicBezTo>
                    <a:pt x="318101" y="3179758"/>
                    <a:pt x="136963" y="3230758"/>
                    <a:pt x="263568" y="3199102"/>
                  </a:cubicBezTo>
                  <a:cubicBezTo>
                    <a:pt x="355199" y="3130370"/>
                    <a:pt x="267313" y="3191827"/>
                    <a:pt x="359411" y="3139194"/>
                  </a:cubicBezTo>
                  <a:cubicBezTo>
                    <a:pt x="402051" y="3114826"/>
                    <a:pt x="406802" y="3095916"/>
                    <a:pt x="467234" y="3091267"/>
                  </a:cubicBezTo>
                  <a:lnTo>
                    <a:pt x="622978" y="3079285"/>
                  </a:lnTo>
                  <a:cubicBezTo>
                    <a:pt x="659642" y="3070119"/>
                    <a:pt x="679261" y="3070923"/>
                    <a:pt x="706841" y="3043340"/>
                  </a:cubicBezTo>
                  <a:cubicBezTo>
                    <a:pt x="717023" y="3033157"/>
                    <a:pt x="720620" y="3017578"/>
                    <a:pt x="730802" y="3007395"/>
                  </a:cubicBezTo>
                  <a:cubicBezTo>
                    <a:pt x="744921" y="2993275"/>
                    <a:pt x="764604" y="2985570"/>
                    <a:pt x="778723" y="2971450"/>
                  </a:cubicBezTo>
                  <a:cubicBezTo>
                    <a:pt x="792842" y="2957329"/>
                    <a:pt x="800545" y="2937645"/>
                    <a:pt x="814664" y="2923524"/>
                  </a:cubicBezTo>
                  <a:cubicBezTo>
                    <a:pt x="828783" y="2909404"/>
                    <a:pt x="848466" y="2901699"/>
                    <a:pt x="862585" y="2887579"/>
                  </a:cubicBezTo>
                  <a:cubicBezTo>
                    <a:pt x="876704" y="2873458"/>
                    <a:pt x="884407" y="2853773"/>
                    <a:pt x="898526" y="2839652"/>
                  </a:cubicBezTo>
                  <a:cubicBezTo>
                    <a:pt x="916607" y="2821569"/>
                    <a:pt x="940347" y="2809809"/>
                    <a:pt x="958428" y="2791726"/>
                  </a:cubicBezTo>
                  <a:cubicBezTo>
                    <a:pt x="1047589" y="2702555"/>
                    <a:pt x="945608" y="2776310"/>
                    <a:pt x="1030310" y="2719836"/>
                  </a:cubicBezTo>
                  <a:cubicBezTo>
                    <a:pt x="1038297" y="2707854"/>
                    <a:pt x="1047832" y="2696771"/>
                    <a:pt x="1054271" y="2683891"/>
                  </a:cubicBezTo>
                  <a:cubicBezTo>
                    <a:pt x="1059919" y="2672594"/>
                    <a:pt x="1059754" y="2658776"/>
                    <a:pt x="1066251" y="2647946"/>
                  </a:cubicBezTo>
                  <a:cubicBezTo>
                    <a:pt x="1072062" y="2638259"/>
                    <a:pt x="1083947" y="2633381"/>
                    <a:pt x="1090212" y="2623982"/>
                  </a:cubicBezTo>
                  <a:cubicBezTo>
                    <a:pt x="1108071" y="2597190"/>
                    <a:pt x="1119893" y="2566645"/>
                    <a:pt x="1138133" y="2540111"/>
                  </a:cubicBezTo>
                  <a:cubicBezTo>
                    <a:pt x="1163928" y="2502587"/>
                    <a:pt x="1189800" y="2464477"/>
                    <a:pt x="1221996" y="2432276"/>
                  </a:cubicBezTo>
                  <a:cubicBezTo>
                    <a:pt x="1237970" y="2416300"/>
                    <a:pt x="1256363" y="2402423"/>
                    <a:pt x="1269917" y="2384349"/>
                  </a:cubicBezTo>
                  <a:cubicBezTo>
                    <a:pt x="1280633" y="2370060"/>
                    <a:pt x="1285891" y="2352398"/>
                    <a:pt x="1293878" y="2336423"/>
                  </a:cubicBezTo>
                  <a:cubicBezTo>
                    <a:pt x="1297871" y="2320447"/>
                    <a:pt x="1301335" y="2304330"/>
                    <a:pt x="1305858" y="2288496"/>
                  </a:cubicBezTo>
                  <a:cubicBezTo>
                    <a:pt x="1309327" y="2276352"/>
                    <a:pt x="1316696" y="2265129"/>
                    <a:pt x="1317839" y="2252551"/>
                  </a:cubicBezTo>
                  <a:cubicBezTo>
                    <a:pt x="1324718" y="2176874"/>
                    <a:pt x="1323509" y="2100626"/>
                    <a:pt x="1329819" y="2024900"/>
                  </a:cubicBezTo>
                  <a:cubicBezTo>
                    <a:pt x="1331510" y="2004605"/>
                    <a:pt x="1338156" y="1985028"/>
                    <a:pt x="1341799" y="1964991"/>
                  </a:cubicBezTo>
                  <a:cubicBezTo>
                    <a:pt x="1346144" y="1941089"/>
                    <a:pt x="1348690" y="1916856"/>
                    <a:pt x="1353780" y="1893101"/>
                  </a:cubicBezTo>
                  <a:cubicBezTo>
                    <a:pt x="1361713" y="1856075"/>
                    <a:pt x="1389792" y="1725311"/>
                    <a:pt x="1425662" y="1701395"/>
                  </a:cubicBezTo>
                  <a:lnTo>
                    <a:pt x="1461603" y="1677432"/>
                  </a:lnTo>
                  <a:cubicBezTo>
                    <a:pt x="1469590" y="1665450"/>
                    <a:pt x="1479715" y="1654646"/>
                    <a:pt x="1485563" y="1641487"/>
                  </a:cubicBezTo>
                  <a:cubicBezTo>
                    <a:pt x="1495821" y="1618404"/>
                    <a:pt x="1509524" y="1569597"/>
                    <a:pt x="1509524" y="1569597"/>
                  </a:cubicBezTo>
                  <a:cubicBezTo>
                    <a:pt x="1513517" y="1313988"/>
                    <a:pt x="1513877" y="1058297"/>
                    <a:pt x="1521504" y="802771"/>
                  </a:cubicBezTo>
                  <a:cubicBezTo>
                    <a:pt x="1521881" y="790147"/>
                    <a:pt x="1530745" y="779155"/>
                    <a:pt x="1533485" y="766826"/>
                  </a:cubicBezTo>
                  <a:cubicBezTo>
                    <a:pt x="1538755" y="743111"/>
                    <a:pt x="1540375" y="718691"/>
                    <a:pt x="1545465" y="694936"/>
                  </a:cubicBezTo>
                  <a:cubicBezTo>
                    <a:pt x="1607924" y="403430"/>
                    <a:pt x="1532617" y="778578"/>
                    <a:pt x="1593387" y="515211"/>
                  </a:cubicBezTo>
                  <a:cubicBezTo>
                    <a:pt x="1598849" y="491539"/>
                    <a:pt x="1599476" y="466890"/>
                    <a:pt x="1605367" y="443321"/>
                  </a:cubicBezTo>
                  <a:cubicBezTo>
                    <a:pt x="1611493" y="418816"/>
                    <a:pt x="1621341" y="395394"/>
                    <a:pt x="1629328" y="371431"/>
                  </a:cubicBezTo>
                  <a:cubicBezTo>
                    <a:pt x="1633321" y="359449"/>
                    <a:pt x="1638245" y="347739"/>
                    <a:pt x="1641308" y="335486"/>
                  </a:cubicBezTo>
                  <a:cubicBezTo>
                    <a:pt x="1645301" y="319511"/>
                    <a:pt x="1646802" y="302696"/>
                    <a:pt x="1653288" y="287560"/>
                  </a:cubicBezTo>
                  <a:cubicBezTo>
                    <a:pt x="1658960" y="274324"/>
                    <a:pt x="1669262" y="263597"/>
                    <a:pt x="1677249" y="251615"/>
                  </a:cubicBezTo>
                  <a:cubicBezTo>
                    <a:pt x="1685236" y="219664"/>
                    <a:pt x="1690797" y="187006"/>
                    <a:pt x="1701210" y="155761"/>
                  </a:cubicBezTo>
                  <a:cubicBezTo>
                    <a:pt x="1705203" y="143779"/>
                    <a:pt x="1706185" y="130325"/>
                    <a:pt x="1713190" y="119816"/>
                  </a:cubicBezTo>
                  <a:cubicBezTo>
                    <a:pt x="1722588" y="105717"/>
                    <a:pt x="1738284" y="96888"/>
                    <a:pt x="1749131" y="83871"/>
                  </a:cubicBezTo>
                  <a:cubicBezTo>
                    <a:pt x="1758349" y="72809"/>
                    <a:pt x="1765105" y="59908"/>
                    <a:pt x="1773092" y="47927"/>
                  </a:cubicBezTo>
                  <a:cubicBezTo>
                    <a:pt x="1786858" y="6624"/>
                    <a:pt x="1776142" y="20913"/>
                    <a:pt x="1797052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28274" y="281493"/>
              <a:ext cx="2137224" cy="749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 smtClean="0"/>
                <a:t>1B</a:t>
              </a:r>
              <a:r>
                <a:rPr lang="en-US" sz="1600" b="1" dirty="0"/>
                <a:t> </a:t>
              </a:r>
              <a:r>
                <a:rPr lang="en-US" sz="1600" b="1" dirty="0" smtClean="0"/>
                <a:t>Android Activations</a:t>
              </a:r>
            </a:p>
            <a:p>
              <a:pPr algn="r"/>
              <a:r>
                <a:rPr lang="en-US" sz="1600" b="1" dirty="0" smtClean="0"/>
                <a:t>Sep 2013</a:t>
              </a:r>
              <a:endParaRPr lang="en-US" sz="1600" b="1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75270" y="2528330"/>
              <a:ext cx="2923833" cy="2026359"/>
              <a:chOff x="228599" y="1588568"/>
              <a:chExt cx="6612152" cy="4108355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268860" y="5037421"/>
                <a:ext cx="1229648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-13.8B</a:t>
                </a:r>
                <a:endParaRPr lang="en-US" sz="1050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14540" r="17440"/>
              <a:stretch/>
            </p:blipFill>
            <p:spPr>
              <a:xfrm>
                <a:off x="228599" y="3352800"/>
                <a:ext cx="1655515" cy="136904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664" r="10111"/>
              <a:stretch/>
            </p:blipFill>
            <p:spPr>
              <a:xfrm>
                <a:off x="1981200" y="3209016"/>
                <a:ext cx="1470538" cy="1335486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73340" y="2642404"/>
                <a:ext cx="1508683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Universe</a:t>
                </a:r>
                <a:endParaRPr lang="en-US" sz="105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58474" y="2218415"/>
                <a:ext cx="1464078" cy="1079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/>
                  <a:t>Tools</a:t>
                </a:r>
              </a:p>
              <a:p>
                <a:pPr algn="ctr"/>
                <a:r>
                  <a:rPr lang="en-US" sz="1050" dirty="0" smtClean="0"/>
                  <a:t>Altruism</a:t>
                </a:r>
                <a:endParaRPr lang="en-US" sz="105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497418" y="5037423"/>
                <a:ext cx="939635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-5M</a:t>
                </a:r>
                <a:endParaRPr lang="en-US" sz="105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426538" y="5037425"/>
                <a:ext cx="103496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1679</a:t>
                </a:r>
                <a:endParaRPr lang="en-US" sz="1050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8409" y="2590806"/>
                <a:ext cx="1310668" cy="1656208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768150" y="1588568"/>
                <a:ext cx="2072601" cy="95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/>
                  <a:t>Programmable Machines</a:t>
                </a:r>
                <a:endParaRPr lang="en-US" sz="9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563860" y="3266862"/>
                <a:ext cx="1551749" cy="107917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700" b="1" i="1" dirty="0" smtClean="0"/>
                  <a:t>S </a:t>
                </a:r>
                <a:r>
                  <a:rPr lang="en-US" sz="700" b="1" dirty="0" smtClean="0"/>
                  <a:t>::=</a:t>
                </a:r>
                <a:r>
                  <a:rPr lang="en-US" sz="700" b="1" i="1" dirty="0" smtClean="0"/>
                  <a:t> NP V O</a:t>
                </a:r>
              </a:p>
              <a:p>
                <a:r>
                  <a:rPr lang="en-US" sz="700" b="1" i="1" dirty="0" smtClean="0"/>
                  <a:t>NP </a:t>
                </a:r>
                <a:r>
                  <a:rPr lang="en-US" sz="700" b="1" dirty="0" smtClean="0"/>
                  <a:t>::=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dirty="0" smtClean="0">
                    <a:sym typeface="Wingdings"/>
                  </a:rPr>
                  <a:t>and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NP</a:t>
                </a:r>
                <a:endParaRPr lang="en-US" sz="700" b="1" i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200402" y="1981200"/>
                <a:ext cx="2094209" cy="107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/>
                  <a:t>Recursive Language</a:t>
                </a:r>
                <a:endParaRPr lang="en-US" sz="105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984563" y="5037425"/>
                <a:ext cx="114264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-300K</a:t>
                </a:r>
                <a:endParaRPr lang="en-US" sz="1050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199103" y="4216178"/>
              <a:ext cx="548648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1945</a:t>
              </a:r>
              <a:endParaRPr lang="en-US" sz="14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8801" y="2957685"/>
              <a:ext cx="697622" cy="8913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870325" y="2045250"/>
              <a:ext cx="1230611" cy="551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Practical Universal Machines</a:t>
              </a:r>
              <a:endParaRPr lang="en-US" sz="11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57287" y="4229406"/>
              <a:ext cx="618867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1950s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31187" y="2324723"/>
              <a:ext cx="1040112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Abstractions</a:t>
              </a:r>
              <a:endParaRPr lang="en-US" sz="110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508" y="2669891"/>
              <a:ext cx="912028" cy="126519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053074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1969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36126" y="2324723"/>
              <a:ext cx="971033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Modern OS</a:t>
              </a:r>
              <a:endParaRPr lang="en-US" sz="1100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62704" y="2669891"/>
              <a:ext cx="922446" cy="132049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90979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1993</a:t>
              </a:r>
              <a:endParaRPr lang="en-US" sz="1600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6029" y="2632320"/>
              <a:ext cx="1128497" cy="144143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807161" y="1285492"/>
              <a:ext cx="971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Open Source OS, runs on cheap machines</a:t>
              </a:r>
              <a:endParaRPr lang="en-US" sz="11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05605" y="1218903"/>
              <a:ext cx="971033" cy="1419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Cheaper, faster, low-energy processors, Internet, web, $$$</a:t>
              </a:r>
              <a:endParaRPr lang="en-US" sz="1100" dirty="0"/>
            </a:p>
          </p:txBody>
        </p:sp>
      </p:grpSp>
      <p:sp>
        <p:nvSpPr>
          <p:cNvPr id="45" name="Freeform 44"/>
          <p:cNvSpPr/>
          <p:nvPr/>
        </p:nvSpPr>
        <p:spPr>
          <a:xfrm>
            <a:off x="6230962" y="0"/>
            <a:ext cx="2463403" cy="4193210"/>
          </a:xfrm>
          <a:custGeom>
            <a:avLst/>
            <a:gdLst>
              <a:gd name="connsiteX0" fmla="*/ 0 w 2463403"/>
              <a:gd name="connsiteY0" fmla="*/ 4193210 h 4193210"/>
              <a:gd name="connsiteX1" fmla="*/ 511433 w 2463403"/>
              <a:gd name="connsiteY1" fmla="*/ 3690365 h 4193210"/>
              <a:gd name="connsiteX2" fmla="*/ 1074009 w 2463403"/>
              <a:gd name="connsiteY2" fmla="*/ 2446039 h 4193210"/>
              <a:gd name="connsiteX3" fmla="*/ 1858207 w 2463403"/>
              <a:gd name="connsiteY3" fmla="*/ 622163 h 4193210"/>
              <a:gd name="connsiteX4" fmla="*/ 2463403 w 2463403"/>
              <a:gd name="connsiteY4" fmla="*/ 0 h 419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3403" h="4193210">
                <a:moveTo>
                  <a:pt x="0" y="4193210"/>
                </a:moveTo>
                <a:cubicBezTo>
                  <a:pt x="166216" y="4087385"/>
                  <a:pt x="332432" y="3981560"/>
                  <a:pt x="511433" y="3690365"/>
                </a:cubicBezTo>
                <a:cubicBezTo>
                  <a:pt x="690434" y="3399170"/>
                  <a:pt x="849547" y="2957406"/>
                  <a:pt x="1074009" y="2446039"/>
                </a:cubicBezTo>
                <a:cubicBezTo>
                  <a:pt x="1298471" y="1934672"/>
                  <a:pt x="1626641" y="1029836"/>
                  <a:pt x="1858207" y="622163"/>
                </a:cubicBezTo>
                <a:cubicBezTo>
                  <a:pt x="2089773" y="214490"/>
                  <a:pt x="2463403" y="0"/>
                  <a:pt x="2463403" y="0"/>
                </a:cubicBezTo>
              </a:path>
            </a:pathLst>
          </a:custGeom>
          <a:ln w="381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0674" y="805993"/>
            <a:ext cx="3914154" cy="83502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730965" y="165098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1993</a:t>
            </a:r>
            <a:endParaRPr lang="en-US" dirty="0"/>
          </a:p>
        </p:txBody>
      </p:sp>
      <p:cxnSp>
        <p:nvCxnSpPr>
          <p:cNvPr id="49" name="Straight Arrow Connector 48"/>
          <p:cNvCxnSpPr>
            <a:endCxn id="35" idx="2"/>
          </p:cNvCxnSpPr>
          <p:nvPr/>
        </p:nvCxnSpPr>
        <p:spPr>
          <a:xfrm>
            <a:off x="4517660" y="1955245"/>
            <a:ext cx="1732618" cy="2228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111627" y="1031257"/>
            <a:ext cx="754740" cy="23320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5702" y="485669"/>
            <a:ext cx="2359903" cy="4436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1718" y="123525"/>
            <a:ext cx="1857047" cy="356553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7186865" y="606165"/>
            <a:ext cx="1824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 1B Windows</a:t>
            </a:r>
          </a:p>
          <a:p>
            <a:r>
              <a:rPr lang="en-US" dirty="0" smtClean="0"/>
              <a:t>machines in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24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6093"/>
            <a:ext cx="3676885" cy="3902004"/>
          </a:xfrm>
        </p:spPr>
        <p:txBody>
          <a:bodyPr>
            <a:normAutofit/>
          </a:bodyPr>
          <a:lstStyle/>
          <a:p>
            <a:r>
              <a:rPr lang="en-US" dirty="0" smtClean="0"/>
              <a:t>Is Windows NT/XP/7/8 really a </a:t>
            </a:r>
            <a:r>
              <a:rPr lang="en-US" i="1" dirty="0" smtClean="0"/>
              <a:t>microkernel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9" descr="Screen Shot 2014-04-16 at 8.40.3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12273"/>
          <a:stretch/>
        </p:blipFill>
        <p:spPr>
          <a:xfrm>
            <a:off x="4343400" y="590550"/>
            <a:ext cx="4567591" cy="382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055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3600170" cy="3595184"/>
          </a:xfrm>
        </p:spPr>
        <p:txBody>
          <a:bodyPr>
            <a:normAutofit/>
          </a:bodyPr>
          <a:lstStyle/>
          <a:p>
            <a:r>
              <a:rPr lang="en-US" dirty="0" smtClean="0"/>
              <a:t>Is Windows NT/XP/7/8 really a microkernel?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Screen Shot 2014-04-16 at 8.31.06 P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2" b="11237"/>
          <a:stretch/>
        </p:blipFill>
        <p:spPr>
          <a:xfrm>
            <a:off x="4057370" y="1281963"/>
            <a:ext cx="4766842" cy="2107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536847" y="1220650"/>
            <a:ext cx="337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Summer 1986 USENIX Conference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99" y="157589"/>
            <a:ext cx="3366935" cy="4755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2191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Screen Shot 2014-04-16 at 8.31.06 P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2" b="11237"/>
          <a:stretch/>
        </p:blipFill>
        <p:spPr>
          <a:xfrm>
            <a:off x="366527" y="438207"/>
            <a:ext cx="4766842" cy="2107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46004" y="376894"/>
            <a:ext cx="337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Summer 1986 USENIX Conference</a:t>
            </a:r>
            <a:endParaRPr lang="en-US" dirty="0"/>
          </a:p>
        </p:txBody>
      </p:sp>
      <p:pic>
        <p:nvPicPr>
          <p:cNvPr id="8" name="Picture 7" descr="Screen Shot 2014-04-16 at 8.32.55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" t="3805" r="4330" b="5050"/>
          <a:stretch/>
        </p:blipFill>
        <p:spPr>
          <a:xfrm>
            <a:off x="5412668" y="59659"/>
            <a:ext cx="3520365" cy="498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39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Microkernels</a:t>
            </a:r>
          </a:p>
          <a:p>
            <a:pPr marL="0" indent="0">
              <a:buNone/>
            </a:pPr>
            <a:r>
              <a:rPr lang="en-US" b="1" dirty="0" smtClean="0"/>
              <a:t>L4</a:t>
            </a:r>
          </a:p>
          <a:p>
            <a:pPr marL="0" indent="0">
              <a:buNone/>
            </a:pPr>
            <a:r>
              <a:rPr lang="en-US" b="1" dirty="0" err="1" smtClean="0"/>
              <a:t>Exokernels</a:t>
            </a:r>
            <a:endParaRPr lang="en-US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51274" y="2929380"/>
            <a:ext cx="3048000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Reminder: </a:t>
            </a:r>
            <a:r>
              <a:rPr lang="en-US" sz="2400" dirty="0" smtClean="0"/>
              <a:t>don’t forget to sign up for your project submission/presentation option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6149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Screen Shot 2014-04-16 at 8.48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78" y="323865"/>
            <a:ext cx="6396577" cy="4402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4-16 at 8.49.25 PM.pn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0" y="96855"/>
            <a:ext cx="4473040" cy="1372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4-04-16 at 8.50.05 PM.png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2166" b="10794"/>
          <a:stretch/>
        </p:blipFill>
        <p:spPr>
          <a:xfrm>
            <a:off x="127854" y="4381531"/>
            <a:ext cx="5003523" cy="643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181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3600170" cy="3595184"/>
          </a:xfrm>
        </p:spPr>
        <p:txBody>
          <a:bodyPr>
            <a:normAutofit/>
          </a:bodyPr>
          <a:lstStyle/>
          <a:p>
            <a:r>
              <a:rPr lang="en-US" dirty="0" smtClean="0"/>
              <a:t>Is Windows NT/XP/7/8 really a microkernel?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992" y="87246"/>
            <a:ext cx="3790018" cy="485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69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1379" y="1223503"/>
            <a:ext cx="8893211" cy="3401808"/>
            <a:chOff x="131379" y="281493"/>
            <a:chExt cx="8893211" cy="43579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680711" y="2907643"/>
              <a:ext cx="1312366" cy="94105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131379" y="4120516"/>
              <a:ext cx="8879986" cy="10234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053521" y="4205726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2008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2394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2013</a:t>
              </a:r>
              <a:endParaRPr lang="en-US" sz="16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366317" y="510196"/>
              <a:ext cx="1394109" cy="3571546"/>
            </a:xfrm>
            <a:custGeom>
              <a:avLst/>
              <a:gdLst>
                <a:gd name="connsiteX0" fmla="*/ 0 w 1797052"/>
                <a:gd name="connsiteY0" fmla="*/ 3342882 h 3342882"/>
                <a:gd name="connsiteX1" fmla="*/ 143765 w 1797052"/>
                <a:gd name="connsiteY1" fmla="*/ 3259010 h 3342882"/>
                <a:gd name="connsiteX2" fmla="*/ 263568 w 1797052"/>
                <a:gd name="connsiteY2" fmla="*/ 3199102 h 3342882"/>
                <a:gd name="connsiteX3" fmla="*/ 359411 w 1797052"/>
                <a:gd name="connsiteY3" fmla="*/ 3139194 h 3342882"/>
                <a:gd name="connsiteX4" fmla="*/ 467234 w 1797052"/>
                <a:gd name="connsiteY4" fmla="*/ 3091267 h 3342882"/>
                <a:gd name="connsiteX5" fmla="*/ 622978 w 1797052"/>
                <a:gd name="connsiteY5" fmla="*/ 3079285 h 3342882"/>
                <a:gd name="connsiteX6" fmla="*/ 706841 w 1797052"/>
                <a:gd name="connsiteY6" fmla="*/ 3043340 h 3342882"/>
                <a:gd name="connsiteX7" fmla="*/ 730802 w 1797052"/>
                <a:gd name="connsiteY7" fmla="*/ 3007395 h 3342882"/>
                <a:gd name="connsiteX8" fmla="*/ 778723 w 1797052"/>
                <a:gd name="connsiteY8" fmla="*/ 2971450 h 3342882"/>
                <a:gd name="connsiteX9" fmla="*/ 814664 w 1797052"/>
                <a:gd name="connsiteY9" fmla="*/ 2923524 h 3342882"/>
                <a:gd name="connsiteX10" fmla="*/ 862585 w 1797052"/>
                <a:gd name="connsiteY10" fmla="*/ 2887579 h 3342882"/>
                <a:gd name="connsiteX11" fmla="*/ 898526 w 1797052"/>
                <a:gd name="connsiteY11" fmla="*/ 2839652 h 3342882"/>
                <a:gd name="connsiteX12" fmla="*/ 958428 w 1797052"/>
                <a:gd name="connsiteY12" fmla="*/ 2791726 h 3342882"/>
                <a:gd name="connsiteX13" fmla="*/ 1030310 w 1797052"/>
                <a:gd name="connsiteY13" fmla="*/ 2719836 h 3342882"/>
                <a:gd name="connsiteX14" fmla="*/ 1054271 w 1797052"/>
                <a:gd name="connsiteY14" fmla="*/ 2683891 h 3342882"/>
                <a:gd name="connsiteX15" fmla="*/ 1066251 w 1797052"/>
                <a:gd name="connsiteY15" fmla="*/ 2647946 h 3342882"/>
                <a:gd name="connsiteX16" fmla="*/ 1090212 w 1797052"/>
                <a:gd name="connsiteY16" fmla="*/ 2623982 h 3342882"/>
                <a:gd name="connsiteX17" fmla="*/ 1138133 w 1797052"/>
                <a:gd name="connsiteY17" fmla="*/ 2540111 h 3342882"/>
                <a:gd name="connsiteX18" fmla="*/ 1221996 w 1797052"/>
                <a:gd name="connsiteY18" fmla="*/ 2432276 h 3342882"/>
                <a:gd name="connsiteX19" fmla="*/ 1269917 w 1797052"/>
                <a:gd name="connsiteY19" fmla="*/ 2384349 h 3342882"/>
                <a:gd name="connsiteX20" fmla="*/ 1293878 w 1797052"/>
                <a:gd name="connsiteY20" fmla="*/ 2336423 h 3342882"/>
                <a:gd name="connsiteX21" fmla="*/ 1305858 w 1797052"/>
                <a:gd name="connsiteY21" fmla="*/ 2288496 h 3342882"/>
                <a:gd name="connsiteX22" fmla="*/ 1317839 w 1797052"/>
                <a:gd name="connsiteY22" fmla="*/ 2252551 h 3342882"/>
                <a:gd name="connsiteX23" fmla="*/ 1329819 w 1797052"/>
                <a:gd name="connsiteY23" fmla="*/ 2024900 h 3342882"/>
                <a:gd name="connsiteX24" fmla="*/ 1341799 w 1797052"/>
                <a:gd name="connsiteY24" fmla="*/ 1964991 h 3342882"/>
                <a:gd name="connsiteX25" fmla="*/ 1353780 w 1797052"/>
                <a:gd name="connsiteY25" fmla="*/ 1893101 h 3342882"/>
                <a:gd name="connsiteX26" fmla="*/ 1425662 w 1797052"/>
                <a:gd name="connsiteY26" fmla="*/ 1701395 h 3342882"/>
                <a:gd name="connsiteX27" fmla="*/ 1461603 w 1797052"/>
                <a:gd name="connsiteY27" fmla="*/ 1677432 h 3342882"/>
                <a:gd name="connsiteX28" fmla="*/ 1485563 w 1797052"/>
                <a:gd name="connsiteY28" fmla="*/ 1641487 h 3342882"/>
                <a:gd name="connsiteX29" fmla="*/ 1509524 w 1797052"/>
                <a:gd name="connsiteY29" fmla="*/ 1569597 h 3342882"/>
                <a:gd name="connsiteX30" fmla="*/ 1521504 w 1797052"/>
                <a:gd name="connsiteY30" fmla="*/ 802771 h 3342882"/>
                <a:gd name="connsiteX31" fmla="*/ 1533485 w 1797052"/>
                <a:gd name="connsiteY31" fmla="*/ 766826 h 3342882"/>
                <a:gd name="connsiteX32" fmla="*/ 1545465 w 1797052"/>
                <a:gd name="connsiteY32" fmla="*/ 694936 h 3342882"/>
                <a:gd name="connsiteX33" fmla="*/ 1593387 w 1797052"/>
                <a:gd name="connsiteY33" fmla="*/ 515211 h 3342882"/>
                <a:gd name="connsiteX34" fmla="*/ 1605367 w 1797052"/>
                <a:gd name="connsiteY34" fmla="*/ 443321 h 3342882"/>
                <a:gd name="connsiteX35" fmla="*/ 1629328 w 1797052"/>
                <a:gd name="connsiteY35" fmla="*/ 371431 h 3342882"/>
                <a:gd name="connsiteX36" fmla="*/ 1641308 w 1797052"/>
                <a:gd name="connsiteY36" fmla="*/ 335486 h 3342882"/>
                <a:gd name="connsiteX37" fmla="*/ 1653288 w 1797052"/>
                <a:gd name="connsiteY37" fmla="*/ 287560 h 3342882"/>
                <a:gd name="connsiteX38" fmla="*/ 1677249 w 1797052"/>
                <a:gd name="connsiteY38" fmla="*/ 251615 h 3342882"/>
                <a:gd name="connsiteX39" fmla="*/ 1701210 w 1797052"/>
                <a:gd name="connsiteY39" fmla="*/ 155761 h 3342882"/>
                <a:gd name="connsiteX40" fmla="*/ 1713190 w 1797052"/>
                <a:gd name="connsiteY40" fmla="*/ 119816 h 3342882"/>
                <a:gd name="connsiteX41" fmla="*/ 1749131 w 1797052"/>
                <a:gd name="connsiteY41" fmla="*/ 83871 h 3342882"/>
                <a:gd name="connsiteX42" fmla="*/ 1773092 w 1797052"/>
                <a:gd name="connsiteY42" fmla="*/ 47927 h 3342882"/>
                <a:gd name="connsiteX43" fmla="*/ 1797052 w 1797052"/>
                <a:gd name="connsiteY43" fmla="*/ 0 h 334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97052" h="3342882">
                  <a:moveTo>
                    <a:pt x="0" y="3342882"/>
                  </a:moveTo>
                  <a:cubicBezTo>
                    <a:pt x="209078" y="3163654"/>
                    <a:pt x="-12941" y="3330247"/>
                    <a:pt x="143765" y="3259010"/>
                  </a:cubicBezTo>
                  <a:cubicBezTo>
                    <a:pt x="318101" y="3179758"/>
                    <a:pt x="136963" y="3230758"/>
                    <a:pt x="263568" y="3199102"/>
                  </a:cubicBezTo>
                  <a:cubicBezTo>
                    <a:pt x="355199" y="3130370"/>
                    <a:pt x="267313" y="3191827"/>
                    <a:pt x="359411" y="3139194"/>
                  </a:cubicBezTo>
                  <a:cubicBezTo>
                    <a:pt x="402051" y="3114826"/>
                    <a:pt x="406802" y="3095916"/>
                    <a:pt x="467234" y="3091267"/>
                  </a:cubicBezTo>
                  <a:lnTo>
                    <a:pt x="622978" y="3079285"/>
                  </a:lnTo>
                  <a:cubicBezTo>
                    <a:pt x="659642" y="3070119"/>
                    <a:pt x="679261" y="3070923"/>
                    <a:pt x="706841" y="3043340"/>
                  </a:cubicBezTo>
                  <a:cubicBezTo>
                    <a:pt x="717023" y="3033157"/>
                    <a:pt x="720620" y="3017578"/>
                    <a:pt x="730802" y="3007395"/>
                  </a:cubicBezTo>
                  <a:cubicBezTo>
                    <a:pt x="744921" y="2993275"/>
                    <a:pt x="764604" y="2985570"/>
                    <a:pt x="778723" y="2971450"/>
                  </a:cubicBezTo>
                  <a:cubicBezTo>
                    <a:pt x="792842" y="2957329"/>
                    <a:pt x="800545" y="2937645"/>
                    <a:pt x="814664" y="2923524"/>
                  </a:cubicBezTo>
                  <a:cubicBezTo>
                    <a:pt x="828783" y="2909404"/>
                    <a:pt x="848466" y="2901699"/>
                    <a:pt x="862585" y="2887579"/>
                  </a:cubicBezTo>
                  <a:cubicBezTo>
                    <a:pt x="876704" y="2873458"/>
                    <a:pt x="884407" y="2853773"/>
                    <a:pt x="898526" y="2839652"/>
                  </a:cubicBezTo>
                  <a:cubicBezTo>
                    <a:pt x="916607" y="2821569"/>
                    <a:pt x="940347" y="2809809"/>
                    <a:pt x="958428" y="2791726"/>
                  </a:cubicBezTo>
                  <a:cubicBezTo>
                    <a:pt x="1047589" y="2702555"/>
                    <a:pt x="945608" y="2776310"/>
                    <a:pt x="1030310" y="2719836"/>
                  </a:cubicBezTo>
                  <a:cubicBezTo>
                    <a:pt x="1038297" y="2707854"/>
                    <a:pt x="1047832" y="2696771"/>
                    <a:pt x="1054271" y="2683891"/>
                  </a:cubicBezTo>
                  <a:cubicBezTo>
                    <a:pt x="1059919" y="2672594"/>
                    <a:pt x="1059754" y="2658776"/>
                    <a:pt x="1066251" y="2647946"/>
                  </a:cubicBezTo>
                  <a:cubicBezTo>
                    <a:pt x="1072062" y="2638259"/>
                    <a:pt x="1083947" y="2633381"/>
                    <a:pt x="1090212" y="2623982"/>
                  </a:cubicBezTo>
                  <a:cubicBezTo>
                    <a:pt x="1108071" y="2597190"/>
                    <a:pt x="1119893" y="2566645"/>
                    <a:pt x="1138133" y="2540111"/>
                  </a:cubicBezTo>
                  <a:cubicBezTo>
                    <a:pt x="1163928" y="2502587"/>
                    <a:pt x="1189800" y="2464477"/>
                    <a:pt x="1221996" y="2432276"/>
                  </a:cubicBezTo>
                  <a:cubicBezTo>
                    <a:pt x="1237970" y="2416300"/>
                    <a:pt x="1256363" y="2402423"/>
                    <a:pt x="1269917" y="2384349"/>
                  </a:cubicBezTo>
                  <a:cubicBezTo>
                    <a:pt x="1280633" y="2370060"/>
                    <a:pt x="1285891" y="2352398"/>
                    <a:pt x="1293878" y="2336423"/>
                  </a:cubicBezTo>
                  <a:cubicBezTo>
                    <a:pt x="1297871" y="2320447"/>
                    <a:pt x="1301335" y="2304330"/>
                    <a:pt x="1305858" y="2288496"/>
                  </a:cubicBezTo>
                  <a:cubicBezTo>
                    <a:pt x="1309327" y="2276352"/>
                    <a:pt x="1316696" y="2265129"/>
                    <a:pt x="1317839" y="2252551"/>
                  </a:cubicBezTo>
                  <a:cubicBezTo>
                    <a:pt x="1324718" y="2176874"/>
                    <a:pt x="1323509" y="2100626"/>
                    <a:pt x="1329819" y="2024900"/>
                  </a:cubicBezTo>
                  <a:cubicBezTo>
                    <a:pt x="1331510" y="2004605"/>
                    <a:pt x="1338156" y="1985028"/>
                    <a:pt x="1341799" y="1964991"/>
                  </a:cubicBezTo>
                  <a:cubicBezTo>
                    <a:pt x="1346144" y="1941089"/>
                    <a:pt x="1348690" y="1916856"/>
                    <a:pt x="1353780" y="1893101"/>
                  </a:cubicBezTo>
                  <a:cubicBezTo>
                    <a:pt x="1361713" y="1856075"/>
                    <a:pt x="1389792" y="1725311"/>
                    <a:pt x="1425662" y="1701395"/>
                  </a:cubicBezTo>
                  <a:lnTo>
                    <a:pt x="1461603" y="1677432"/>
                  </a:lnTo>
                  <a:cubicBezTo>
                    <a:pt x="1469590" y="1665450"/>
                    <a:pt x="1479715" y="1654646"/>
                    <a:pt x="1485563" y="1641487"/>
                  </a:cubicBezTo>
                  <a:cubicBezTo>
                    <a:pt x="1495821" y="1618404"/>
                    <a:pt x="1509524" y="1569597"/>
                    <a:pt x="1509524" y="1569597"/>
                  </a:cubicBezTo>
                  <a:cubicBezTo>
                    <a:pt x="1513517" y="1313988"/>
                    <a:pt x="1513877" y="1058297"/>
                    <a:pt x="1521504" y="802771"/>
                  </a:cubicBezTo>
                  <a:cubicBezTo>
                    <a:pt x="1521881" y="790147"/>
                    <a:pt x="1530745" y="779155"/>
                    <a:pt x="1533485" y="766826"/>
                  </a:cubicBezTo>
                  <a:cubicBezTo>
                    <a:pt x="1538755" y="743111"/>
                    <a:pt x="1540375" y="718691"/>
                    <a:pt x="1545465" y="694936"/>
                  </a:cubicBezTo>
                  <a:cubicBezTo>
                    <a:pt x="1607924" y="403430"/>
                    <a:pt x="1532617" y="778578"/>
                    <a:pt x="1593387" y="515211"/>
                  </a:cubicBezTo>
                  <a:cubicBezTo>
                    <a:pt x="1598849" y="491539"/>
                    <a:pt x="1599476" y="466890"/>
                    <a:pt x="1605367" y="443321"/>
                  </a:cubicBezTo>
                  <a:cubicBezTo>
                    <a:pt x="1611493" y="418816"/>
                    <a:pt x="1621341" y="395394"/>
                    <a:pt x="1629328" y="371431"/>
                  </a:cubicBezTo>
                  <a:cubicBezTo>
                    <a:pt x="1633321" y="359449"/>
                    <a:pt x="1638245" y="347739"/>
                    <a:pt x="1641308" y="335486"/>
                  </a:cubicBezTo>
                  <a:cubicBezTo>
                    <a:pt x="1645301" y="319511"/>
                    <a:pt x="1646802" y="302696"/>
                    <a:pt x="1653288" y="287560"/>
                  </a:cubicBezTo>
                  <a:cubicBezTo>
                    <a:pt x="1658960" y="274324"/>
                    <a:pt x="1669262" y="263597"/>
                    <a:pt x="1677249" y="251615"/>
                  </a:cubicBezTo>
                  <a:cubicBezTo>
                    <a:pt x="1685236" y="219664"/>
                    <a:pt x="1690797" y="187006"/>
                    <a:pt x="1701210" y="155761"/>
                  </a:cubicBezTo>
                  <a:cubicBezTo>
                    <a:pt x="1705203" y="143779"/>
                    <a:pt x="1706185" y="130325"/>
                    <a:pt x="1713190" y="119816"/>
                  </a:cubicBezTo>
                  <a:cubicBezTo>
                    <a:pt x="1722588" y="105717"/>
                    <a:pt x="1738284" y="96888"/>
                    <a:pt x="1749131" y="83871"/>
                  </a:cubicBezTo>
                  <a:cubicBezTo>
                    <a:pt x="1758349" y="72809"/>
                    <a:pt x="1765105" y="59908"/>
                    <a:pt x="1773092" y="47927"/>
                  </a:cubicBezTo>
                  <a:cubicBezTo>
                    <a:pt x="1786858" y="6624"/>
                    <a:pt x="1776142" y="20913"/>
                    <a:pt x="1797052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28274" y="281493"/>
              <a:ext cx="2137224" cy="749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 smtClean="0"/>
                <a:t>1B</a:t>
              </a:r>
              <a:r>
                <a:rPr lang="en-US" sz="1600" b="1" dirty="0"/>
                <a:t> </a:t>
              </a:r>
              <a:r>
                <a:rPr lang="en-US" sz="1600" b="1" dirty="0" smtClean="0"/>
                <a:t>Android Activations</a:t>
              </a:r>
            </a:p>
            <a:p>
              <a:pPr algn="r"/>
              <a:r>
                <a:rPr lang="en-US" sz="1600" b="1" dirty="0" smtClean="0"/>
                <a:t>Sep 2013</a:t>
              </a:r>
              <a:endParaRPr lang="en-US" sz="1600" b="1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75270" y="2528330"/>
              <a:ext cx="2923833" cy="2026359"/>
              <a:chOff x="228599" y="1588568"/>
              <a:chExt cx="6612152" cy="4108355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268860" y="5037421"/>
                <a:ext cx="1229648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-13.8B</a:t>
                </a:r>
                <a:endParaRPr lang="en-US" sz="1050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14540" r="17440"/>
              <a:stretch/>
            </p:blipFill>
            <p:spPr>
              <a:xfrm>
                <a:off x="228599" y="3352800"/>
                <a:ext cx="1655515" cy="136904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664" r="10111"/>
              <a:stretch/>
            </p:blipFill>
            <p:spPr>
              <a:xfrm>
                <a:off x="1981200" y="3209016"/>
                <a:ext cx="1470538" cy="1335486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73340" y="2642404"/>
                <a:ext cx="1508683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Universe</a:t>
                </a:r>
                <a:endParaRPr lang="en-US" sz="105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58474" y="2218415"/>
                <a:ext cx="1464078" cy="1079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/>
                  <a:t>Tools</a:t>
                </a:r>
              </a:p>
              <a:p>
                <a:pPr algn="ctr"/>
                <a:r>
                  <a:rPr lang="en-US" sz="1050" dirty="0" smtClean="0"/>
                  <a:t>Altruism</a:t>
                </a:r>
                <a:endParaRPr lang="en-US" sz="105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497418" y="5037423"/>
                <a:ext cx="939635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-5M</a:t>
                </a:r>
                <a:endParaRPr lang="en-US" sz="105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426538" y="5037425"/>
                <a:ext cx="103496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1679</a:t>
                </a:r>
                <a:endParaRPr lang="en-US" sz="1050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8409" y="2590806"/>
                <a:ext cx="1310668" cy="1656208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768150" y="1588568"/>
                <a:ext cx="2072601" cy="95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/>
                  <a:t>Programmable Machines</a:t>
                </a:r>
                <a:endParaRPr lang="en-US" sz="9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563860" y="3266862"/>
                <a:ext cx="1551749" cy="107917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700" b="1" i="1" dirty="0" smtClean="0"/>
                  <a:t>S </a:t>
                </a:r>
                <a:r>
                  <a:rPr lang="en-US" sz="700" b="1" dirty="0" smtClean="0"/>
                  <a:t>::=</a:t>
                </a:r>
                <a:r>
                  <a:rPr lang="en-US" sz="700" b="1" i="1" dirty="0" smtClean="0"/>
                  <a:t> NP V O</a:t>
                </a:r>
              </a:p>
              <a:p>
                <a:r>
                  <a:rPr lang="en-US" sz="700" b="1" i="1" dirty="0" smtClean="0"/>
                  <a:t>NP </a:t>
                </a:r>
                <a:r>
                  <a:rPr lang="en-US" sz="700" b="1" dirty="0" smtClean="0"/>
                  <a:t>::=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dirty="0" smtClean="0">
                    <a:sym typeface="Wingdings"/>
                  </a:rPr>
                  <a:t>and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NP</a:t>
                </a:r>
                <a:endParaRPr lang="en-US" sz="700" b="1" i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200402" y="1981200"/>
                <a:ext cx="2094209" cy="107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/>
                  <a:t>Recursive Language</a:t>
                </a:r>
                <a:endParaRPr lang="en-US" sz="105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984563" y="5037425"/>
                <a:ext cx="114264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-300K</a:t>
                </a:r>
                <a:endParaRPr lang="en-US" sz="1050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199103" y="4216178"/>
              <a:ext cx="548648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1945</a:t>
              </a:r>
              <a:endParaRPr lang="en-US" sz="14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8801" y="2957685"/>
              <a:ext cx="697622" cy="8913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870325" y="2045250"/>
              <a:ext cx="1230611" cy="551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Practical Universal Machines</a:t>
              </a:r>
              <a:endParaRPr lang="en-US" sz="11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57287" y="4229406"/>
              <a:ext cx="618867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1950s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31187" y="2324723"/>
              <a:ext cx="1040112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Abstractions</a:t>
              </a:r>
              <a:endParaRPr lang="en-US" sz="110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508" y="2669891"/>
              <a:ext cx="912028" cy="126519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053074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1969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36126" y="2324723"/>
              <a:ext cx="971033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Modern OS</a:t>
              </a:r>
              <a:endParaRPr lang="en-US" sz="1100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62704" y="2669891"/>
              <a:ext cx="922446" cy="132049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90979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1993</a:t>
              </a:r>
              <a:endParaRPr lang="en-US" sz="1600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6029" y="2632320"/>
              <a:ext cx="1128497" cy="144143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807161" y="1285492"/>
              <a:ext cx="971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Open Source OS, runs on cheap machines</a:t>
              </a:r>
              <a:endParaRPr lang="en-US" sz="11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05605" y="1218903"/>
              <a:ext cx="971033" cy="1419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Cheaper, faster, low-energy processors, Internet, web, $$$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6920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1379" y="1223503"/>
            <a:ext cx="8893211" cy="3401808"/>
            <a:chOff x="131379" y="281493"/>
            <a:chExt cx="8893211" cy="43579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680711" y="2907643"/>
              <a:ext cx="1312366" cy="94105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131379" y="4120516"/>
              <a:ext cx="8879986" cy="10234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053521" y="4205726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2008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2394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2013</a:t>
              </a:r>
              <a:endParaRPr lang="en-US" sz="16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366317" y="510196"/>
              <a:ext cx="1394109" cy="3571546"/>
            </a:xfrm>
            <a:custGeom>
              <a:avLst/>
              <a:gdLst>
                <a:gd name="connsiteX0" fmla="*/ 0 w 1797052"/>
                <a:gd name="connsiteY0" fmla="*/ 3342882 h 3342882"/>
                <a:gd name="connsiteX1" fmla="*/ 143765 w 1797052"/>
                <a:gd name="connsiteY1" fmla="*/ 3259010 h 3342882"/>
                <a:gd name="connsiteX2" fmla="*/ 263568 w 1797052"/>
                <a:gd name="connsiteY2" fmla="*/ 3199102 h 3342882"/>
                <a:gd name="connsiteX3" fmla="*/ 359411 w 1797052"/>
                <a:gd name="connsiteY3" fmla="*/ 3139194 h 3342882"/>
                <a:gd name="connsiteX4" fmla="*/ 467234 w 1797052"/>
                <a:gd name="connsiteY4" fmla="*/ 3091267 h 3342882"/>
                <a:gd name="connsiteX5" fmla="*/ 622978 w 1797052"/>
                <a:gd name="connsiteY5" fmla="*/ 3079285 h 3342882"/>
                <a:gd name="connsiteX6" fmla="*/ 706841 w 1797052"/>
                <a:gd name="connsiteY6" fmla="*/ 3043340 h 3342882"/>
                <a:gd name="connsiteX7" fmla="*/ 730802 w 1797052"/>
                <a:gd name="connsiteY7" fmla="*/ 3007395 h 3342882"/>
                <a:gd name="connsiteX8" fmla="*/ 778723 w 1797052"/>
                <a:gd name="connsiteY8" fmla="*/ 2971450 h 3342882"/>
                <a:gd name="connsiteX9" fmla="*/ 814664 w 1797052"/>
                <a:gd name="connsiteY9" fmla="*/ 2923524 h 3342882"/>
                <a:gd name="connsiteX10" fmla="*/ 862585 w 1797052"/>
                <a:gd name="connsiteY10" fmla="*/ 2887579 h 3342882"/>
                <a:gd name="connsiteX11" fmla="*/ 898526 w 1797052"/>
                <a:gd name="connsiteY11" fmla="*/ 2839652 h 3342882"/>
                <a:gd name="connsiteX12" fmla="*/ 958428 w 1797052"/>
                <a:gd name="connsiteY12" fmla="*/ 2791726 h 3342882"/>
                <a:gd name="connsiteX13" fmla="*/ 1030310 w 1797052"/>
                <a:gd name="connsiteY13" fmla="*/ 2719836 h 3342882"/>
                <a:gd name="connsiteX14" fmla="*/ 1054271 w 1797052"/>
                <a:gd name="connsiteY14" fmla="*/ 2683891 h 3342882"/>
                <a:gd name="connsiteX15" fmla="*/ 1066251 w 1797052"/>
                <a:gd name="connsiteY15" fmla="*/ 2647946 h 3342882"/>
                <a:gd name="connsiteX16" fmla="*/ 1090212 w 1797052"/>
                <a:gd name="connsiteY16" fmla="*/ 2623982 h 3342882"/>
                <a:gd name="connsiteX17" fmla="*/ 1138133 w 1797052"/>
                <a:gd name="connsiteY17" fmla="*/ 2540111 h 3342882"/>
                <a:gd name="connsiteX18" fmla="*/ 1221996 w 1797052"/>
                <a:gd name="connsiteY18" fmla="*/ 2432276 h 3342882"/>
                <a:gd name="connsiteX19" fmla="*/ 1269917 w 1797052"/>
                <a:gd name="connsiteY19" fmla="*/ 2384349 h 3342882"/>
                <a:gd name="connsiteX20" fmla="*/ 1293878 w 1797052"/>
                <a:gd name="connsiteY20" fmla="*/ 2336423 h 3342882"/>
                <a:gd name="connsiteX21" fmla="*/ 1305858 w 1797052"/>
                <a:gd name="connsiteY21" fmla="*/ 2288496 h 3342882"/>
                <a:gd name="connsiteX22" fmla="*/ 1317839 w 1797052"/>
                <a:gd name="connsiteY22" fmla="*/ 2252551 h 3342882"/>
                <a:gd name="connsiteX23" fmla="*/ 1329819 w 1797052"/>
                <a:gd name="connsiteY23" fmla="*/ 2024900 h 3342882"/>
                <a:gd name="connsiteX24" fmla="*/ 1341799 w 1797052"/>
                <a:gd name="connsiteY24" fmla="*/ 1964991 h 3342882"/>
                <a:gd name="connsiteX25" fmla="*/ 1353780 w 1797052"/>
                <a:gd name="connsiteY25" fmla="*/ 1893101 h 3342882"/>
                <a:gd name="connsiteX26" fmla="*/ 1425662 w 1797052"/>
                <a:gd name="connsiteY26" fmla="*/ 1701395 h 3342882"/>
                <a:gd name="connsiteX27" fmla="*/ 1461603 w 1797052"/>
                <a:gd name="connsiteY27" fmla="*/ 1677432 h 3342882"/>
                <a:gd name="connsiteX28" fmla="*/ 1485563 w 1797052"/>
                <a:gd name="connsiteY28" fmla="*/ 1641487 h 3342882"/>
                <a:gd name="connsiteX29" fmla="*/ 1509524 w 1797052"/>
                <a:gd name="connsiteY29" fmla="*/ 1569597 h 3342882"/>
                <a:gd name="connsiteX30" fmla="*/ 1521504 w 1797052"/>
                <a:gd name="connsiteY30" fmla="*/ 802771 h 3342882"/>
                <a:gd name="connsiteX31" fmla="*/ 1533485 w 1797052"/>
                <a:gd name="connsiteY31" fmla="*/ 766826 h 3342882"/>
                <a:gd name="connsiteX32" fmla="*/ 1545465 w 1797052"/>
                <a:gd name="connsiteY32" fmla="*/ 694936 h 3342882"/>
                <a:gd name="connsiteX33" fmla="*/ 1593387 w 1797052"/>
                <a:gd name="connsiteY33" fmla="*/ 515211 h 3342882"/>
                <a:gd name="connsiteX34" fmla="*/ 1605367 w 1797052"/>
                <a:gd name="connsiteY34" fmla="*/ 443321 h 3342882"/>
                <a:gd name="connsiteX35" fmla="*/ 1629328 w 1797052"/>
                <a:gd name="connsiteY35" fmla="*/ 371431 h 3342882"/>
                <a:gd name="connsiteX36" fmla="*/ 1641308 w 1797052"/>
                <a:gd name="connsiteY36" fmla="*/ 335486 h 3342882"/>
                <a:gd name="connsiteX37" fmla="*/ 1653288 w 1797052"/>
                <a:gd name="connsiteY37" fmla="*/ 287560 h 3342882"/>
                <a:gd name="connsiteX38" fmla="*/ 1677249 w 1797052"/>
                <a:gd name="connsiteY38" fmla="*/ 251615 h 3342882"/>
                <a:gd name="connsiteX39" fmla="*/ 1701210 w 1797052"/>
                <a:gd name="connsiteY39" fmla="*/ 155761 h 3342882"/>
                <a:gd name="connsiteX40" fmla="*/ 1713190 w 1797052"/>
                <a:gd name="connsiteY40" fmla="*/ 119816 h 3342882"/>
                <a:gd name="connsiteX41" fmla="*/ 1749131 w 1797052"/>
                <a:gd name="connsiteY41" fmla="*/ 83871 h 3342882"/>
                <a:gd name="connsiteX42" fmla="*/ 1773092 w 1797052"/>
                <a:gd name="connsiteY42" fmla="*/ 47927 h 3342882"/>
                <a:gd name="connsiteX43" fmla="*/ 1797052 w 1797052"/>
                <a:gd name="connsiteY43" fmla="*/ 0 h 334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97052" h="3342882">
                  <a:moveTo>
                    <a:pt x="0" y="3342882"/>
                  </a:moveTo>
                  <a:cubicBezTo>
                    <a:pt x="209078" y="3163654"/>
                    <a:pt x="-12941" y="3330247"/>
                    <a:pt x="143765" y="3259010"/>
                  </a:cubicBezTo>
                  <a:cubicBezTo>
                    <a:pt x="318101" y="3179758"/>
                    <a:pt x="136963" y="3230758"/>
                    <a:pt x="263568" y="3199102"/>
                  </a:cubicBezTo>
                  <a:cubicBezTo>
                    <a:pt x="355199" y="3130370"/>
                    <a:pt x="267313" y="3191827"/>
                    <a:pt x="359411" y="3139194"/>
                  </a:cubicBezTo>
                  <a:cubicBezTo>
                    <a:pt x="402051" y="3114826"/>
                    <a:pt x="406802" y="3095916"/>
                    <a:pt x="467234" y="3091267"/>
                  </a:cubicBezTo>
                  <a:lnTo>
                    <a:pt x="622978" y="3079285"/>
                  </a:lnTo>
                  <a:cubicBezTo>
                    <a:pt x="659642" y="3070119"/>
                    <a:pt x="679261" y="3070923"/>
                    <a:pt x="706841" y="3043340"/>
                  </a:cubicBezTo>
                  <a:cubicBezTo>
                    <a:pt x="717023" y="3033157"/>
                    <a:pt x="720620" y="3017578"/>
                    <a:pt x="730802" y="3007395"/>
                  </a:cubicBezTo>
                  <a:cubicBezTo>
                    <a:pt x="744921" y="2993275"/>
                    <a:pt x="764604" y="2985570"/>
                    <a:pt x="778723" y="2971450"/>
                  </a:cubicBezTo>
                  <a:cubicBezTo>
                    <a:pt x="792842" y="2957329"/>
                    <a:pt x="800545" y="2937645"/>
                    <a:pt x="814664" y="2923524"/>
                  </a:cubicBezTo>
                  <a:cubicBezTo>
                    <a:pt x="828783" y="2909404"/>
                    <a:pt x="848466" y="2901699"/>
                    <a:pt x="862585" y="2887579"/>
                  </a:cubicBezTo>
                  <a:cubicBezTo>
                    <a:pt x="876704" y="2873458"/>
                    <a:pt x="884407" y="2853773"/>
                    <a:pt x="898526" y="2839652"/>
                  </a:cubicBezTo>
                  <a:cubicBezTo>
                    <a:pt x="916607" y="2821569"/>
                    <a:pt x="940347" y="2809809"/>
                    <a:pt x="958428" y="2791726"/>
                  </a:cubicBezTo>
                  <a:cubicBezTo>
                    <a:pt x="1047589" y="2702555"/>
                    <a:pt x="945608" y="2776310"/>
                    <a:pt x="1030310" y="2719836"/>
                  </a:cubicBezTo>
                  <a:cubicBezTo>
                    <a:pt x="1038297" y="2707854"/>
                    <a:pt x="1047832" y="2696771"/>
                    <a:pt x="1054271" y="2683891"/>
                  </a:cubicBezTo>
                  <a:cubicBezTo>
                    <a:pt x="1059919" y="2672594"/>
                    <a:pt x="1059754" y="2658776"/>
                    <a:pt x="1066251" y="2647946"/>
                  </a:cubicBezTo>
                  <a:cubicBezTo>
                    <a:pt x="1072062" y="2638259"/>
                    <a:pt x="1083947" y="2633381"/>
                    <a:pt x="1090212" y="2623982"/>
                  </a:cubicBezTo>
                  <a:cubicBezTo>
                    <a:pt x="1108071" y="2597190"/>
                    <a:pt x="1119893" y="2566645"/>
                    <a:pt x="1138133" y="2540111"/>
                  </a:cubicBezTo>
                  <a:cubicBezTo>
                    <a:pt x="1163928" y="2502587"/>
                    <a:pt x="1189800" y="2464477"/>
                    <a:pt x="1221996" y="2432276"/>
                  </a:cubicBezTo>
                  <a:cubicBezTo>
                    <a:pt x="1237970" y="2416300"/>
                    <a:pt x="1256363" y="2402423"/>
                    <a:pt x="1269917" y="2384349"/>
                  </a:cubicBezTo>
                  <a:cubicBezTo>
                    <a:pt x="1280633" y="2370060"/>
                    <a:pt x="1285891" y="2352398"/>
                    <a:pt x="1293878" y="2336423"/>
                  </a:cubicBezTo>
                  <a:cubicBezTo>
                    <a:pt x="1297871" y="2320447"/>
                    <a:pt x="1301335" y="2304330"/>
                    <a:pt x="1305858" y="2288496"/>
                  </a:cubicBezTo>
                  <a:cubicBezTo>
                    <a:pt x="1309327" y="2276352"/>
                    <a:pt x="1316696" y="2265129"/>
                    <a:pt x="1317839" y="2252551"/>
                  </a:cubicBezTo>
                  <a:cubicBezTo>
                    <a:pt x="1324718" y="2176874"/>
                    <a:pt x="1323509" y="2100626"/>
                    <a:pt x="1329819" y="2024900"/>
                  </a:cubicBezTo>
                  <a:cubicBezTo>
                    <a:pt x="1331510" y="2004605"/>
                    <a:pt x="1338156" y="1985028"/>
                    <a:pt x="1341799" y="1964991"/>
                  </a:cubicBezTo>
                  <a:cubicBezTo>
                    <a:pt x="1346144" y="1941089"/>
                    <a:pt x="1348690" y="1916856"/>
                    <a:pt x="1353780" y="1893101"/>
                  </a:cubicBezTo>
                  <a:cubicBezTo>
                    <a:pt x="1361713" y="1856075"/>
                    <a:pt x="1389792" y="1725311"/>
                    <a:pt x="1425662" y="1701395"/>
                  </a:cubicBezTo>
                  <a:lnTo>
                    <a:pt x="1461603" y="1677432"/>
                  </a:lnTo>
                  <a:cubicBezTo>
                    <a:pt x="1469590" y="1665450"/>
                    <a:pt x="1479715" y="1654646"/>
                    <a:pt x="1485563" y="1641487"/>
                  </a:cubicBezTo>
                  <a:cubicBezTo>
                    <a:pt x="1495821" y="1618404"/>
                    <a:pt x="1509524" y="1569597"/>
                    <a:pt x="1509524" y="1569597"/>
                  </a:cubicBezTo>
                  <a:cubicBezTo>
                    <a:pt x="1513517" y="1313988"/>
                    <a:pt x="1513877" y="1058297"/>
                    <a:pt x="1521504" y="802771"/>
                  </a:cubicBezTo>
                  <a:cubicBezTo>
                    <a:pt x="1521881" y="790147"/>
                    <a:pt x="1530745" y="779155"/>
                    <a:pt x="1533485" y="766826"/>
                  </a:cubicBezTo>
                  <a:cubicBezTo>
                    <a:pt x="1538755" y="743111"/>
                    <a:pt x="1540375" y="718691"/>
                    <a:pt x="1545465" y="694936"/>
                  </a:cubicBezTo>
                  <a:cubicBezTo>
                    <a:pt x="1607924" y="403430"/>
                    <a:pt x="1532617" y="778578"/>
                    <a:pt x="1593387" y="515211"/>
                  </a:cubicBezTo>
                  <a:cubicBezTo>
                    <a:pt x="1598849" y="491539"/>
                    <a:pt x="1599476" y="466890"/>
                    <a:pt x="1605367" y="443321"/>
                  </a:cubicBezTo>
                  <a:cubicBezTo>
                    <a:pt x="1611493" y="418816"/>
                    <a:pt x="1621341" y="395394"/>
                    <a:pt x="1629328" y="371431"/>
                  </a:cubicBezTo>
                  <a:cubicBezTo>
                    <a:pt x="1633321" y="359449"/>
                    <a:pt x="1638245" y="347739"/>
                    <a:pt x="1641308" y="335486"/>
                  </a:cubicBezTo>
                  <a:cubicBezTo>
                    <a:pt x="1645301" y="319511"/>
                    <a:pt x="1646802" y="302696"/>
                    <a:pt x="1653288" y="287560"/>
                  </a:cubicBezTo>
                  <a:cubicBezTo>
                    <a:pt x="1658960" y="274324"/>
                    <a:pt x="1669262" y="263597"/>
                    <a:pt x="1677249" y="251615"/>
                  </a:cubicBezTo>
                  <a:cubicBezTo>
                    <a:pt x="1685236" y="219664"/>
                    <a:pt x="1690797" y="187006"/>
                    <a:pt x="1701210" y="155761"/>
                  </a:cubicBezTo>
                  <a:cubicBezTo>
                    <a:pt x="1705203" y="143779"/>
                    <a:pt x="1706185" y="130325"/>
                    <a:pt x="1713190" y="119816"/>
                  </a:cubicBezTo>
                  <a:cubicBezTo>
                    <a:pt x="1722588" y="105717"/>
                    <a:pt x="1738284" y="96888"/>
                    <a:pt x="1749131" y="83871"/>
                  </a:cubicBezTo>
                  <a:cubicBezTo>
                    <a:pt x="1758349" y="72809"/>
                    <a:pt x="1765105" y="59908"/>
                    <a:pt x="1773092" y="47927"/>
                  </a:cubicBezTo>
                  <a:cubicBezTo>
                    <a:pt x="1786858" y="6624"/>
                    <a:pt x="1776142" y="20913"/>
                    <a:pt x="1797052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28274" y="281493"/>
              <a:ext cx="2137224" cy="749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 smtClean="0"/>
                <a:t>1B</a:t>
              </a:r>
              <a:r>
                <a:rPr lang="en-US" sz="1600" b="1" dirty="0"/>
                <a:t> </a:t>
              </a:r>
              <a:r>
                <a:rPr lang="en-US" sz="1600" b="1" dirty="0" smtClean="0"/>
                <a:t>Android Activations</a:t>
              </a:r>
            </a:p>
            <a:p>
              <a:pPr algn="r"/>
              <a:r>
                <a:rPr lang="en-US" sz="1600" b="1" dirty="0" smtClean="0"/>
                <a:t>Sep 2013</a:t>
              </a:r>
              <a:endParaRPr lang="en-US" sz="1600" b="1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75270" y="2528330"/>
              <a:ext cx="2923833" cy="2026359"/>
              <a:chOff x="228599" y="1588568"/>
              <a:chExt cx="6612152" cy="4108355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268860" y="5037421"/>
                <a:ext cx="1229648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-13.8B</a:t>
                </a:r>
                <a:endParaRPr lang="en-US" sz="1050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14540" r="17440"/>
              <a:stretch/>
            </p:blipFill>
            <p:spPr>
              <a:xfrm>
                <a:off x="228599" y="3352800"/>
                <a:ext cx="1655515" cy="136904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664" r="10111"/>
              <a:stretch/>
            </p:blipFill>
            <p:spPr>
              <a:xfrm>
                <a:off x="1981200" y="3209016"/>
                <a:ext cx="1470538" cy="1335486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73340" y="2642404"/>
                <a:ext cx="1508683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Universe</a:t>
                </a:r>
                <a:endParaRPr lang="en-US" sz="105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58474" y="2218415"/>
                <a:ext cx="1464078" cy="1079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/>
                  <a:t>Tools</a:t>
                </a:r>
              </a:p>
              <a:p>
                <a:pPr algn="ctr"/>
                <a:r>
                  <a:rPr lang="en-US" sz="1050" dirty="0" smtClean="0"/>
                  <a:t>Altruism</a:t>
                </a:r>
                <a:endParaRPr lang="en-US" sz="105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497418" y="5037423"/>
                <a:ext cx="939635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-5M</a:t>
                </a:r>
                <a:endParaRPr lang="en-US" sz="105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426538" y="5037425"/>
                <a:ext cx="103496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1679</a:t>
                </a:r>
                <a:endParaRPr lang="en-US" sz="1050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8409" y="2590806"/>
                <a:ext cx="1310668" cy="1656208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768150" y="1588568"/>
                <a:ext cx="2072601" cy="95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/>
                  <a:t>Programmable Machines</a:t>
                </a:r>
                <a:endParaRPr lang="en-US" sz="9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563860" y="3266862"/>
                <a:ext cx="1551749" cy="107917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700" b="1" i="1" dirty="0" smtClean="0"/>
                  <a:t>S </a:t>
                </a:r>
                <a:r>
                  <a:rPr lang="en-US" sz="700" b="1" dirty="0" smtClean="0"/>
                  <a:t>::=</a:t>
                </a:r>
                <a:r>
                  <a:rPr lang="en-US" sz="700" b="1" i="1" dirty="0" smtClean="0"/>
                  <a:t> NP V O</a:t>
                </a:r>
              </a:p>
              <a:p>
                <a:r>
                  <a:rPr lang="en-US" sz="700" b="1" i="1" dirty="0" smtClean="0"/>
                  <a:t>NP </a:t>
                </a:r>
                <a:r>
                  <a:rPr lang="en-US" sz="700" b="1" dirty="0" smtClean="0"/>
                  <a:t>::=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dirty="0" smtClean="0">
                    <a:sym typeface="Wingdings"/>
                  </a:rPr>
                  <a:t>and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NP</a:t>
                </a:r>
                <a:endParaRPr lang="en-US" sz="700" b="1" i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200402" y="1981200"/>
                <a:ext cx="2094209" cy="107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/>
                  <a:t>Recursive Language</a:t>
                </a:r>
                <a:endParaRPr lang="en-US" sz="105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984563" y="5037425"/>
                <a:ext cx="114264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-300K</a:t>
                </a:r>
                <a:endParaRPr lang="en-US" sz="1050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199103" y="4216178"/>
              <a:ext cx="548648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1945</a:t>
              </a:r>
              <a:endParaRPr lang="en-US" sz="14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8801" y="2957685"/>
              <a:ext cx="697622" cy="8913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870325" y="2045250"/>
              <a:ext cx="1230611" cy="551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Practical Universal Machines</a:t>
              </a:r>
              <a:endParaRPr lang="en-US" sz="11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57287" y="4229406"/>
              <a:ext cx="618867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1950s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31187" y="2324723"/>
              <a:ext cx="1040112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Abstractions</a:t>
              </a:r>
              <a:endParaRPr lang="en-US" sz="110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508" y="2669891"/>
              <a:ext cx="912028" cy="126519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053074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1969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36126" y="2324723"/>
              <a:ext cx="971033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Modern OS</a:t>
              </a:r>
              <a:endParaRPr lang="en-US" sz="1100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62704" y="2669891"/>
              <a:ext cx="922446" cy="132049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90979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1993</a:t>
              </a:r>
              <a:endParaRPr lang="en-US" sz="1600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6029" y="2632320"/>
              <a:ext cx="1128497" cy="144143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807161" y="1285492"/>
              <a:ext cx="971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Open Source OS, runs on cheap machines</a:t>
              </a:r>
              <a:endParaRPr lang="en-US" sz="11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05605" y="1218903"/>
              <a:ext cx="971033" cy="1419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Cheaper, faster, low-energy processors, Internet, web, $$$</a:t>
              </a:r>
              <a:endParaRPr lang="en-US" sz="1100" dirty="0"/>
            </a:p>
          </p:txBody>
        </p:sp>
      </p:grpSp>
      <p:sp>
        <p:nvSpPr>
          <p:cNvPr id="43" name="Freeform 42"/>
          <p:cNvSpPr/>
          <p:nvPr/>
        </p:nvSpPr>
        <p:spPr>
          <a:xfrm>
            <a:off x="6849914" y="-247161"/>
            <a:ext cx="1602491" cy="4448893"/>
          </a:xfrm>
          <a:custGeom>
            <a:avLst/>
            <a:gdLst>
              <a:gd name="connsiteX0" fmla="*/ 0 w 1534299"/>
              <a:gd name="connsiteY0" fmla="*/ 3946048 h 3946048"/>
              <a:gd name="connsiteX1" fmla="*/ 460290 w 1534299"/>
              <a:gd name="connsiteY1" fmla="*/ 3605137 h 3946048"/>
              <a:gd name="connsiteX2" fmla="*/ 460290 w 1534299"/>
              <a:gd name="connsiteY2" fmla="*/ 3596614 h 3946048"/>
              <a:gd name="connsiteX3" fmla="*/ 971723 w 1534299"/>
              <a:gd name="connsiteY3" fmla="*/ 2923314 h 3946048"/>
              <a:gd name="connsiteX4" fmla="*/ 1270059 w 1534299"/>
              <a:gd name="connsiteY4" fmla="*/ 1883535 h 3946048"/>
              <a:gd name="connsiteX5" fmla="*/ 1534299 w 1534299"/>
              <a:gd name="connsiteY5" fmla="*/ 0 h 394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4299" h="3946048">
                <a:moveTo>
                  <a:pt x="0" y="3946048"/>
                </a:moveTo>
                <a:lnTo>
                  <a:pt x="460290" y="3605137"/>
                </a:lnTo>
                <a:cubicBezTo>
                  <a:pt x="537005" y="3546898"/>
                  <a:pt x="375051" y="3710251"/>
                  <a:pt x="460290" y="3596614"/>
                </a:cubicBezTo>
                <a:cubicBezTo>
                  <a:pt x="545529" y="3482977"/>
                  <a:pt x="836762" y="3208827"/>
                  <a:pt x="971723" y="2923314"/>
                </a:cubicBezTo>
                <a:cubicBezTo>
                  <a:pt x="1106685" y="2637801"/>
                  <a:pt x="1176296" y="2370754"/>
                  <a:pt x="1270059" y="1883535"/>
                </a:cubicBezTo>
                <a:cubicBezTo>
                  <a:pt x="1363822" y="1396316"/>
                  <a:pt x="1470370" y="420457"/>
                  <a:pt x="1534299" y="0"/>
                </a:cubicBez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617852" y="137033"/>
            <a:ext cx="26340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1.5B L4 Microkernel Systems</a:t>
            </a:r>
          </a:p>
          <a:p>
            <a:pPr algn="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Jan 2012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5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 descr="Screen Shot 2014-04-16 at 4.39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84" y="289775"/>
            <a:ext cx="5227260" cy="3323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954" y="758478"/>
            <a:ext cx="3523041" cy="1297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4-04-16 at 4.43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13" y="2209850"/>
            <a:ext cx="7901643" cy="2557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2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 descr="Screen Shot 2014-04-16 at 8.55.49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4" y="469195"/>
            <a:ext cx="6726892" cy="208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553" b="3277"/>
          <a:stretch/>
        </p:blipFill>
        <p:spPr>
          <a:xfrm>
            <a:off x="6009340" y="775573"/>
            <a:ext cx="2596464" cy="364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375867" y="4448893"/>
            <a:ext cx="1960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1953-10 June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309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 descr="Screen Shot 2014-04-16 at 9.02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67" y="170454"/>
            <a:ext cx="4233993" cy="4504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4-04-16 at 8.55.49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59" y="434759"/>
            <a:ext cx="4316878" cy="133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5437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L3 Abstractions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54386" y="1167248"/>
            <a:ext cx="2820276" cy="21195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Task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Threads: each has </a:t>
            </a:r>
            <a:r>
              <a:rPr lang="en-US" b="1" dirty="0" smtClean="0"/>
              <a:t>global, unique ID</a:t>
            </a:r>
          </a:p>
          <a:p>
            <a:pPr algn="ctr"/>
            <a:r>
              <a:rPr lang="en-US" b="1" dirty="0" smtClean="0"/>
              <a:t>Own Address Space</a:t>
            </a:r>
          </a:p>
          <a:p>
            <a:pPr algn="ctr"/>
            <a:r>
              <a:rPr lang="en-US" b="1" dirty="0" smtClean="0"/>
              <a:t>Shared data spaces </a:t>
            </a:r>
          </a:p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89517" y="1392620"/>
            <a:ext cx="3553007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Message</a:t>
            </a:r>
          </a:p>
          <a:p>
            <a:r>
              <a:rPr lang="en-US" b="1" dirty="0" smtClean="0"/>
              <a:t>From: thread ID</a:t>
            </a:r>
          </a:p>
          <a:p>
            <a:r>
              <a:rPr lang="en-US" b="1" dirty="0" smtClean="0"/>
              <a:t>To: thread ID</a:t>
            </a:r>
          </a:p>
          <a:p>
            <a:r>
              <a:rPr lang="en-US" b="1" dirty="0" smtClean="0"/>
              <a:t>Direct/Indirect String </a:t>
            </a:r>
          </a:p>
          <a:p>
            <a:r>
              <a:rPr lang="en-US" b="1" dirty="0" smtClean="0"/>
              <a:t>Data </a:t>
            </a:r>
            <a:r>
              <a:rPr lang="en-US" dirty="0" smtClean="0"/>
              <a:t>(optional)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37793" y="3564759"/>
            <a:ext cx="3101968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Microkernel</a:t>
            </a:r>
          </a:p>
          <a:p>
            <a:endParaRPr lang="en-US" dirty="0" smtClean="0"/>
          </a:p>
          <a:p>
            <a:r>
              <a:rPr lang="en-US" dirty="0" smtClean="0"/>
              <a:t>Manages Tasks</a:t>
            </a:r>
          </a:p>
          <a:p>
            <a:r>
              <a:rPr lang="en-US" dirty="0" smtClean="0"/>
              <a:t>Sends messages between tasks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508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L3 Abstractions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54386" y="1167248"/>
            <a:ext cx="2820276" cy="21195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Task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Threads: each has </a:t>
            </a:r>
            <a:r>
              <a:rPr lang="en-US" b="1" dirty="0" smtClean="0"/>
              <a:t>global, unique ID</a:t>
            </a:r>
          </a:p>
          <a:p>
            <a:pPr algn="ctr"/>
            <a:r>
              <a:rPr lang="en-US" b="1" dirty="0" smtClean="0"/>
              <a:t>Own Address Space</a:t>
            </a:r>
          </a:p>
          <a:p>
            <a:pPr algn="ctr"/>
            <a:r>
              <a:rPr lang="en-US" b="1" dirty="0" smtClean="0"/>
              <a:t>Shared data spaces </a:t>
            </a:r>
          </a:p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89517" y="1392620"/>
            <a:ext cx="3553007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Message</a:t>
            </a:r>
          </a:p>
          <a:p>
            <a:r>
              <a:rPr lang="en-US" b="1" dirty="0" smtClean="0"/>
              <a:t>From: thread ID</a:t>
            </a:r>
          </a:p>
          <a:p>
            <a:r>
              <a:rPr lang="en-US" b="1" dirty="0" smtClean="0"/>
              <a:t>To: thread ID</a:t>
            </a:r>
          </a:p>
          <a:p>
            <a:r>
              <a:rPr lang="en-US" b="1" dirty="0" smtClean="0"/>
              <a:t>Direct/Indirect String </a:t>
            </a:r>
          </a:p>
          <a:p>
            <a:r>
              <a:rPr lang="en-US" b="1" dirty="0" smtClean="0"/>
              <a:t>Data </a:t>
            </a:r>
            <a:r>
              <a:rPr lang="en-US" dirty="0" smtClean="0"/>
              <a:t>(optional)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37793" y="3564759"/>
            <a:ext cx="3101968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Microkernel</a:t>
            </a:r>
          </a:p>
          <a:p>
            <a:endParaRPr lang="en-US" dirty="0" smtClean="0"/>
          </a:p>
          <a:p>
            <a:r>
              <a:rPr lang="en-US" dirty="0" smtClean="0"/>
              <a:t>Manages Tasks</a:t>
            </a:r>
          </a:p>
          <a:p>
            <a:r>
              <a:rPr lang="en-US" dirty="0" smtClean="0"/>
              <a:t>Sends messages between tasks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2552" y="3609998"/>
            <a:ext cx="216513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/>
              <a:t>What is a hardware interrupt in L3?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43564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Minimal IPC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3720" y="1329553"/>
            <a:ext cx="3307268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A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90017" y="1294452"/>
            <a:ext cx="3307268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B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6484" y="3664797"/>
            <a:ext cx="7160066" cy="886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86484" y="1815352"/>
            <a:ext cx="1321203" cy="1159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A1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71305" y="1746159"/>
            <a:ext cx="1321203" cy="11590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B1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2207687" y="2011377"/>
            <a:ext cx="3263618" cy="65148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Message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747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p:sp>
        <p:nvSpPr>
          <p:cNvPr id="4" name="Rectangle 3">
            <a:hlinkClick r:id="rId2"/>
          </p:cNvPr>
          <p:cNvSpPr/>
          <p:nvPr/>
        </p:nvSpPr>
        <p:spPr>
          <a:xfrm>
            <a:off x="300770" y="297835"/>
            <a:ext cx="7583827" cy="40934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latin typeface="Lucida Sans"/>
                <a:cs typeface="Lucida Sans"/>
              </a:rPr>
              <a:t>From: </a:t>
            </a:r>
            <a:r>
              <a:rPr lang="en-US" sz="1600" dirty="0" err="1">
                <a:latin typeface="Lucida Sans"/>
                <a:cs typeface="Lucida Sans"/>
              </a:rPr>
              <a:t>torv</a:t>
            </a:r>
            <a:r>
              <a:rPr lang="en-US" sz="1600" dirty="0">
                <a:latin typeface="Lucida Sans"/>
                <a:cs typeface="Lucida Sans"/>
              </a:rPr>
              <a:t>...@</a:t>
            </a:r>
            <a:r>
              <a:rPr lang="en-US" sz="1600" dirty="0" err="1">
                <a:latin typeface="Lucida Sans"/>
                <a:cs typeface="Lucida Sans"/>
              </a:rPr>
              <a:t>klaava.Helsinki.FI</a:t>
            </a:r>
            <a:r>
              <a:rPr lang="en-US" sz="1600" dirty="0">
                <a:latin typeface="Lucida Sans"/>
                <a:cs typeface="Lucida Sans"/>
              </a:rPr>
              <a:t> (Linus Benedict Torvalds</a:t>
            </a:r>
            <a:r>
              <a:rPr lang="en-US" sz="1600" dirty="0" smtClean="0">
                <a:latin typeface="Lucida Sans"/>
                <a:cs typeface="Lucida Sans"/>
              </a:rPr>
              <a:t>)</a:t>
            </a:r>
            <a:endParaRPr lang="en-US" sz="1600" dirty="0">
              <a:latin typeface="Lucida Sans"/>
              <a:cs typeface="Lucida Sans"/>
            </a:endParaRPr>
          </a:p>
          <a:p>
            <a:r>
              <a:rPr lang="en-US" sz="1600" dirty="0">
                <a:latin typeface="Lucida Sans"/>
                <a:cs typeface="Lucida Sans"/>
              </a:rPr>
              <a:t>Newsgroups: </a:t>
            </a:r>
            <a:r>
              <a:rPr lang="en-US" sz="1600" dirty="0" err="1" smtClean="0">
                <a:latin typeface="Lucida Sans"/>
                <a:cs typeface="Lucida Sans"/>
              </a:rPr>
              <a:t>comp.os.minix</a:t>
            </a:r>
            <a:endParaRPr lang="en-US" sz="1600" dirty="0">
              <a:latin typeface="Lucida Sans"/>
              <a:cs typeface="Lucida Sans"/>
            </a:endParaRPr>
          </a:p>
          <a:p>
            <a:r>
              <a:rPr lang="en-US" sz="1600" dirty="0">
                <a:latin typeface="Lucida Sans"/>
                <a:cs typeface="Lucida Sans"/>
              </a:rPr>
              <a:t>Subject: Re: LINUX is </a:t>
            </a:r>
            <a:r>
              <a:rPr lang="en-US" sz="1600" dirty="0" smtClean="0">
                <a:latin typeface="Lucida Sans"/>
                <a:cs typeface="Lucida Sans"/>
              </a:rPr>
              <a:t>obsolete</a:t>
            </a:r>
            <a:endParaRPr lang="en-US" sz="1600" dirty="0">
              <a:latin typeface="Lucida Sans"/>
              <a:cs typeface="Lucida Sans"/>
            </a:endParaRPr>
          </a:p>
          <a:p>
            <a:r>
              <a:rPr lang="en-US" sz="1600" dirty="0" smtClean="0">
                <a:latin typeface="Lucida Sans"/>
                <a:cs typeface="Lucida Sans"/>
              </a:rPr>
              <a:t>Date</a:t>
            </a:r>
            <a:r>
              <a:rPr lang="en-US" sz="1600" dirty="0">
                <a:latin typeface="Lucida Sans"/>
                <a:cs typeface="Lucida Sans"/>
              </a:rPr>
              <a:t>: 31 Jan 92 10:33:23 GMT</a:t>
            </a:r>
          </a:p>
          <a:p>
            <a:endParaRPr lang="en-US" sz="1600" dirty="0" smtClean="0">
              <a:latin typeface="Lucida Sans"/>
              <a:cs typeface="Lucida Sans"/>
            </a:endParaRPr>
          </a:p>
          <a:p>
            <a:r>
              <a:rPr lang="en-US" sz="1600" dirty="0" smtClean="0">
                <a:latin typeface="Lucida Sans"/>
                <a:cs typeface="Lucida Sans"/>
              </a:rPr>
              <a:t>…</a:t>
            </a:r>
          </a:p>
          <a:p>
            <a:endParaRPr lang="en-US" sz="1600" dirty="0" smtClean="0">
              <a:latin typeface="Lucida Sans"/>
              <a:cs typeface="Lucida Sans"/>
            </a:endParaRPr>
          </a:p>
          <a:p>
            <a:r>
              <a:rPr lang="en-US" sz="1600" dirty="0" smtClean="0">
                <a:latin typeface="Lucida Sans"/>
                <a:cs typeface="Lucida Sans"/>
              </a:rPr>
              <a:t>&gt;</a:t>
            </a:r>
            <a:r>
              <a:rPr lang="en-US" sz="1600" dirty="0">
                <a:latin typeface="Lucida Sans"/>
                <a:cs typeface="Lucida Sans"/>
              </a:rPr>
              <a:t>I still maintain the point that designing a monolithic kernel in 1991 is</a:t>
            </a:r>
          </a:p>
          <a:p>
            <a:r>
              <a:rPr lang="en-US" sz="1600" dirty="0">
                <a:latin typeface="Lucida Sans"/>
                <a:cs typeface="Lucida Sans"/>
              </a:rPr>
              <a:t>&gt;a fundamental error.  Be thankful you are not my student.  You would </a:t>
            </a:r>
            <a:endParaRPr lang="en-US" sz="1600" dirty="0" smtClean="0">
              <a:latin typeface="Lucida Sans"/>
              <a:cs typeface="Lucida Sans"/>
            </a:endParaRPr>
          </a:p>
          <a:p>
            <a:r>
              <a:rPr lang="en-US" sz="1600" dirty="0">
                <a:latin typeface="Lucida Sans"/>
                <a:cs typeface="Lucida Sans"/>
              </a:rPr>
              <a:t>&gt;</a:t>
            </a:r>
            <a:r>
              <a:rPr lang="en-US" sz="1600" dirty="0" smtClean="0">
                <a:latin typeface="Lucida Sans"/>
                <a:cs typeface="Lucida Sans"/>
              </a:rPr>
              <a:t>not</a:t>
            </a:r>
            <a:r>
              <a:rPr lang="en-US" sz="1600" dirty="0">
                <a:latin typeface="Lucida Sans"/>
                <a:cs typeface="Lucida Sans"/>
              </a:rPr>
              <a:t> </a:t>
            </a:r>
            <a:r>
              <a:rPr lang="en-US" sz="1600" dirty="0" smtClean="0">
                <a:latin typeface="Lucida Sans"/>
                <a:cs typeface="Lucida Sans"/>
              </a:rPr>
              <a:t>get </a:t>
            </a:r>
            <a:r>
              <a:rPr lang="en-US" sz="1600" dirty="0">
                <a:latin typeface="Lucida Sans"/>
                <a:cs typeface="Lucida Sans"/>
              </a:rPr>
              <a:t>a high grade for such a design :-)</a:t>
            </a:r>
          </a:p>
          <a:p>
            <a:endParaRPr lang="en-US" sz="1600" dirty="0">
              <a:latin typeface="Lucida Sans"/>
              <a:cs typeface="Lucida Sans"/>
            </a:endParaRPr>
          </a:p>
          <a:p>
            <a:r>
              <a:rPr lang="en-US" sz="1600" dirty="0">
                <a:latin typeface="Lucida Sans"/>
                <a:cs typeface="Lucida Sans"/>
              </a:rPr>
              <a:t>Well, I probably won't get too good grades even without you: I had an</a:t>
            </a:r>
          </a:p>
          <a:p>
            <a:r>
              <a:rPr lang="en-US" sz="1600" dirty="0">
                <a:latin typeface="Lucida Sans"/>
                <a:cs typeface="Lucida Sans"/>
              </a:rPr>
              <a:t>argument (completely unrelated - not even pertaining to OS's) with the</a:t>
            </a:r>
          </a:p>
          <a:p>
            <a:r>
              <a:rPr lang="en-US" sz="1600" dirty="0">
                <a:latin typeface="Lucida Sans"/>
                <a:cs typeface="Lucida Sans"/>
              </a:rPr>
              <a:t>person here at the university that teaches OS design.  I wonder when</a:t>
            </a:r>
          </a:p>
          <a:p>
            <a:r>
              <a:rPr lang="en-US" sz="1600" dirty="0">
                <a:latin typeface="Lucida Sans"/>
                <a:cs typeface="Lucida Sans"/>
              </a:rPr>
              <a:t>I'll learn :</a:t>
            </a:r>
            <a:r>
              <a:rPr lang="en-US" sz="1600" dirty="0" smtClean="0">
                <a:latin typeface="Lucida Sans"/>
                <a:cs typeface="Lucida Sans"/>
              </a:rPr>
              <a:t>)</a:t>
            </a:r>
          </a:p>
          <a:p>
            <a:r>
              <a:rPr lang="en-US" sz="1600" dirty="0" smtClean="0">
                <a:latin typeface="Lucida Sans"/>
                <a:cs typeface="Lucida Sans"/>
              </a:rPr>
              <a:t>…</a:t>
            </a:r>
            <a:endParaRPr lang="en-US" sz="1600" dirty="0">
              <a:latin typeface="Lucida Sans"/>
              <a:cs typeface="Lucida Sans"/>
            </a:endParaRPr>
          </a:p>
        </p:txBody>
      </p:sp>
      <p:sp>
        <p:nvSpPr>
          <p:cNvPr id="5" name="TextBox 4"/>
          <p:cNvSpPr txBox="1"/>
          <p:nvPr/>
        </p:nvSpPr>
        <p:spPr>
          <a:xfrm rot="5400000">
            <a:off x="6465128" y="2298144"/>
            <a:ext cx="3119363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Andy Tanenbaum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170775" y="113169"/>
            <a:ext cx="142764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From Class 3: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40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Minimal IPC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3720" y="1329553"/>
            <a:ext cx="3307268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A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90017" y="1294452"/>
            <a:ext cx="3307268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B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6484" y="3664797"/>
            <a:ext cx="7160066" cy="886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86484" y="1815352"/>
            <a:ext cx="1321203" cy="1159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A1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71305" y="1746159"/>
            <a:ext cx="1321203" cy="11590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B1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1341936" y="3214424"/>
            <a:ext cx="1204572" cy="724626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06535" y="1973405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30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Minimal IPC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3720" y="1329553"/>
            <a:ext cx="3307268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A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90017" y="1294452"/>
            <a:ext cx="3307268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B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6484" y="3664797"/>
            <a:ext cx="7160066" cy="886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86484" y="1815352"/>
            <a:ext cx="1321203" cy="1159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A1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71305" y="1746159"/>
            <a:ext cx="1321203" cy="11590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B1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1341936" y="3214424"/>
            <a:ext cx="1204572" cy="724626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06535" y="1973405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60919" y="3255693"/>
            <a:ext cx="238456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4. access Thread B1</a:t>
            </a:r>
          </a:p>
          <a:p>
            <a:r>
              <a:rPr lang="en-US" dirty="0" smtClean="0"/>
              <a:t>5. switch stack pointer</a:t>
            </a:r>
          </a:p>
          <a:p>
            <a:r>
              <a:rPr lang="en-US" dirty="0" smtClean="0"/>
              <a:t>6. switch address space</a:t>
            </a:r>
          </a:p>
          <a:p>
            <a:r>
              <a:rPr lang="en-US" dirty="0" smtClean="0"/>
              <a:t>7. load A’s ID</a:t>
            </a:r>
          </a:p>
          <a:p>
            <a:r>
              <a:rPr lang="en-US" dirty="0" smtClean="0"/>
              <a:t>8. return to user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54559" y="2258289"/>
            <a:ext cx="109199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9. receive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81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3913352" cy="857250"/>
          </a:xfrm>
        </p:spPr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7100" y="1329553"/>
            <a:ext cx="2171521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A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46659" y="1317846"/>
            <a:ext cx="1517341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B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7100" y="3915103"/>
            <a:ext cx="2309559" cy="63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-8909" y="3319367"/>
            <a:ext cx="1550576" cy="394137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1817818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31195" y="3324637"/>
            <a:ext cx="238456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4. access Thread B1</a:t>
            </a:r>
          </a:p>
          <a:p>
            <a:r>
              <a:rPr lang="en-US" dirty="0" smtClean="0"/>
              <a:t>5. switch stack pointer</a:t>
            </a:r>
          </a:p>
          <a:p>
            <a:r>
              <a:rPr lang="en-US" dirty="0" smtClean="0"/>
              <a:t>6. switch address space</a:t>
            </a:r>
          </a:p>
          <a:p>
            <a:r>
              <a:rPr lang="en-US" dirty="0" smtClean="0"/>
              <a:t>7. load A’s ID</a:t>
            </a:r>
          </a:p>
          <a:p>
            <a:r>
              <a:rPr lang="en-US" dirty="0" smtClean="0"/>
              <a:t>8. return to user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2835" y="2265923"/>
            <a:ext cx="109199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9. receive</a:t>
            </a:r>
            <a:endParaRPr lang="en-US" dirty="0"/>
          </a:p>
        </p:txBody>
      </p:sp>
      <p:pic>
        <p:nvPicPr>
          <p:cNvPr id="9" name="Picture 8" descr="Screen Shot 2014-04-16 at 9.35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29" y="205979"/>
            <a:ext cx="4552598" cy="46406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47034" y="762001"/>
            <a:ext cx="1681656" cy="23456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8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3913352" cy="857250"/>
          </a:xfrm>
        </p:spPr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7100" y="1329553"/>
            <a:ext cx="2171521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A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46659" y="1317846"/>
            <a:ext cx="1517341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B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7100" y="3915103"/>
            <a:ext cx="2309559" cy="63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-8909" y="3319367"/>
            <a:ext cx="1550576" cy="394137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1817818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31195" y="3324637"/>
            <a:ext cx="238456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4. access Thread B1</a:t>
            </a:r>
          </a:p>
          <a:p>
            <a:r>
              <a:rPr lang="en-US" dirty="0" smtClean="0"/>
              <a:t>5. switch stack pointer</a:t>
            </a:r>
          </a:p>
          <a:p>
            <a:r>
              <a:rPr lang="en-US" dirty="0" smtClean="0"/>
              <a:t>6. switch address space</a:t>
            </a:r>
          </a:p>
          <a:p>
            <a:r>
              <a:rPr lang="en-US" dirty="0" smtClean="0"/>
              <a:t>7. load A’s ID</a:t>
            </a:r>
          </a:p>
          <a:p>
            <a:r>
              <a:rPr lang="en-US" dirty="0" smtClean="0"/>
              <a:t>8. return to user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2835" y="2265923"/>
            <a:ext cx="109199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9. receive</a:t>
            </a:r>
            <a:endParaRPr lang="en-US" dirty="0"/>
          </a:p>
        </p:txBody>
      </p:sp>
      <p:pic>
        <p:nvPicPr>
          <p:cNvPr id="9" name="Picture 8" descr="Screen Shot 2014-04-16 at 9.35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29" y="205979"/>
            <a:ext cx="4552598" cy="46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6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3913352" cy="857250"/>
          </a:xfrm>
        </p:spPr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7100" y="1329553"/>
            <a:ext cx="2171521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A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46659" y="1317846"/>
            <a:ext cx="1517341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B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7100" y="3915103"/>
            <a:ext cx="2309559" cy="63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-8909" y="3319367"/>
            <a:ext cx="1550576" cy="394137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1817818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31195" y="3324637"/>
            <a:ext cx="238456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4. access Thread B1</a:t>
            </a:r>
          </a:p>
          <a:p>
            <a:r>
              <a:rPr lang="en-US" dirty="0" smtClean="0"/>
              <a:t>5. switch stack pointer</a:t>
            </a:r>
          </a:p>
          <a:p>
            <a:r>
              <a:rPr lang="en-US" dirty="0" smtClean="0"/>
              <a:t>6. switch address space</a:t>
            </a:r>
          </a:p>
          <a:p>
            <a:r>
              <a:rPr lang="en-US" dirty="0" smtClean="0"/>
              <a:t>7. load A’s ID</a:t>
            </a:r>
          </a:p>
          <a:p>
            <a:r>
              <a:rPr lang="en-US" dirty="0" smtClean="0"/>
              <a:t>8. return to user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2835" y="2265923"/>
            <a:ext cx="109199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9. receive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70795" y="869703"/>
            <a:ext cx="3819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What does this minimal implementation rely on?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471082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3913352" cy="857250"/>
          </a:xfrm>
        </p:spPr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7100" y="1329553"/>
            <a:ext cx="2171521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A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46659" y="1317846"/>
            <a:ext cx="1517341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B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7100" y="3915103"/>
            <a:ext cx="2309559" cy="63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-8909" y="3319367"/>
            <a:ext cx="1550576" cy="394137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1817818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31195" y="3324637"/>
            <a:ext cx="238456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4. access Thread B1</a:t>
            </a:r>
          </a:p>
          <a:p>
            <a:r>
              <a:rPr lang="en-US" dirty="0" smtClean="0"/>
              <a:t>5. switch stack pointer</a:t>
            </a:r>
          </a:p>
          <a:p>
            <a:r>
              <a:rPr lang="en-US" dirty="0" smtClean="0"/>
              <a:t>6. switch address space</a:t>
            </a:r>
          </a:p>
          <a:p>
            <a:r>
              <a:rPr lang="en-US" dirty="0" smtClean="0"/>
              <a:t>7. load A’s ID</a:t>
            </a:r>
          </a:p>
          <a:p>
            <a:r>
              <a:rPr lang="en-US" dirty="0" smtClean="0"/>
              <a:t>8. return to user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2835" y="2265923"/>
            <a:ext cx="109199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9. receive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70795" y="869703"/>
            <a:ext cx="3819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What does this minimal implementation rely on?</a:t>
            </a:r>
            <a:endParaRPr lang="en-US" sz="2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77380" y="2146349"/>
            <a:ext cx="3502868" cy="17543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Synchronous:</a:t>
            </a:r>
          </a:p>
          <a:p>
            <a:r>
              <a:rPr lang="en-US" dirty="0"/>
              <a:t>	</a:t>
            </a:r>
            <a:r>
              <a:rPr lang="en-US" dirty="0" smtClean="0"/>
              <a:t>Receiving thread is </a:t>
            </a:r>
            <a:r>
              <a:rPr lang="en-US" b="1" dirty="0" smtClean="0"/>
              <a:t>waiting</a:t>
            </a:r>
          </a:p>
          <a:p>
            <a:r>
              <a:rPr lang="en-US" dirty="0"/>
              <a:t>	</a:t>
            </a:r>
            <a:r>
              <a:rPr lang="en-US" dirty="0" smtClean="0"/>
              <a:t>Sender </a:t>
            </a:r>
            <a:r>
              <a:rPr lang="en-US" b="1" dirty="0" smtClean="0"/>
              <a:t>waits</a:t>
            </a:r>
            <a:r>
              <a:rPr lang="en-US" dirty="0" smtClean="0"/>
              <a:t> until reply</a:t>
            </a:r>
          </a:p>
          <a:p>
            <a:endParaRPr lang="en-US" dirty="0" smtClean="0"/>
          </a:p>
          <a:p>
            <a:r>
              <a:rPr lang="en-US" dirty="0" smtClean="0"/>
              <a:t>No timeouts: all IPC calls must guarantee termination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43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 descr="Screen Shot 2014-04-16 at 9.40.24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4" y="136364"/>
            <a:ext cx="3499996" cy="4777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4-04-16 at 9.41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43" y="378848"/>
            <a:ext cx="5495369" cy="1624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4-16 at 9.42.2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7048" r="7459"/>
          <a:stretch/>
        </p:blipFill>
        <p:spPr>
          <a:xfrm>
            <a:off x="3739980" y="2148974"/>
            <a:ext cx="4946820" cy="2764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201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the message has data?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3720" y="1329553"/>
            <a:ext cx="3307268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     Task A             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90017" y="1294452"/>
            <a:ext cx="3307268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Screen Driver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6484" y="3664797"/>
            <a:ext cx="7160066" cy="886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86484" y="1815352"/>
            <a:ext cx="1321203" cy="1159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A1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71305" y="1746159"/>
            <a:ext cx="1321203" cy="11590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B1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1341936" y="3214424"/>
            <a:ext cx="1204572" cy="724626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06535" y="1973405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60919" y="3255693"/>
            <a:ext cx="238456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4. access Thread B1</a:t>
            </a:r>
          </a:p>
          <a:p>
            <a:r>
              <a:rPr lang="en-US" dirty="0" smtClean="0"/>
              <a:t>5. switch stack pointer</a:t>
            </a:r>
          </a:p>
          <a:p>
            <a:r>
              <a:rPr lang="en-US" dirty="0" smtClean="0"/>
              <a:t>6. switch address space</a:t>
            </a:r>
          </a:p>
          <a:p>
            <a:r>
              <a:rPr lang="en-US" dirty="0" smtClean="0"/>
              <a:t>7. load A’s ID</a:t>
            </a:r>
          </a:p>
          <a:p>
            <a:r>
              <a:rPr lang="en-US" dirty="0" smtClean="0"/>
              <a:t>8. return to user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54559" y="2258289"/>
            <a:ext cx="109199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9. receive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47596" y="3215925"/>
            <a:ext cx="197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display “Hello L3!”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12260" y="1446020"/>
            <a:ext cx="127006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“Hello L3!”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833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 Through Kernel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3720" y="1329553"/>
            <a:ext cx="3307268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     Task A             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90017" y="1294452"/>
            <a:ext cx="3307268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Screen Driver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6484" y="3664797"/>
            <a:ext cx="7160066" cy="886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86484" y="1815352"/>
            <a:ext cx="1321203" cy="1159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A1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71305" y="1746159"/>
            <a:ext cx="1321203" cy="11590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B1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1341936" y="3214424"/>
            <a:ext cx="1204572" cy="724626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06535" y="1973405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60919" y="3255693"/>
            <a:ext cx="238456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4. access Thread B1</a:t>
            </a:r>
          </a:p>
          <a:p>
            <a:r>
              <a:rPr lang="en-US" dirty="0" smtClean="0"/>
              <a:t>5. switch stack pointer</a:t>
            </a:r>
          </a:p>
          <a:p>
            <a:r>
              <a:rPr lang="en-US" dirty="0" smtClean="0"/>
              <a:t>6. switch address space</a:t>
            </a:r>
          </a:p>
          <a:p>
            <a:r>
              <a:rPr lang="en-US" dirty="0" smtClean="0"/>
              <a:t>7. load A’s ID</a:t>
            </a:r>
          </a:p>
          <a:p>
            <a:r>
              <a:rPr lang="en-US" dirty="0" smtClean="0"/>
              <a:t>8. return to user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54559" y="2258289"/>
            <a:ext cx="109199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9. receive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47596" y="3215925"/>
            <a:ext cx="197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display “Hello L3!”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12260" y="1446020"/>
            <a:ext cx="127006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“Hello L3!”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24144" y="3809691"/>
            <a:ext cx="127006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“Hello L3!”</a:t>
            </a:r>
            <a:endParaRPr lang="en-US" dirty="0"/>
          </a:p>
        </p:txBody>
      </p:sp>
      <p:cxnSp>
        <p:nvCxnSpPr>
          <p:cNvPr id="17" name="Curved Connector 16"/>
          <p:cNvCxnSpPr>
            <a:stCxn id="10" idx="2"/>
            <a:endCxn id="15" idx="0"/>
          </p:cNvCxnSpPr>
          <p:nvPr/>
        </p:nvCxnSpPr>
        <p:spPr>
          <a:xfrm rot="16200000" flipH="1">
            <a:off x="2256063" y="2606579"/>
            <a:ext cx="1994339" cy="411884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87624" y="1746159"/>
            <a:ext cx="127006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“Hello L3!”</a:t>
            </a:r>
            <a:endParaRPr lang="en-US" dirty="0"/>
          </a:p>
        </p:txBody>
      </p:sp>
      <p:cxnSp>
        <p:nvCxnSpPr>
          <p:cNvPr id="20" name="Curved Connector 19"/>
          <p:cNvCxnSpPr>
            <a:stCxn id="15" idx="3"/>
            <a:endCxn id="18" idx="1"/>
          </p:cNvCxnSpPr>
          <p:nvPr/>
        </p:nvCxnSpPr>
        <p:spPr>
          <a:xfrm flipV="1">
            <a:off x="4094204" y="1930825"/>
            <a:ext cx="2893420" cy="2063532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809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90017" y="1294452"/>
            <a:ext cx="3307268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Screen Driver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190017" y="1294452"/>
            <a:ext cx="1764542" cy="5209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 Direct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3720" y="1329553"/>
            <a:ext cx="3307268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     Task A             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6484" y="3664797"/>
            <a:ext cx="7160066" cy="886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86484" y="1815352"/>
            <a:ext cx="1321203" cy="1159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A1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10393" y="1915604"/>
            <a:ext cx="1321203" cy="11590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B1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1341936" y="3214424"/>
            <a:ext cx="1204572" cy="724626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06535" y="1973405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60919" y="3255693"/>
            <a:ext cx="238456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4. access Thread B1</a:t>
            </a:r>
          </a:p>
          <a:p>
            <a:r>
              <a:rPr lang="en-US" dirty="0" smtClean="0"/>
              <a:t>5. switch stack pointer</a:t>
            </a:r>
          </a:p>
          <a:p>
            <a:r>
              <a:rPr lang="en-US" dirty="0" smtClean="0"/>
              <a:t>6. switch address space</a:t>
            </a:r>
          </a:p>
          <a:p>
            <a:r>
              <a:rPr lang="en-US" dirty="0" smtClean="0"/>
              <a:t>7. load A’s ID</a:t>
            </a:r>
          </a:p>
          <a:p>
            <a:r>
              <a:rPr lang="en-US" dirty="0" smtClean="0"/>
              <a:t>8. return to user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54559" y="2527403"/>
            <a:ext cx="109199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9. receive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12260" y="1446020"/>
            <a:ext cx="127006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“Hello L3!”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60919" y="1375815"/>
            <a:ext cx="127006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“Hello L3!”</a:t>
            </a:r>
            <a:endParaRPr lang="en-US" dirty="0"/>
          </a:p>
        </p:txBody>
      </p:sp>
      <p:cxnSp>
        <p:nvCxnSpPr>
          <p:cNvPr id="20" name="Curved Connector 19"/>
          <p:cNvCxnSpPr>
            <a:stCxn id="10" idx="3"/>
            <a:endCxn id="18" idx="1"/>
          </p:cNvCxnSpPr>
          <p:nvPr/>
        </p:nvCxnSpPr>
        <p:spPr>
          <a:xfrm flipV="1">
            <a:off x="3682320" y="1560481"/>
            <a:ext cx="1678599" cy="70205"/>
          </a:xfrm>
          <a:prstGeom prst="curvedConnector3">
            <a:avLst>
              <a:gd name="adj1" fmla="val 4086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54559" y="1738058"/>
            <a:ext cx="204666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0</a:t>
            </a:r>
            <a:r>
              <a:rPr lang="en-US" dirty="0" smtClean="0"/>
              <a:t>. set up receive 	buffer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19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28983"/>
            <a:ext cx="8229600" cy="2122173"/>
          </a:xfrm>
        </p:spPr>
        <p:txBody>
          <a:bodyPr>
            <a:noAutofit/>
          </a:bodyPr>
          <a:lstStyle/>
          <a:p>
            <a:r>
              <a:rPr lang="en-US" sz="6000" dirty="0" smtClean="0"/>
              <a:t>Should a file system be in the kernel?</a:t>
            </a:r>
            <a:endParaRPr lang="en-US" sz="6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6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 Design Tradeoffs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/>
              <a:t>Monolithic (e.g., Linux)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/>
              <a:t>Microkernel (e.g., L4)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054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Advantage of Microkernels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 descr="Screen Shot 2014-04-17 at 9.3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04" y="1063229"/>
            <a:ext cx="5147042" cy="3820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847159" y="2793999"/>
            <a:ext cx="2905763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IronKernel</a:t>
            </a:r>
            <a:r>
              <a:rPr lang="en-US" dirty="0" smtClean="0"/>
              <a:t>:</a:t>
            </a:r>
          </a:p>
          <a:p>
            <a:r>
              <a:rPr lang="en-US" dirty="0" smtClean="0"/>
              <a:t>9.8K lines of Rust</a:t>
            </a:r>
          </a:p>
          <a:p>
            <a:r>
              <a:rPr lang="en-US" dirty="0" smtClean="0"/>
              <a:t>+ 273 lines of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rust-core:  6.5K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47160" y="1578661"/>
            <a:ext cx="283964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Windows NT 3.1: 5M LOC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847160" y="2204026"/>
            <a:ext cx="2905763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Linux kernel 3.6: 16M LOC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2907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Advantage of Microkernels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 descr="Screen Shot 2014-04-17 at 9.3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04" y="1063229"/>
            <a:ext cx="5147042" cy="3820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483010" y="1128701"/>
            <a:ext cx="4352687" cy="3416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IronKernel</a:t>
            </a:r>
            <a:r>
              <a:rPr lang="en-US" b="1" dirty="0" smtClean="0"/>
              <a:t>:</a:t>
            </a:r>
          </a:p>
          <a:p>
            <a:r>
              <a:rPr lang="en-US" dirty="0" smtClean="0"/>
              <a:t>9.8K lines of Rust + 273 lines of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b="1" dirty="0" smtClean="0"/>
              <a:t>rust-core:  6.5K</a:t>
            </a:r>
          </a:p>
          <a:p>
            <a:r>
              <a:rPr lang="en-US" b="1" dirty="0" smtClean="0"/>
              <a:t>arch:</a:t>
            </a:r>
            <a:r>
              <a:rPr lang="en-US" dirty="0" smtClean="0"/>
              <a:t> 2.1K (1.7K is </a:t>
            </a:r>
            <a:r>
              <a:rPr lang="en-US" dirty="0" err="1" smtClean="0"/>
              <a:t>font.rs</a:t>
            </a:r>
            <a:r>
              <a:rPr lang="en-US" dirty="0" smtClean="0"/>
              <a:t>)</a:t>
            </a:r>
          </a:p>
          <a:p>
            <a:r>
              <a:rPr lang="pl-PL" b="1" dirty="0" err="1" smtClean="0"/>
              <a:t>kernel</a:t>
            </a:r>
            <a:r>
              <a:rPr lang="pl-PL" b="1" dirty="0" smtClean="0"/>
              <a:t>:  1178</a:t>
            </a:r>
            <a:endParaRPr lang="pl-PL" b="1" dirty="0"/>
          </a:p>
          <a:p>
            <a:r>
              <a:rPr lang="pl-PL" dirty="0"/>
              <a:t>     63 </a:t>
            </a:r>
            <a:r>
              <a:rPr lang="pl-PL" dirty="0" err="1"/>
              <a:t>fs.rs</a:t>
            </a:r>
            <a:endParaRPr lang="pl-PL" dirty="0"/>
          </a:p>
          <a:p>
            <a:r>
              <a:rPr lang="pl-PL" dirty="0"/>
              <a:t>     38 </a:t>
            </a:r>
            <a:r>
              <a:rPr lang="pl-PL" dirty="0" err="1"/>
              <a:t>int.rs</a:t>
            </a:r>
            <a:endParaRPr lang="pl-PL" dirty="0"/>
          </a:p>
          <a:p>
            <a:r>
              <a:rPr lang="pl-PL" dirty="0"/>
              <a:t>     95 </a:t>
            </a:r>
            <a:r>
              <a:rPr lang="pl-PL" dirty="0" err="1"/>
              <a:t>mod.rs</a:t>
            </a:r>
            <a:endParaRPr lang="pl-PL" dirty="0"/>
          </a:p>
          <a:p>
            <a:r>
              <a:rPr lang="pl-PL" dirty="0"/>
              <a:t>     10 </a:t>
            </a:r>
            <a:r>
              <a:rPr lang="pl-PL" dirty="0" err="1"/>
              <a:t>ptr.rs</a:t>
            </a:r>
            <a:endParaRPr lang="pl-PL" dirty="0"/>
          </a:p>
          <a:p>
            <a:r>
              <a:rPr lang="pl-PL" dirty="0"/>
              <a:t>   351 </a:t>
            </a:r>
            <a:r>
              <a:rPr lang="pl-PL" dirty="0" err="1"/>
              <a:t>rt.rs</a:t>
            </a:r>
            <a:endParaRPr lang="pl-PL" dirty="0"/>
          </a:p>
          <a:p>
            <a:r>
              <a:rPr lang="pl-PL" dirty="0"/>
              <a:t>   343 </a:t>
            </a:r>
            <a:r>
              <a:rPr lang="pl-PL" dirty="0" err="1"/>
              <a:t>sgash.rs</a:t>
            </a:r>
            <a:r>
              <a:rPr lang="pl-PL" dirty="0"/>
              <a:t> (46 for printing logo!)</a:t>
            </a:r>
          </a:p>
          <a:p>
            <a:r>
              <a:rPr lang="pl-PL" dirty="0"/>
              <a:t>   278 </a:t>
            </a:r>
            <a:r>
              <a:rPr lang="pl-PL" dirty="0" err="1"/>
              <a:t>memory</a:t>
            </a:r>
            <a:r>
              <a:rPr lang="pl-PL" dirty="0"/>
              <a:t>/*.</a:t>
            </a:r>
            <a:r>
              <a:rPr lang="pl-PL" dirty="0" err="1" smtClean="0"/>
              <a:t>rs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67777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5605"/>
            <a:ext cx="9144000" cy="30078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2" descr="Screen Shot 2014-04-17 at 9.48.07 AM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0"/>
            <a:ext cx="7874000" cy="2211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0276" y="2356088"/>
            <a:ext cx="11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SOSP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6001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 descr="Screen Shot 2014-04-17 at 9.49.1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/>
          <a:stretch/>
        </p:blipFill>
        <p:spPr>
          <a:xfrm>
            <a:off x="2794001" y="213618"/>
            <a:ext cx="5892800" cy="3616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02897" y="3908570"/>
            <a:ext cx="657478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Size of code:         8,700 lines (2 person-months)</a:t>
            </a:r>
          </a:p>
          <a:p>
            <a:r>
              <a:rPr lang="en-US" sz="2400" dirty="0" smtClean="0"/>
              <a:t>Size of proof:   200,000 lines (20 person-years ~ 11)</a:t>
            </a:r>
          </a:p>
        </p:txBody>
      </p:sp>
    </p:spTree>
    <p:extLst>
      <p:ext uri="{BB962C8B-B14F-4D97-AF65-F5344CB8AC3E}">
        <p14:creationId xmlns:p14="http://schemas.microsoft.com/office/powerpoint/2010/main" val="4425139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 descr="Screen Shot 2014-04-17 at 9.49.1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 b="34245"/>
          <a:stretch/>
        </p:blipFill>
        <p:spPr>
          <a:xfrm>
            <a:off x="375794" y="289035"/>
            <a:ext cx="4210527" cy="168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11380" y="429172"/>
            <a:ext cx="32844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should the specification for the scheduler look like?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92141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 descr="Screen Shot 2014-04-17 at 9.49.1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 b="34245"/>
          <a:stretch/>
        </p:blipFill>
        <p:spPr>
          <a:xfrm>
            <a:off x="375794" y="289035"/>
            <a:ext cx="4210527" cy="168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11380" y="429172"/>
            <a:ext cx="32844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should the specification for the scheduler look like?</a:t>
            </a:r>
            <a:endParaRPr lang="en-US" sz="2800" dirty="0"/>
          </a:p>
        </p:txBody>
      </p:sp>
      <p:pic>
        <p:nvPicPr>
          <p:cNvPr id="6" name="Picture 5" descr="Screen Shot 2014-04-17 at 9.54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709" y="2382345"/>
            <a:ext cx="5306127" cy="23087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5794" y="2579774"/>
            <a:ext cx="15757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Isabelle/</a:t>
            </a:r>
            <a:r>
              <a:rPr lang="en-US" dirty="0" smtClean="0"/>
              <a:t>HOL</a:t>
            </a:r>
          </a:p>
          <a:p>
            <a:r>
              <a:rPr lang="en-US" dirty="0" smtClean="0"/>
              <a:t>scheduler spec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8296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5136786" y="3420609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03825" y="3997757"/>
            <a:ext cx="200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Microkernel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93440" y="3366482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3093440" y="2880701"/>
            <a:ext cx="2420784" cy="443168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Minimal Kernel</a:t>
            </a:r>
          </a:p>
        </p:txBody>
      </p:sp>
      <p:cxnSp>
        <p:nvCxnSpPr>
          <p:cNvPr id="17" name="Straight Connector 16"/>
          <p:cNvCxnSpPr>
            <a:endCxn id="8" idx="1"/>
          </p:cNvCxnSpPr>
          <p:nvPr/>
        </p:nvCxnSpPr>
        <p:spPr>
          <a:xfrm>
            <a:off x="3093439" y="2821040"/>
            <a:ext cx="2808879" cy="340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093440" y="1170345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3093439" y="1684566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File System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740934" y="1684566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Device Drivers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388429" y="1684566"/>
            <a:ext cx="468618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I/O Device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5400000">
            <a:off x="5225294" y="1890597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884" y="3955144"/>
            <a:ext cx="2856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Monolithic Kernel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2077" y="3323869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452077" y="1127732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452077" y="1660914"/>
            <a:ext cx="2420784" cy="1628866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Syscall</a:t>
            </a:r>
            <a:r>
              <a:rPr lang="en-US" sz="2000" dirty="0" smtClean="0"/>
              <a:t> Handler</a:t>
            </a:r>
          </a:p>
          <a:p>
            <a:pPr algn="ctr"/>
            <a:r>
              <a:rPr lang="en-US" sz="2000" dirty="0" smtClean="0"/>
              <a:t>File System</a:t>
            </a:r>
          </a:p>
          <a:p>
            <a:pPr algn="ctr"/>
            <a:r>
              <a:rPr lang="en-US" sz="2000" dirty="0" smtClean="0"/>
              <a:t>Device Drivers</a:t>
            </a:r>
          </a:p>
          <a:p>
            <a:pPr algn="ctr"/>
            <a:r>
              <a:rPr lang="en-US" sz="2000" dirty="0" smtClean="0"/>
              <a:t>Scheduler</a:t>
            </a:r>
          </a:p>
          <a:p>
            <a:pPr algn="ctr"/>
            <a:r>
              <a:rPr lang="en-US" sz="2000" dirty="0" smtClean="0"/>
              <a:t>Memory Manager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32828" y="1626821"/>
            <a:ext cx="27309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902173" y="1693973"/>
            <a:ext cx="612051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Display Device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5400000">
            <a:off x="10102955" y="3480251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88226" y="3990025"/>
            <a:ext cx="1660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660066"/>
                </a:solidFill>
              </a:rPr>
              <a:t>Exokernel</a:t>
            </a:r>
            <a:endParaRPr lang="en-US" sz="2800" b="1" dirty="0" smtClean="0">
              <a:solidFill>
                <a:srgbClr val="66006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92345" y="3358750"/>
            <a:ext cx="2536387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31" name="Rectangle 30"/>
          <p:cNvSpPr/>
          <p:nvPr/>
        </p:nvSpPr>
        <p:spPr>
          <a:xfrm>
            <a:off x="6192345" y="3030483"/>
            <a:ext cx="2536387" cy="285654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Really Minimal Kernel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102373" y="2995506"/>
            <a:ext cx="27788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5400000">
            <a:off x="5984458" y="1378232"/>
            <a:ext cx="1782115" cy="136634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 2 (+ libraries)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 rot="5400000">
            <a:off x="10191463" y="1950239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 rot="5400000">
            <a:off x="7266485" y="1526672"/>
            <a:ext cx="1782115" cy="105756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 1 </a:t>
            </a:r>
          </a:p>
          <a:p>
            <a:pPr algn="ctr"/>
            <a:r>
              <a:rPr lang="en-US" sz="2000" dirty="0" smtClean="0"/>
              <a:t>(+ libraries)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2595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5620332" cy="8572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Definition from Class 1: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47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72583" y="1660393"/>
            <a:ext cx="7350681" cy="17913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400" dirty="0" smtClean="0">
                <a:solidFill>
                  <a:srgbClr val="000000"/>
                </a:solidFill>
              </a:rPr>
              <a:t>An </a:t>
            </a:r>
            <a:r>
              <a:rPr lang="en-US" sz="4400" b="1" dirty="0" smtClean="0">
                <a:solidFill>
                  <a:srgbClr val="000000"/>
                </a:solidFill>
              </a:rPr>
              <a:t>operating system</a:t>
            </a:r>
            <a:r>
              <a:rPr lang="en-US" sz="4400" dirty="0" smtClean="0">
                <a:solidFill>
                  <a:srgbClr val="000000"/>
                </a:solidFill>
              </a:rPr>
              <a:t> is a program that </a:t>
            </a:r>
            <a:r>
              <a:rPr lang="en-US" sz="4400" b="1" dirty="0" smtClean="0">
                <a:solidFill>
                  <a:srgbClr val="000000"/>
                </a:solidFill>
              </a:rPr>
              <a:t>manages resources </a:t>
            </a:r>
            <a:r>
              <a:rPr lang="en-US" sz="4400" dirty="0" smtClean="0"/>
              <a:t>and</a:t>
            </a:r>
            <a:r>
              <a:rPr lang="en-US" sz="4400" b="1" dirty="0" smtClean="0"/>
              <a:t> provides abstractions.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6623617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 descr="Screen Shot 2014-04-17 at 7.03.0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/>
          <a:stretch/>
        </p:blipFill>
        <p:spPr>
          <a:xfrm>
            <a:off x="681909" y="326465"/>
            <a:ext cx="6941717" cy="223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103936" y="107912"/>
            <a:ext cx="1306593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HotOS</a:t>
            </a:r>
            <a:r>
              <a:rPr lang="en-US" dirty="0" smtClean="0"/>
              <a:t> 1995</a:t>
            </a:r>
            <a:endParaRPr lang="en-US" dirty="0"/>
          </a:p>
        </p:txBody>
      </p:sp>
      <p:pic>
        <p:nvPicPr>
          <p:cNvPr id="5" name="Picture 4" descr="Screen Shot 2014-04-17 at 7.05.04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708" y="1935073"/>
            <a:ext cx="4509764" cy="233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36446"/>
          <a:stretch/>
        </p:blipFill>
        <p:spPr>
          <a:xfrm>
            <a:off x="358590" y="1816145"/>
            <a:ext cx="1797953" cy="2951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2495550"/>
            <a:ext cx="2262329" cy="2473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1600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0992" y="3955144"/>
            <a:ext cx="2856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Monolithic Kernel</a:t>
            </a:r>
          </a:p>
        </p:txBody>
      </p:sp>
      <p:sp>
        <p:nvSpPr>
          <p:cNvPr id="5" name="Rectangle 4"/>
          <p:cNvSpPr/>
          <p:nvPr/>
        </p:nvSpPr>
        <p:spPr>
          <a:xfrm>
            <a:off x="816185" y="3323869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816185" y="1127732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816185" y="1660914"/>
            <a:ext cx="2420784" cy="1628866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Syscall</a:t>
            </a:r>
            <a:r>
              <a:rPr lang="en-US" sz="2000" dirty="0" smtClean="0"/>
              <a:t> Handler</a:t>
            </a:r>
          </a:p>
          <a:p>
            <a:pPr algn="ctr"/>
            <a:r>
              <a:rPr lang="en-US" sz="2000" dirty="0" smtClean="0"/>
              <a:t>File System</a:t>
            </a:r>
          </a:p>
          <a:p>
            <a:pPr algn="ctr"/>
            <a:r>
              <a:rPr lang="en-US" sz="2000" dirty="0" smtClean="0"/>
              <a:t>Device Drivers</a:t>
            </a:r>
          </a:p>
          <a:p>
            <a:pPr algn="ctr"/>
            <a:r>
              <a:rPr lang="en-US" sz="2000" dirty="0" smtClean="0"/>
              <a:t>Scheduler</a:t>
            </a:r>
          </a:p>
          <a:p>
            <a:pPr algn="ctr"/>
            <a:r>
              <a:rPr lang="en-US" sz="2000" dirty="0" smtClean="0"/>
              <a:t>Memory Manager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7386154" y="3377996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2917082" y="771169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89813" y="1626821"/>
            <a:ext cx="3597080" cy="340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53193" y="3955144"/>
            <a:ext cx="200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Microkernel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42808" y="3323869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342808" y="2838088"/>
            <a:ext cx="2420784" cy="443168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Minimal Kernel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754660" y="2778427"/>
            <a:ext cx="3597080" cy="340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342808" y="1127732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 rot="5400000">
            <a:off x="7474662" y="1847984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42807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File System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990302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Device Drivers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637797" y="1641953"/>
            <a:ext cx="468618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I/O Device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51541" y="1651360"/>
            <a:ext cx="612051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Display Device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1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49</a:t>
            </a:fld>
            <a:endParaRPr lang="en-US"/>
          </a:p>
        </p:txBody>
      </p:sp>
      <p:pic>
        <p:nvPicPr>
          <p:cNvPr id="4" name="Picture 3" descr="Screen Shot 2014-04-17 at 11.29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39" y="314777"/>
            <a:ext cx="6528461" cy="421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6383" y="282116"/>
            <a:ext cx="18633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Slide from</a:t>
            </a:r>
          </a:p>
          <a:p>
            <a:pPr algn="r"/>
            <a:r>
              <a:rPr lang="en-US" sz="1600" i="1" dirty="0" err="1" smtClean="0"/>
              <a:t>Exokernels</a:t>
            </a:r>
            <a:r>
              <a:rPr lang="en-US" sz="1600" i="1" dirty="0"/>
              <a:t> </a:t>
            </a:r>
            <a:r>
              <a:rPr lang="en-US" sz="1600" i="1" dirty="0" smtClean="0"/>
              <a:t>(or, making the operating system just another application library)</a:t>
            </a:r>
            <a:endParaRPr lang="en-US" sz="1600" dirty="0" smtClean="0"/>
          </a:p>
          <a:p>
            <a:pPr algn="r"/>
            <a:r>
              <a:rPr lang="en-US" sz="1600" dirty="0" smtClean="0"/>
              <a:t>Dawson </a:t>
            </a:r>
            <a:r>
              <a:rPr lang="en-US" sz="1600" dirty="0" err="1" smtClean="0"/>
              <a:t>Engler</a:t>
            </a:r>
            <a:endParaRPr lang="en-US" sz="1600" dirty="0" smtClean="0"/>
          </a:p>
          <a:p>
            <a:pPr algn="r"/>
            <a:r>
              <a:rPr lang="en-US" sz="1600" dirty="0" err="1" smtClean="0"/>
              <a:t>Frans</a:t>
            </a:r>
            <a:r>
              <a:rPr lang="en-US" sz="1600" dirty="0" smtClean="0"/>
              <a:t> </a:t>
            </a:r>
            <a:r>
              <a:rPr lang="en-US" sz="1600" dirty="0" err="1" smtClean="0"/>
              <a:t>Kaashoek</a:t>
            </a:r>
            <a:endParaRPr lang="en-US" sz="1600" dirty="0" smtClean="0"/>
          </a:p>
          <a:p>
            <a:pPr algn="r"/>
            <a:r>
              <a:rPr lang="en-US" sz="1600" dirty="0" smtClean="0"/>
              <a:t>Greg Ganger</a:t>
            </a:r>
          </a:p>
          <a:p>
            <a:pPr algn="r"/>
            <a:r>
              <a:rPr lang="en-US" sz="1600" dirty="0"/>
              <a:t>H. </a:t>
            </a:r>
            <a:r>
              <a:rPr lang="en-US" sz="1600" dirty="0" err="1" smtClean="0"/>
              <a:t>Briceño</a:t>
            </a:r>
            <a:endParaRPr lang="en-US" sz="1600" dirty="0"/>
          </a:p>
          <a:p>
            <a:pPr algn="r"/>
            <a:r>
              <a:rPr lang="en-US" sz="1600" dirty="0" smtClean="0"/>
              <a:t>R</a:t>
            </a:r>
            <a:r>
              <a:rPr lang="en-US" sz="1600" dirty="0"/>
              <a:t>. </a:t>
            </a:r>
            <a:r>
              <a:rPr lang="en-US" sz="1600" dirty="0" smtClean="0"/>
              <a:t>Hunt</a:t>
            </a:r>
            <a:endParaRPr lang="en-US" sz="1600" dirty="0"/>
          </a:p>
          <a:p>
            <a:pPr algn="r"/>
            <a:r>
              <a:rPr lang="en-US" sz="1600" dirty="0" smtClean="0"/>
              <a:t>D</a:t>
            </a:r>
            <a:r>
              <a:rPr lang="en-US" sz="1600" dirty="0"/>
              <a:t>. </a:t>
            </a:r>
            <a:r>
              <a:rPr lang="en-US" sz="1600" dirty="0" err="1" smtClean="0"/>
              <a:t>Mazières</a:t>
            </a:r>
            <a:endParaRPr lang="en-US" sz="1600" dirty="0"/>
          </a:p>
          <a:p>
            <a:pPr algn="r"/>
            <a:r>
              <a:rPr lang="en-US" sz="1600" dirty="0" smtClean="0"/>
              <a:t>T</a:t>
            </a:r>
            <a:r>
              <a:rPr lang="en-US" sz="1600" dirty="0"/>
              <a:t>. </a:t>
            </a:r>
            <a:r>
              <a:rPr lang="en-US" sz="1600" dirty="0" smtClean="0"/>
              <a:t>Pinckney</a:t>
            </a:r>
            <a:endParaRPr lang="en-US" sz="1600" dirty="0"/>
          </a:p>
          <a:p>
            <a:pPr algn="r"/>
            <a:r>
              <a:rPr lang="en-US" sz="1600" dirty="0" smtClean="0"/>
              <a:t>J</a:t>
            </a:r>
            <a:r>
              <a:rPr lang="en-US" sz="1600" dirty="0"/>
              <a:t>. </a:t>
            </a:r>
            <a:r>
              <a:rPr lang="en-US" sz="1600" dirty="0" err="1" smtClean="0"/>
              <a:t>Jannotti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2911924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0204"/>
          <a:stretch/>
        </p:blipFill>
        <p:spPr>
          <a:xfrm>
            <a:off x="3375460" y="76139"/>
            <a:ext cx="5619643" cy="4693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50</a:t>
            </a:fld>
            <a:endParaRPr lang="en-US"/>
          </a:p>
        </p:txBody>
      </p:sp>
      <p:pic>
        <p:nvPicPr>
          <p:cNvPr id="4" name="Picture 3" descr="Screen Shot 2014-04-17 at 11.29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5" y="76139"/>
            <a:ext cx="3206415" cy="207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942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-127145" y="3026472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5400000">
            <a:off x="-38637" y="1496460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24295" y="3595888"/>
            <a:ext cx="1660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660066"/>
                </a:solidFill>
              </a:rPr>
              <a:t>Exokernel</a:t>
            </a:r>
            <a:endParaRPr lang="en-US" sz="2800" b="1" dirty="0" smtClean="0">
              <a:solidFill>
                <a:srgbClr val="66006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28414" y="2964613"/>
            <a:ext cx="2536387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31" name="Rectangle 30"/>
          <p:cNvSpPr/>
          <p:nvPr/>
        </p:nvSpPr>
        <p:spPr>
          <a:xfrm>
            <a:off x="928414" y="2636346"/>
            <a:ext cx="2536387" cy="285654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Really Minimal Kernel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38442" y="2601369"/>
            <a:ext cx="27788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5400000">
            <a:off x="720527" y="984095"/>
            <a:ext cx="1782115" cy="136634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 2 (+ libraries)</a:t>
            </a:r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 rot="5400000">
            <a:off x="2002554" y="1132535"/>
            <a:ext cx="1782115" cy="105756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 1 </a:t>
            </a:r>
          </a:p>
          <a:p>
            <a:pPr algn="ctr"/>
            <a:r>
              <a:rPr lang="en-US" sz="2000" dirty="0" smtClean="0"/>
              <a:t>(+ libraries)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055241" y="514600"/>
            <a:ext cx="3662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Multiplexing Resources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60414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-127145" y="3026472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5400000">
            <a:off x="-38637" y="1496460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24295" y="3595888"/>
            <a:ext cx="1660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660066"/>
                </a:solidFill>
              </a:rPr>
              <a:t>Exokernel</a:t>
            </a:r>
            <a:endParaRPr lang="en-US" sz="2800" b="1" dirty="0" smtClean="0">
              <a:solidFill>
                <a:srgbClr val="66006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28414" y="2964613"/>
            <a:ext cx="2536387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31" name="Rectangle 30"/>
          <p:cNvSpPr/>
          <p:nvPr/>
        </p:nvSpPr>
        <p:spPr>
          <a:xfrm>
            <a:off x="928414" y="2636346"/>
            <a:ext cx="2536387" cy="285654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Really Minimal Kernel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38442" y="2601369"/>
            <a:ext cx="27788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5400000">
            <a:off x="720527" y="984095"/>
            <a:ext cx="1782115" cy="136634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 2 (+ libraries)</a:t>
            </a:r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 rot="5400000">
            <a:off x="2002554" y="1132535"/>
            <a:ext cx="1782115" cy="105756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 1 </a:t>
            </a:r>
          </a:p>
          <a:p>
            <a:pPr algn="ctr"/>
            <a:r>
              <a:rPr lang="en-US" sz="2000" dirty="0" smtClean="0"/>
              <a:t>(+ libraries)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055241" y="514600"/>
            <a:ext cx="3662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Multiplexing Resources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96982" y="1537665"/>
            <a:ext cx="51985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CPU Core:</a:t>
            </a:r>
            <a:r>
              <a:rPr lang="en-US" sz="2000" dirty="0" smtClean="0"/>
              <a:t> time share</a:t>
            </a:r>
          </a:p>
          <a:p>
            <a:r>
              <a:rPr lang="en-US" sz="2000" b="1" dirty="0" smtClean="0"/>
              <a:t>Memory:</a:t>
            </a:r>
            <a:r>
              <a:rPr lang="en-US" sz="2000" dirty="0" smtClean="0"/>
              <a:t> share by allocating pages to processes</a:t>
            </a:r>
          </a:p>
          <a:p>
            <a:r>
              <a:rPr lang="en-US" sz="2000" b="1" dirty="0" smtClean="0"/>
              <a:t>Persistent Storage (Disk):</a:t>
            </a:r>
            <a:r>
              <a:rPr lang="en-US" sz="2000" dirty="0" smtClean="0"/>
              <a:t> divide into blocks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01932" y="3424844"/>
            <a:ext cx="360855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/>
              <a:t>How should </a:t>
            </a:r>
            <a:r>
              <a:rPr lang="en-US" i="1" dirty="0" err="1" smtClean="0"/>
              <a:t>exokernel</a:t>
            </a:r>
            <a:r>
              <a:rPr lang="en-US" i="1" dirty="0" smtClean="0"/>
              <a:t> decide if a process can read a disk block?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5122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87" y="140138"/>
            <a:ext cx="4671264" cy="3503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192110" y="1089041"/>
            <a:ext cx="34946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Kernel can query FS:</a:t>
            </a:r>
          </a:p>
          <a:p>
            <a:r>
              <a:rPr lang="en-US" sz="2000" dirty="0" smtClean="0"/>
              <a:t>owns(meta) := set of blocks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owned by meta </a:t>
            </a:r>
          </a:p>
          <a:p>
            <a:endParaRPr lang="en-US" sz="2000" dirty="0" smtClean="0"/>
          </a:p>
          <a:p>
            <a:r>
              <a:rPr lang="en-US" sz="2000" dirty="0" smtClean="0"/>
              <a:t>Must be deterministic and persistent</a:t>
            </a:r>
          </a:p>
          <a:p>
            <a:endParaRPr lang="en-US" sz="2000" dirty="0" smtClean="0"/>
          </a:p>
          <a:p>
            <a:r>
              <a:rPr lang="en-US" sz="2000" dirty="0" smtClean="0"/>
              <a:t>Kernel checks after any modification!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093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4-17 at 11.53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9" y="223389"/>
            <a:ext cx="4652782" cy="204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54</a:t>
            </a:fld>
            <a:endParaRPr lang="en-US"/>
          </a:p>
        </p:txBody>
      </p:sp>
      <p:pic>
        <p:nvPicPr>
          <p:cNvPr id="2" name="Picture 1" descr="Screen Shot 2014-04-17 at 11.52.0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18" y="1077222"/>
            <a:ext cx="4652782" cy="3224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07843" y="4450849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Examples from Dawson </a:t>
            </a:r>
            <a:r>
              <a:rPr lang="en-US" dirty="0" err="1" smtClean="0"/>
              <a:t>Engler’s</a:t>
            </a:r>
            <a:r>
              <a:rPr lang="en-US" dirty="0" smtClean="0"/>
              <a:t> PhD 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4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1379" y="1223503"/>
            <a:ext cx="8893211" cy="3401808"/>
            <a:chOff x="131379" y="281493"/>
            <a:chExt cx="8893211" cy="43579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680711" y="2907643"/>
              <a:ext cx="1312366" cy="94105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131379" y="4120516"/>
              <a:ext cx="8879986" cy="10234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053521" y="4205726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2008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2394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2013</a:t>
              </a:r>
              <a:endParaRPr lang="en-US" sz="16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366317" y="510196"/>
              <a:ext cx="1394109" cy="3571546"/>
            </a:xfrm>
            <a:custGeom>
              <a:avLst/>
              <a:gdLst>
                <a:gd name="connsiteX0" fmla="*/ 0 w 1797052"/>
                <a:gd name="connsiteY0" fmla="*/ 3342882 h 3342882"/>
                <a:gd name="connsiteX1" fmla="*/ 143765 w 1797052"/>
                <a:gd name="connsiteY1" fmla="*/ 3259010 h 3342882"/>
                <a:gd name="connsiteX2" fmla="*/ 263568 w 1797052"/>
                <a:gd name="connsiteY2" fmla="*/ 3199102 h 3342882"/>
                <a:gd name="connsiteX3" fmla="*/ 359411 w 1797052"/>
                <a:gd name="connsiteY3" fmla="*/ 3139194 h 3342882"/>
                <a:gd name="connsiteX4" fmla="*/ 467234 w 1797052"/>
                <a:gd name="connsiteY4" fmla="*/ 3091267 h 3342882"/>
                <a:gd name="connsiteX5" fmla="*/ 622978 w 1797052"/>
                <a:gd name="connsiteY5" fmla="*/ 3079285 h 3342882"/>
                <a:gd name="connsiteX6" fmla="*/ 706841 w 1797052"/>
                <a:gd name="connsiteY6" fmla="*/ 3043340 h 3342882"/>
                <a:gd name="connsiteX7" fmla="*/ 730802 w 1797052"/>
                <a:gd name="connsiteY7" fmla="*/ 3007395 h 3342882"/>
                <a:gd name="connsiteX8" fmla="*/ 778723 w 1797052"/>
                <a:gd name="connsiteY8" fmla="*/ 2971450 h 3342882"/>
                <a:gd name="connsiteX9" fmla="*/ 814664 w 1797052"/>
                <a:gd name="connsiteY9" fmla="*/ 2923524 h 3342882"/>
                <a:gd name="connsiteX10" fmla="*/ 862585 w 1797052"/>
                <a:gd name="connsiteY10" fmla="*/ 2887579 h 3342882"/>
                <a:gd name="connsiteX11" fmla="*/ 898526 w 1797052"/>
                <a:gd name="connsiteY11" fmla="*/ 2839652 h 3342882"/>
                <a:gd name="connsiteX12" fmla="*/ 958428 w 1797052"/>
                <a:gd name="connsiteY12" fmla="*/ 2791726 h 3342882"/>
                <a:gd name="connsiteX13" fmla="*/ 1030310 w 1797052"/>
                <a:gd name="connsiteY13" fmla="*/ 2719836 h 3342882"/>
                <a:gd name="connsiteX14" fmla="*/ 1054271 w 1797052"/>
                <a:gd name="connsiteY14" fmla="*/ 2683891 h 3342882"/>
                <a:gd name="connsiteX15" fmla="*/ 1066251 w 1797052"/>
                <a:gd name="connsiteY15" fmla="*/ 2647946 h 3342882"/>
                <a:gd name="connsiteX16" fmla="*/ 1090212 w 1797052"/>
                <a:gd name="connsiteY16" fmla="*/ 2623982 h 3342882"/>
                <a:gd name="connsiteX17" fmla="*/ 1138133 w 1797052"/>
                <a:gd name="connsiteY17" fmla="*/ 2540111 h 3342882"/>
                <a:gd name="connsiteX18" fmla="*/ 1221996 w 1797052"/>
                <a:gd name="connsiteY18" fmla="*/ 2432276 h 3342882"/>
                <a:gd name="connsiteX19" fmla="*/ 1269917 w 1797052"/>
                <a:gd name="connsiteY19" fmla="*/ 2384349 h 3342882"/>
                <a:gd name="connsiteX20" fmla="*/ 1293878 w 1797052"/>
                <a:gd name="connsiteY20" fmla="*/ 2336423 h 3342882"/>
                <a:gd name="connsiteX21" fmla="*/ 1305858 w 1797052"/>
                <a:gd name="connsiteY21" fmla="*/ 2288496 h 3342882"/>
                <a:gd name="connsiteX22" fmla="*/ 1317839 w 1797052"/>
                <a:gd name="connsiteY22" fmla="*/ 2252551 h 3342882"/>
                <a:gd name="connsiteX23" fmla="*/ 1329819 w 1797052"/>
                <a:gd name="connsiteY23" fmla="*/ 2024900 h 3342882"/>
                <a:gd name="connsiteX24" fmla="*/ 1341799 w 1797052"/>
                <a:gd name="connsiteY24" fmla="*/ 1964991 h 3342882"/>
                <a:gd name="connsiteX25" fmla="*/ 1353780 w 1797052"/>
                <a:gd name="connsiteY25" fmla="*/ 1893101 h 3342882"/>
                <a:gd name="connsiteX26" fmla="*/ 1425662 w 1797052"/>
                <a:gd name="connsiteY26" fmla="*/ 1701395 h 3342882"/>
                <a:gd name="connsiteX27" fmla="*/ 1461603 w 1797052"/>
                <a:gd name="connsiteY27" fmla="*/ 1677432 h 3342882"/>
                <a:gd name="connsiteX28" fmla="*/ 1485563 w 1797052"/>
                <a:gd name="connsiteY28" fmla="*/ 1641487 h 3342882"/>
                <a:gd name="connsiteX29" fmla="*/ 1509524 w 1797052"/>
                <a:gd name="connsiteY29" fmla="*/ 1569597 h 3342882"/>
                <a:gd name="connsiteX30" fmla="*/ 1521504 w 1797052"/>
                <a:gd name="connsiteY30" fmla="*/ 802771 h 3342882"/>
                <a:gd name="connsiteX31" fmla="*/ 1533485 w 1797052"/>
                <a:gd name="connsiteY31" fmla="*/ 766826 h 3342882"/>
                <a:gd name="connsiteX32" fmla="*/ 1545465 w 1797052"/>
                <a:gd name="connsiteY32" fmla="*/ 694936 h 3342882"/>
                <a:gd name="connsiteX33" fmla="*/ 1593387 w 1797052"/>
                <a:gd name="connsiteY33" fmla="*/ 515211 h 3342882"/>
                <a:gd name="connsiteX34" fmla="*/ 1605367 w 1797052"/>
                <a:gd name="connsiteY34" fmla="*/ 443321 h 3342882"/>
                <a:gd name="connsiteX35" fmla="*/ 1629328 w 1797052"/>
                <a:gd name="connsiteY35" fmla="*/ 371431 h 3342882"/>
                <a:gd name="connsiteX36" fmla="*/ 1641308 w 1797052"/>
                <a:gd name="connsiteY36" fmla="*/ 335486 h 3342882"/>
                <a:gd name="connsiteX37" fmla="*/ 1653288 w 1797052"/>
                <a:gd name="connsiteY37" fmla="*/ 287560 h 3342882"/>
                <a:gd name="connsiteX38" fmla="*/ 1677249 w 1797052"/>
                <a:gd name="connsiteY38" fmla="*/ 251615 h 3342882"/>
                <a:gd name="connsiteX39" fmla="*/ 1701210 w 1797052"/>
                <a:gd name="connsiteY39" fmla="*/ 155761 h 3342882"/>
                <a:gd name="connsiteX40" fmla="*/ 1713190 w 1797052"/>
                <a:gd name="connsiteY40" fmla="*/ 119816 h 3342882"/>
                <a:gd name="connsiteX41" fmla="*/ 1749131 w 1797052"/>
                <a:gd name="connsiteY41" fmla="*/ 83871 h 3342882"/>
                <a:gd name="connsiteX42" fmla="*/ 1773092 w 1797052"/>
                <a:gd name="connsiteY42" fmla="*/ 47927 h 3342882"/>
                <a:gd name="connsiteX43" fmla="*/ 1797052 w 1797052"/>
                <a:gd name="connsiteY43" fmla="*/ 0 h 334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97052" h="3342882">
                  <a:moveTo>
                    <a:pt x="0" y="3342882"/>
                  </a:moveTo>
                  <a:cubicBezTo>
                    <a:pt x="209078" y="3163654"/>
                    <a:pt x="-12941" y="3330247"/>
                    <a:pt x="143765" y="3259010"/>
                  </a:cubicBezTo>
                  <a:cubicBezTo>
                    <a:pt x="318101" y="3179758"/>
                    <a:pt x="136963" y="3230758"/>
                    <a:pt x="263568" y="3199102"/>
                  </a:cubicBezTo>
                  <a:cubicBezTo>
                    <a:pt x="355199" y="3130370"/>
                    <a:pt x="267313" y="3191827"/>
                    <a:pt x="359411" y="3139194"/>
                  </a:cubicBezTo>
                  <a:cubicBezTo>
                    <a:pt x="402051" y="3114826"/>
                    <a:pt x="406802" y="3095916"/>
                    <a:pt x="467234" y="3091267"/>
                  </a:cubicBezTo>
                  <a:lnTo>
                    <a:pt x="622978" y="3079285"/>
                  </a:lnTo>
                  <a:cubicBezTo>
                    <a:pt x="659642" y="3070119"/>
                    <a:pt x="679261" y="3070923"/>
                    <a:pt x="706841" y="3043340"/>
                  </a:cubicBezTo>
                  <a:cubicBezTo>
                    <a:pt x="717023" y="3033157"/>
                    <a:pt x="720620" y="3017578"/>
                    <a:pt x="730802" y="3007395"/>
                  </a:cubicBezTo>
                  <a:cubicBezTo>
                    <a:pt x="744921" y="2993275"/>
                    <a:pt x="764604" y="2985570"/>
                    <a:pt x="778723" y="2971450"/>
                  </a:cubicBezTo>
                  <a:cubicBezTo>
                    <a:pt x="792842" y="2957329"/>
                    <a:pt x="800545" y="2937645"/>
                    <a:pt x="814664" y="2923524"/>
                  </a:cubicBezTo>
                  <a:cubicBezTo>
                    <a:pt x="828783" y="2909404"/>
                    <a:pt x="848466" y="2901699"/>
                    <a:pt x="862585" y="2887579"/>
                  </a:cubicBezTo>
                  <a:cubicBezTo>
                    <a:pt x="876704" y="2873458"/>
                    <a:pt x="884407" y="2853773"/>
                    <a:pt x="898526" y="2839652"/>
                  </a:cubicBezTo>
                  <a:cubicBezTo>
                    <a:pt x="916607" y="2821569"/>
                    <a:pt x="940347" y="2809809"/>
                    <a:pt x="958428" y="2791726"/>
                  </a:cubicBezTo>
                  <a:cubicBezTo>
                    <a:pt x="1047589" y="2702555"/>
                    <a:pt x="945608" y="2776310"/>
                    <a:pt x="1030310" y="2719836"/>
                  </a:cubicBezTo>
                  <a:cubicBezTo>
                    <a:pt x="1038297" y="2707854"/>
                    <a:pt x="1047832" y="2696771"/>
                    <a:pt x="1054271" y="2683891"/>
                  </a:cubicBezTo>
                  <a:cubicBezTo>
                    <a:pt x="1059919" y="2672594"/>
                    <a:pt x="1059754" y="2658776"/>
                    <a:pt x="1066251" y="2647946"/>
                  </a:cubicBezTo>
                  <a:cubicBezTo>
                    <a:pt x="1072062" y="2638259"/>
                    <a:pt x="1083947" y="2633381"/>
                    <a:pt x="1090212" y="2623982"/>
                  </a:cubicBezTo>
                  <a:cubicBezTo>
                    <a:pt x="1108071" y="2597190"/>
                    <a:pt x="1119893" y="2566645"/>
                    <a:pt x="1138133" y="2540111"/>
                  </a:cubicBezTo>
                  <a:cubicBezTo>
                    <a:pt x="1163928" y="2502587"/>
                    <a:pt x="1189800" y="2464477"/>
                    <a:pt x="1221996" y="2432276"/>
                  </a:cubicBezTo>
                  <a:cubicBezTo>
                    <a:pt x="1237970" y="2416300"/>
                    <a:pt x="1256363" y="2402423"/>
                    <a:pt x="1269917" y="2384349"/>
                  </a:cubicBezTo>
                  <a:cubicBezTo>
                    <a:pt x="1280633" y="2370060"/>
                    <a:pt x="1285891" y="2352398"/>
                    <a:pt x="1293878" y="2336423"/>
                  </a:cubicBezTo>
                  <a:cubicBezTo>
                    <a:pt x="1297871" y="2320447"/>
                    <a:pt x="1301335" y="2304330"/>
                    <a:pt x="1305858" y="2288496"/>
                  </a:cubicBezTo>
                  <a:cubicBezTo>
                    <a:pt x="1309327" y="2276352"/>
                    <a:pt x="1316696" y="2265129"/>
                    <a:pt x="1317839" y="2252551"/>
                  </a:cubicBezTo>
                  <a:cubicBezTo>
                    <a:pt x="1324718" y="2176874"/>
                    <a:pt x="1323509" y="2100626"/>
                    <a:pt x="1329819" y="2024900"/>
                  </a:cubicBezTo>
                  <a:cubicBezTo>
                    <a:pt x="1331510" y="2004605"/>
                    <a:pt x="1338156" y="1985028"/>
                    <a:pt x="1341799" y="1964991"/>
                  </a:cubicBezTo>
                  <a:cubicBezTo>
                    <a:pt x="1346144" y="1941089"/>
                    <a:pt x="1348690" y="1916856"/>
                    <a:pt x="1353780" y="1893101"/>
                  </a:cubicBezTo>
                  <a:cubicBezTo>
                    <a:pt x="1361713" y="1856075"/>
                    <a:pt x="1389792" y="1725311"/>
                    <a:pt x="1425662" y="1701395"/>
                  </a:cubicBezTo>
                  <a:lnTo>
                    <a:pt x="1461603" y="1677432"/>
                  </a:lnTo>
                  <a:cubicBezTo>
                    <a:pt x="1469590" y="1665450"/>
                    <a:pt x="1479715" y="1654646"/>
                    <a:pt x="1485563" y="1641487"/>
                  </a:cubicBezTo>
                  <a:cubicBezTo>
                    <a:pt x="1495821" y="1618404"/>
                    <a:pt x="1509524" y="1569597"/>
                    <a:pt x="1509524" y="1569597"/>
                  </a:cubicBezTo>
                  <a:cubicBezTo>
                    <a:pt x="1513517" y="1313988"/>
                    <a:pt x="1513877" y="1058297"/>
                    <a:pt x="1521504" y="802771"/>
                  </a:cubicBezTo>
                  <a:cubicBezTo>
                    <a:pt x="1521881" y="790147"/>
                    <a:pt x="1530745" y="779155"/>
                    <a:pt x="1533485" y="766826"/>
                  </a:cubicBezTo>
                  <a:cubicBezTo>
                    <a:pt x="1538755" y="743111"/>
                    <a:pt x="1540375" y="718691"/>
                    <a:pt x="1545465" y="694936"/>
                  </a:cubicBezTo>
                  <a:cubicBezTo>
                    <a:pt x="1607924" y="403430"/>
                    <a:pt x="1532617" y="778578"/>
                    <a:pt x="1593387" y="515211"/>
                  </a:cubicBezTo>
                  <a:cubicBezTo>
                    <a:pt x="1598849" y="491539"/>
                    <a:pt x="1599476" y="466890"/>
                    <a:pt x="1605367" y="443321"/>
                  </a:cubicBezTo>
                  <a:cubicBezTo>
                    <a:pt x="1611493" y="418816"/>
                    <a:pt x="1621341" y="395394"/>
                    <a:pt x="1629328" y="371431"/>
                  </a:cubicBezTo>
                  <a:cubicBezTo>
                    <a:pt x="1633321" y="359449"/>
                    <a:pt x="1638245" y="347739"/>
                    <a:pt x="1641308" y="335486"/>
                  </a:cubicBezTo>
                  <a:cubicBezTo>
                    <a:pt x="1645301" y="319511"/>
                    <a:pt x="1646802" y="302696"/>
                    <a:pt x="1653288" y="287560"/>
                  </a:cubicBezTo>
                  <a:cubicBezTo>
                    <a:pt x="1658960" y="274324"/>
                    <a:pt x="1669262" y="263597"/>
                    <a:pt x="1677249" y="251615"/>
                  </a:cubicBezTo>
                  <a:cubicBezTo>
                    <a:pt x="1685236" y="219664"/>
                    <a:pt x="1690797" y="187006"/>
                    <a:pt x="1701210" y="155761"/>
                  </a:cubicBezTo>
                  <a:cubicBezTo>
                    <a:pt x="1705203" y="143779"/>
                    <a:pt x="1706185" y="130325"/>
                    <a:pt x="1713190" y="119816"/>
                  </a:cubicBezTo>
                  <a:cubicBezTo>
                    <a:pt x="1722588" y="105717"/>
                    <a:pt x="1738284" y="96888"/>
                    <a:pt x="1749131" y="83871"/>
                  </a:cubicBezTo>
                  <a:cubicBezTo>
                    <a:pt x="1758349" y="72809"/>
                    <a:pt x="1765105" y="59908"/>
                    <a:pt x="1773092" y="47927"/>
                  </a:cubicBezTo>
                  <a:cubicBezTo>
                    <a:pt x="1786858" y="6624"/>
                    <a:pt x="1776142" y="20913"/>
                    <a:pt x="1797052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28274" y="281493"/>
              <a:ext cx="2137224" cy="749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 smtClean="0"/>
                <a:t>1B</a:t>
              </a:r>
              <a:r>
                <a:rPr lang="en-US" sz="1600" b="1" dirty="0"/>
                <a:t> </a:t>
              </a:r>
              <a:r>
                <a:rPr lang="en-US" sz="1600" b="1" dirty="0" smtClean="0"/>
                <a:t>Android Activations</a:t>
              </a:r>
            </a:p>
            <a:p>
              <a:pPr algn="r"/>
              <a:r>
                <a:rPr lang="en-US" sz="1600" b="1" dirty="0" smtClean="0"/>
                <a:t>Sep 2013</a:t>
              </a:r>
              <a:endParaRPr lang="en-US" sz="1600" b="1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75270" y="2528330"/>
              <a:ext cx="2923833" cy="2026359"/>
              <a:chOff x="228599" y="1588568"/>
              <a:chExt cx="6612152" cy="4108355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268860" y="5037421"/>
                <a:ext cx="1229648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-13.8B</a:t>
                </a:r>
                <a:endParaRPr lang="en-US" sz="1050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14540" r="17440"/>
              <a:stretch/>
            </p:blipFill>
            <p:spPr>
              <a:xfrm>
                <a:off x="228599" y="3352800"/>
                <a:ext cx="1655515" cy="136904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664" r="10111"/>
              <a:stretch/>
            </p:blipFill>
            <p:spPr>
              <a:xfrm>
                <a:off x="1981200" y="3209016"/>
                <a:ext cx="1470538" cy="1335486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73340" y="2642404"/>
                <a:ext cx="1508683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Universe</a:t>
                </a:r>
                <a:endParaRPr lang="en-US" sz="105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58474" y="2218415"/>
                <a:ext cx="1464078" cy="1079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/>
                  <a:t>Tools</a:t>
                </a:r>
              </a:p>
              <a:p>
                <a:pPr algn="ctr"/>
                <a:r>
                  <a:rPr lang="en-US" sz="1050" dirty="0" smtClean="0"/>
                  <a:t>Altruism</a:t>
                </a:r>
                <a:endParaRPr lang="en-US" sz="105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497418" y="5037423"/>
                <a:ext cx="939635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-5M</a:t>
                </a:r>
                <a:endParaRPr lang="en-US" sz="105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426538" y="5037425"/>
                <a:ext cx="103496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1679</a:t>
                </a:r>
                <a:endParaRPr lang="en-US" sz="1050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8409" y="2590806"/>
                <a:ext cx="1310668" cy="1656208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768150" y="1588568"/>
                <a:ext cx="2072601" cy="95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/>
                  <a:t>Programmable Machines</a:t>
                </a:r>
                <a:endParaRPr lang="en-US" sz="9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563860" y="3266862"/>
                <a:ext cx="1551749" cy="107917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700" b="1" i="1" dirty="0" smtClean="0"/>
                  <a:t>S </a:t>
                </a:r>
                <a:r>
                  <a:rPr lang="en-US" sz="700" b="1" dirty="0" smtClean="0"/>
                  <a:t>::=</a:t>
                </a:r>
                <a:r>
                  <a:rPr lang="en-US" sz="700" b="1" i="1" dirty="0" smtClean="0"/>
                  <a:t> NP V O</a:t>
                </a:r>
              </a:p>
              <a:p>
                <a:r>
                  <a:rPr lang="en-US" sz="700" b="1" i="1" dirty="0" smtClean="0"/>
                  <a:t>NP </a:t>
                </a:r>
                <a:r>
                  <a:rPr lang="en-US" sz="700" b="1" dirty="0" smtClean="0"/>
                  <a:t>::=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dirty="0" smtClean="0">
                    <a:sym typeface="Wingdings"/>
                  </a:rPr>
                  <a:t>and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NP</a:t>
                </a:r>
                <a:endParaRPr lang="en-US" sz="700" b="1" i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200402" y="1981200"/>
                <a:ext cx="2094209" cy="107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/>
                  <a:t>Recursive Language</a:t>
                </a:r>
                <a:endParaRPr lang="en-US" sz="105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984563" y="5037425"/>
                <a:ext cx="114264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-300K</a:t>
                </a:r>
                <a:endParaRPr lang="en-US" sz="1050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199103" y="4216178"/>
              <a:ext cx="548648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1945</a:t>
              </a:r>
              <a:endParaRPr lang="en-US" sz="14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8801" y="2957685"/>
              <a:ext cx="697622" cy="8913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870325" y="2045250"/>
              <a:ext cx="1230611" cy="551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Practical Universal Machines</a:t>
              </a:r>
              <a:endParaRPr lang="en-US" sz="11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57287" y="4229406"/>
              <a:ext cx="618867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1950s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31187" y="2324723"/>
              <a:ext cx="1040112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Abstractions</a:t>
              </a:r>
              <a:endParaRPr lang="en-US" sz="110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508" y="2669891"/>
              <a:ext cx="912028" cy="126519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053074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1969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36126" y="2324723"/>
              <a:ext cx="971033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Modern OS</a:t>
              </a:r>
              <a:endParaRPr lang="en-US" sz="1100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62704" y="2669891"/>
              <a:ext cx="922446" cy="132049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90979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1993</a:t>
              </a:r>
              <a:endParaRPr lang="en-US" sz="1600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6029" y="2632320"/>
              <a:ext cx="1128497" cy="144143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807161" y="1285492"/>
              <a:ext cx="971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Open Source OS, runs on cheap machines</a:t>
              </a:r>
              <a:endParaRPr lang="en-US" sz="11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05605" y="1218903"/>
              <a:ext cx="971033" cy="1419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Cheaper, faster, low-energy processors, Internet, web, $$$</a:t>
              </a:r>
              <a:endParaRPr lang="en-US" sz="1100" dirty="0"/>
            </a:p>
          </p:txBody>
        </p:sp>
      </p:grpSp>
      <p:sp>
        <p:nvSpPr>
          <p:cNvPr id="43" name="Freeform 42"/>
          <p:cNvSpPr/>
          <p:nvPr/>
        </p:nvSpPr>
        <p:spPr>
          <a:xfrm>
            <a:off x="6849914" y="-247161"/>
            <a:ext cx="1602491" cy="4448893"/>
          </a:xfrm>
          <a:custGeom>
            <a:avLst/>
            <a:gdLst>
              <a:gd name="connsiteX0" fmla="*/ 0 w 1534299"/>
              <a:gd name="connsiteY0" fmla="*/ 3946048 h 3946048"/>
              <a:gd name="connsiteX1" fmla="*/ 460290 w 1534299"/>
              <a:gd name="connsiteY1" fmla="*/ 3605137 h 3946048"/>
              <a:gd name="connsiteX2" fmla="*/ 460290 w 1534299"/>
              <a:gd name="connsiteY2" fmla="*/ 3596614 h 3946048"/>
              <a:gd name="connsiteX3" fmla="*/ 971723 w 1534299"/>
              <a:gd name="connsiteY3" fmla="*/ 2923314 h 3946048"/>
              <a:gd name="connsiteX4" fmla="*/ 1270059 w 1534299"/>
              <a:gd name="connsiteY4" fmla="*/ 1883535 h 3946048"/>
              <a:gd name="connsiteX5" fmla="*/ 1534299 w 1534299"/>
              <a:gd name="connsiteY5" fmla="*/ 0 h 394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4299" h="3946048">
                <a:moveTo>
                  <a:pt x="0" y="3946048"/>
                </a:moveTo>
                <a:lnTo>
                  <a:pt x="460290" y="3605137"/>
                </a:lnTo>
                <a:cubicBezTo>
                  <a:pt x="537005" y="3546898"/>
                  <a:pt x="375051" y="3710251"/>
                  <a:pt x="460290" y="3596614"/>
                </a:cubicBezTo>
                <a:cubicBezTo>
                  <a:pt x="545529" y="3482977"/>
                  <a:pt x="836762" y="3208827"/>
                  <a:pt x="971723" y="2923314"/>
                </a:cubicBezTo>
                <a:cubicBezTo>
                  <a:pt x="1106685" y="2637801"/>
                  <a:pt x="1176296" y="2370754"/>
                  <a:pt x="1270059" y="1883535"/>
                </a:cubicBezTo>
                <a:cubicBezTo>
                  <a:pt x="1363822" y="1396316"/>
                  <a:pt x="1470370" y="420457"/>
                  <a:pt x="1534299" y="0"/>
                </a:cubicBez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617852" y="137033"/>
            <a:ext cx="26340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1.5B L4 Microkernel Systems</a:t>
            </a:r>
          </a:p>
          <a:p>
            <a:pPr algn="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Jan 2012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7628" y="937506"/>
            <a:ext cx="41185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How many </a:t>
            </a:r>
            <a:r>
              <a:rPr lang="en-US" sz="3200" i="1" dirty="0" err="1" smtClean="0"/>
              <a:t>exokernels</a:t>
            </a:r>
            <a:r>
              <a:rPr lang="en-US" sz="3200" i="1" dirty="0" smtClean="0"/>
              <a:t>?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61454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1379" y="1223503"/>
            <a:ext cx="8893211" cy="3401808"/>
            <a:chOff x="131379" y="281493"/>
            <a:chExt cx="8893211" cy="43579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680711" y="2907643"/>
              <a:ext cx="1312366" cy="94105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131379" y="4120516"/>
              <a:ext cx="8879986" cy="10234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053521" y="4205726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2008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2394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2013</a:t>
              </a:r>
              <a:endParaRPr lang="en-US" sz="16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366317" y="510196"/>
              <a:ext cx="1394109" cy="3571546"/>
            </a:xfrm>
            <a:custGeom>
              <a:avLst/>
              <a:gdLst>
                <a:gd name="connsiteX0" fmla="*/ 0 w 1797052"/>
                <a:gd name="connsiteY0" fmla="*/ 3342882 h 3342882"/>
                <a:gd name="connsiteX1" fmla="*/ 143765 w 1797052"/>
                <a:gd name="connsiteY1" fmla="*/ 3259010 h 3342882"/>
                <a:gd name="connsiteX2" fmla="*/ 263568 w 1797052"/>
                <a:gd name="connsiteY2" fmla="*/ 3199102 h 3342882"/>
                <a:gd name="connsiteX3" fmla="*/ 359411 w 1797052"/>
                <a:gd name="connsiteY3" fmla="*/ 3139194 h 3342882"/>
                <a:gd name="connsiteX4" fmla="*/ 467234 w 1797052"/>
                <a:gd name="connsiteY4" fmla="*/ 3091267 h 3342882"/>
                <a:gd name="connsiteX5" fmla="*/ 622978 w 1797052"/>
                <a:gd name="connsiteY5" fmla="*/ 3079285 h 3342882"/>
                <a:gd name="connsiteX6" fmla="*/ 706841 w 1797052"/>
                <a:gd name="connsiteY6" fmla="*/ 3043340 h 3342882"/>
                <a:gd name="connsiteX7" fmla="*/ 730802 w 1797052"/>
                <a:gd name="connsiteY7" fmla="*/ 3007395 h 3342882"/>
                <a:gd name="connsiteX8" fmla="*/ 778723 w 1797052"/>
                <a:gd name="connsiteY8" fmla="*/ 2971450 h 3342882"/>
                <a:gd name="connsiteX9" fmla="*/ 814664 w 1797052"/>
                <a:gd name="connsiteY9" fmla="*/ 2923524 h 3342882"/>
                <a:gd name="connsiteX10" fmla="*/ 862585 w 1797052"/>
                <a:gd name="connsiteY10" fmla="*/ 2887579 h 3342882"/>
                <a:gd name="connsiteX11" fmla="*/ 898526 w 1797052"/>
                <a:gd name="connsiteY11" fmla="*/ 2839652 h 3342882"/>
                <a:gd name="connsiteX12" fmla="*/ 958428 w 1797052"/>
                <a:gd name="connsiteY12" fmla="*/ 2791726 h 3342882"/>
                <a:gd name="connsiteX13" fmla="*/ 1030310 w 1797052"/>
                <a:gd name="connsiteY13" fmla="*/ 2719836 h 3342882"/>
                <a:gd name="connsiteX14" fmla="*/ 1054271 w 1797052"/>
                <a:gd name="connsiteY14" fmla="*/ 2683891 h 3342882"/>
                <a:gd name="connsiteX15" fmla="*/ 1066251 w 1797052"/>
                <a:gd name="connsiteY15" fmla="*/ 2647946 h 3342882"/>
                <a:gd name="connsiteX16" fmla="*/ 1090212 w 1797052"/>
                <a:gd name="connsiteY16" fmla="*/ 2623982 h 3342882"/>
                <a:gd name="connsiteX17" fmla="*/ 1138133 w 1797052"/>
                <a:gd name="connsiteY17" fmla="*/ 2540111 h 3342882"/>
                <a:gd name="connsiteX18" fmla="*/ 1221996 w 1797052"/>
                <a:gd name="connsiteY18" fmla="*/ 2432276 h 3342882"/>
                <a:gd name="connsiteX19" fmla="*/ 1269917 w 1797052"/>
                <a:gd name="connsiteY19" fmla="*/ 2384349 h 3342882"/>
                <a:gd name="connsiteX20" fmla="*/ 1293878 w 1797052"/>
                <a:gd name="connsiteY20" fmla="*/ 2336423 h 3342882"/>
                <a:gd name="connsiteX21" fmla="*/ 1305858 w 1797052"/>
                <a:gd name="connsiteY21" fmla="*/ 2288496 h 3342882"/>
                <a:gd name="connsiteX22" fmla="*/ 1317839 w 1797052"/>
                <a:gd name="connsiteY22" fmla="*/ 2252551 h 3342882"/>
                <a:gd name="connsiteX23" fmla="*/ 1329819 w 1797052"/>
                <a:gd name="connsiteY23" fmla="*/ 2024900 h 3342882"/>
                <a:gd name="connsiteX24" fmla="*/ 1341799 w 1797052"/>
                <a:gd name="connsiteY24" fmla="*/ 1964991 h 3342882"/>
                <a:gd name="connsiteX25" fmla="*/ 1353780 w 1797052"/>
                <a:gd name="connsiteY25" fmla="*/ 1893101 h 3342882"/>
                <a:gd name="connsiteX26" fmla="*/ 1425662 w 1797052"/>
                <a:gd name="connsiteY26" fmla="*/ 1701395 h 3342882"/>
                <a:gd name="connsiteX27" fmla="*/ 1461603 w 1797052"/>
                <a:gd name="connsiteY27" fmla="*/ 1677432 h 3342882"/>
                <a:gd name="connsiteX28" fmla="*/ 1485563 w 1797052"/>
                <a:gd name="connsiteY28" fmla="*/ 1641487 h 3342882"/>
                <a:gd name="connsiteX29" fmla="*/ 1509524 w 1797052"/>
                <a:gd name="connsiteY29" fmla="*/ 1569597 h 3342882"/>
                <a:gd name="connsiteX30" fmla="*/ 1521504 w 1797052"/>
                <a:gd name="connsiteY30" fmla="*/ 802771 h 3342882"/>
                <a:gd name="connsiteX31" fmla="*/ 1533485 w 1797052"/>
                <a:gd name="connsiteY31" fmla="*/ 766826 h 3342882"/>
                <a:gd name="connsiteX32" fmla="*/ 1545465 w 1797052"/>
                <a:gd name="connsiteY32" fmla="*/ 694936 h 3342882"/>
                <a:gd name="connsiteX33" fmla="*/ 1593387 w 1797052"/>
                <a:gd name="connsiteY33" fmla="*/ 515211 h 3342882"/>
                <a:gd name="connsiteX34" fmla="*/ 1605367 w 1797052"/>
                <a:gd name="connsiteY34" fmla="*/ 443321 h 3342882"/>
                <a:gd name="connsiteX35" fmla="*/ 1629328 w 1797052"/>
                <a:gd name="connsiteY35" fmla="*/ 371431 h 3342882"/>
                <a:gd name="connsiteX36" fmla="*/ 1641308 w 1797052"/>
                <a:gd name="connsiteY36" fmla="*/ 335486 h 3342882"/>
                <a:gd name="connsiteX37" fmla="*/ 1653288 w 1797052"/>
                <a:gd name="connsiteY37" fmla="*/ 287560 h 3342882"/>
                <a:gd name="connsiteX38" fmla="*/ 1677249 w 1797052"/>
                <a:gd name="connsiteY38" fmla="*/ 251615 h 3342882"/>
                <a:gd name="connsiteX39" fmla="*/ 1701210 w 1797052"/>
                <a:gd name="connsiteY39" fmla="*/ 155761 h 3342882"/>
                <a:gd name="connsiteX40" fmla="*/ 1713190 w 1797052"/>
                <a:gd name="connsiteY40" fmla="*/ 119816 h 3342882"/>
                <a:gd name="connsiteX41" fmla="*/ 1749131 w 1797052"/>
                <a:gd name="connsiteY41" fmla="*/ 83871 h 3342882"/>
                <a:gd name="connsiteX42" fmla="*/ 1773092 w 1797052"/>
                <a:gd name="connsiteY42" fmla="*/ 47927 h 3342882"/>
                <a:gd name="connsiteX43" fmla="*/ 1797052 w 1797052"/>
                <a:gd name="connsiteY43" fmla="*/ 0 h 334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97052" h="3342882">
                  <a:moveTo>
                    <a:pt x="0" y="3342882"/>
                  </a:moveTo>
                  <a:cubicBezTo>
                    <a:pt x="209078" y="3163654"/>
                    <a:pt x="-12941" y="3330247"/>
                    <a:pt x="143765" y="3259010"/>
                  </a:cubicBezTo>
                  <a:cubicBezTo>
                    <a:pt x="318101" y="3179758"/>
                    <a:pt x="136963" y="3230758"/>
                    <a:pt x="263568" y="3199102"/>
                  </a:cubicBezTo>
                  <a:cubicBezTo>
                    <a:pt x="355199" y="3130370"/>
                    <a:pt x="267313" y="3191827"/>
                    <a:pt x="359411" y="3139194"/>
                  </a:cubicBezTo>
                  <a:cubicBezTo>
                    <a:pt x="402051" y="3114826"/>
                    <a:pt x="406802" y="3095916"/>
                    <a:pt x="467234" y="3091267"/>
                  </a:cubicBezTo>
                  <a:lnTo>
                    <a:pt x="622978" y="3079285"/>
                  </a:lnTo>
                  <a:cubicBezTo>
                    <a:pt x="659642" y="3070119"/>
                    <a:pt x="679261" y="3070923"/>
                    <a:pt x="706841" y="3043340"/>
                  </a:cubicBezTo>
                  <a:cubicBezTo>
                    <a:pt x="717023" y="3033157"/>
                    <a:pt x="720620" y="3017578"/>
                    <a:pt x="730802" y="3007395"/>
                  </a:cubicBezTo>
                  <a:cubicBezTo>
                    <a:pt x="744921" y="2993275"/>
                    <a:pt x="764604" y="2985570"/>
                    <a:pt x="778723" y="2971450"/>
                  </a:cubicBezTo>
                  <a:cubicBezTo>
                    <a:pt x="792842" y="2957329"/>
                    <a:pt x="800545" y="2937645"/>
                    <a:pt x="814664" y="2923524"/>
                  </a:cubicBezTo>
                  <a:cubicBezTo>
                    <a:pt x="828783" y="2909404"/>
                    <a:pt x="848466" y="2901699"/>
                    <a:pt x="862585" y="2887579"/>
                  </a:cubicBezTo>
                  <a:cubicBezTo>
                    <a:pt x="876704" y="2873458"/>
                    <a:pt x="884407" y="2853773"/>
                    <a:pt x="898526" y="2839652"/>
                  </a:cubicBezTo>
                  <a:cubicBezTo>
                    <a:pt x="916607" y="2821569"/>
                    <a:pt x="940347" y="2809809"/>
                    <a:pt x="958428" y="2791726"/>
                  </a:cubicBezTo>
                  <a:cubicBezTo>
                    <a:pt x="1047589" y="2702555"/>
                    <a:pt x="945608" y="2776310"/>
                    <a:pt x="1030310" y="2719836"/>
                  </a:cubicBezTo>
                  <a:cubicBezTo>
                    <a:pt x="1038297" y="2707854"/>
                    <a:pt x="1047832" y="2696771"/>
                    <a:pt x="1054271" y="2683891"/>
                  </a:cubicBezTo>
                  <a:cubicBezTo>
                    <a:pt x="1059919" y="2672594"/>
                    <a:pt x="1059754" y="2658776"/>
                    <a:pt x="1066251" y="2647946"/>
                  </a:cubicBezTo>
                  <a:cubicBezTo>
                    <a:pt x="1072062" y="2638259"/>
                    <a:pt x="1083947" y="2633381"/>
                    <a:pt x="1090212" y="2623982"/>
                  </a:cubicBezTo>
                  <a:cubicBezTo>
                    <a:pt x="1108071" y="2597190"/>
                    <a:pt x="1119893" y="2566645"/>
                    <a:pt x="1138133" y="2540111"/>
                  </a:cubicBezTo>
                  <a:cubicBezTo>
                    <a:pt x="1163928" y="2502587"/>
                    <a:pt x="1189800" y="2464477"/>
                    <a:pt x="1221996" y="2432276"/>
                  </a:cubicBezTo>
                  <a:cubicBezTo>
                    <a:pt x="1237970" y="2416300"/>
                    <a:pt x="1256363" y="2402423"/>
                    <a:pt x="1269917" y="2384349"/>
                  </a:cubicBezTo>
                  <a:cubicBezTo>
                    <a:pt x="1280633" y="2370060"/>
                    <a:pt x="1285891" y="2352398"/>
                    <a:pt x="1293878" y="2336423"/>
                  </a:cubicBezTo>
                  <a:cubicBezTo>
                    <a:pt x="1297871" y="2320447"/>
                    <a:pt x="1301335" y="2304330"/>
                    <a:pt x="1305858" y="2288496"/>
                  </a:cubicBezTo>
                  <a:cubicBezTo>
                    <a:pt x="1309327" y="2276352"/>
                    <a:pt x="1316696" y="2265129"/>
                    <a:pt x="1317839" y="2252551"/>
                  </a:cubicBezTo>
                  <a:cubicBezTo>
                    <a:pt x="1324718" y="2176874"/>
                    <a:pt x="1323509" y="2100626"/>
                    <a:pt x="1329819" y="2024900"/>
                  </a:cubicBezTo>
                  <a:cubicBezTo>
                    <a:pt x="1331510" y="2004605"/>
                    <a:pt x="1338156" y="1985028"/>
                    <a:pt x="1341799" y="1964991"/>
                  </a:cubicBezTo>
                  <a:cubicBezTo>
                    <a:pt x="1346144" y="1941089"/>
                    <a:pt x="1348690" y="1916856"/>
                    <a:pt x="1353780" y="1893101"/>
                  </a:cubicBezTo>
                  <a:cubicBezTo>
                    <a:pt x="1361713" y="1856075"/>
                    <a:pt x="1389792" y="1725311"/>
                    <a:pt x="1425662" y="1701395"/>
                  </a:cubicBezTo>
                  <a:lnTo>
                    <a:pt x="1461603" y="1677432"/>
                  </a:lnTo>
                  <a:cubicBezTo>
                    <a:pt x="1469590" y="1665450"/>
                    <a:pt x="1479715" y="1654646"/>
                    <a:pt x="1485563" y="1641487"/>
                  </a:cubicBezTo>
                  <a:cubicBezTo>
                    <a:pt x="1495821" y="1618404"/>
                    <a:pt x="1509524" y="1569597"/>
                    <a:pt x="1509524" y="1569597"/>
                  </a:cubicBezTo>
                  <a:cubicBezTo>
                    <a:pt x="1513517" y="1313988"/>
                    <a:pt x="1513877" y="1058297"/>
                    <a:pt x="1521504" y="802771"/>
                  </a:cubicBezTo>
                  <a:cubicBezTo>
                    <a:pt x="1521881" y="790147"/>
                    <a:pt x="1530745" y="779155"/>
                    <a:pt x="1533485" y="766826"/>
                  </a:cubicBezTo>
                  <a:cubicBezTo>
                    <a:pt x="1538755" y="743111"/>
                    <a:pt x="1540375" y="718691"/>
                    <a:pt x="1545465" y="694936"/>
                  </a:cubicBezTo>
                  <a:cubicBezTo>
                    <a:pt x="1607924" y="403430"/>
                    <a:pt x="1532617" y="778578"/>
                    <a:pt x="1593387" y="515211"/>
                  </a:cubicBezTo>
                  <a:cubicBezTo>
                    <a:pt x="1598849" y="491539"/>
                    <a:pt x="1599476" y="466890"/>
                    <a:pt x="1605367" y="443321"/>
                  </a:cubicBezTo>
                  <a:cubicBezTo>
                    <a:pt x="1611493" y="418816"/>
                    <a:pt x="1621341" y="395394"/>
                    <a:pt x="1629328" y="371431"/>
                  </a:cubicBezTo>
                  <a:cubicBezTo>
                    <a:pt x="1633321" y="359449"/>
                    <a:pt x="1638245" y="347739"/>
                    <a:pt x="1641308" y="335486"/>
                  </a:cubicBezTo>
                  <a:cubicBezTo>
                    <a:pt x="1645301" y="319511"/>
                    <a:pt x="1646802" y="302696"/>
                    <a:pt x="1653288" y="287560"/>
                  </a:cubicBezTo>
                  <a:cubicBezTo>
                    <a:pt x="1658960" y="274324"/>
                    <a:pt x="1669262" y="263597"/>
                    <a:pt x="1677249" y="251615"/>
                  </a:cubicBezTo>
                  <a:cubicBezTo>
                    <a:pt x="1685236" y="219664"/>
                    <a:pt x="1690797" y="187006"/>
                    <a:pt x="1701210" y="155761"/>
                  </a:cubicBezTo>
                  <a:cubicBezTo>
                    <a:pt x="1705203" y="143779"/>
                    <a:pt x="1706185" y="130325"/>
                    <a:pt x="1713190" y="119816"/>
                  </a:cubicBezTo>
                  <a:cubicBezTo>
                    <a:pt x="1722588" y="105717"/>
                    <a:pt x="1738284" y="96888"/>
                    <a:pt x="1749131" y="83871"/>
                  </a:cubicBezTo>
                  <a:cubicBezTo>
                    <a:pt x="1758349" y="72809"/>
                    <a:pt x="1765105" y="59908"/>
                    <a:pt x="1773092" y="47927"/>
                  </a:cubicBezTo>
                  <a:cubicBezTo>
                    <a:pt x="1786858" y="6624"/>
                    <a:pt x="1776142" y="20913"/>
                    <a:pt x="1797052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28274" y="281493"/>
              <a:ext cx="2137224" cy="749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 smtClean="0"/>
                <a:t>1B</a:t>
              </a:r>
              <a:r>
                <a:rPr lang="en-US" sz="1600" b="1" dirty="0"/>
                <a:t> </a:t>
              </a:r>
              <a:r>
                <a:rPr lang="en-US" sz="1600" b="1" dirty="0" smtClean="0"/>
                <a:t>Android Activations</a:t>
              </a:r>
            </a:p>
            <a:p>
              <a:pPr algn="r"/>
              <a:r>
                <a:rPr lang="en-US" sz="1600" b="1" dirty="0" smtClean="0"/>
                <a:t>Sep 2013</a:t>
              </a:r>
              <a:endParaRPr lang="en-US" sz="1600" b="1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75270" y="2528330"/>
              <a:ext cx="2923833" cy="2026359"/>
              <a:chOff x="228599" y="1588568"/>
              <a:chExt cx="6612152" cy="4108355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268860" y="5037421"/>
                <a:ext cx="1229648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-13.8B</a:t>
                </a:r>
                <a:endParaRPr lang="en-US" sz="1050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14540" r="17440"/>
              <a:stretch/>
            </p:blipFill>
            <p:spPr>
              <a:xfrm>
                <a:off x="228599" y="3352800"/>
                <a:ext cx="1655515" cy="136904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664" r="10111"/>
              <a:stretch/>
            </p:blipFill>
            <p:spPr>
              <a:xfrm>
                <a:off x="1981200" y="3209016"/>
                <a:ext cx="1470538" cy="1335486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73340" y="2642404"/>
                <a:ext cx="1508683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Universe</a:t>
                </a:r>
                <a:endParaRPr lang="en-US" sz="105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58474" y="2218415"/>
                <a:ext cx="1464078" cy="1079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/>
                  <a:t>Tools</a:t>
                </a:r>
              </a:p>
              <a:p>
                <a:pPr algn="ctr"/>
                <a:r>
                  <a:rPr lang="en-US" sz="1050" dirty="0" smtClean="0"/>
                  <a:t>Altruism</a:t>
                </a:r>
                <a:endParaRPr lang="en-US" sz="105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497418" y="5037423"/>
                <a:ext cx="939635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-5M</a:t>
                </a:r>
                <a:endParaRPr lang="en-US" sz="105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426538" y="5037425"/>
                <a:ext cx="103496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1679</a:t>
                </a:r>
                <a:endParaRPr lang="en-US" sz="1050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8409" y="2590806"/>
                <a:ext cx="1310668" cy="1656208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768150" y="1588568"/>
                <a:ext cx="2072601" cy="95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/>
                  <a:t>Programmable Machines</a:t>
                </a:r>
                <a:endParaRPr lang="en-US" sz="9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563860" y="3266862"/>
                <a:ext cx="1551749" cy="107917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700" b="1" i="1" dirty="0" smtClean="0"/>
                  <a:t>S </a:t>
                </a:r>
                <a:r>
                  <a:rPr lang="en-US" sz="700" b="1" dirty="0" smtClean="0"/>
                  <a:t>::=</a:t>
                </a:r>
                <a:r>
                  <a:rPr lang="en-US" sz="700" b="1" i="1" dirty="0" smtClean="0"/>
                  <a:t> NP V O</a:t>
                </a:r>
              </a:p>
              <a:p>
                <a:r>
                  <a:rPr lang="en-US" sz="700" b="1" i="1" dirty="0" smtClean="0"/>
                  <a:t>NP </a:t>
                </a:r>
                <a:r>
                  <a:rPr lang="en-US" sz="700" b="1" dirty="0" smtClean="0"/>
                  <a:t>::=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dirty="0" smtClean="0">
                    <a:sym typeface="Wingdings"/>
                  </a:rPr>
                  <a:t>and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NP</a:t>
                </a:r>
                <a:endParaRPr lang="en-US" sz="700" b="1" i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200402" y="1981200"/>
                <a:ext cx="2094209" cy="107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/>
                  <a:t>Recursive Language</a:t>
                </a:r>
                <a:endParaRPr lang="en-US" sz="105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984563" y="5037425"/>
                <a:ext cx="114264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-300K</a:t>
                </a:r>
                <a:endParaRPr lang="en-US" sz="1050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199103" y="4216178"/>
              <a:ext cx="548648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1945</a:t>
              </a:r>
              <a:endParaRPr lang="en-US" sz="14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8801" y="2957685"/>
              <a:ext cx="697622" cy="8913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870325" y="2045250"/>
              <a:ext cx="1230611" cy="551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Practical Universal Machines</a:t>
              </a:r>
              <a:endParaRPr lang="en-US" sz="11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57287" y="4229406"/>
              <a:ext cx="618867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1950s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31187" y="2324723"/>
              <a:ext cx="1040112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Abstractions</a:t>
              </a:r>
              <a:endParaRPr lang="en-US" sz="110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508" y="2669891"/>
              <a:ext cx="912028" cy="126519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053074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1969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36126" y="2324723"/>
              <a:ext cx="971033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Modern OS</a:t>
              </a:r>
              <a:endParaRPr lang="en-US" sz="1100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62704" y="2669891"/>
              <a:ext cx="922446" cy="132049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90979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1993</a:t>
              </a:r>
              <a:endParaRPr lang="en-US" sz="1600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6029" y="2632320"/>
              <a:ext cx="1128497" cy="144143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807161" y="1285492"/>
              <a:ext cx="971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Open Source OS, runs on cheap machines</a:t>
              </a:r>
              <a:endParaRPr lang="en-US" sz="11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05605" y="1218903"/>
              <a:ext cx="971033" cy="1419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Cheaper, faster, low-energy processors, Internet, web, $$$</a:t>
              </a:r>
              <a:endParaRPr lang="en-US" sz="1100" dirty="0"/>
            </a:p>
          </p:txBody>
        </p:sp>
      </p:grpSp>
      <p:sp>
        <p:nvSpPr>
          <p:cNvPr id="43" name="Freeform 42"/>
          <p:cNvSpPr/>
          <p:nvPr/>
        </p:nvSpPr>
        <p:spPr>
          <a:xfrm>
            <a:off x="6849914" y="-247161"/>
            <a:ext cx="1602491" cy="4448893"/>
          </a:xfrm>
          <a:custGeom>
            <a:avLst/>
            <a:gdLst>
              <a:gd name="connsiteX0" fmla="*/ 0 w 1534299"/>
              <a:gd name="connsiteY0" fmla="*/ 3946048 h 3946048"/>
              <a:gd name="connsiteX1" fmla="*/ 460290 w 1534299"/>
              <a:gd name="connsiteY1" fmla="*/ 3605137 h 3946048"/>
              <a:gd name="connsiteX2" fmla="*/ 460290 w 1534299"/>
              <a:gd name="connsiteY2" fmla="*/ 3596614 h 3946048"/>
              <a:gd name="connsiteX3" fmla="*/ 971723 w 1534299"/>
              <a:gd name="connsiteY3" fmla="*/ 2923314 h 3946048"/>
              <a:gd name="connsiteX4" fmla="*/ 1270059 w 1534299"/>
              <a:gd name="connsiteY4" fmla="*/ 1883535 h 3946048"/>
              <a:gd name="connsiteX5" fmla="*/ 1534299 w 1534299"/>
              <a:gd name="connsiteY5" fmla="*/ 0 h 394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4299" h="3946048">
                <a:moveTo>
                  <a:pt x="0" y="3946048"/>
                </a:moveTo>
                <a:lnTo>
                  <a:pt x="460290" y="3605137"/>
                </a:lnTo>
                <a:cubicBezTo>
                  <a:pt x="537005" y="3546898"/>
                  <a:pt x="375051" y="3710251"/>
                  <a:pt x="460290" y="3596614"/>
                </a:cubicBezTo>
                <a:cubicBezTo>
                  <a:pt x="545529" y="3482977"/>
                  <a:pt x="836762" y="3208827"/>
                  <a:pt x="971723" y="2923314"/>
                </a:cubicBezTo>
                <a:cubicBezTo>
                  <a:pt x="1106685" y="2637801"/>
                  <a:pt x="1176296" y="2370754"/>
                  <a:pt x="1270059" y="1883535"/>
                </a:cubicBezTo>
                <a:cubicBezTo>
                  <a:pt x="1363822" y="1396316"/>
                  <a:pt x="1470370" y="420457"/>
                  <a:pt x="1534299" y="0"/>
                </a:cubicBez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617852" y="137033"/>
            <a:ext cx="26340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1.5B L4 Microkernel Systems</a:t>
            </a:r>
          </a:p>
          <a:p>
            <a:pPr algn="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Jan 2012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662" y="228309"/>
            <a:ext cx="3592626" cy="1200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Companies (intellectually) derived from </a:t>
            </a:r>
            <a:r>
              <a:rPr lang="en-US" sz="2400" i="1" dirty="0" err="1" smtClean="0"/>
              <a:t>exokernel</a:t>
            </a:r>
            <a:r>
              <a:rPr lang="en-US" sz="2400" i="1" dirty="0" smtClean="0"/>
              <a:t> project:</a:t>
            </a:r>
            <a:endParaRPr lang="en-US" sz="24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662" y="1569782"/>
            <a:ext cx="2872372" cy="5967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2138" y="1480591"/>
            <a:ext cx="2106529" cy="105326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/>
          <a:srcRect t="32172" b="30632"/>
          <a:stretch/>
        </p:blipFill>
        <p:spPr>
          <a:xfrm>
            <a:off x="1175671" y="2234342"/>
            <a:ext cx="1520903" cy="56570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87988" y="655878"/>
            <a:ext cx="1945674" cy="76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8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4275" y="1063229"/>
            <a:ext cx="4572000" cy="35394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“Bitter </a:t>
            </a:r>
            <a:r>
              <a:rPr lang="en-US" sz="2800" dirty="0"/>
              <a:t>experience in the design of operating systems leads to the conclusion that </a:t>
            </a:r>
            <a:r>
              <a:rPr lang="en-US" sz="2800" b="1" dirty="0" smtClean="0"/>
              <a:t>radical changes must be made</a:t>
            </a:r>
            <a:r>
              <a:rPr lang="en-US" sz="2800" dirty="0" smtClean="0"/>
              <a:t>, </a:t>
            </a:r>
            <a:r>
              <a:rPr lang="en-US" sz="2800" b="1" dirty="0"/>
              <a:t>both the way we think about functions of operating systems and in the way they are implemented</a:t>
            </a:r>
            <a:r>
              <a:rPr lang="en-US" sz="2800" b="1" dirty="0" smtClean="0"/>
              <a:t>.</a:t>
            </a:r>
            <a:r>
              <a:rPr lang="en-US" sz="2800" dirty="0" smtClean="0"/>
              <a:t>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310942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543972" cy="857250"/>
          </a:xfrm>
        </p:spPr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4275" y="1063229"/>
            <a:ext cx="4572000" cy="35394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“Bitter </a:t>
            </a:r>
            <a:r>
              <a:rPr lang="en-US" sz="2800" dirty="0"/>
              <a:t>experience in the design of operating systems leads to the conclusion that </a:t>
            </a:r>
            <a:r>
              <a:rPr lang="en-US" sz="2800" b="1" dirty="0" smtClean="0"/>
              <a:t>radical changes must be made</a:t>
            </a:r>
            <a:r>
              <a:rPr lang="en-US" sz="2800" dirty="0" smtClean="0"/>
              <a:t>, </a:t>
            </a:r>
            <a:r>
              <a:rPr lang="en-US" sz="2800" dirty="0"/>
              <a:t>both the way </a:t>
            </a:r>
            <a:r>
              <a:rPr lang="en-US" sz="2800" b="1" dirty="0"/>
              <a:t>we think about functions of operating systems </a:t>
            </a:r>
            <a:r>
              <a:rPr lang="en-US" sz="2800" dirty="0"/>
              <a:t>and in the </a:t>
            </a:r>
            <a:r>
              <a:rPr lang="en-US" sz="2800" b="1" dirty="0"/>
              <a:t>way they are implemented</a:t>
            </a:r>
            <a:r>
              <a:rPr lang="en-US" sz="2800" b="1" dirty="0" smtClean="0"/>
              <a:t>.</a:t>
            </a:r>
            <a:r>
              <a:rPr lang="en-US" sz="2800" dirty="0" smtClean="0"/>
              <a:t>”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311" y="205979"/>
            <a:ext cx="1272084" cy="1780917"/>
          </a:xfrm>
          <a:prstGeom prst="rect">
            <a:avLst/>
          </a:prstGeom>
        </p:spPr>
      </p:pic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275" y="274952"/>
            <a:ext cx="2505230" cy="3647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511609" y="3582452"/>
            <a:ext cx="2896667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Butler Lampson</a:t>
            </a:r>
          </a:p>
          <a:p>
            <a:r>
              <a:rPr lang="en-US" i="1" dirty="0" smtClean="0"/>
              <a:t>NATO Software Engineering Techniques Conference </a:t>
            </a:r>
            <a:r>
              <a:rPr lang="en-US" dirty="0" smtClean="0"/>
              <a:t>1969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53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7386154" y="3377996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3193" y="3955144"/>
            <a:ext cx="200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Microkernel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42808" y="3323869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342808" y="2838088"/>
            <a:ext cx="2420784" cy="443168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Minimal Kernel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754660" y="2778427"/>
            <a:ext cx="3597080" cy="340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342808" y="1127732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 rot="5400000">
            <a:off x="7474662" y="1847984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039" y="344096"/>
            <a:ext cx="4863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What </a:t>
            </a:r>
            <a:r>
              <a:rPr lang="en-US" sz="2400" b="1" i="1" dirty="0" smtClean="0"/>
              <a:t>must</a:t>
            </a:r>
            <a:r>
              <a:rPr lang="en-US" sz="2400" i="1" dirty="0" smtClean="0"/>
              <a:t> be in the minimal kernel?</a:t>
            </a:r>
            <a:endParaRPr lang="en-US" sz="2400" i="1" dirty="0"/>
          </a:p>
        </p:txBody>
      </p:sp>
      <p:sp>
        <p:nvSpPr>
          <p:cNvPr id="24" name="Rectangle 23"/>
          <p:cNvSpPr/>
          <p:nvPr/>
        </p:nvSpPr>
        <p:spPr>
          <a:xfrm>
            <a:off x="5342807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File System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990302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Device Drivers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637797" y="1641953"/>
            <a:ext cx="468618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I/O Device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51541" y="1651360"/>
            <a:ext cx="612051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Display Device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86484" y="1201713"/>
            <a:ext cx="7160066" cy="21265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Kernel</a:t>
            </a:r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Hope for </a:t>
            </a:r>
            <a:r>
              <a:rPr lang="en-US" b="1" dirty="0" err="1" smtClean="0"/>
              <a:t>FeROS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72346" y="1500010"/>
            <a:ext cx="2557166" cy="1269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(Rust) Task A       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06442" y="1498999"/>
            <a:ext cx="2788342" cy="12698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(Rust) Task B (File System)</a:t>
            </a:r>
          </a:p>
          <a:p>
            <a:pPr algn="ctr"/>
            <a:endParaRPr lang="en-US" b="1" dirty="0" smtClean="0"/>
          </a:p>
          <a:p>
            <a:pPr algn="ctr"/>
            <a:endParaRPr lang="en-US" b="1" dirty="0"/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2346" y="3490926"/>
            <a:ext cx="6591956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Memory Isolation enforced by </a:t>
            </a:r>
            <a:r>
              <a:rPr lang="en-US" b="1" dirty="0" smtClean="0"/>
              <a:t>language mechanisms</a:t>
            </a:r>
          </a:p>
          <a:p>
            <a:r>
              <a:rPr lang="en-US" dirty="0" smtClean="0"/>
              <a:t>IPC through </a:t>
            </a:r>
            <a:r>
              <a:rPr lang="en-US" b="1" dirty="0" smtClean="0"/>
              <a:t>safe, shared data</a:t>
            </a:r>
          </a:p>
          <a:p>
            <a:r>
              <a:rPr lang="en-US" dirty="0" smtClean="0"/>
              <a:t>External resources managed through </a:t>
            </a:r>
            <a:r>
              <a:rPr lang="en-US" b="1" dirty="0" smtClean="0"/>
              <a:t>cryptography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No cost to calling between tasks, kernel: all in same address space!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584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Charge!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0151"/>
            <a:ext cx="7574455" cy="224198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Tanenbaum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was wrong about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microkernels having won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 1992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Prevailing wisdom is wrong about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microkernels having lost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 2014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80967" y="3566936"/>
            <a:ext cx="5176344" cy="1200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Butler is still right: The </a:t>
            </a:r>
            <a:r>
              <a:rPr lang="en-US" sz="2400" dirty="0">
                <a:solidFill>
                  <a:schemeClr val="tx1"/>
                </a:solidFill>
              </a:rPr>
              <a:t>real OS of the future should be something </a:t>
            </a:r>
            <a:r>
              <a:rPr lang="en-US" sz="2400" b="1" dirty="0" smtClean="0">
                <a:solidFill>
                  <a:schemeClr val="tx1"/>
                </a:solidFill>
              </a:rPr>
              <a:t>radically</a:t>
            </a:r>
            <a:r>
              <a:rPr lang="en-US" sz="2400" dirty="0" smtClean="0">
                <a:solidFill>
                  <a:schemeClr val="tx1"/>
                </a:solidFill>
              </a:rPr>
              <a:t> different and </a:t>
            </a:r>
            <a:r>
              <a:rPr lang="en-US" sz="2400" b="1" dirty="0" smtClean="0">
                <a:solidFill>
                  <a:schemeClr val="tx1"/>
                </a:solidFill>
              </a:rPr>
              <a:t>you</a:t>
            </a:r>
            <a:r>
              <a:rPr lang="en-US" sz="2400" dirty="0" smtClean="0">
                <a:solidFill>
                  <a:schemeClr val="tx1"/>
                </a:solidFill>
              </a:rPr>
              <a:t> should help build it!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7270" y="2075792"/>
            <a:ext cx="1706178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Remember to sign up for your project submission option!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40695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16797" r="10180"/>
          <a:stretch/>
        </p:blipFill>
        <p:spPr>
          <a:xfrm>
            <a:off x="6788531" y="73185"/>
            <a:ext cx="2280886" cy="316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34837" y="73185"/>
            <a:ext cx="6559931" cy="48013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From: </a:t>
            </a:r>
            <a:r>
              <a:rPr lang="en-US" dirty="0" err="1"/>
              <a:t>ast@cs.vu.nl</a:t>
            </a:r>
            <a:r>
              <a:rPr lang="en-US" dirty="0"/>
              <a:t> (Andy </a:t>
            </a:r>
            <a:r>
              <a:rPr lang="en-US" dirty="0" err="1"/>
              <a:t>Tanenbaum</a:t>
            </a:r>
            <a:r>
              <a:rPr lang="en-US" dirty="0"/>
              <a:t>)</a:t>
            </a:r>
          </a:p>
          <a:p>
            <a:r>
              <a:rPr lang="en-US" dirty="0"/>
              <a:t>Newsgroups: </a:t>
            </a:r>
            <a:r>
              <a:rPr lang="en-US" dirty="0" err="1"/>
              <a:t>comp.os.minix</a:t>
            </a:r>
            <a:endParaRPr lang="en-US" dirty="0"/>
          </a:p>
          <a:p>
            <a:r>
              <a:rPr lang="en-US" dirty="0"/>
              <a:t>Subject: LINUX is obsolete</a:t>
            </a:r>
          </a:p>
          <a:p>
            <a:r>
              <a:rPr lang="en-US" dirty="0"/>
              <a:t>Date: 29 Jan 92 12:12:50 GMT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I was in the U.S. for a couple of weeks, so I haven't commented much </a:t>
            </a:r>
            <a:r>
              <a:rPr lang="en-US" dirty="0" smtClean="0"/>
              <a:t>on LINUX </a:t>
            </a:r>
            <a:r>
              <a:rPr lang="en-US" dirty="0"/>
              <a:t>(not that I would have said much had I been around), but for what </a:t>
            </a:r>
            <a:r>
              <a:rPr lang="en-US" dirty="0" smtClean="0"/>
              <a:t>it </a:t>
            </a:r>
            <a:r>
              <a:rPr lang="en-US" dirty="0"/>
              <a:t>is worth, I have a couple of comments now.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As </a:t>
            </a:r>
            <a:r>
              <a:rPr lang="en-US" dirty="0"/>
              <a:t>most of you know, for me MINIX is a hobby, something that I do in </a:t>
            </a:r>
            <a:r>
              <a:rPr lang="en-US" dirty="0" smtClean="0"/>
              <a:t>the evening </a:t>
            </a:r>
            <a:r>
              <a:rPr lang="en-US" dirty="0"/>
              <a:t>when I get bored writing books and there are no major wars</a:t>
            </a:r>
            <a:r>
              <a:rPr lang="en-US" dirty="0" smtClean="0"/>
              <a:t>, revolutions</a:t>
            </a:r>
            <a:r>
              <a:rPr lang="en-US" dirty="0"/>
              <a:t>, or senate hearings being televised live on CNN. My </a:t>
            </a:r>
            <a:r>
              <a:rPr lang="en-US" dirty="0" smtClean="0"/>
              <a:t>real job </a:t>
            </a:r>
            <a:r>
              <a:rPr lang="en-US" dirty="0"/>
              <a:t>is a professor and researcher in the area of operating systems.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As a result of my occupation, I think I know a bit about where </a:t>
            </a:r>
            <a:r>
              <a:rPr lang="en-US" dirty="0" smtClean="0"/>
              <a:t>operating are </a:t>
            </a:r>
            <a:r>
              <a:rPr lang="en-US" dirty="0"/>
              <a:t>going in the next decade or so. Two aspects stand out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964016" y="3292630"/>
            <a:ext cx="201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(Picture from 1998)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12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6383" y="142768"/>
            <a:ext cx="8839270" cy="47089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1. MICROKERNEL </a:t>
            </a:r>
            <a:r>
              <a:rPr lang="en-US" sz="2000" dirty="0"/>
              <a:t>VS MONOLITHIC SYSTEM</a:t>
            </a:r>
          </a:p>
          <a:p>
            <a:r>
              <a:rPr lang="en-US" sz="2000" b="1" dirty="0" smtClean="0"/>
              <a:t>Most </a:t>
            </a:r>
            <a:r>
              <a:rPr lang="en-US" sz="2000" b="1" dirty="0"/>
              <a:t>older operating systems are monolithic, that is, the whole </a:t>
            </a:r>
            <a:r>
              <a:rPr lang="en-US" sz="2000" b="1" dirty="0" smtClean="0"/>
              <a:t>operating system </a:t>
            </a:r>
            <a:r>
              <a:rPr lang="en-US" sz="2000" b="1" dirty="0"/>
              <a:t>is a single </a:t>
            </a:r>
            <a:r>
              <a:rPr lang="en-US" sz="2000" b="1" dirty="0" err="1"/>
              <a:t>a.out</a:t>
            </a:r>
            <a:r>
              <a:rPr lang="en-US" sz="2000" b="1" dirty="0"/>
              <a:t> file that runs in 'kernel mode.'  </a:t>
            </a:r>
            <a:r>
              <a:rPr lang="en-US" sz="2000" dirty="0"/>
              <a:t>This </a:t>
            </a:r>
            <a:r>
              <a:rPr lang="en-US" sz="2000" dirty="0" smtClean="0"/>
              <a:t>binary contains </a:t>
            </a:r>
            <a:r>
              <a:rPr lang="en-US" sz="2000" dirty="0"/>
              <a:t>the process management, memory management, file system and </a:t>
            </a:r>
            <a:r>
              <a:rPr lang="en-US" sz="2000" dirty="0" smtClean="0"/>
              <a:t>the rest</a:t>
            </a:r>
            <a:r>
              <a:rPr lang="en-US" sz="2000" dirty="0"/>
              <a:t>. Examples of such systems are UNIX, MS-DOS, VMS, MVS, OS/360, </a:t>
            </a:r>
            <a:r>
              <a:rPr lang="en-US" sz="2000" dirty="0" smtClean="0"/>
              <a:t>MULTICS</a:t>
            </a:r>
            <a:r>
              <a:rPr lang="en-US" sz="2000" dirty="0"/>
              <a:t>, and many more.</a:t>
            </a:r>
          </a:p>
          <a:p>
            <a:r>
              <a:rPr lang="en-US" sz="2000" dirty="0"/>
              <a:t> </a:t>
            </a:r>
          </a:p>
          <a:p>
            <a:r>
              <a:rPr lang="en-US" sz="2000" b="1" dirty="0" smtClean="0"/>
              <a:t>The </a:t>
            </a:r>
            <a:r>
              <a:rPr lang="en-US" sz="2000" b="1" dirty="0"/>
              <a:t>alternative is a microkernel-based system, in which most of the </a:t>
            </a:r>
            <a:r>
              <a:rPr lang="en-US" sz="2000" b="1" dirty="0" smtClean="0"/>
              <a:t>OS runs </a:t>
            </a:r>
            <a:r>
              <a:rPr lang="en-US" sz="2000" b="1" dirty="0"/>
              <a:t>as separate processes, mostly outside the kernel.  </a:t>
            </a:r>
            <a:r>
              <a:rPr lang="en-US" sz="2000" dirty="0"/>
              <a:t>They </a:t>
            </a:r>
            <a:r>
              <a:rPr lang="en-US" sz="2000" dirty="0" smtClean="0"/>
              <a:t>communicate by </a:t>
            </a:r>
            <a:r>
              <a:rPr lang="en-US" sz="2000" dirty="0"/>
              <a:t>message passing.  </a:t>
            </a:r>
            <a:r>
              <a:rPr lang="en-US" sz="2000" b="1" dirty="0"/>
              <a:t>The </a:t>
            </a:r>
            <a:r>
              <a:rPr lang="en-US" sz="2000" b="1" dirty="0" smtClean="0"/>
              <a:t>kernel’s </a:t>
            </a:r>
            <a:r>
              <a:rPr lang="en-US" sz="2000" b="1" dirty="0"/>
              <a:t>job is to handle the message passing</a:t>
            </a:r>
            <a:r>
              <a:rPr lang="en-US" sz="2000" b="1" dirty="0" smtClean="0"/>
              <a:t>, interrupt </a:t>
            </a:r>
            <a:r>
              <a:rPr lang="en-US" sz="2000" b="1" dirty="0"/>
              <a:t>handling, low-level process management, and possibly the I/</a:t>
            </a:r>
            <a:r>
              <a:rPr lang="en-US" sz="2000" b="1" dirty="0" smtClean="0"/>
              <a:t>O.</a:t>
            </a:r>
            <a:r>
              <a:rPr lang="en-US" sz="2000" dirty="0" smtClean="0"/>
              <a:t> Examples </a:t>
            </a:r>
            <a:r>
              <a:rPr lang="en-US" sz="2000" dirty="0"/>
              <a:t>of this design are the RC4000, Amoeba, Chorus, Mach, and </a:t>
            </a:r>
            <a:r>
              <a:rPr lang="en-US" sz="2000" dirty="0" smtClean="0"/>
              <a:t>the not</a:t>
            </a:r>
            <a:r>
              <a:rPr lang="en-US" sz="2000" dirty="0"/>
              <a:t>-yet-released Windows/NT.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 smtClean="0"/>
              <a:t>While </a:t>
            </a:r>
            <a:r>
              <a:rPr lang="en-US" sz="2000" dirty="0"/>
              <a:t>I could go into a long story here about the relative merits of </a:t>
            </a:r>
            <a:r>
              <a:rPr lang="en-US" sz="2000" dirty="0" smtClean="0"/>
              <a:t>the two </a:t>
            </a:r>
            <a:r>
              <a:rPr lang="en-US" sz="2000" dirty="0"/>
              <a:t>designs, suffice it to say that among the people who actually </a:t>
            </a:r>
            <a:r>
              <a:rPr lang="en-US" sz="2000" dirty="0" smtClean="0"/>
              <a:t>design operating </a:t>
            </a:r>
            <a:r>
              <a:rPr lang="en-US" sz="2000" dirty="0"/>
              <a:t>systems, the debate is essentially over.  </a:t>
            </a:r>
            <a:r>
              <a:rPr lang="en-US" sz="2000" b="1" dirty="0"/>
              <a:t>Microkernels have </a:t>
            </a:r>
            <a:r>
              <a:rPr lang="en-US" sz="2000" b="1" dirty="0" smtClean="0"/>
              <a:t>won.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3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7386154" y="3377996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3193" y="3955144"/>
            <a:ext cx="200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Microkernel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42808" y="3323869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342808" y="2838088"/>
            <a:ext cx="2420784" cy="443168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Minimal Kernel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754660" y="2778427"/>
            <a:ext cx="3597080" cy="340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342808" y="1127732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5342807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File System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990302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Device Drivers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637797" y="1641953"/>
            <a:ext cx="468618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I/O Device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5400000">
            <a:off x="7474662" y="1847984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4796" y="275914"/>
            <a:ext cx="5808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Why didn’t microkernels actually win?</a:t>
            </a:r>
            <a:endParaRPr lang="en-US" sz="28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70992" y="3955144"/>
            <a:ext cx="2856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Monolithic Kernel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16185" y="3323869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816185" y="1127732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816185" y="1660914"/>
            <a:ext cx="2420784" cy="1628866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Syscall</a:t>
            </a:r>
            <a:r>
              <a:rPr lang="en-US" sz="2000" dirty="0" smtClean="0"/>
              <a:t> Handler</a:t>
            </a:r>
          </a:p>
          <a:p>
            <a:pPr algn="ctr"/>
            <a:r>
              <a:rPr lang="en-US" sz="2000" dirty="0" smtClean="0"/>
              <a:t>File System</a:t>
            </a:r>
          </a:p>
          <a:p>
            <a:pPr algn="ctr"/>
            <a:r>
              <a:rPr lang="en-US" sz="2000" dirty="0" smtClean="0"/>
              <a:t>Device Drivers</a:t>
            </a:r>
          </a:p>
          <a:p>
            <a:pPr algn="ctr"/>
            <a:r>
              <a:rPr lang="en-US" sz="2000" dirty="0" smtClean="0"/>
              <a:t>Scheduler</a:t>
            </a:r>
          </a:p>
          <a:p>
            <a:pPr algn="ctr"/>
            <a:r>
              <a:rPr lang="en-US" sz="2000" dirty="0" smtClean="0"/>
              <a:t>Memory Manager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89813" y="1626821"/>
            <a:ext cx="3597080" cy="340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151541" y="1651360"/>
            <a:ext cx="612051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Display Device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03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62472</TotalTime>
  <Words>2554</Words>
  <Application>Microsoft Macintosh PowerPoint</Application>
  <PresentationFormat>On-screen Show (16:9)</PresentationFormat>
  <Paragraphs>747</Paragraphs>
  <Slides>61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Class 22: Microkernels and Beyond</vt:lpstr>
      <vt:lpstr>Plan for Today</vt:lpstr>
      <vt:lpstr>PowerPoint Presentation</vt:lpstr>
      <vt:lpstr>Should a file system be in the kernel?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Comparing Linux and Minix Performance</vt:lpstr>
      <vt:lpstr>Really Comparing Linux and Minix</vt:lpstr>
      <vt:lpstr>Did microkernels actually lose?</vt:lpstr>
      <vt:lpstr>Did microkernels actually lose?</vt:lpstr>
      <vt:lpstr>PowerPoint Presentation</vt:lpstr>
      <vt:lpstr>Is Windows NT/XP/7/8 really a microkernel?</vt:lpstr>
      <vt:lpstr>Is Windows NT/XP/7/8 really a microkernel?</vt:lpstr>
      <vt:lpstr>PowerPoint Presentation</vt:lpstr>
      <vt:lpstr>PowerPoint Presentation</vt:lpstr>
      <vt:lpstr>Is Windows NT/XP/7/8 really a microkernel?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L3 Abstractions</vt:lpstr>
      <vt:lpstr>L3 Abstractions</vt:lpstr>
      <vt:lpstr>Minimal IPC</vt:lpstr>
      <vt:lpstr>Minimal IPC</vt:lpstr>
      <vt:lpstr>Minimal IPC</vt:lpstr>
      <vt:lpstr>Implementation</vt:lpstr>
      <vt:lpstr>Implementation</vt:lpstr>
      <vt:lpstr>Implementation</vt:lpstr>
      <vt:lpstr>Implementation</vt:lpstr>
      <vt:lpstr>PowerPoint Presentation</vt:lpstr>
      <vt:lpstr>What if the message has data?</vt:lpstr>
      <vt:lpstr>Copy Through Kernel</vt:lpstr>
      <vt:lpstr>Copy Direct</vt:lpstr>
      <vt:lpstr>OS Design Tradeoffs</vt:lpstr>
      <vt:lpstr>Biggest Advantage of Microkernels</vt:lpstr>
      <vt:lpstr>Biggest Advantage of Microkernels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 from Class 1: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Next?</vt:lpstr>
      <vt:lpstr>What’s Next?</vt:lpstr>
      <vt:lpstr>Hope for FeROS?</vt:lpstr>
      <vt:lpstr>Charge!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David Evans</cp:lastModifiedBy>
  <cp:revision>563</cp:revision>
  <cp:lastPrinted>2014-02-18T16:56:09Z</cp:lastPrinted>
  <dcterms:created xsi:type="dcterms:W3CDTF">2013-08-26T17:24:32Z</dcterms:created>
  <dcterms:modified xsi:type="dcterms:W3CDTF">2014-04-17T16:18:59Z</dcterms:modified>
</cp:coreProperties>
</file>