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62" r:id="rId2"/>
    <p:sldId id="325" r:id="rId3"/>
    <p:sldId id="324" r:id="rId4"/>
    <p:sldId id="299" r:id="rId5"/>
    <p:sldId id="326" r:id="rId6"/>
    <p:sldId id="320" r:id="rId7"/>
    <p:sldId id="351" r:id="rId8"/>
    <p:sldId id="327" r:id="rId9"/>
    <p:sldId id="261" r:id="rId10"/>
    <p:sldId id="332" r:id="rId11"/>
    <p:sldId id="303" r:id="rId12"/>
    <p:sldId id="304" r:id="rId13"/>
    <p:sldId id="305" r:id="rId14"/>
    <p:sldId id="306" r:id="rId15"/>
    <p:sldId id="307" r:id="rId16"/>
    <p:sldId id="264" r:id="rId17"/>
    <p:sldId id="284" r:id="rId18"/>
    <p:sldId id="338" r:id="rId19"/>
    <p:sldId id="339" r:id="rId20"/>
    <p:sldId id="337" r:id="rId21"/>
    <p:sldId id="342" r:id="rId22"/>
    <p:sldId id="346" r:id="rId23"/>
    <p:sldId id="347" r:id="rId24"/>
    <p:sldId id="348" r:id="rId25"/>
    <p:sldId id="349" r:id="rId26"/>
    <p:sldId id="340" r:id="rId27"/>
    <p:sldId id="352" r:id="rId28"/>
    <p:sldId id="309" r:id="rId29"/>
    <p:sldId id="311" r:id="rId30"/>
    <p:sldId id="313" r:id="rId31"/>
    <p:sldId id="314" r:id="rId32"/>
    <p:sldId id="310" r:id="rId33"/>
    <p:sldId id="271" r:id="rId34"/>
    <p:sldId id="344" r:id="rId35"/>
    <p:sldId id="345" r:id="rId36"/>
    <p:sldId id="286" r:id="rId37"/>
    <p:sldId id="274" r:id="rId38"/>
    <p:sldId id="275" r:id="rId39"/>
    <p:sldId id="277" r:id="rId40"/>
    <p:sldId id="278" r:id="rId41"/>
    <p:sldId id="256" r:id="rId42"/>
    <p:sldId id="257" r:id="rId43"/>
    <p:sldId id="259" r:id="rId44"/>
    <p:sldId id="328" r:id="rId45"/>
    <p:sldId id="260" r:id="rId46"/>
    <p:sldId id="283" r:id="rId47"/>
    <p:sldId id="279" r:id="rId48"/>
    <p:sldId id="281" r:id="rId49"/>
    <p:sldId id="353" r:id="rId50"/>
    <p:sldId id="354" r:id="rId51"/>
    <p:sldId id="294" r:id="rId52"/>
    <p:sldId id="293" r:id="rId53"/>
    <p:sldId id="298" r:id="rId54"/>
    <p:sldId id="295" r:id="rId55"/>
    <p:sldId id="297" r:id="rId56"/>
    <p:sldId id="291" r:id="rId57"/>
    <p:sldId id="292" r:id="rId58"/>
    <p:sldId id="289" r:id="rId59"/>
    <p:sldId id="308" r:id="rId60"/>
    <p:sldId id="317" r:id="rId61"/>
    <p:sldId id="319" r:id="rId62"/>
    <p:sldId id="316" r:id="rId63"/>
    <p:sldId id="331" r:id="rId64"/>
    <p:sldId id="321" r:id="rId65"/>
    <p:sldId id="322" r:id="rId66"/>
    <p:sldId id="323" r:id="rId67"/>
    <p:sldId id="355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1181" autoAdjust="0"/>
    <p:restoredTop sz="94660"/>
  </p:normalViewPr>
  <p:slideViewPr>
    <p:cSldViewPr>
      <p:cViewPr>
        <p:scale>
          <a:sx n="125" d="100"/>
          <a:sy n="125" d="100"/>
        </p:scale>
        <p:origin x="-56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0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ropbox\WWW(withDave)\percentil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ropbox\WWW(withDave)\percentil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ropbox\WWW(withDave)\percenti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5"/>
          <c:dPt>
            <c:idx val="0"/>
            <c:bubble3D val="0"/>
            <c:explosion val="21"/>
            <c:spPr>
              <a:solidFill>
                <a:srgbClr val="FF7171"/>
              </a:solidFill>
            </c:spPr>
          </c:dPt>
          <c:dPt>
            <c:idx val="1"/>
            <c:bubble3D val="0"/>
            <c:explosion val="33"/>
            <c:spPr>
              <a:solidFill>
                <a:schemeClr val="bg1">
                  <a:lumMod val="75000"/>
                </a:schemeClr>
              </a:solidFill>
            </c:spPr>
          </c:dPt>
          <c:dPt>
            <c:idx val="2"/>
            <c:bubble3D val="0"/>
            <c:explosion val="26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cat>
            <c:strRef>
              <c:f>Sheet1!$A$2:$A$4</c:f>
              <c:strCache>
                <c:ptCount val="3"/>
                <c:pt idx="0">
                  <c:v>Vulnerable (detected)</c:v>
                </c:pt>
                <c:pt idx="1">
                  <c:v>Error implementation (detected)</c:v>
                </c:pt>
                <c:pt idx="2">
                  <c:v>Not Vulnerable (detected)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345</c:v>
                </c:pt>
                <c:pt idx="1">
                  <c:v>39</c:v>
                </c:pt>
                <c:pt idx="2">
                  <c:v>1316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Automation Failures</c:v>
                </c:pt>
              </c:strCache>
            </c:strRef>
          </c:tx>
          <c:spPr>
            <a:solidFill>
              <a:schemeClr val="accent1"/>
            </a:solidFill>
          </c:spPr>
          <c:explosion val="29"/>
          <c:dPt>
            <c:idx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explosion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cat>
            <c:strRef>
              <c:f>Sheet1!$A$2:$A$4</c:f>
              <c:strCache>
                <c:ptCount val="3"/>
                <c:pt idx="0">
                  <c:v>No Facebook SSO</c:v>
                </c:pt>
                <c:pt idx="1">
                  <c:v>4xx/5xx</c:v>
                </c:pt>
                <c:pt idx="2">
                  <c:v>Facebook SSO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14838</c:v>
                </c:pt>
                <c:pt idx="1">
                  <c:v>1372</c:v>
                </c:pt>
                <c:pt idx="2">
                  <c:v>1700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1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val>
            <c:numRef>
              <c:f>percentile!$A$2:$CV$2</c:f>
              <c:numCache>
                <c:formatCode>0.0%</c:formatCode>
                <c:ptCount val="100"/>
                <c:pt idx="0">
                  <c:v>0.38</c:v>
                </c:pt>
                <c:pt idx="1">
                  <c:v>0.36</c:v>
                </c:pt>
                <c:pt idx="2">
                  <c:v>0.22</c:v>
                </c:pt>
                <c:pt idx="3">
                  <c:v>0.155</c:v>
                </c:pt>
                <c:pt idx="4">
                  <c:v>0.23499999999999999</c:v>
                </c:pt>
                <c:pt idx="5">
                  <c:v>0.17499999999999999</c:v>
                </c:pt>
                <c:pt idx="6">
                  <c:v>0.13500000000000001</c:v>
                </c:pt>
                <c:pt idx="7">
                  <c:v>0.17499999999999999</c:v>
                </c:pt>
                <c:pt idx="8">
                  <c:v>0.16500000000000001</c:v>
                </c:pt>
                <c:pt idx="9">
                  <c:v>0.115</c:v>
                </c:pt>
                <c:pt idx="10">
                  <c:v>0.115</c:v>
                </c:pt>
                <c:pt idx="11">
                  <c:v>0.15</c:v>
                </c:pt>
                <c:pt idx="12">
                  <c:v>0.14499999999999999</c:v>
                </c:pt>
                <c:pt idx="13">
                  <c:v>0.115</c:v>
                </c:pt>
                <c:pt idx="14">
                  <c:v>8.5000000000000006E-2</c:v>
                </c:pt>
                <c:pt idx="15">
                  <c:v>0.11</c:v>
                </c:pt>
                <c:pt idx="16">
                  <c:v>0.13</c:v>
                </c:pt>
                <c:pt idx="17">
                  <c:v>0.105</c:v>
                </c:pt>
                <c:pt idx="18">
                  <c:v>0.105</c:v>
                </c:pt>
                <c:pt idx="19">
                  <c:v>0.11</c:v>
                </c:pt>
                <c:pt idx="20">
                  <c:v>0.115</c:v>
                </c:pt>
                <c:pt idx="21">
                  <c:v>6.5000000000000002E-2</c:v>
                </c:pt>
                <c:pt idx="22">
                  <c:v>0.1</c:v>
                </c:pt>
                <c:pt idx="23">
                  <c:v>0.12</c:v>
                </c:pt>
                <c:pt idx="24">
                  <c:v>6.5000000000000002E-2</c:v>
                </c:pt>
                <c:pt idx="25">
                  <c:v>0.13</c:v>
                </c:pt>
                <c:pt idx="26">
                  <c:v>0.1</c:v>
                </c:pt>
                <c:pt idx="27">
                  <c:v>0.105</c:v>
                </c:pt>
                <c:pt idx="28">
                  <c:v>6.5000000000000002E-2</c:v>
                </c:pt>
                <c:pt idx="29">
                  <c:v>8.5000000000000006E-2</c:v>
                </c:pt>
                <c:pt idx="30">
                  <c:v>7.0000000000000007E-2</c:v>
                </c:pt>
                <c:pt idx="31">
                  <c:v>7.0000000000000007E-2</c:v>
                </c:pt>
                <c:pt idx="32">
                  <c:v>8.5000000000000006E-2</c:v>
                </c:pt>
                <c:pt idx="33">
                  <c:v>0.05</c:v>
                </c:pt>
                <c:pt idx="34">
                  <c:v>0.105</c:v>
                </c:pt>
                <c:pt idx="35">
                  <c:v>4.4999999999999998E-2</c:v>
                </c:pt>
                <c:pt idx="36">
                  <c:v>0.09</c:v>
                </c:pt>
                <c:pt idx="37">
                  <c:v>3.5000000000000003E-2</c:v>
                </c:pt>
                <c:pt idx="38">
                  <c:v>2.5000000000000001E-2</c:v>
                </c:pt>
                <c:pt idx="39">
                  <c:v>0.06</c:v>
                </c:pt>
                <c:pt idx="40">
                  <c:v>5.5E-2</c:v>
                </c:pt>
                <c:pt idx="41">
                  <c:v>0.06</c:v>
                </c:pt>
                <c:pt idx="42">
                  <c:v>0.05</c:v>
                </c:pt>
                <c:pt idx="43">
                  <c:v>0.08</c:v>
                </c:pt>
                <c:pt idx="44">
                  <c:v>5.5E-2</c:v>
                </c:pt>
                <c:pt idx="45">
                  <c:v>7.4999999999999997E-2</c:v>
                </c:pt>
                <c:pt idx="46">
                  <c:v>5.5E-2</c:v>
                </c:pt>
                <c:pt idx="47">
                  <c:v>4.4999999999999998E-2</c:v>
                </c:pt>
                <c:pt idx="48">
                  <c:v>6.5000000000000002E-2</c:v>
                </c:pt>
                <c:pt idx="49">
                  <c:v>3.5000000000000003E-2</c:v>
                </c:pt>
                <c:pt idx="50">
                  <c:v>7.0000000000000007E-2</c:v>
                </c:pt>
                <c:pt idx="51">
                  <c:v>7.4999999999999997E-2</c:v>
                </c:pt>
                <c:pt idx="52">
                  <c:v>6.5000000000000002E-2</c:v>
                </c:pt>
                <c:pt idx="53">
                  <c:v>5.5E-2</c:v>
                </c:pt>
                <c:pt idx="54">
                  <c:v>7.4999999999999997E-2</c:v>
                </c:pt>
                <c:pt idx="55">
                  <c:v>9.5000000000000001E-2</c:v>
                </c:pt>
                <c:pt idx="56">
                  <c:v>0.06</c:v>
                </c:pt>
                <c:pt idx="57">
                  <c:v>0.08</c:v>
                </c:pt>
                <c:pt idx="58">
                  <c:v>3.5000000000000003E-2</c:v>
                </c:pt>
                <c:pt idx="59">
                  <c:v>7.4999999999999997E-2</c:v>
                </c:pt>
                <c:pt idx="60">
                  <c:v>7.4999999999999997E-2</c:v>
                </c:pt>
                <c:pt idx="61">
                  <c:v>0.05</c:v>
                </c:pt>
                <c:pt idx="62">
                  <c:v>0.08</c:v>
                </c:pt>
                <c:pt idx="63">
                  <c:v>6.5000000000000002E-2</c:v>
                </c:pt>
                <c:pt idx="64">
                  <c:v>6.5000000000000002E-2</c:v>
                </c:pt>
                <c:pt idx="65">
                  <c:v>7.0000000000000007E-2</c:v>
                </c:pt>
                <c:pt idx="66">
                  <c:v>7.0000000000000007E-2</c:v>
                </c:pt>
                <c:pt idx="67">
                  <c:v>5.5E-2</c:v>
                </c:pt>
                <c:pt idx="68">
                  <c:v>4.4999999999999998E-2</c:v>
                </c:pt>
                <c:pt idx="69">
                  <c:v>0.06</c:v>
                </c:pt>
                <c:pt idx="70">
                  <c:v>7.4999999999999997E-2</c:v>
                </c:pt>
                <c:pt idx="71">
                  <c:v>7.0000000000000007E-2</c:v>
                </c:pt>
                <c:pt idx="72">
                  <c:v>4.4999999999999998E-2</c:v>
                </c:pt>
                <c:pt idx="73">
                  <c:v>0.08</c:v>
                </c:pt>
                <c:pt idx="74">
                  <c:v>0.08</c:v>
                </c:pt>
                <c:pt idx="75">
                  <c:v>8.5000000000000006E-2</c:v>
                </c:pt>
                <c:pt idx="76">
                  <c:v>6.5000000000000002E-2</c:v>
                </c:pt>
                <c:pt idx="77">
                  <c:v>9.5000000000000001E-2</c:v>
                </c:pt>
                <c:pt idx="78">
                  <c:v>9.5000000000000001E-2</c:v>
                </c:pt>
                <c:pt idx="79">
                  <c:v>4.4999999999999998E-2</c:v>
                </c:pt>
                <c:pt idx="80">
                  <c:v>0.06</c:v>
                </c:pt>
                <c:pt idx="81">
                  <c:v>0.03</c:v>
                </c:pt>
                <c:pt idx="82">
                  <c:v>4.4999999999999998E-2</c:v>
                </c:pt>
                <c:pt idx="83">
                  <c:v>0.05</c:v>
                </c:pt>
                <c:pt idx="84">
                  <c:v>7.4999999999999997E-2</c:v>
                </c:pt>
                <c:pt idx="85">
                  <c:v>9.5000000000000001E-2</c:v>
                </c:pt>
                <c:pt idx="86">
                  <c:v>5.5E-2</c:v>
                </c:pt>
                <c:pt idx="87">
                  <c:v>9.5000000000000001E-2</c:v>
                </c:pt>
                <c:pt idx="88">
                  <c:v>4.4999999999999998E-2</c:v>
                </c:pt>
                <c:pt idx="89">
                  <c:v>7.0000000000000007E-2</c:v>
                </c:pt>
                <c:pt idx="90">
                  <c:v>0.06</c:v>
                </c:pt>
                <c:pt idx="91">
                  <c:v>0.05</c:v>
                </c:pt>
                <c:pt idx="92">
                  <c:v>5.0000000000000001E-3</c:v>
                </c:pt>
                <c:pt idx="93">
                  <c:v>0</c:v>
                </c:pt>
                <c:pt idx="94">
                  <c:v>5.0000000000000001E-3</c:v>
                </c:pt>
                <c:pt idx="95">
                  <c:v>4.4999999999999998E-2</c:v>
                </c:pt>
                <c:pt idx="96">
                  <c:v>0.06</c:v>
                </c:pt>
                <c:pt idx="97">
                  <c:v>3.5000000000000003E-2</c:v>
                </c:pt>
                <c:pt idx="98">
                  <c:v>5.5E-2</c:v>
                </c:pt>
                <c:pt idx="99">
                  <c:v>6.5000000000000002E-2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22361344"/>
        <c:axId val="92041152"/>
      </c:barChart>
      <c:catAx>
        <c:axId val="122361344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92041152"/>
        <c:crosses val="autoZero"/>
        <c:auto val="1"/>
        <c:lblAlgn val="ctr"/>
        <c:lblOffset val="100"/>
        <c:tickMarkSkip val="1"/>
        <c:noMultiLvlLbl val="0"/>
      </c:catAx>
      <c:valAx>
        <c:axId val="92041152"/>
        <c:scaling>
          <c:orientation val="minMax"/>
          <c:max val="0.45"/>
        </c:scaling>
        <c:delete val="0"/>
        <c:axPos val="l"/>
        <c:title>
          <c:tx>
            <c:rich>
              <a:bodyPr/>
              <a:lstStyle/>
              <a:p>
                <a:pPr>
                  <a:defRPr sz="2800"/>
                </a:pPr>
                <a:r>
                  <a:rPr lang="en-US" sz="2800" dirty="0" smtClean="0"/>
                  <a:t>% supporting FB SSO</a:t>
                </a:r>
                <a:endParaRPr lang="en-US" sz="2800" dirty="0"/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1223613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6969"/>
            </a:solidFill>
          </c:spPr>
          <c:invertIfNegative val="0"/>
          <c:val>
            <c:numRef>
              <c:f>percentile!$A$3:$CV$3</c:f>
              <c:numCache>
                <c:formatCode>0.0%</c:formatCode>
                <c:ptCount val="100"/>
                <c:pt idx="0">
                  <c:v>0.23684210526315699</c:v>
                </c:pt>
                <c:pt idx="1">
                  <c:v>0.16666666666666599</c:v>
                </c:pt>
                <c:pt idx="2">
                  <c:v>0.13636363636363599</c:v>
                </c:pt>
                <c:pt idx="3">
                  <c:v>0.25806451612903197</c:v>
                </c:pt>
                <c:pt idx="4">
                  <c:v>0.170212765957446</c:v>
                </c:pt>
                <c:pt idx="5">
                  <c:v>5.7142857142857099E-2</c:v>
                </c:pt>
                <c:pt idx="6">
                  <c:v>0.11111111111111099</c:v>
                </c:pt>
                <c:pt idx="7">
                  <c:v>0.2</c:v>
                </c:pt>
                <c:pt idx="8">
                  <c:v>9.0909090909090898E-2</c:v>
                </c:pt>
                <c:pt idx="9">
                  <c:v>8.6956521739130405E-2</c:v>
                </c:pt>
                <c:pt idx="10">
                  <c:v>4.3478260869565202E-2</c:v>
                </c:pt>
                <c:pt idx="11">
                  <c:v>0.16666666666666599</c:v>
                </c:pt>
                <c:pt idx="12">
                  <c:v>0.17241379310344801</c:v>
                </c:pt>
                <c:pt idx="13">
                  <c:v>0.17391304347826</c:v>
                </c:pt>
                <c:pt idx="14">
                  <c:v>0.11764705882352899</c:v>
                </c:pt>
                <c:pt idx="15">
                  <c:v>0.13636363636363599</c:v>
                </c:pt>
                <c:pt idx="16">
                  <c:v>7.69230769230769E-2</c:v>
                </c:pt>
                <c:pt idx="17">
                  <c:v>9.5238095238095205E-2</c:v>
                </c:pt>
                <c:pt idx="18">
                  <c:v>0.19047619047618999</c:v>
                </c:pt>
                <c:pt idx="19">
                  <c:v>0.13636363636363599</c:v>
                </c:pt>
                <c:pt idx="20">
                  <c:v>0.13043478260869501</c:v>
                </c:pt>
                <c:pt idx="21">
                  <c:v>7.69230769230769E-2</c:v>
                </c:pt>
                <c:pt idx="22">
                  <c:v>0.2</c:v>
                </c:pt>
                <c:pt idx="23">
                  <c:v>8.3333333333333301E-2</c:v>
                </c:pt>
                <c:pt idx="24">
                  <c:v>7.69230769230769E-2</c:v>
                </c:pt>
                <c:pt idx="25">
                  <c:v>7.69230769230769E-2</c:v>
                </c:pt>
                <c:pt idx="26">
                  <c:v>0.1</c:v>
                </c:pt>
                <c:pt idx="27">
                  <c:v>0</c:v>
                </c:pt>
                <c:pt idx="28">
                  <c:v>7.69230769230769E-2</c:v>
                </c:pt>
                <c:pt idx="29">
                  <c:v>0.11764705882352899</c:v>
                </c:pt>
                <c:pt idx="30">
                  <c:v>7.1428571428571397E-2</c:v>
                </c:pt>
                <c:pt idx="31">
                  <c:v>7.1428571428571397E-2</c:v>
                </c:pt>
                <c:pt idx="32">
                  <c:v>5.8823529411764698E-2</c:v>
                </c:pt>
                <c:pt idx="33">
                  <c:v>0.2</c:v>
                </c:pt>
                <c:pt idx="34">
                  <c:v>0.19047619047618999</c:v>
                </c:pt>
                <c:pt idx="35">
                  <c:v>0</c:v>
                </c:pt>
                <c:pt idx="36">
                  <c:v>0.16666666666666599</c:v>
                </c:pt>
                <c:pt idx="37">
                  <c:v>0</c:v>
                </c:pt>
                <c:pt idx="38">
                  <c:v>0.2</c:v>
                </c:pt>
                <c:pt idx="39">
                  <c:v>0</c:v>
                </c:pt>
                <c:pt idx="40">
                  <c:v>0.18181818181818099</c:v>
                </c:pt>
                <c:pt idx="41">
                  <c:v>0.25</c:v>
                </c:pt>
                <c:pt idx="42">
                  <c:v>0.1</c:v>
                </c:pt>
                <c:pt idx="43">
                  <c:v>0</c:v>
                </c:pt>
                <c:pt idx="44">
                  <c:v>9.0909090909090898E-2</c:v>
                </c:pt>
                <c:pt idx="45">
                  <c:v>6.6666666666666596E-2</c:v>
                </c:pt>
                <c:pt idx="46">
                  <c:v>9.0909090909090898E-2</c:v>
                </c:pt>
                <c:pt idx="47">
                  <c:v>0</c:v>
                </c:pt>
                <c:pt idx="48">
                  <c:v>0.38461538461538403</c:v>
                </c:pt>
                <c:pt idx="49">
                  <c:v>0.14285714285714199</c:v>
                </c:pt>
                <c:pt idx="50">
                  <c:v>0</c:v>
                </c:pt>
                <c:pt idx="51">
                  <c:v>0</c:v>
                </c:pt>
                <c:pt idx="52">
                  <c:v>0.15384615384615299</c:v>
                </c:pt>
                <c:pt idx="53">
                  <c:v>0</c:v>
                </c:pt>
                <c:pt idx="54">
                  <c:v>6.6666666666666596E-2</c:v>
                </c:pt>
                <c:pt idx="55">
                  <c:v>0.157894736842105</c:v>
                </c:pt>
                <c:pt idx="56">
                  <c:v>0</c:v>
                </c:pt>
                <c:pt idx="57">
                  <c:v>0.125</c:v>
                </c:pt>
                <c:pt idx="58">
                  <c:v>0.14285714285714199</c:v>
                </c:pt>
                <c:pt idx="59">
                  <c:v>0.133333333333333</c:v>
                </c:pt>
                <c:pt idx="60">
                  <c:v>0</c:v>
                </c:pt>
                <c:pt idx="61">
                  <c:v>0</c:v>
                </c:pt>
                <c:pt idx="62">
                  <c:v>6.25E-2</c:v>
                </c:pt>
                <c:pt idx="63">
                  <c:v>0.15384615384615299</c:v>
                </c:pt>
                <c:pt idx="64">
                  <c:v>0.15384615384615299</c:v>
                </c:pt>
                <c:pt idx="65">
                  <c:v>0.214285714285714</c:v>
                </c:pt>
                <c:pt idx="66">
                  <c:v>0.14285714285714199</c:v>
                </c:pt>
                <c:pt idx="67">
                  <c:v>0</c:v>
                </c:pt>
                <c:pt idx="68">
                  <c:v>0</c:v>
                </c:pt>
                <c:pt idx="69">
                  <c:v>8.3333333333333301E-2</c:v>
                </c:pt>
                <c:pt idx="70">
                  <c:v>0.2</c:v>
                </c:pt>
                <c:pt idx="71">
                  <c:v>0.14285714285714199</c:v>
                </c:pt>
                <c:pt idx="72">
                  <c:v>0.22222222222222199</c:v>
                </c:pt>
                <c:pt idx="73">
                  <c:v>6.25E-2</c:v>
                </c:pt>
                <c:pt idx="74">
                  <c:v>0.1875</c:v>
                </c:pt>
                <c:pt idx="75">
                  <c:v>0</c:v>
                </c:pt>
                <c:pt idx="76">
                  <c:v>0</c:v>
                </c:pt>
                <c:pt idx="77">
                  <c:v>0.105263157894736</c:v>
                </c:pt>
                <c:pt idx="78">
                  <c:v>5.2631578947368397E-2</c:v>
                </c:pt>
                <c:pt idx="79">
                  <c:v>0.11111111111111099</c:v>
                </c:pt>
                <c:pt idx="80">
                  <c:v>0.25</c:v>
                </c:pt>
                <c:pt idx="81">
                  <c:v>0</c:v>
                </c:pt>
                <c:pt idx="82">
                  <c:v>0.33333333333333298</c:v>
                </c:pt>
                <c:pt idx="83">
                  <c:v>0.2</c:v>
                </c:pt>
                <c:pt idx="84">
                  <c:v>0.133333333333333</c:v>
                </c:pt>
                <c:pt idx="85">
                  <c:v>5.2631578947368397E-2</c:v>
                </c:pt>
                <c:pt idx="86">
                  <c:v>0</c:v>
                </c:pt>
                <c:pt idx="87">
                  <c:v>0.105263157894736</c:v>
                </c:pt>
                <c:pt idx="88">
                  <c:v>0</c:v>
                </c:pt>
                <c:pt idx="89">
                  <c:v>0.14285714285714199</c:v>
                </c:pt>
                <c:pt idx="90">
                  <c:v>0</c:v>
                </c:pt>
                <c:pt idx="91">
                  <c:v>0.1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8.3333333333333301E-2</c:v>
                </c:pt>
                <c:pt idx="97">
                  <c:v>0.14285714285714199</c:v>
                </c:pt>
                <c:pt idx="98">
                  <c:v>9.0909090909090898E-2</c:v>
                </c:pt>
                <c:pt idx="99">
                  <c:v>0.23076923076923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22754560"/>
        <c:axId val="92043456"/>
      </c:barChart>
      <c:catAx>
        <c:axId val="122754560"/>
        <c:scaling>
          <c:orientation val="minMax"/>
        </c:scaling>
        <c:delete val="1"/>
        <c:axPos val="b"/>
        <c:majorTickMark val="none"/>
        <c:minorTickMark val="none"/>
        <c:tickLblPos val="nextTo"/>
        <c:crossAx val="92043456"/>
        <c:crosses val="autoZero"/>
        <c:auto val="1"/>
        <c:lblAlgn val="ctr"/>
        <c:lblOffset val="100"/>
        <c:tickLblSkip val="10"/>
        <c:noMultiLvlLbl val="0"/>
      </c:catAx>
      <c:valAx>
        <c:axId val="9204345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2800"/>
                </a:pPr>
                <a:r>
                  <a:rPr lang="en-US" sz="2800" dirty="0" smtClean="0"/>
                  <a:t>% vulnerable</a:t>
                </a:r>
                <a:endParaRPr lang="en-US" sz="2800" dirty="0"/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1227545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6969"/>
            </a:solidFill>
          </c:spPr>
          <c:invertIfNegative val="0"/>
          <c:val>
            <c:numRef>
              <c:f>percentile!$A$4:$CV$4</c:f>
              <c:numCache>
                <c:formatCode>0.0%</c:formatCode>
                <c:ptCount val="100"/>
                <c:pt idx="0">
                  <c:v>1.3157894736842099E-2</c:v>
                </c:pt>
                <c:pt idx="1">
                  <c:v>1.38888888888888E-2</c:v>
                </c:pt>
                <c:pt idx="2">
                  <c:v>2.27272727272727E-2</c:v>
                </c:pt>
                <c:pt idx="3">
                  <c:v>9.6774193548387094E-2</c:v>
                </c:pt>
                <c:pt idx="4">
                  <c:v>6.3829787234042507E-2</c:v>
                </c:pt>
                <c:pt idx="5">
                  <c:v>2.8571428571428501E-2</c:v>
                </c:pt>
                <c:pt idx="6">
                  <c:v>0</c:v>
                </c:pt>
                <c:pt idx="7">
                  <c:v>8.5714285714285701E-2</c:v>
                </c:pt>
                <c:pt idx="8">
                  <c:v>0.24242424242424199</c:v>
                </c:pt>
                <c:pt idx="9">
                  <c:v>8.6956521739130405E-2</c:v>
                </c:pt>
                <c:pt idx="10">
                  <c:v>8.6956521739130405E-2</c:v>
                </c:pt>
                <c:pt idx="11">
                  <c:v>0.1</c:v>
                </c:pt>
                <c:pt idx="12">
                  <c:v>3.4482758620689599E-2</c:v>
                </c:pt>
                <c:pt idx="13">
                  <c:v>4.3478260869565202E-2</c:v>
                </c:pt>
                <c:pt idx="14">
                  <c:v>0</c:v>
                </c:pt>
                <c:pt idx="15">
                  <c:v>4.54545454545454E-2</c:v>
                </c:pt>
                <c:pt idx="16">
                  <c:v>0.115384615384615</c:v>
                </c:pt>
                <c:pt idx="17">
                  <c:v>0</c:v>
                </c:pt>
                <c:pt idx="18">
                  <c:v>0.14285714285714199</c:v>
                </c:pt>
                <c:pt idx="19">
                  <c:v>0</c:v>
                </c:pt>
                <c:pt idx="20">
                  <c:v>8.6956521739130405E-2</c:v>
                </c:pt>
                <c:pt idx="21">
                  <c:v>7.69230769230769E-2</c:v>
                </c:pt>
                <c:pt idx="22">
                  <c:v>0.1</c:v>
                </c:pt>
                <c:pt idx="23">
                  <c:v>4.1666666666666602E-2</c:v>
                </c:pt>
                <c:pt idx="24">
                  <c:v>7.69230769230769E-2</c:v>
                </c:pt>
                <c:pt idx="25">
                  <c:v>0.19230769230769201</c:v>
                </c:pt>
                <c:pt idx="26">
                  <c:v>0.2</c:v>
                </c:pt>
                <c:pt idx="27">
                  <c:v>0.28571428571428498</c:v>
                </c:pt>
                <c:pt idx="28">
                  <c:v>0.23076923076923</c:v>
                </c:pt>
                <c:pt idx="29">
                  <c:v>5.8823529411764698E-2</c:v>
                </c:pt>
                <c:pt idx="30">
                  <c:v>7.1428571428571397E-2</c:v>
                </c:pt>
                <c:pt idx="31">
                  <c:v>0</c:v>
                </c:pt>
                <c:pt idx="32">
                  <c:v>0.11764705882352899</c:v>
                </c:pt>
                <c:pt idx="33">
                  <c:v>0.1</c:v>
                </c:pt>
                <c:pt idx="34">
                  <c:v>0</c:v>
                </c:pt>
                <c:pt idx="35">
                  <c:v>0.11111111111111099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0.41666666666666602</c:v>
                </c:pt>
                <c:pt idx="40">
                  <c:v>9.0909090909090898E-2</c:v>
                </c:pt>
                <c:pt idx="41">
                  <c:v>0.33333333333333298</c:v>
                </c:pt>
                <c:pt idx="42">
                  <c:v>0.1</c:v>
                </c:pt>
                <c:pt idx="43">
                  <c:v>0.3125</c:v>
                </c:pt>
                <c:pt idx="44">
                  <c:v>0</c:v>
                </c:pt>
                <c:pt idx="45">
                  <c:v>0.133333333333333</c:v>
                </c:pt>
                <c:pt idx="46">
                  <c:v>0</c:v>
                </c:pt>
                <c:pt idx="47">
                  <c:v>0.11111111111111099</c:v>
                </c:pt>
                <c:pt idx="48">
                  <c:v>0.15384615384615299</c:v>
                </c:pt>
                <c:pt idx="49">
                  <c:v>0.14285714285714199</c:v>
                </c:pt>
                <c:pt idx="50">
                  <c:v>0.214285714285714</c:v>
                </c:pt>
                <c:pt idx="51">
                  <c:v>6.6666666666666596E-2</c:v>
                </c:pt>
                <c:pt idx="52">
                  <c:v>7.69230769230769E-2</c:v>
                </c:pt>
                <c:pt idx="53">
                  <c:v>0.18181818181818099</c:v>
                </c:pt>
                <c:pt idx="54">
                  <c:v>0.2</c:v>
                </c:pt>
                <c:pt idx="55">
                  <c:v>0</c:v>
                </c:pt>
                <c:pt idx="56">
                  <c:v>8.3333333333333301E-2</c:v>
                </c:pt>
                <c:pt idx="57">
                  <c:v>6.25E-2</c:v>
                </c:pt>
                <c:pt idx="58">
                  <c:v>0.14285714285714199</c:v>
                </c:pt>
                <c:pt idx="59">
                  <c:v>0.133333333333333</c:v>
                </c:pt>
                <c:pt idx="60">
                  <c:v>6.6666666666666596E-2</c:v>
                </c:pt>
                <c:pt idx="61">
                  <c:v>0</c:v>
                </c:pt>
                <c:pt idx="62">
                  <c:v>0.125</c:v>
                </c:pt>
                <c:pt idx="63">
                  <c:v>7.69230769230769E-2</c:v>
                </c:pt>
                <c:pt idx="64">
                  <c:v>0.23076923076923</c:v>
                </c:pt>
                <c:pt idx="65">
                  <c:v>7.1428571428571397E-2</c:v>
                </c:pt>
                <c:pt idx="66">
                  <c:v>7.1428571428571397E-2</c:v>
                </c:pt>
                <c:pt idx="67">
                  <c:v>0.18181818181818099</c:v>
                </c:pt>
                <c:pt idx="68">
                  <c:v>0</c:v>
                </c:pt>
                <c:pt idx="69">
                  <c:v>8.3333333333333301E-2</c:v>
                </c:pt>
                <c:pt idx="70">
                  <c:v>6.6666666666666596E-2</c:v>
                </c:pt>
                <c:pt idx="71">
                  <c:v>0.14285714285714199</c:v>
                </c:pt>
                <c:pt idx="72">
                  <c:v>0.11111111111111099</c:v>
                </c:pt>
                <c:pt idx="73">
                  <c:v>0</c:v>
                </c:pt>
                <c:pt idx="74">
                  <c:v>6.25E-2</c:v>
                </c:pt>
                <c:pt idx="75">
                  <c:v>0</c:v>
                </c:pt>
                <c:pt idx="76">
                  <c:v>0.23076923076923</c:v>
                </c:pt>
                <c:pt idx="77">
                  <c:v>0.157894736842105</c:v>
                </c:pt>
                <c:pt idx="78">
                  <c:v>0</c:v>
                </c:pt>
                <c:pt idx="79">
                  <c:v>0.22222222222222199</c:v>
                </c:pt>
                <c:pt idx="80">
                  <c:v>8.3333333333333301E-2</c:v>
                </c:pt>
                <c:pt idx="81">
                  <c:v>0.16666666666666599</c:v>
                </c:pt>
                <c:pt idx="82">
                  <c:v>0</c:v>
                </c:pt>
                <c:pt idx="83">
                  <c:v>0.1</c:v>
                </c:pt>
                <c:pt idx="84">
                  <c:v>0.133333333333333</c:v>
                </c:pt>
                <c:pt idx="85">
                  <c:v>5.2631578947368397E-2</c:v>
                </c:pt>
                <c:pt idx="86">
                  <c:v>9.0909090909090898E-2</c:v>
                </c:pt>
                <c:pt idx="87">
                  <c:v>0.105263157894736</c:v>
                </c:pt>
                <c:pt idx="88">
                  <c:v>0.22222222222222199</c:v>
                </c:pt>
                <c:pt idx="89">
                  <c:v>7.1428571428571397E-2</c:v>
                </c:pt>
                <c:pt idx="90">
                  <c:v>0</c:v>
                </c:pt>
                <c:pt idx="91">
                  <c:v>0.3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7.69230769230769E-2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21916160"/>
        <c:axId val="222042304"/>
      </c:barChart>
      <c:catAx>
        <c:axId val="221916160"/>
        <c:scaling>
          <c:orientation val="minMax"/>
        </c:scaling>
        <c:delete val="1"/>
        <c:axPos val="b"/>
        <c:majorTickMark val="none"/>
        <c:minorTickMark val="none"/>
        <c:tickLblPos val="nextTo"/>
        <c:crossAx val="222042304"/>
        <c:crosses val="autoZero"/>
        <c:auto val="1"/>
        <c:lblAlgn val="ctr"/>
        <c:lblOffset val="100"/>
        <c:tickLblSkip val="10"/>
        <c:noMultiLvlLbl val="0"/>
      </c:catAx>
      <c:valAx>
        <c:axId val="22204230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2800"/>
                </a:pPr>
                <a:r>
                  <a:rPr lang="en-US" sz="2800" dirty="0" smtClean="0"/>
                  <a:t>% vulnerable</a:t>
                </a:r>
                <a:endParaRPr lang="en-US" sz="2800" dirty="0"/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2219161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5DF2E6-E49F-497C-B840-3EC388194B77}" type="doc">
      <dgm:prSet loTypeId="urn:microsoft.com/office/officeart/2005/8/layout/hList1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471EAE8-1CE1-42D9-B2A8-5740BBEC4403}">
      <dgm:prSet phldrT="[Text]" custT="1"/>
      <dgm:spPr/>
      <dgm:t>
        <a:bodyPr/>
        <a:lstStyle/>
        <a:p>
          <a:r>
            <a:rPr lang="en-US" sz="2400" dirty="0" smtClean="0"/>
            <a:t>Advantages</a:t>
          </a:r>
          <a:endParaRPr lang="en-US" sz="2400" dirty="0"/>
        </a:p>
      </dgm:t>
    </dgm:pt>
    <dgm:pt modelId="{D4159400-37F5-4829-9B39-846C6C4A0DAB}" type="parTrans" cxnId="{39EB63F4-6DF5-419D-A80A-1A9981B422F8}">
      <dgm:prSet/>
      <dgm:spPr/>
      <dgm:t>
        <a:bodyPr/>
        <a:lstStyle/>
        <a:p>
          <a:endParaRPr lang="en-US" sz="2000"/>
        </a:p>
      </dgm:t>
    </dgm:pt>
    <dgm:pt modelId="{E205D3A9-6C15-4AA8-9572-9252E491B833}" type="sibTrans" cxnId="{39EB63F4-6DF5-419D-A80A-1A9981B422F8}">
      <dgm:prSet/>
      <dgm:spPr/>
      <dgm:t>
        <a:bodyPr/>
        <a:lstStyle/>
        <a:p>
          <a:endParaRPr lang="en-US" sz="2000"/>
        </a:p>
      </dgm:t>
    </dgm:pt>
    <dgm:pt modelId="{2AF0C2A3-460E-42D3-887F-400EE6B57BCB}">
      <dgm:prSet phldrT="[Text]" custT="1"/>
      <dgm:spPr/>
      <dgm:t>
        <a:bodyPr/>
        <a:lstStyle/>
        <a:p>
          <a:r>
            <a:rPr lang="en-US" sz="2400" dirty="0" smtClean="0"/>
            <a:t>Turn complicated system into simpler systems that are amenable to analysis.</a:t>
          </a:r>
          <a:endParaRPr lang="en-US" sz="2400" dirty="0"/>
        </a:p>
      </dgm:t>
    </dgm:pt>
    <dgm:pt modelId="{BC2B1CCF-6D8F-4135-9416-7AAE1C630493}" type="parTrans" cxnId="{B556DE91-38C4-4208-AA52-D1C950EB3F66}">
      <dgm:prSet/>
      <dgm:spPr/>
      <dgm:t>
        <a:bodyPr/>
        <a:lstStyle/>
        <a:p>
          <a:endParaRPr lang="en-US" sz="2000"/>
        </a:p>
      </dgm:t>
    </dgm:pt>
    <dgm:pt modelId="{14945214-6BE4-4220-AF15-F74A99BCD912}" type="sibTrans" cxnId="{B556DE91-38C4-4208-AA52-D1C950EB3F66}">
      <dgm:prSet/>
      <dgm:spPr/>
      <dgm:t>
        <a:bodyPr/>
        <a:lstStyle/>
        <a:p>
          <a:endParaRPr lang="en-US" sz="2000"/>
        </a:p>
      </dgm:t>
    </dgm:pt>
    <dgm:pt modelId="{3D5C6BB6-A977-4A2D-A62E-3E754D741C97}">
      <dgm:prSet phldrT="[Text]" custT="1"/>
      <dgm:spPr/>
      <dgm:t>
        <a:bodyPr/>
        <a:lstStyle/>
        <a:p>
          <a:r>
            <a:rPr lang="en-US" sz="2400" dirty="0" smtClean="0"/>
            <a:t>Reason modules separately, combine smaller proofs to bigger ones.</a:t>
          </a:r>
          <a:endParaRPr lang="en-US" sz="2400" dirty="0"/>
        </a:p>
      </dgm:t>
    </dgm:pt>
    <dgm:pt modelId="{17E35F07-F3FB-4DB6-A309-94DE5A417B09}" type="parTrans" cxnId="{CE5AB6D5-57CF-44F4-803C-3B8C925B6108}">
      <dgm:prSet/>
      <dgm:spPr/>
      <dgm:t>
        <a:bodyPr/>
        <a:lstStyle/>
        <a:p>
          <a:endParaRPr lang="en-US" sz="2000"/>
        </a:p>
      </dgm:t>
    </dgm:pt>
    <dgm:pt modelId="{9207443D-2E2D-4B6E-A923-D6A03577CA87}" type="sibTrans" cxnId="{CE5AB6D5-57CF-44F4-803C-3B8C925B6108}">
      <dgm:prSet/>
      <dgm:spPr/>
      <dgm:t>
        <a:bodyPr/>
        <a:lstStyle/>
        <a:p>
          <a:endParaRPr lang="en-US" sz="2000"/>
        </a:p>
      </dgm:t>
    </dgm:pt>
    <dgm:pt modelId="{2B160A51-45EF-4D1D-94A3-8528FC0399CC}">
      <dgm:prSet phldrT="[Text]" custT="1"/>
      <dgm:spPr/>
      <dgm:t>
        <a:bodyPr/>
        <a:lstStyle/>
        <a:p>
          <a:r>
            <a:rPr lang="en-US" sz="2400" dirty="0" smtClean="0"/>
            <a:t>Disadvantages</a:t>
          </a:r>
          <a:endParaRPr lang="en-US" sz="2400" dirty="0"/>
        </a:p>
      </dgm:t>
    </dgm:pt>
    <dgm:pt modelId="{4544FE18-983B-436E-82FE-094E89307284}" type="parTrans" cxnId="{AB78506F-A5D4-4B29-B016-8593E342398F}">
      <dgm:prSet/>
      <dgm:spPr/>
      <dgm:t>
        <a:bodyPr/>
        <a:lstStyle/>
        <a:p>
          <a:endParaRPr lang="en-US" sz="2000"/>
        </a:p>
      </dgm:t>
    </dgm:pt>
    <dgm:pt modelId="{D7CC72A3-D02F-4833-A301-352D8CB9B12C}" type="sibTrans" cxnId="{AB78506F-A5D4-4B29-B016-8593E342398F}">
      <dgm:prSet/>
      <dgm:spPr/>
      <dgm:t>
        <a:bodyPr/>
        <a:lstStyle/>
        <a:p>
          <a:endParaRPr lang="en-US" sz="2000"/>
        </a:p>
      </dgm:t>
    </dgm:pt>
    <dgm:pt modelId="{FF255422-AEE6-4596-837D-95BC924AD84D}">
      <dgm:prSet phldrT="[Text]" custT="1"/>
      <dgm:spPr/>
      <dgm:t>
        <a:bodyPr/>
        <a:lstStyle/>
        <a:p>
          <a:r>
            <a:rPr lang="en-US" sz="2400" dirty="0" smtClean="0"/>
            <a:t>Model behavior does not necessarily agrees with original system.</a:t>
          </a:r>
          <a:endParaRPr lang="en-US" sz="2400" dirty="0"/>
        </a:p>
      </dgm:t>
    </dgm:pt>
    <dgm:pt modelId="{1145D41D-F404-41B4-9778-C8BF1E640F26}" type="parTrans" cxnId="{9E3EEE04-B70A-40B2-8612-F9800FFC27E8}">
      <dgm:prSet/>
      <dgm:spPr/>
      <dgm:t>
        <a:bodyPr/>
        <a:lstStyle/>
        <a:p>
          <a:endParaRPr lang="en-US" sz="2000"/>
        </a:p>
      </dgm:t>
    </dgm:pt>
    <dgm:pt modelId="{306249EC-EE2F-49E7-A658-A689FCABC481}" type="sibTrans" cxnId="{9E3EEE04-B70A-40B2-8612-F9800FFC27E8}">
      <dgm:prSet/>
      <dgm:spPr/>
      <dgm:t>
        <a:bodyPr/>
        <a:lstStyle/>
        <a:p>
          <a:endParaRPr lang="en-US" sz="2000"/>
        </a:p>
      </dgm:t>
    </dgm:pt>
    <dgm:pt modelId="{679C233B-A942-43F4-8718-AD9E94E7F8BA}">
      <dgm:prSet phldrT="[Text]" custT="1"/>
      <dgm:spPr/>
      <dgm:t>
        <a:bodyPr/>
        <a:lstStyle/>
        <a:p>
          <a:r>
            <a:rPr lang="en-US" sz="2400" dirty="0" smtClean="0"/>
            <a:t>Details abstracted away may come back and ‘haunt’ the model.</a:t>
          </a:r>
          <a:endParaRPr lang="en-US" sz="2400" dirty="0"/>
        </a:p>
      </dgm:t>
    </dgm:pt>
    <dgm:pt modelId="{6D3E9029-0358-4AEA-AF0B-F64608225F26}" type="parTrans" cxnId="{E98261F8-7018-417A-9206-996D1DC139C0}">
      <dgm:prSet/>
      <dgm:spPr/>
      <dgm:t>
        <a:bodyPr/>
        <a:lstStyle/>
        <a:p>
          <a:endParaRPr lang="en-US" sz="2000"/>
        </a:p>
      </dgm:t>
    </dgm:pt>
    <dgm:pt modelId="{A1B8CDC5-A23B-442A-A2D5-8CDB4EECCE40}" type="sibTrans" cxnId="{E98261F8-7018-417A-9206-996D1DC139C0}">
      <dgm:prSet/>
      <dgm:spPr/>
      <dgm:t>
        <a:bodyPr/>
        <a:lstStyle/>
        <a:p>
          <a:endParaRPr lang="en-US" sz="2000"/>
        </a:p>
      </dgm:t>
    </dgm:pt>
    <dgm:pt modelId="{77402126-40BE-42A7-A5C9-99CB3681FD04}">
      <dgm:prSet phldrT="[Text]" custT="1"/>
      <dgm:spPr/>
      <dgm:t>
        <a:bodyPr/>
        <a:lstStyle/>
        <a:p>
          <a:r>
            <a:rPr lang="en-US" sz="2400" dirty="0" smtClean="0"/>
            <a:t>Complicated interactions between modules might be missed.</a:t>
          </a:r>
          <a:endParaRPr lang="en-US" sz="2400" dirty="0"/>
        </a:p>
      </dgm:t>
    </dgm:pt>
    <dgm:pt modelId="{AEE0FED0-B249-4712-AF15-DF2552548266}" type="parTrans" cxnId="{91F15095-D40D-43E3-A745-EAC51D017CCF}">
      <dgm:prSet/>
      <dgm:spPr/>
      <dgm:t>
        <a:bodyPr/>
        <a:lstStyle/>
        <a:p>
          <a:endParaRPr lang="en-US" sz="2000"/>
        </a:p>
      </dgm:t>
    </dgm:pt>
    <dgm:pt modelId="{237F26AD-F6E6-4D0E-AD0E-5327E43F8E82}" type="sibTrans" cxnId="{91F15095-D40D-43E3-A745-EAC51D017CCF}">
      <dgm:prSet/>
      <dgm:spPr/>
      <dgm:t>
        <a:bodyPr/>
        <a:lstStyle/>
        <a:p>
          <a:endParaRPr lang="en-US" sz="2000"/>
        </a:p>
      </dgm:t>
    </dgm:pt>
    <dgm:pt modelId="{01160FE5-FFD7-4F08-A364-8E07FE9AED1B}">
      <dgm:prSet phldrT="[Text]" custT="1"/>
      <dgm:spPr/>
      <dgm:t>
        <a:bodyPr/>
        <a:lstStyle/>
        <a:p>
          <a:r>
            <a:rPr lang="en-US" sz="2400" dirty="0" smtClean="0"/>
            <a:t>Abstract away irrelevant details.</a:t>
          </a:r>
          <a:endParaRPr lang="en-US" sz="2400" dirty="0"/>
        </a:p>
      </dgm:t>
    </dgm:pt>
    <dgm:pt modelId="{C79C9923-3C23-40FC-8021-4675154CD1EF}" type="sibTrans" cxnId="{5C38DFDD-0513-426D-867E-2B9220AF0DC5}">
      <dgm:prSet/>
      <dgm:spPr/>
      <dgm:t>
        <a:bodyPr/>
        <a:lstStyle/>
        <a:p>
          <a:endParaRPr lang="en-US"/>
        </a:p>
      </dgm:t>
    </dgm:pt>
    <dgm:pt modelId="{105A298A-B088-4D44-BACB-476004F3CF53}" type="parTrans" cxnId="{5C38DFDD-0513-426D-867E-2B9220AF0DC5}">
      <dgm:prSet/>
      <dgm:spPr/>
      <dgm:t>
        <a:bodyPr/>
        <a:lstStyle/>
        <a:p>
          <a:endParaRPr lang="en-US"/>
        </a:p>
      </dgm:t>
    </dgm:pt>
    <dgm:pt modelId="{D8E348F0-E15C-4959-8178-EBC5BC843667}">
      <dgm:prSet phldrT="[Text]" custT="1"/>
      <dgm:spPr/>
      <dgm:t>
        <a:bodyPr/>
        <a:lstStyle/>
        <a:p>
          <a:endParaRPr lang="en-US" sz="2400" dirty="0"/>
        </a:p>
      </dgm:t>
    </dgm:pt>
    <dgm:pt modelId="{2D22AD5D-C7B8-4AF1-8F93-6D4BA43DE287}" type="parTrans" cxnId="{A3ADAC7E-3610-42BD-99E1-72AF61CB0809}">
      <dgm:prSet/>
      <dgm:spPr/>
      <dgm:t>
        <a:bodyPr/>
        <a:lstStyle/>
        <a:p>
          <a:endParaRPr lang="en-US"/>
        </a:p>
      </dgm:t>
    </dgm:pt>
    <dgm:pt modelId="{205829AF-29A1-483F-B792-C95769A01225}" type="sibTrans" cxnId="{A3ADAC7E-3610-42BD-99E1-72AF61CB0809}">
      <dgm:prSet/>
      <dgm:spPr/>
      <dgm:t>
        <a:bodyPr/>
        <a:lstStyle/>
        <a:p>
          <a:endParaRPr lang="en-US"/>
        </a:p>
      </dgm:t>
    </dgm:pt>
    <dgm:pt modelId="{19A01EBD-03BC-45E4-920E-04D38FB25F83}">
      <dgm:prSet phldrT="[Text]" custT="1"/>
      <dgm:spPr/>
      <dgm:t>
        <a:bodyPr/>
        <a:lstStyle/>
        <a:p>
          <a:endParaRPr lang="en-US" sz="2400" dirty="0"/>
        </a:p>
      </dgm:t>
    </dgm:pt>
    <dgm:pt modelId="{AB56839F-6876-46F7-94C3-A0E2B8B7B9C5}" type="parTrans" cxnId="{B2838D60-FA70-4B77-9A58-41E2E3A6383A}">
      <dgm:prSet/>
      <dgm:spPr/>
      <dgm:t>
        <a:bodyPr/>
        <a:lstStyle/>
        <a:p>
          <a:endParaRPr lang="en-US"/>
        </a:p>
      </dgm:t>
    </dgm:pt>
    <dgm:pt modelId="{A6862AC1-618B-472A-B28D-21D4D24FF5CA}" type="sibTrans" cxnId="{B2838D60-FA70-4B77-9A58-41E2E3A6383A}">
      <dgm:prSet/>
      <dgm:spPr/>
      <dgm:t>
        <a:bodyPr/>
        <a:lstStyle/>
        <a:p>
          <a:endParaRPr lang="en-US"/>
        </a:p>
      </dgm:t>
    </dgm:pt>
    <dgm:pt modelId="{B3384C7A-0014-479A-B8B0-CDBAFE38A51D}">
      <dgm:prSet phldrT="[Text]" custT="1"/>
      <dgm:spPr/>
      <dgm:t>
        <a:bodyPr/>
        <a:lstStyle/>
        <a:p>
          <a:endParaRPr lang="en-US" sz="2400" dirty="0"/>
        </a:p>
      </dgm:t>
    </dgm:pt>
    <dgm:pt modelId="{C515D423-6A53-4B55-AA2B-CBF534C42DE1}" type="parTrans" cxnId="{3FB144E8-0815-499F-AEDC-A5C49846E31E}">
      <dgm:prSet/>
      <dgm:spPr/>
      <dgm:t>
        <a:bodyPr/>
        <a:lstStyle/>
        <a:p>
          <a:endParaRPr lang="en-US"/>
        </a:p>
      </dgm:t>
    </dgm:pt>
    <dgm:pt modelId="{90A6FA17-444E-4487-B101-0F1660973416}" type="sibTrans" cxnId="{3FB144E8-0815-499F-AEDC-A5C49846E31E}">
      <dgm:prSet/>
      <dgm:spPr/>
      <dgm:t>
        <a:bodyPr/>
        <a:lstStyle/>
        <a:p>
          <a:endParaRPr lang="en-US"/>
        </a:p>
      </dgm:t>
    </dgm:pt>
    <dgm:pt modelId="{6F557D88-83B3-43FA-8D7C-8ABB581BA02A}">
      <dgm:prSet phldrT="[Text]" custT="1"/>
      <dgm:spPr/>
      <dgm:t>
        <a:bodyPr/>
        <a:lstStyle/>
        <a:p>
          <a:endParaRPr lang="en-US" sz="2400" dirty="0"/>
        </a:p>
      </dgm:t>
    </dgm:pt>
    <dgm:pt modelId="{D2CBD555-FC75-44CC-B3AD-ADE10102B17A}" type="parTrans" cxnId="{CA98C94B-C3E5-4D05-9022-F60739299A45}">
      <dgm:prSet/>
      <dgm:spPr/>
      <dgm:t>
        <a:bodyPr/>
        <a:lstStyle/>
        <a:p>
          <a:endParaRPr lang="en-US"/>
        </a:p>
      </dgm:t>
    </dgm:pt>
    <dgm:pt modelId="{10150DA8-B032-47A6-9C4B-0C482A67A1DE}" type="sibTrans" cxnId="{CA98C94B-C3E5-4D05-9022-F60739299A45}">
      <dgm:prSet/>
      <dgm:spPr/>
      <dgm:t>
        <a:bodyPr/>
        <a:lstStyle/>
        <a:p>
          <a:endParaRPr lang="en-US"/>
        </a:p>
      </dgm:t>
    </dgm:pt>
    <dgm:pt modelId="{C0B09DEB-5213-4ED1-8021-396929DC1E66}" type="pres">
      <dgm:prSet presAssocID="{C85DF2E6-E49F-497C-B840-3EC388194B7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FF3ACC-439D-471C-9E4D-17E3C83C8A0E}" type="pres">
      <dgm:prSet presAssocID="{C471EAE8-1CE1-42D9-B2A8-5740BBEC4403}" presName="composite" presStyleCnt="0"/>
      <dgm:spPr/>
    </dgm:pt>
    <dgm:pt modelId="{662368F4-B802-498E-8154-344C142F1D9E}" type="pres">
      <dgm:prSet presAssocID="{C471EAE8-1CE1-42D9-B2A8-5740BBEC440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397C91-0F22-4119-B264-B275CF7F7D84}" type="pres">
      <dgm:prSet presAssocID="{C471EAE8-1CE1-42D9-B2A8-5740BBEC4403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41E5E8-A220-4920-AE02-430F789BBF47}" type="pres">
      <dgm:prSet presAssocID="{E205D3A9-6C15-4AA8-9572-9252E491B833}" presName="space" presStyleCnt="0"/>
      <dgm:spPr/>
    </dgm:pt>
    <dgm:pt modelId="{84DC008E-FEFD-4668-905F-E99E8A2BF3CD}" type="pres">
      <dgm:prSet presAssocID="{2B160A51-45EF-4D1D-94A3-8528FC0399CC}" presName="composite" presStyleCnt="0"/>
      <dgm:spPr/>
    </dgm:pt>
    <dgm:pt modelId="{688FD073-306A-432B-9AEC-34FA67B403C4}" type="pres">
      <dgm:prSet presAssocID="{2B160A51-45EF-4D1D-94A3-8528FC0399C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845E63-38BB-4183-A4AD-D0834BB548CF}" type="pres">
      <dgm:prSet presAssocID="{2B160A51-45EF-4D1D-94A3-8528FC0399CC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5BFD63-AC2C-4D2C-B775-97C0272F2F94}" type="presOf" srcId="{C85DF2E6-E49F-497C-B840-3EC388194B77}" destId="{C0B09DEB-5213-4ED1-8021-396929DC1E66}" srcOrd="0" destOrd="0" presId="urn:microsoft.com/office/officeart/2005/8/layout/hList1"/>
    <dgm:cxn modelId="{E98261F8-7018-417A-9206-996D1DC139C0}" srcId="{2B160A51-45EF-4D1D-94A3-8528FC0399CC}" destId="{679C233B-A942-43F4-8718-AD9E94E7F8BA}" srcOrd="2" destOrd="0" parTransId="{6D3E9029-0358-4AEA-AF0B-F64608225F26}" sibTransId="{A1B8CDC5-A23B-442A-A2D5-8CDB4EECCE40}"/>
    <dgm:cxn modelId="{91F15095-D40D-43E3-A745-EAC51D017CCF}" srcId="{2B160A51-45EF-4D1D-94A3-8528FC0399CC}" destId="{77402126-40BE-42A7-A5C9-99CB3681FD04}" srcOrd="4" destOrd="0" parTransId="{AEE0FED0-B249-4712-AF15-DF2552548266}" sibTransId="{237F26AD-F6E6-4D0E-AD0E-5327E43F8E82}"/>
    <dgm:cxn modelId="{AB78506F-A5D4-4B29-B016-8593E342398F}" srcId="{C85DF2E6-E49F-497C-B840-3EC388194B77}" destId="{2B160A51-45EF-4D1D-94A3-8528FC0399CC}" srcOrd="1" destOrd="0" parTransId="{4544FE18-983B-436E-82FE-094E89307284}" sibTransId="{D7CC72A3-D02F-4833-A301-352D8CB9B12C}"/>
    <dgm:cxn modelId="{C779A399-B226-4B6D-9F93-6158F4CBD5A6}" type="presOf" srcId="{D8E348F0-E15C-4959-8178-EBC5BC843667}" destId="{59397C91-0F22-4119-B264-B275CF7F7D84}" srcOrd="0" destOrd="1" presId="urn:microsoft.com/office/officeart/2005/8/layout/hList1"/>
    <dgm:cxn modelId="{34E4DB26-6F7A-4EE1-BD58-171E7C2D99F5}" type="presOf" srcId="{3D5C6BB6-A977-4A2D-A62E-3E754D741C97}" destId="{59397C91-0F22-4119-B264-B275CF7F7D84}" srcOrd="0" destOrd="4" presId="urn:microsoft.com/office/officeart/2005/8/layout/hList1"/>
    <dgm:cxn modelId="{3FF59359-1A6F-4B5A-B86B-79F314CB3597}" type="presOf" srcId="{679C233B-A942-43F4-8718-AD9E94E7F8BA}" destId="{24845E63-38BB-4183-A4AD-D0834BB548CF}" srcOrd="0" destOrd="2" presId="urn:microsoft.com/office/officeart/2005/8/layout/hList1"/>
    <dgm:cxn modelId="{39EB63F4-6DF5-419D-A80A-1A9981B422F8}" srcId="{C85DF2E6-E49F-497C-B840-3EC388194B77}" destId="{C471EAE8-1CE1-42D9-B2A8-5740BBEC4403}" srcOrd="0" destOrd="0" parTransId="{D4159400-37F5-4829-9B39-846C6C4A0DAB}" sibTransId="{E205D3A9-6C15-4AA8-9572-9252E491B833}"/>
    <dgm:cxn modelId="{F2333E16-CAA9-419E-B7AA-6B30E270289A}" type="presOf" srcId="{C471EAE8-1CE1-42D9-B2A8-5740BBEC4403}" destId="{662368F4-B802-498E-8154-344C142F1D9E}" srcOrd="0" destOrd="0" presId="urn:microsoft.com/office/officeart/2005/8/layout/hList1"/>
    <dgm:cxn modelId="{B556DE91-38C4-4208-AA52-D1C950EB3F66}" srcId="{C471EAE8-1CE1-42D9-B2A8-5740BBEC4403}" destId="{2AF0C2A3-460E-42D3-887F-400EE6B57BCB}" srcOrd="0" destOrd="0" parTransId="{BC2B1CCF-6D8F-4135-9416-7AAE1C630493}" sibTransId="{14945214-6BE4-4220-AF15-F74A99BCD912}"/>
    <dgm:cxn modelId="{9E3EEE04-B70A-40B2-8612-F9800FFC27E8}" srcId="{2B160A51-45EF-4D1D-94A3-8528FC0399CC}" destId="{FF255422-AEE6-4596-837D-95BC924AD84D}" srcOrd="0" destOrd="0" parTransId="{1145D41D-F404-41B4-9778-C8BF1E640F26}" sibTransId="{306249EC-EE2F-49E7-A658-A689FCABC481}"/>
    <dgm:cxn modelId="{86098F33-262E-4A59-AA41-0587D670D862}" type="presOf" srcId="{B3384C7A-0014-479A-B8B0-CDBAFE38A51D}" destId="{24845E63-38BB-4183-A4AD-D0834BB548CF}" srcOrd="0" destOrd="3" presId="urn:microsoft.com/office/officeart/2005/8/layout/hList1"/>
    <dgm:cxn modelId="{391DAAB7-C782-4170-9EF6-C9C884592F34}" type="presOf" srcId="{77402126-40BE-42A7-A5C9-99CB3681FD04}" destId="{24845E63-38BB-4183-A4AD-D0834BB548CF}" srcOrd="0" destOrd="4" presId="urn:microsoft.com/office/officeart/2005/8/layout/hList1"/>
    <dgm:cxn modelId="{8FF5E884-F4BE-4C9A-85E7-E0C71CF9477B}" type="presOf" srcId="{FF255422-AEE6-4596-837D-95BC924AD84D}" destId="{24845E63-38BB-4183-A4AD-D0834BB548CF}" srcOrd="0" destOrd="0" presId="urn:microsoft.com/office/officeart/2005/8/layout/hList1"/>
    <dgm:cxn modelId="{CE5AB6D5-57CF-44F4-803C-3B8C925B6108}" srcId="{C471EAE8-1CE1-42D9-B2A8-5740BBEC4403}" destId="{3D5C6BB6-A977-4A2D-A62E-3E754D741C97}" srcOrd="4" destOrd="0" parTransId="{17E35F07-F3FB-4DB6-A309-94DE5A417B09}" sibTransId="{9207443D-2E2D-4B6E-A923-D6A03577CA87}"/>
    <dgm:cxn modelId="{4080A50D-2F9A-4CA1-82C9-EE6EAEF2CC66}" type="presOf" srcId="{6F557D88-83B3-43FA-8D7C-8ABB581BA02A}" destId="{59397C91-0F22-4119-B264-B275CF7F7D84}" srcOrd="0" destOrd="3" presId="urn:microsoft.com/office/officeart/2005/8/layout/hList1"/>
    <dgm:cxn modelId="{7AB3903B-9851-410F-9D17-FAB1CB78BC16}" type="presOf" srcId="{2B160A51-45EF-4D1D-94A3-8528FC0399CC}" destId="{688FD073-306A-432B-9AEC-34FA67B403C4}" srcOrd="0" destOrd="0" presId="urn:microsoft.com/office/officeart/2005/8/layout/hList1"/>
    <dgm:cxn modelId="{11F3CE4E-8D3E-4A3C-959B-AAEC15E72E40}" type="presOf" srcId="{01160FE5-FFD7-4F08-A364-8E07FE9AED1B}" destId="{59397C91-0F22-4119-B264-B275CF7F7D84}" srcOrd="0" destOrd="2" presId="urn:microsoft.com/office/officeart/2005/8/layout/hList1"/>
    <dgm:cxn modelId="{A3ADAC7E-3610-42BD-99E1-72AF61CB0809}" srcId="{C471EAE8-1CE1-42D9-B2A8-5740BBEC4403}" destId="{D8E348F0-E15C-4959-8178-EBC5BC843667}" srcOrd="1" destOrd="0" parTransId="{2D22AD5D-C7B8-4AF1-8F93-6D4BA43DE287}" sibTransId="{205829AF-29A1-483F-B792-C95769A01225}"/>
    <dgm:cxn modelId="{B2838D60-FA70-4B77-9A58-41E2E3A6383A}" srcId="{2B160A51-45EF-4D1D-94A3-8528FC0399CC}" destId="{19A01EBD-03BC-45E4-920E-04D38FB25F83}" srcOrd="1" destOrd="0" parTransId="{AB56839F-6876-46F7-94C3-A0E2B8B7B9C5}" sibTransId="{A6862AC1-618B-472A-B28D-21D4D24FF5CA}"/>
    <dgm:cxn modelId="{BF3FF6FC-11FC-4B9A-AA82-39D8ED6DBE47}" type="presOf" srcId="{19A01EBD-03BC-45E4-920E-04D38FB25F83}" destId="{24845E63-38BB-4183-A4AD-D0834BB548CF}" srcOrd="0" destOrd="1" presId="urn:microsoft.com/office/officeart/2005/8/layout/hList1"/>
    <dgm:cxn modelId="{FCE923F4-ECB7-4D7A-9FE7-8C1332204B06}" type="presOf" srcId="{2AF0C2A3-460E-42D3-887F-400EE6B57BCB}" destId="{59397C91-0F22-4119-B264-B275CF7F7D84}" srcOrd="0" destOrd="0" presId="urn:microsoft.com/office/officeart/2005/8/layout/hList1"/>
    <dgm:cxn modelId="{5C38DFDD-0513-426D-867E-2B9220AF0DC5}" srcId="{C471EAE8-1CE1-42D9-B2A8-5740BBEC4403}" destId="{01160FE5-FFD7-4F08-A364-8E07FE9AED1B}" srcOrd="2" destOrd="0" parTransId="{105A298A-B088-4D44-BACB-476004F3CF53}" sibTransId="{C79C9923-3C23-40FC-8021-4675154CD1EF}"/>
    <dgm:cxn modelId="{CA98C94B-C3E5-4D05-9022-F60739299A45}" srcId="{C471EAE8-1CE1-42D9-B2A8-5740BBEC4403}" destId="{6F557D88-83B3-43FA-8D7C-8ABB581BA02A}" srcOrd="3" destOrd="0" parTransId="{D2CBD555-FC75-44CC-B3AD-ADE10102B17A}" sibTransId="{10150DA8-B032-47A6-9C4B-0C482A67A1DE}"/>
    <dgm:cxn modelId="{3FB144E8-0815-499F-AEDC-A5C49846E31E}" srcId="{2B160A51-45EF-4D1D-94A3-8528FC0399CC}" destId="{B3384C7A-0014-479A-B8B0-CDBAFE38A51D}" srcOrd="3" destOrd="0" parTransId="{C515D423-6A53-4B55-AA2B-CBF534C42DE1}" sibTransId="{90A6FA17-444E-4487-B101-0F1660973416}"/>
    <dgm:cxn modelId="{32656A5D-8F52-498F-BFFF-043EAC7614AF}" type="presParOf" srcId="{C0B09DEB-5213-4ED1-8021-396929DC1E66}" destId="{61FF3ACC-439D-471C-9E4D-17E3C83C8A0E}" srcOrd="0" destOrd="0" presId="urn:microsoft.com/office/officeart/2005/8/layout/hList1"/>
    <dgm:cxn modelId="{477415AE-3ACC-43D5-856B-05332C1A5B4E}" type="presParOf" srcId="{61FF3ACC-439D-471C-9E4D-17E3C83C8A0E}" destId="{662368F4-B802-498E-8154-344C142F1D9E}" srcOrd="0" destOrd="0" presId="urn:microsoft.com/office/officeart/2005/8/layout/hList1"/>
    <dgm:cxn modelId="{72D2D452-0E5D-486C-BE4D-207E283CBDE2}" type="presParOf" srcId="{61FF3ACC-439D-471C-9E4D-17E3C83C8A0E}" destId="{59397C91-0F22-4119-B264-B275CF7F7D84}" srcOrd="1" destOrd="0" presId="urn:microsoft.com/office/officeart/2005/8/layout/hList1"/>
    <dgm:cxn modelId="{C8B2DDF9-D6AE-4203-A55E-6428D43C415E}" type="presParOf" srcId="{C0B09DEB-5213-4ED1-8021-396929DC1E66}" destId="{6E41E5E8-A220-4920-AE02-430F789BBF47}" srcOrd="1" destOrd="0" presId="urn:microsoft.com/office/officeart/2005/8/layout/hList1"/>
    <dgm:cxn modelId="{A94784A2-6EC2-422E-B07C-7B741A6E744E}" type="presParOf" srcId="{C0B09DEB-5213-4ED1-8021-396929DC1E66}" destId="{84DC008E-FEFD-4668-905F-E99E8A2BF3CD}" srcOrd="2" destOrd="0" presId="urn:microsoft.com/office/officeart/2005/8/layout/hList1"/>
    <dgm:cxn modelId="{C995F027-84CB-4263-A974-022BEB95EB88}" type="presParOf" srcId="{84DC008E-FEFD-4668-905F-E99E8A2BF3CD}" destId="{688FD073-306A-432B-9AEC-34FA67B403C4}" srcOrd="0" destOrd="0" presId="urn:microsoft.com/office/officeart/2005/8/layout/hList1"/>
    <dgm:cxn modelId="{9BE065E9-35D9-49B5-B224-9A0BE5F53922}" type="presParOf" srcId="{84DC008E-FEFD-4668-905F-E99E8A2BF3CD}" destId="{24845E63-38BB-4183-A4AD-D0834BB548C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3F5380-30B0-4272-BF53-BD880F865D4C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8B097C4-7B07-405B-94F7-CBBAB89BC2DD}">
      <dgm:prSet phldrT="[Text]"/>
      <dgm:spPr/>
      <dgm:t>
        <a:bodyPr/>
        <a:lstStyle/>
        <a:p>
          <a:r>
            <a:rPr lang="en-US" dirty="0" smtClean="0"/>
            <a:t>Misuse</a:t>
          </a:r>
          <a:endParaRPr lang="en-US" dirty="0"/>
        </a:p>
      </dgm:t>
    </dgm:pt>
    <dgm:pt modelId="{DE6FDE9D-94AD-4ED6-A10E-A21593E31F38}" type="parTrans" cxnId="{6949DDA0-8E3F-4C46-8CC5-03A9774656A6}">
      <dgm:prSet/>
      <dgm:spPr/>
      <dgm:t>
        <a:bodyPr/>
        <a:lstStyle/>
        <a:p>
          <a:endParaRPr lang="en-US"/>
        </a:p>
      </dgm:t>
    </dgm:pt>
    <dgm:pt modelId="{FDEEE96C-07C0-414D-A55F-6265F7C1D29B}" type="sibTrans" cxnId="{6949DDA0-8E3F-4C46-8CC5-03A9774656A6}">
      <dgm:prSet/>
      <dgm:spPr/>
      <dgm:t>
        <a:bodyPr/>
        <a:lstStyle/>
        <a:p>
          <a:endParaRPr lang="en-US"/>
        </a:p>
      </dgm:t>
    </dgm:pt>
    <dgm:pt modelId="{4D1F472B-150E-4D83-947D-41DF26024EFB}">
      <dgm:prSet phldrT="[Text]" custT="1"/>
      <dgm:spPr/>
      <dgm:t>
        <a:bodyPr/>
        <a:lstStyle/>
        <a:p>
          <a:r>
            <a:rPr lang="en-US" sz="3600" dirty="0" err="1" smtClean="0"/>
            <a:t>access_token</a:t>
          </a:r>
          <a:r>
            <a:rPr lang="en-US" sz="3600" dirty="0" smtClean="0"/>
            <a:t> misuse</a:t>
          </a:r>
          <a:endParaRPr lang="en-US" sz="3600" dirty="0"/>
        </a:p>
      </dgm:t>
    </dgm:pt>
    <dgm:pt modelId="{096C824B-8052-4D98-82FF-5BE377DDA25B}" type="parTrans" cxnId="{FED1B026-DA25-4A22-9513-C6E204E3DF67}">
      <dgm:prSet/>
      <dgm:spPr/>
      <dgm:t>
        <a:bodyPr/>
        <a:lstStyle/>
        <a:p>
          <a:endParaRPr lang="en-US"/>
        </a:p>
      </dgm:t>
    </dgm:pt>
    <dgm:pt modelId="{C821BDBB-7343-4F2D-8525-A8B766A34E17}" type="sibTrans" cxnId="{FED1B026-DA25-4A22-9513-C6E204E3DF67}">
      <dgm:prSet/>
      <dgm:spPr/>
      <dgm:t>
        <a:bodyPr/>
        <a:lstStyle/>
        <a:p>
          <a:endParaRPr lang="en-US"/>
        </a:p>
      </dgm:t>
    </dgm:pt>
    <dgm:pt modelId="{36C6810F-0225-4B80-AC18-FAF1496DDF5F}">
      <dgm:prSet phldrT="[Text]" custT="1"/>
      <dgm:spPr/>
      <dgm:t>
        <a:bodyPr/>
        <a:lstStyle/>
        <a:p>
          <a:r>
            <a:rPr lang="en-US" sz="3600" dirty="0" err="1" smtClean="0"/>
            <a:t>signed_request</a:t>
          </a:r>
          <a:r>
            <a:rPr lang="en-US" sz="3600" dirty="0" smtClean="0"/>
            <a:t> misuse</a:t>
          </a:r>
          <a:endParaRPr lang="en-US" sz="3600" dirty="0"/>
        </a:p>
      </dgm:t>
    </dgm:pt>
    <dgm:pt modelId="{14087B7C-3416-4199-B921-DFA92DCB14C3}" type="parTrans" cxnId="{FC1C2E8B-3DAB-4BF8-BD93-9BFD8618557C}">
      <dgm:prSet/>
      <dgm:spPr/>
      <dgm:t>
        <a:bodyPr/>
        <a:lstStyle/>
        <a:p>
          <a:endParaRPr lang="en-US"/>
        </a:p>
      </dgm:t>
    </dgm:pt>
    <dgm:pt modelId="{BE3A85AD-4462-4059-8E0F-B0DA000063A9}" type="sibTrans" cxnId="{FC1C2E8B-3DAB-4BF8-BD93-9BFD8618557C}">
      <dgm:prSet/>
      <dgm:spPr/>
      <dgm:t>
        <a:bodyPr/>
        <a:lstStyle/>
        <a:p>
          <a:endParaRPr lang="en-US"/>
        </a:p>
      </dgm:t>
    </dgm:pt>
    <dgm:pt modelId="{1E3EBB32-0184-44E8-BFD1-5936A39BFE6A}">
      <dgm:prSet phldrT="[Text]"/>
      <dgm:spPr/>
      <dgm:t>
        <a:bodyPr/>
        <a:lstStyle/>
        <a:p>
          <a:r>
            <a:rPr lang="en-US" dirty="0" smtClean="0"/>
            <a:t>Credential</a:t>
          </a:r>
        </a:p>
        <a:p>
          <a:r>
            <a:rPr lang="en-US" dirty="0" smtClean="0"/>
            <a:t>leakage</a:t>
          </a:r>
          <a:endParaRPr lang="en-US" dirty="0"/>
        </a:p>
      </dgm:t>
    </dgm:pt>
    <dgm:pt modelId="{D785D147-9DD1-46F0-B098-1E3943DB3C96}" type="parTrans" cxnId="{E300DE4E-9EDD-4917-A50A-8DEB40E0ABD9}">
      <dgm:prSet/>
      <dgm:spPr/>
      <dgm:t>
        <a:bodyPr/>
        <a:lstStyle/>
        <a:p>
          <a:endParaRPr lang="en-US"/>
        </a:p>
      </dgm:t>
    </dgm:pt>
    <dgm:pt modelId="{39F82765-8394-4705-B70A-00C93DB78E8E}" type="sibTrans" cxnId="{E300DE4E-9EDD-4917-A50A-8DEB40E0ABD9}">
      <dgm:prSet/>
      <dgm:spPr/>
      <dgm:t>
        <a:bodyPr/>
        <a:lstStyle/>
        <a:p>
          <a:endParaRPr lang="en-US"/>
        </a:p>
      </dgm:t>
    </dgm:pt>
    <dgm:pt modelId="{305D832A-D7F8-450F-BBF4-F61D6D090070}">
      <dgm:prSet phldrT="[Text]"/>
      <dgm:spPr/>
      <dgm:t>
        <a:bodyPr/>
        <a:lstStyle/>
        <a:p>
          <a:r>
            <a:rPr lang="en-US" dirty="0" err="1" smtClean="0"/>
            <a:t>client_secret</a:t>
          </a:r>
          <a:r>
            <a:rPr lang="en-US" dirty="0" smtClean="0"/>
            <a:t> appears at client side</a:t>
          </a:r>
          <a:endParaRPr lang="en-US" dirty="0"/>
        </a:p>
      </dgm:t>
    </dgm:pt>
    <dgm:pt modelId="{60FF18B1-8A24-491E-9CA4-082529B322EE}" type="parTrans" cxnId="{EC26C5B3-A242-4918-8D49-2D8D2C1624FD}">
      <dgm:prSet/>
      <dgm:spPr/>
      <dgm:t>
        <a:bodyPr/>
        <a:lstStyle/>
        <a:p>
          <a:endParaRPr lang="en-US"/>
        </a:p>
      </dgm:t>
    </dgm:pt>
    <dgm:pt modelId="{95C58AB4-6E4A-4DEA-B168-F40903E9EE5E}" type="sibTrans" cxnId="{EC26C5B3-A242-4918-8D49-2D8D2C1624FD}">
      <dgm:prSet/>
      <dgm:spPr/>
      <dgm:t>
        <a:bodyPr/>
        <a:lstStyle/>
        <a:p>
          <a:endParaRPr lang="en-US"/>
        </a:p>
      </dgm:t>
    </dgm:pt>
    <dgm:pt modelId="{0E3DDC9F-AD21-410C-8818-6818506E008D}">
      <dgm:prSet phldrT="[Text]"/>
      <dgm:spPr/>
      <dgm:t>
        <a:bodyPr/>
        <a:lstStyle/>
        <a:p>
          <a:r>
            <a:rPr lang="en-US" dirty="0" err="1" smtClean="0"/>
            <a:t>OAuth</a:t>
          </a:r>
          <a:r>
            <a:rPr lang="en-US" dirty="0" smtClean="0"/>
            <a:t> credentials leak via referrer header</a:t>
          </a:r>
          <a:endParaRPr lang="en-US" dirty="0"/>
        </a:p>
      </dgm:t>
    </dgm:pt>
    <dgm:pt modelId="{EDFC888E-56E3-4130-9A77-1EE4F49937B4}" type="parTrans" cxnId="{381BC313-615B-4A8C-8C20-B4842D1A35DC}">
      <dgm:prSet/>
      <dgm:spPr/>
      <dgm:t>
        <a:bodyPr/>
        <a:lstStyle/>
        <a:p>
          <a:endParaRPr lang="en-US"/>
        </a:p>
      </dgm:t>
    </dgm:pt>
    <dgm:pt modelId="{8E1946A8-FFA1-4782-BB2B-A73DDC1B1814}" type="sibTrans" cxnId="{381BC313-615B-4A8C-8C20-B4842D1A35DC}">
      <dgm:prSet/>
      <dgm:spPr/>
      <dgm:t>
        <a:bodyPr/>
        <a:lstStyle/>
        <a:p>
          <a:endParaRPr lang="en-US"/>
        </a:p>
      </dgm:t>
    </dgm:pt>
    <dgm:pt modelId="{42EB8937-1EA9-4907-A626-4F1716F67936}">
      <dgm:prSet phldrT="[Text]"/>
      <dgm:spPr/>
      <dgm:t>
        <a:bodyPr/>
        <a:lstStyle/>
        <a:p>
          <a:r>
            <a:rPr lang="en-US" dirty="0" err="1" smtClean="0"/>
            <a:t>OAuth</a:t>
          </a:r>
          <a:r>
            <a:rPr lang="en-US" dirty="0" smtClean="0"/>
            <a:t> credentials leak via DOM content</a:t>
          </a:r>
          <a:endParaRPr lang="en-US" dirty="0"/>
        </a:p>
      </dgm:t>
    </dgm:pt>
    <dgm:pt modelId="{0991616A-A290-4536-B4E4-A312BF0FF8A2}" type="parTrans" cxnId="{B0C3DA43-0F2B-413A-96BC-613D0071EBCD}">
      <dgm:prSet/>
      <dgm:spPr/>
      <dgm:t>
        <a:bodyPr/>
        <a:lstStyle/>
        <a:p>
          <a:endParaRPr lang="en-US"/>
        </a:p>
      </dgm:t>
    </dgm:pt>
    <dgm:pt modelId="{A1E6FBC0-A0FF-40B8-96CB-CB0442B4DFF8}" type="sibTrans" cxnId="{B0C3DA43-0F2B-413A-96BC-613D0071EBCD}">
      <dgm:prSet/>
      <dgm:spPr/>
      <dgm:t>
        <a:bodyPr/>
        <a:lstStyle/>
        <a:p>
          <a:endParaRPr lang="en-US"/>
        </a:p>
      </dgm:t>
    </dgm:pt>
    <dgm:pt modelId="{0AED2C6F-E156-43FB-B0B4-D14CFFC49E98}" type="pres">
      <dgm:prSet presAssocID="{C73F5380-30B0-4272-BF53-BD880F865D4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7EEE94-E25B-4C32-8B34-A525DF52AD57}" type="pres">
      <dgm:prSet presAssocID="{38B097C4-7B07-405B-94F7-CBBAB89BC2DD}" presName="linNode" presStyleCnt="0"/>
      <dgm:spPr/>
    </dgm:pt>
    <dgm:pt modelId="{98BB3E3E-7111-4432-BDBF-EE30903CD36D}" type="pres">
      <dgm:prSet presAssocID="{38B097C4-7B07-405B-94F7-CBBAB89BC2DD}" presName="parentText" presStyleLbl="node1" presStyleIdx="0" presStyleCnt="2" custScaleX="7973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866473-17CF-4851-8165-078F35D8B887}" type="pres">
      <dgm:prSet presAssocID="{38B097C4-7B07-405B-94F7-CBBAB89BC2DD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04A087-CA40-4629-A4D8-345427BD3B6A}" type="pres">
      <dgm:prSet presAssocID="{FDEEE96C-07C0-414D-A55F-6265F7C1D29B}" presName="sp" presStyleCnt="0"/>
      <dgm:spPr/>
    </dgm:pt>
    <dgm:pt modelId="{5007024C-9E4E-43A3-B1C5-65B2A9BB1BDD}" type="pres">
      <dgm:prSet presAssocID="{1E3EBB32-0184-44E8-BFD1-5936A39BFE6A}" presName="linNode" presStyleCnt="0"/>
      <dgm:spPr/>
    </dgm:pt>
    <dgm:pt modelId="{402A61B7-0604-4239-AE13-98E705DB8D5B}" type="pres">
      <dgm:prSet presAssocID="{1E3EBB32-0184-44E8-BFD1-5936A39BFE6A}" presName="parentText" presStyleLbl="node1" presStyleIdx="1" presStyleCnt="2" custScaleX="7973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F23408-0D89-41DA-B4E5-51962C6FCA0E}" type="pres">
      <dgm:prSet presAssocID="{1E3EBB32-0184-44E8-BFD1-5936A39BFE6A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CF08C4-D82E-492B-BC74-5441A8FF764C}" type="presOf" srcId="{4D1F472B-150E-4D83-947D-41DF26024EFB}" destId="{35866473-17CF-4851-8165-078F35D8B887}" srcOrd="0" destOrd="0" presId="urn:microsoft.com/office/officeart/2005/8/layout/vList5"/>
    <dgm:cxn modelId="{716C7433-4352-46DC-AE61-F71CBCD1DBC2}" type="presOf" srcId="{36C6810F-0225-4B80-AC18-FAF1496DDF5F}" destId="{35866473-17CF-4851-8165-078F35D8B887}" srcOrd="0" destOrd="1" presId="urn:microsoft.com/office/officeart/2005/8/layout/vList5"/>
    <dgm:cxn modelId="{052F8DD4-2032-4D7F-82DB-E195E1E0F29B}" type="presOf" srcId="{38B097C4-7B07-405B-94F7-CBBAB89BC2DD}" destId="{98BB3E3E-7111-4432-BDBF-EE30903CD36D}" srcOrd="0" destOrd="0" presId="urn:microsoft.com/office/officeart/2005/8/layout/vList5"/>
    <dgm:cxn modelId="{C95A920A-9901-46D0-9187-3F0F580DBADD}" type="presOf" srcId="{1E3EBB32-0184-44E8-BFD1-5936A39BFE6A}" destId="{402A61B7-0604-4239-AE13-98E705DB8D5B}" srcOrd="0" destOrd="0" presId="urn:microsoft.com/office/officeart/2005/8/layout/vList5"/>
    <dgm:cxn modelId="{381BC313-615B-4A8C-8C20-B4842D1A35DC}" srcId="{1E3EBB32-0184-44E8-BFD1-5936A39BFE6A}" destId="{0E3DDC9F-AD21-410C-8818-6818506E008D}" srcOrd="1" destOrd="0" parTransId="{EDFC888E-56E3-4130-9A77-1EE4F49937B4}" sibTransId="{8E1946A8-FFA1-4782-BB2B-A73DDC1B1814}"/>
    <dgm:cxn modelId="{3C3A9B7E-0D60-4C48-A11A-67639334DDE6}" type="presOf" srcId="{42EB8937-1EA9-4907-A626-4F1716F67936}" destId="{C0F23408-0D89-41DA-B4E5-51962C6FCA0E}" srcOrd="0" destOrd="2" presId="urn:microsoft.com/office/officeart/2005/8/layout/vList5"/>
    <dgm:cxn modelId="{FC1C2E8B-3DAB-4BF8-BD93-9BFD8618557C}" srcId="{38B097C4-7B07-405B-94F7-CBBAB89BC2DD}" destId="{36C6810F-0225-4B80-AC18-FAF1496DDF5F}" srcOrd="1" destOrd="0" parTransId="{14087B7C-3416-4199-B921-DFA92DCB14C3}" sibTransId="{BE3A85AD-4462-4059-8E0F-B0DA000063A9}"/>
    <dgm:cxn modelId="{B0C3DA43-0F2B-413A-96BC-613D0071EBCD}" srcId="{1E3EBB32-0184-44E8-BFD1-5936A39BFE6A}" destId="{42EB8937-1EA9-4907-A626-4F1716F67936}" srcOrd="2" destOrd="0" parTransId="{0991616A-A290-4536-B4E4-A312BF0FF8A2}" sibTransId="{A1E6FBC0-A0FF-40B8-96CB-CB0442B4DFF8}"/>
    <dgm:cxn modelId="{E300DE4E-9EDD-4917-A50A-8DEB40E0ABD9}" srcId="{C73F5380-30B0-4272-BF53-BD880F865D4C}" destId="{1E3EBB32-0184-44E8-BFD1-5936A39BFE6A}" srcOrd="1" destOrd="0" parTransId="{D785D147-9DD1-46F0-B098-1E3943DB3C96}" sibTransId="{39F82765-8394-4705-B70A-00C93DB78E8E}"/>
    <dgm:cxn modelId="{FED1B026-DA25-4A22-9513-C6E204E3DF67}" srcId="{38B097C4-7B07-405B-94F7-CBBAB89BC2DD}" destId="{4D1F472B-150E-4D83-947D-41DF26024EFB}" srcOrd="0" destOrd="0" parTransId="{096C824B-8052-4D98-82FF-5BE377DDA25B}" sibTransId="{C821BDBB-7343-4F2D-8525-A8B766A34E17}"/>
    <dgm:cxn modelId="{58CB1D2C-A183-4277-A744-86C3F3761A43}" type="presOf" srcId="{305D832A-D7F8-450F-BBF4-F61D6D090070}" destId="{C0F23408-0D89-41DA-B4E5-51962C6FCA0E}" srcOrd="0" destOrd="0" presId="urn:microsoft.com/office/officeart/2005/8/layout/vList5"/>
    <dgm:cxn modelId="{6949DDA0-8E3F-4C46-8CC5-03A9774656A6}" srcId="{C73F5380-30B0-4272-BF53-BD880F865D4C}" destId="{38B097C4-7B07-405B-94F7-CBBAB89BC2DD}" srcOrd="0" destOrd="0" parTransId="{DE6FDE9D-94AD-4ED6-A10E-A21593E31F38}" sibTransId="{FDEEE96C-07C0-414D-A55F-6265F7C1D29B}"/>
    <dgm:cxn modelId="{8327D64E-EC6A-4772-AF2D-4AF7E9A81DE5}" type="presOf" srcId="{0E3DDC9F-AD21-410C-8818-6818506E008D}" destId="{C0F23408-0D89-41DA-B4E5-51962C6FCA0E}" srcOrd="0" destOrd="1" presId="urn:microsoft.com/office/officeart/2005/8/layout/vList5"/>
    <dgm:cxn modelId="{EC26C5B3-A242-4918-8D49-2D8D2C1624FD}" srcId="{1E3EBB32-0184-44E8-BFD1-5936A39BFE6A}" destId="{305D832A-D7F8-450F-BBF4-F61D6D090070}" srcOrd="0" destOrd="0" parTransId="{60FF18B1-8A24-491E-9CA4-082529B322EE}" sibTransId="{95C58AB4-6E4A-4DEA-B168-F40903E9EE5E}"/>
    <dgm:cxn modelId="{880F1A6D-F689-40A7-882C-F8EE81717BCE}" type="presOf" srcId="{C73F5380-30B0-4272-BF53-BD880F865D4C}" destId="{0AED2C6F-E156-43FB-B0B4-D14CFFC49E98}" srcOrd="0" destOrd="0" presId="urn:microsoft.com/office/officeart/2005/8/layout/vList5"/>
    <dgm:cxn modelId="{AF1EE9F4-CD98-452A-94F6-2D7EF59F55EA}" type="presParOf" srcId="{0AED2C6F-E156-43FB-B0B4-D14CFFC49E98}" destId="{D07EEE94-E25B-4C32-8B34-A525DF52AD57}" srcOrd="0" destOrd="0" presId="urn:microsoft.com/office/officeart/2005/8/layout/vList5"/>
    <dgm:cxn modelId="{CD20F925-6F42-461D-AC6E-8AA0B47EC9E2}" type="presParOf" srcId="{D07EEE94-E25B-4C32-8B34-A525DF52AD57}" destId="{98BB3E3E-7111-4432-BDBF-EE30903CD36D}" srcOrd="0" destOrd="0" presId="urn:microsoft.com/office/officeart/2005/8/layout/vList5"/>
    <dgm:cxn modelId="{54C97AED-5799-47AF-A9D2-662122CF2C0D}" type="presParOf" srcId="{D07EEE94-E25B-4C32-8B34-A525DF52AD57}" destId="{35866473-17CF-4851-8165-078F35D8B887}" srcOrd="1" destOrd="0" presId="urn:microsoft.com/office/officeart/2005/8/layout/vList5"/>
    <dgm:cxn modelId="{E750E1FF-DDEC-43B5-8BC0-52195C96F337}" type="presParOf" srcId="{0AED2C6F-E156-43FB-B0B4-D14CFFC49E98}" destId="{0504A087-CA40-4629-A4D8-345427BD3B6A}" srcOrd="1" destOrd="0" presId="urn:microsoft.com/office/officeart/2005/8/layout/vList5"/>
    <dgm:cxn modelId="{ABC2187E-95FC-4FBB-AD1E-1B58072429B4}" type="presParOf" srcId="{0AED2C6F-E156-43FB-B0B4-D14CFFC49E98}" destId="{5007024C-9E4E-43A3-B1C5-65B2A9BB1BDD}" srcOrd="2" destOrd="0" presId="urn:microsoft.com/office/officeart/2005/8/layout/vList5"/>
    <dgm:cxn modelId="{2A90FCE7-7B14-4493-A9D4-7DEDFDF82178}" type="presParOf" srcId="{5007024C-9E4E-43A3-B1C5-65B2A9BB1BDD}" destId="{402A61B7-0604-4239-AE13-98E705DB8D5B}" srcOrd="0" destOrd="0" presId="urn:microsoft.com/office/officeart/2005/8/layout/vList5"/>
    <dgm:cxn modelId="{D4EC5014-133D-4DB3-AA61-C96D3BE23667}" type="presParOf" srcId="{5007024C-9E4E-43A3-B1C5-65B2A9BB1BDD}" destId="{C0F23408-0D89-41DA-B4E5-51962C6FCA0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DEDB4E-0525-4CE8-A290-5941B46919CB}" type="doc">
      <dgm:prSet loTypeId="urn:microsoft.com/office/officeart/2005/8/layout/pyramid2" loCatId="list" qsTypeId="urn:microsoft.com/office/officeart/2005/8/quickstyle/simple1" qsCatId="simple" csTypeId="urn:microsoft.com/office/officeart/2005/8/colors/accent3_3" csCatId="accent3" phldr="1"/>
      <dgm:spPr/>
    </dgm:pt>
    <dgm:pt modelId="{461DD87B-F12A-4239-AC13-B87745FA0C7B}">
      <dgm:prSet phldrT="[Text]"/>
      <dgm:spPr/>
      <dgm:t>
        <a:bodyPr/>
        <a:lstStyle/>
        <a:p>
          <a:r>
            <a:rPr lang="en-US" dirty="0" smtClean="0"/>
            <a:t>LAMP stack</a:t>
          </a:r>
          <a:endParaRPr lang="en-US" dirty="0"/>
        </a:p>
      </dgm:t>
    </dgm:pt>
    <dgm:pt modelId="{EE2283F5-ACF7-45E1-9D32-7FFAD859FD46}" type="parTrans" cxnId="{85A3E6C7-E310-45D3-AD9B-AA279B79F23B}">
      <dgm:prSet/>
      <dgm:spPr/>
      <dgm:t>
        <a:bodyPr/>
        <a:lstStyle/>
        <a:p>
          <a:endParaRPr lang="en-US"/>
        </a:p>
      </dgm:t>
    </dgm:pt>
    <dgm:pt modelId="{E17C7291-5FA6-4BC2-A5EC-DD2526A18259}" type="sibTrans" cxnId="{85A3E6C7-E310-45D3-AD9B-AA279B79F23B}">
      <dgm:prSet/>
      <dgm:spPr/>
      <dgm:t>
        <a:bodyPr/>
        <a:lstStyle/>
        <a:p>
          <a:endParaRPr lang="en-US"/>
        </a:p>
      </dgm:t>
    </dgm:pt>
    <dgm:pt modelId="{B18A204B-2AA3-46F8-B9E6-7B5F632CB374}">
      <dgm:prSet phldrT="[Text]"/>
      <dgm:spPr/>
      <dgm:t>
        <a:bodyPr/>
        <a:lstStyle/>
        <a:p>
          <a:r>
            <a:rPr lang="en-US" dirty="0" smtClean="0"/>
            <a:t>OS</a:t>
          </a:r>
          <a:endParaRPr lang="en-US" dirty="0"/>
        </a:p>
      </dgm:t>
    </dgm:pt>
    <dgm:pt modelId="{640EFE79-FDD6-4DA6-BC98-457BF57785C0}" type="parTrans" cxnId="{6F9B3EE9-3C4F-419B-914D-AD03DD51F94F}">
      <dgm:prSet/>
      <dgm:spPr/>
      <dgm:t>
        <a:bodyPr/>
        <a:lstStyle/>
        <a:p>
          <a:endParaRPr lang="en-US"/>
        </a:p>
      </dgm:t>
    </dgm:pt>
    <dgm:pt modelId="{6C7C688A-47F5-4F04-9329-F95C546E70A5}" type="sibTrans" cxnId="{6F9B3EE9-3C4F-419B-914D-AD03DD51F94F}">
      <dgm:prSet/>
      <dgm:spPr/>
      <dgm:t>
        <a:bodyPr/>
        <a:lstStyle/>
        <a:p>
          <a:endParaRPr lang="en-US"/>
        </a:p>
      </dgm:t>
    </dgm:pt>
    <dgm:pt modelId="{9D946203-8F51-4720-8089-DB0925C92537}">
      <dgm:prSet phldrT="[Text]"/>
      <dgm:spPr/>
      <dgm:t>
        <a:bodyPr/>
        <a:lstStyle/>
        <a:p>
          <a:r>
            <a:rPr lang="en-US" dirty="0" smtClean="0"/>
            <a:t>Hardware</a:t>
          </a:r>
          <a:endParaRPr lang="en-US" dirty="0"/>
        </a:p>
      </dgm:t>
    </dgm:pt>
    <dgm:pt modelId="{18BC9135-2CD5-4E8E-827B-CC251CF30316}" type="parTrans" cxnId="{156ABAAD-69D0-4AAA-8E42-D9560856702D}">
      <dgm:prSet/>
      <dgm:spPr/>
      <dgm:t>
        <a:bodyPr/>
        <a:lstStyle/>
        <a:p>
          <a:endParaRPr lang="en-US"/>
        </a:p>
      </dgm:t>
    </dgm:pt>
    <dgm:pt modelId="{E0107855-E75D-4E30-8766-A3308C18D1E6}" type="sibTrans" cxnId="{156ABAAD-69D0-4AAA-8E42-D9560856702D}">
      <dgm:prSet/>
      <dgm:spPr/>
      <dgm:t>
        <a:bodyPr/>
        <a:lstStyle/>
        <a:p>
          <a:endParaRPr lang="en-US"/>
        </a:p>
      </dgm:t>
    </dgm:pt>
    <dgm:pt modelId="{7D7C8411-91E1-4F68-AA1F-351A113A32DC}">
      <dgm:prSet phldrT="[Text]"/>
      <dgm:spPr/>
      <dgm:t>
        <a:bodyPr/>
        <a:lstStyle/>
        <a:p>
          <a:r>
            <a:rPr lang="en-US" dirty="0" smtClean="0"/>
            <a:t>Drivers</a:t>
          </a:r>
          <a:endParaRPr lang="en-US" dirty="0"/>
        </a:p>
      </dgm:t>
    </dgm:pt>
    <dgm:pt modelId="{5AF1F7F9-6E62-415E-896A-B94B510186E7}" type="parTrans" cxnId="{D2D6D569-7F37-4331-A941-22C36A0AE323}">
      <dgm:prSet/>
      <dgm:spPr/>
      <dgm:t>
        <a:bodyPr/>
        <a:lstStyle/>
        <a:p>
          <a:endParaRPr lang="en-US"/>
        </a:p>
      </dgm:t>
    </dgm:pt>
    <dgm:pt modelId="{D5A7846A-520D-41D9-A6D9-614C30A23101}" type="sibTrans" cxnId="{D2D6D569-7F37-4331-A941-22C36A0AE323}">
      <dgm:prSet/>
      <dgm:spPr/>
      <dgm:t>
        <a:bodyPr/>
        <a:lstStyle/>
        <a:p>
          <a:endParaRPr lang="en-US"/>
        </a:p>
      </dgm:t>
    </dgm:pt>
    <dgm:pt modelId="{9B362E01-F9A5-4FF9-8B03-FDE705422F30}">
      <dgm:prSet phldrT="[Text]"/>
      <dgm:spPr/>
      <dgm:t>
        <a:bodyPr/>
        <a:lstStyle/>
        <a:p>
          <a:r>
            <a:rPr lang="en-US" dirty="0" err="1" smtClean="0">
              <a:solidFill>
                <a:srgbClr val="FF0000"/>
              </a:solidFill>
            </a:rPr>
            <a:t>OAuth</a:t>
          </a:r>
          <a:r>
            <a:rPr lang="en-US" dirty="0" smtClean="0">
              <a:solidFill>
                <a:srgbClr val="FF0000"/>
              </a:solidFill>
            </a:rPr>
            <a:t>/SSO</a:t>
          </a:r>
          <a:endParaRPr lang="en-US" dirty="0">
            <a:solidFill>
              <a:srgbClr val="FF0000"/>
            </a:solidFill>
          </a:endParaRPr>
        </a:p>
      </dgm:t>
    </dgm:pt>
    <dgm:pt modelId="{289DA301-AEC1-407A-B5D3-F820E20DF005}" type="parTrans" cxnId="{DB36BDC9-59F1-4E2E-9C97-5AD4E5394337}">
      <dgm:prSet/>
      <dgm:spPr/>
      <dgm:t>
        <a:bodyPr/>
        <a:lstStyle/>
        <a:p>
          <a:endParaRPr lang="en-US"/>
        </a:p>
      </dgm:t>
    </dgm:pt>
    <dgm:pt modelId="{63BFB6B7-68CD-40AE-AC9C-C341F348FFF2}" type="sibTrans" cxnId="{DB36BDC9-59F1-4E2E-9C97-5AD4E5394337}">
      <dgm:prSet/>
      <dgm:spPr/>
      <dgm:t>
        <a:bodyPr/>
        <a:lstStyle/>
        <a:p>
          <a:endParaRPr lang="en-US"/>
        </a:p>
      </dgm:t>
    </dgm:pt>
    <dgm:pt modelId="{DDA99C25-4873-47D1-875B-3310A16C82C8}">
      <dgm:prSet phldrT="[Text]"/>
      <dgm:spPr/>
      <dgm:t>
        <a:bodyPr/>
        <a:lstStyle/>
        <a:p>
          <a:r>
            <a:rPr lang="en-US" smtClean="0"/>
            <a:t>Web apps</a:t>
          </a:r>
          <a:endParaRPr lang="en-US" dirty="0"/>
        </a:p>
      </dgm:t>
    </dgm:pt>
    <dgm:pt modelId="{512DE40C-EF93-4FBF-9FE6-4F27E3BA5CBD}" type="parTrans" cxnId="{179A05F2-CB98-4F12-9F73-005C7AB436E3}">
      <dgm:prSet/>
      <dgm:spPr/>
      <dgm:t>
        <a:bodyPr/>
        <a:lstStyle/>
        <a:p>
          <a:endParaRPr lang="en-US"/>
        </a:p>
      </dgm:t>
    </dgm:pt>
    <dgm:pt modelId="{068CE442-7CF1-47E2-8883-D9AA7D51BBE8}" type="sibTrans" cxnId="{179A05F2-CB98-4F12-9F73-005C7AB436E3}">
      <dgm:prSet/>
      <dgm:spPr/>
      <dgm:t>
        <a:bodyPr/>
        <a:lstStyle/>
        <a:p>
          <a:endParaRPr lang="en-US"/>
        </a:p>
      </dgm:t>
    </dgm:pt>
    <dgm:pt modelId="{EBF86E6F-F925-4841-9B88-1F09FC990307}" type="pres">
      <dgm:prSet presAssocID="{02DEDB4E-0525-4CE8-A290-5941B46919CB}" presName="compositeShape" presStyleCnt="0">
        <dgm:presLayoutVars>
          <dgm:dir/>
          <dgm:resizeHandles/>
        </dgm:presLayoutVars>
      </dgm:prSet>
      <dgm:spPr/>
    </dgm:pt>
    <dgm:pt modelId="{832DA1AD-428D-4C42-88AA-01FB1CF09134}" type="pres">
      <dgm:prSet presAssocID="{02DEDB4E-0525-4CE8-A290-5941B46919CB}" presName="pyramid" presStyleLbl="node1" presStyleIdx="0" presStyleCnt="1"/>
      <dgm:spPr/>
    </dgm:pt>
    <dgm:pt modelId="{30A8D3A5-E934-48F9-9B64-1D408D798A5A}" type="pres">
      <dgm:prSet presAssocID="{02DEDB4E-0525-4CE8-A290-5941B46919CB}" presName="theList" presStyleCnt="0"/>
      <dgm:spPr/>
    </dgm:pt>
    <dgm:pt modelId="{38BB3024-7BB5-44A8-A6A6-728A4A837300}" type="pres">
      <dgm:prSet presAssocID="{9B362E01-F9A5-4FF9-8B03-FDE705422F30}" presName="aNode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501EB1-C637-4D6B-9916-D9DD64FE14D5}" type="pres">
      <dgm:prSet presAssocID="{9B362E01-F9A5-4FF9-8B03-FDE705422F30}" presName="aSpace" presStyleCnt="0"/>
      <dgm:spPr/>
    </dgm:pt>
    <dgm:pt modelId="{F132EC1E-0923-4E13-9D2D-9F8E4D658333}" type="pres">
      <dgm:prSet presAssocID="{DDA99C25-4873-47D1-875B-3310A16C82C8}" presName="aNode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EF82C3-7C73-4F09-AAD3-212C938FBA88}" type="pres">
      <dgm:prSet presAssocID="{DDA99C25-4873-47D1-875B-3310A16C82C8}" presName="aSpace" presStyleCnt="0"/>
      <dgm:spPr/>
    </dgm:pt>
    <dgm:pt modelId="{3C52AF62-5127-4E04-AED1-ADB767FE4DB4}" type="pres">
      <dgm:prSet presAssocID="{461DD87B-F12A-4239-AC13-B87745FA0C7B}" presName="aNode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6632AC-4983-433B-85E7-54C3ADAC3A68}" type="pres">
      <dgm:prSet presAssocID="{461DD87B-F12A-4239-AC13-B87745FA0C7B}" presName="aSpace" presStyleCnt="0"/>
      <dgm:spPr/>
    </dgm:pt>
    <dgm:pt modelId="{252E65FE-D1AB-4ACA-888E-DAE8C106B2B4}" type="pres">
      <dgm:prSet presAssocID="{B18A204B-2AA3-46F8-B9E6-7B5F632CB374}" presName="a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B8EDB7-8269-4ED2-B55E-21A9DBE8ECD2}" type="pres">
      <dgm:prSet presAssocID="{B18A204B-2AA3-46F8-B9E6-7B5F632CB374}" presName="aSpace" presStyleCnt="0"/>
      <dgm:spPr/>
    </dgm:pt>
    <dgm:pt modelId="{437CA0AC-E5ED-49EF-8324-DC20A05E1794}" type="pres">
      <dgm:prSet presAssocID="{7D7C8411-91E1-4F68-AA1F-351A113A32DC}" presName="aNode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A7DBCA-3965-4997-8771-EE8FA1264C2F}" type="pres">
      <dgm:prSet presAssocID="{7D7C8411-91E1-4F68-AA1F-351A113A32DC}" presName="aSpace" presStyleCnt="0"/>
      <dgm:spPr/>
    </dgm:pt>
    <dgm:pt modelId="{E24C2E1E-252E-4110-BE1B-DC94DBF615E2}" type="pres">
      <dgm:prSet presAssocID="{9D946203-8F51-4720-8089-DB0925C92537}" presName="aNode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43CB19-5661-42B1-B8C0-D2F48D55C510}" type="pres">
      <dgm:prSet presAssocID="{9D946203-8F51-4720-8089-DB0925C92537}" presName="aSpace" presStyleCnt="0"/>
      <dgm:spPr/>
    </dgm:pt>
  </dgm:ptLst>
  <dgm:cxnLst>
    <dgm:cxn modelId="{4B761D11-396D-4895-816C-B71FDDC9CEAC}" type="presOf" srcId="{B18A204B-2AA3-46F8-B9E6-7B5F632CB374}" destId="{252E65FE-D1AB-4ACA-888E-DAE8C106B2B4}" srcOrd="0" destOrd="0" presId="urn:microsoft.com/office/officeart/2005/8/layout/pyramid2"/>
    <dgm:cxn modelId="{DB36BDC9-59F1-4E2E-9C97-5AD4E5394337}" srcId="{02DEDB4E-0525-4CE8-A290-5941B46919CB}" destId="{9B362E01-F9A5-4FF9-8B03-FDE705422F30}" srcOrd="0" destOrd="0" parTransId="{289DA301-AEC1-407A-B5D3-F820E20DF005}" sibTransId="{63BFB6B7-68CD-40AE-AC9C-C341F348FFF2}"/>
    <dgm:cxn modelId="{6F9B3EE9-3C4F-419B-914D-AD03DD51F94F}" srcId="{02DEDB4E-0525-4CE8-A290-5941B46919CB}" destId="{B18A204B-2AA3-46F8-B9E6-7B5F632CB374}" srcOrd="3" destOrd="0" parTransId="{640EFE79-FDD6-4DA6-BC98-457BF57785C0}" sibTransId="{6C7C688A-47F5-4F04-9329-F95C546E70A5}"/>
    <dgm:cxn modelId="{7932B091-3EBD-4FCB-9333-41A279B64A79}" type="presOf" srcId="{9D946203-8F51-4720-8089-DB0925C92537}" destId="{E24C2E1E-252E-4110-BE1B-DC94DBF615E2}" srcOrd="0" destOrd="0" presId="urn:microsoft.com/office/officeart/2005/8/layout/pyramid2"/>
    <dgm:cxn modelId="{156ABAAD-69D0-4AAA-8E42-D9560856702D}" srcId="{02DEDB4E-0525-4CE8-A290-5941B46919CB}" destId="{9D946203-8F51-4720-8089-DB0925C92537}" srcOrd="5" destOrd="0" parTransId="{18BC9135-2CD5-4E8E-827B-CC251CF30316}" sibTransId="{E0107855-E75D-4E30-8766-A3308C18D1E6}"/>
    <dgm:cxn modelId="{85A3E6C7-E310-45D3-AD9B-AA279B79F23B}" srcId="{02DEDB4E-0525-4CE8-A290-5941B46919CB}" destId="{461DD87B-F12A-4239-AC13-B87745FA0C7B}" srcOrd="2" destOrd="0" parTransId="{EE2283F5-ACF7-45E1-9D32-7FFAD859FD46}" sibTransId="{E17C7291-5FA6-4BC2-A5EC-DD2526A18259}"/>
    <dgm:cxn modelId="{D2D6D569-7F37-4331-A941-22C36A0AE323}" srcId="{02DEDB4E-0525-4CE8-A290-5941B46919CB}" destId="{7D7C8411-91E1-4F68-AA1F-351A113A32DC}" srcOrd="4" destOrd="0" parTransId="{5AF1F7F9-6E62-415E-896A-B94B510186E7}" sibTransId="{D5A7846A-520D-41D9-A6D9-614C30A23101}"/>
    <dgm:cxn modelId="{C21B7FFD-B813-4514-830C-A068EE052B0A}" type="presOf" srcId="{02DEDB4E-0525-4CE8-A290-5941B46919CB}" destId="{EBF86E6F-F925-4841-9B88-1F09FC990307}" srcOrd="0" destOrd="0" presId="urn:microsoft.com/office/officeart/2005/8/layout/pyramid2"/>
    <dgm:cxn modelId="{179A05F2-CB98-4F12-9F73-005C7AB436E3}" srcId="{02DEDB4E-0525-4CE8-A290-5941B46919CB}" destId="{DDA99C25-4873-47D1-875B-3310A16C82C8}" srcOrd="1" destOrd="0" parTransId="{512DE40C-EF93-4FBF-9FE6-4F27E3BA5CBD}" sibTransId="{068CE442-7CF1-47E2-8883-D9AA7D51BBE8}"/>
    <dgm:cxn modelId="{8D16740D-63CD-49CE-A8FF-CD8B8F8F0507}" type="presOf" srcId="{7D7C8411-91E1-4F68-AA1F-351A113A32DC}" destId="{437CA0AC-E5ED-49EF-8324-DC20A05E1794}" srcOrd="0" destOrd="0" presId="urn:microsoft.com/office/officeart/2005/8/layout/pyramid2"/>
    <dgm:cxn modelId="{FAAB1CF3-8D5E-4612-AC27-888F3937403C}" type="presOf" srcId="{DDA99C25-4873-47D1-875B-3310A16C82C8}" destId="{F132EC1E-0923-4E13-9D2D-9F8E4D658333}" srcOrd="0" destOrd="0" presId="urn:microsoft.com/office/officeart/2005/8/layout/pyramid2"/>
    <dgm:cxn modelId="{627E5E75-F4E6-47F7-B284-946667879EFD}" type="presOf" srcId="{9B362E01-F9A5-4FF9-8B03-FDE705422F30}" destId="{38BB3024-7BB5-44A8-A6A6-728A4A837300}" srcOrd="0" destOrd="0" presId="urn:microsoft.com/office/officeart/2005/8/layout/pyramid2"/>
    <dgm:cxn modelId="{51C1CC97-4B8B-42A6-95DB-59A84991EB4C}" type="presOf" srcId="{461DD87B-F12A-4239-AC13-B87745FA0C7B}" destId="{3C52AF62-5127-4E04-AED1-ADB767FE4DB4}" srcOrd="0" destOrd="0" presId="urn:microsoft.com/office/officeart/2005/8/layout/pyramid2"/>
    <dgm:cxn modelId="{82818C64-B30A-4062-B9EB-04CB20955C29}" type="presParOf" srcId="{EBF86E6F-F925-4841-9B88-1F09FC990307}" destId="{832DA1AD-428D-4C42-88AA-01FB1CF09134}" srcOrd="0" destOrd="0" presId="urn:microsoft.com/office/officeart/2005/8/layout/pyramid2"/>
    <dgm:cxn modelId="{A586F8F5-40CD-49C6-881D-6CAC40180ABD}" type="presParOf" srcId="{EBF86E6F-F925-4841-9B88-1F09FC990307}" destId="{30A8D3A5-E934-48F9-9B64-1D408D798A5A}" srcOrd="1" destOrd="0" presId="urn:microsoft.com/office/officeart/2005/8/layout/pyramid2"/>
    <dgm:cxn modelId="{3AFE1E57-7A56-49C8-905E-E98E1B9E01BE}" type="presParOf" srcId="{30A8D3A5-E934-48F9-9B64-1D408D798A5A}" destId="{38BB3024-7BB5-44A8-A6A6-728A4A837300}" srcOrd="0" destOrd="0" presId="urn:microsoft.com/office/officeart/2005/8/layout/pyramid2"/>
    <dgm:cxn modelId="{86F26479-A098-4C61-8514-59490019EEA6}" type="presParOf" srcId="{30A8D3A5-E934-48F9-9B64-1D408D798A5A}" destId="{D4501EB1-C637-4D6B-9916-D9DD64FE14D5}" srcOrd="1" destOrd="0" presId="urn:microsoft.com/office/officeart/2005/8/layout/pyramid2"/>
    <dgm:cxn modelId="{FC59049F-6ACF-4EDE-B485-563DA187DBF5}" type="presParOf" srcId="{30A8D3A5-E934-48F9-9B64-1D408D798A5A}" destId="{F132EC1E-0923-4E13-9D2D-9F8E4D658333}" srcOrd="2" destOrd="0" presId="urn:microsoft.com/office/officeart/2005/8/layout/pyramid2"/>
    <dgm:cxn modelId="{53F40415-2EF6-429F-9C13-9F78ECC517C9}" type="presParOf" srcId="{30A8D3A5-E934-48F9-9B64-1D408D798A5A}" destId="{34EF82C3-7C73-4F09-AAD3-212C938FBA88}" srcOrd="3" destOrd="0" presId="urn:microsoft.com/office/officeart/2005/8/layout/pyramid2"/>
    <dgm:cxn modelId="{7D639F93-9ABF-459C-91EC-1E5D1F109372}" type="presParOf" srcId="{30A8D3A5-E934-48F9-9B64-1D408D798A5A}" destId="{3C52AF62-5127-4E04-AED1-ADB767FE4DB4}" srcOrd="4" destOrd="0" presId="urn:microsoft.com/office/officeart/2005/8/layout/pyramid2"/>
    <dgm:cxn modelId="{4D5E069A-D052-457A-B10E-AF2E39DD5079}" type="presParOf" srcId="{30A8D3A5-E934-48F9-9B64-1D408D798A5A}" destId="{3A6632AC-4983-433B-85E7-54C3ADAC3A68}" srcOrd="5" destOrd="0" presId="urn:microsoft.com/office/officeart/2005/8/layout/pyramid2"/>
    <dgm:cxn modelId="{977EA8AE-273D-4D4D-BD0C-3C43AFF6C416}" type="presParOf" srcId="{30A8D3A5-E934-48F9-9B64-1D408D798A5A}" destId="{252E65FE-D1AB-4ACA-888E-DAE8C106B2B4}" srcOrd="6" destOrd="0" presId="urn:microsoft.com/office/officeart/2005/8/layout/pyramid2"/>
    <dgm:cxn modelId="{7CF63D16-E181-440B-BC9D-42E63EDC4286}" type="presParOf" srcId="{30A8D3A5-E934-48F9-9B64-1D408D798A5A}" destId="{48B8EDB7-8269-4ED2-B55E-21A9DBE8ECD2}" srcOrd="7" destOrd="0" presId="urn:microsoft.com/office/officeart/2005/8/layout/pyramid2"/>
    <dgm:cxn modelId="{E9B4633F-3898-41FF-ADAE-423DF7081E24}" type="presParOf" srcId="{30A8D3A5-E934-48F9-9B64-1D408D798A5A}" destId="{437CA0AC-E5ED-49EF-8324-DC20A05E1794}" srcOrd="8" destOrd="0" presId="urn:microsoft.com/office/officeart/2005/8/layout/pyramid2"/>
    <dgm:cxn modelId="{31CF90A0-A80E-43AA-8197-8F769C7921F8}" type="presParOf" srcId="{30A8D3A5-E934-48F9-9B64-1D408D798A5A}" destId="{A6A7DBCA-3965-4997-8771-EE8FA1264C2F}" srcOrd="9" destOrd="0" presId="urn:microsoft.com/office/officeart/2005/8/layout/pyramid2"/>
    <dgm:cxn modelId="{EDDC9E12-2AE9-4C28-B49B-D46D4CA35A50}" type="presParOf" srcId="{30A8D3A5-E934-48F9-9B64-1D408D798A5A}" destId="{E24C2E1E-252E-4110-BE1B-DC94DBF615E2}" srcOrd="10" destOrd="0" presId="urn:microsoft.com/office/officeart/2005/8/layout/pyramid2"/>
    <dgm:cxn modelId="{B8308B23-F18E-43C7-96E8-BE7DF0918985}" type="presParOf" srcId="{30A8D3A5-E934-48F9-9B64-1D408D798A5A}" destId="{5C43CB19-5661-42B1-B8C0-D2F48D55C510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DEDB4E-0525-4CE8-A290-5941B46919CB}" type="doc">
      <dgm:prSet loTypeId="urn:microsoft.com/office/officeart/2005/8/layout/pyramid2" loCatId="list" qsTypeId="urn:microsoft.com/office/officeart/2005/8/quickstyle/simple1" qsCatId="simple" csTypeId="urn:microsoft.com/office/officeart/2005/8/colors/accent3_3" csCatId="accent3" phldr="1"/>
      <dgm:spPr/>
    </dgm:pt>
    <dgm:pt modelId="{461DD87B-F12A-4239-AC13-B87745FA0C7B}">
      <dgm:prSet phldrT="[Text]"/>
      <dgm:spPr/>
      <dgm:t>
        <a:bodyPr/>
        <a:lstStyle/>
        <a:p>
          <a:r>
            <a:rPr lang="en-US" dirty="0" smtClean="0"/>
            <a:t>Browser</a:t>
          </a:r>
          <a:endParaRPr lang="en-US" dirty="0"/>
        </a:p>
      </dgm:t>
    </dgm:pt>
    <dgm:pt modelId="{EE2283F5-ACF7-45E1-9D32-7FFAD859FD46}" type="parTrans" cxnId="{85A3E6C7-E310-45D3-AD9B-AA279B79F23B}">
      <dgm:prSet/>
      <dgm:spPr/>
      <dgm:t>
        <a:bodyPr/>
        <a:lstStyle/>
        <a:p>
          <a:endParaRPr lang="en-US"/>
        </a:p>
      </dgm:t>
    </dgm:pt>
    <dgm:pt modelId="{E17C7291-5FA6-4BC2-A5EC-DD2526A18259}" type="sibTrans" cxnId="{85A3E6C7-E310-45D3-AD9B-AA279B79F23B}">
      <dgm:prSet/>
      <dgm:spPr/>
      <dgm:t>
        <a:bodyPr/>
        <a:lstStyle/>
        <a:p>
          <a:endParaRPr lang="en-US"/>
        </a:p>
      </dgm:t>
    </dgm:pt>
    <dgm:pt modelId="{B18A204B-2AA3-46F8-B9E6-7B5F632CB374}">
      <dgm:prSet phldrT="[Text]"/>
      <dgm:spPr/>
      <dgm:t>
        <a:bodyPr/>
        <a:lstStyle/>
        <a:p>
          <a:r>
            <a:rPr lang="en-US" dirty="0" smtClean="0"/>
            <a:t>OS</a:t>
          </a:r>
          <a:endParaRPr lang="en-US" dirty="0"/>
        </a:p>
      </dgm:t>
    </dgm:pt>
    <dgm:pt modelId="{640EFE79-FDD6-4DA6-BC98-457BF57785C0}" type="parTrans" cxnId="{6F9B3EE9-3C4F-419B-914D-AD03DD51F94F}">
      <dgm:prSet/>
      <dgm:spPr/>
      <dgm:t>
        <a:bodyPr/>
        <a:lstStyle/>
        <a:p>
          <a:endParaRPr lang="en-US"/>
        </a:p>
      </dgm:t>
    </dgm:pt>
    <dgm:pt modelId="{6C7C688A-47F5-4F04-9329-F95C546E70A5}" type="sibTrans" cxnId="{6F9B3EE9-3C4F-419B-914D-AD03DD51F94F}">
      <dgm:prSet/>
      <dgm:spPr/>
      <dgm:t>
        <a:bodyPr/>
        <a:lstStyle/>
        <a:p>
          <a:endParaRPr lang="en-US"/>
        </a:p>
      </dgm:t>
    </dgm:pt>
    <dgm:pt modelId="{9D946203-8F51-4720-8089-DB0925C92537}">
      <dgm:prSet phldrT="[Text]"/>
      <dgm:spPr/>
      <dgm:t>
        <a:bodyPr/>
        <a:lstStyle/>
        <a:p>
          <a:r>
            <a:rPr lang="en-US" dirty="0" smtClean="0"/>
            <a:t>Hardware</a:t>
          </a:r>
          <a:endParaRPr lang="en-US" dirty="0"/>
        </a:p>
      </dgm:t>
    </dgm:pt>
    <dgm:pt modelId="{18BC9135-2CD5-4E8E-827B-CC251CF30316}" type="parTrans" cxnId="{156ABAAD-69D0-4AAA-8E42-D9560856702D}">
      <dgm:prSet/>
      <dgm:spPr/>
      <dgm:t>
        <a:bodyPr/>
        <a:lstStyle/>
        <a:p>
          <a:endParaRPr lang="en-US"/>
        </a:p>
      </dgm:t>
    </dgm:pt>
    <dgm:pt modelId="{E0107855-E75D-4E30-8766-A3308C18D1E6}" type="sibTrans" cxnId="{156ABAAD-69D0-4AAA-8E42-D9560856702D}">
      <dgm:prSet/>
      <dgm:spPr/>
      <dgm:t>
        <a:bodyPr/>
        <a:lstStyle/>
        <a:p>
          <a:endParaRPr lang="en-US"/>
        </a:p>
      </dgm:t>
    </dgm:pt>
    <dgm:pt modelId="{7D7C8411-91E1-4F68-AA1F-351A113A32DC}">
      <dgm:prSet phldrT="[Text]"/>
      <dgm:spPr/>
      <dgm:t>
        <a:bodyPr/>
        <a:lstStyle/>
        <a:p>
          <a:r>
            <a:rPr lang="en-US" dirty="0" smtClean="0"/>
            <a:t>Drivers</a:t>
          </a:r>
          <a:endParaRPr lang="en-US" dirty="0"/>
        </a:p>
      </dgm:t>
    </dgm:pt>
    <dgm:pt modelId="{5AF1F7F9-6E62-415E-896A-B94B510186E7}" type="parTrans" cxnId="{D2D6D569-7F37-4331-A941-22C36A0AE323}">
      <dgm:prSet/>
      <dgm:spPr/>
      <dgm:t>
        <a:bodyPr/>
        <a:lstStyle/>
        <a:p>
          <a:endParaRPr lang="en-US"/>
        </a:p>
      </dgm:t>
    </dgm:pt>
    <dgm:pt modelId="{D5A7846A-520D-41D9-A6D9-614C30A23101}" type="sibTrans" cxnId="{D2D6D569-7F37-4331-A941-22C36A0AE323}">
      <dgm:prSet/>
      <dgm:spPr/>
      <dgm:t>
        <a:bodyPr/>
        <a:lstStyle/>
        <a:p>
          <a:endParaRPr lang="en-US"/>
        </a:p>
      </dgm:t>
    </dgm:pt>
    <dgm:pt modelId="{DDA99C25-4873-47D1-875B-3310A16C82C8}">
      <dgm:prSet phldrT="[Text]"/>
      <dgm:spPr/>
      <dgm:t>
        <a:bodyPr/>
        <a:lstStyle/>
        <a:p>
          <a:r>
            <a:rPr lang="en-US" dirty="0" smtClean="0"/>
            <a:t>Browser extensions/plugins</a:t>
          </a:r>
          <a:endParaRPr lang="en-US" dirty="0"/>
        </a:p>
      </dgm:t>
    </dgm:pt>
    <dgm:pt modelId="{512DE40C-EF93-4FBF-9FE6-4F27E3BA5CBD}" type="parTrans" cxnId="{179A05F2-CB98-4F12-9F73-005C7AB436E3}">
      <dgm:prSet/>
      <dgm:spPr/>
      <dgm:t>
        <a:bodyPr/>
        <a:lstStyle/>
        <a:p>
          <a:endParaRPr lang="en-US"/>
        </a:p>
      </dgm:t>
    </dgm:pt>
    <dgm:pt modelId="{068CE442-7CF1-47E2-8883-D9AA7D51BBE8}" type="sibTrans" cxnId="{179A05F2-CB98-4F12-9F73-005C7AB436E3}">
      <dgm:prSet/>
      <dgm:spPr/>
      <dgm:t>
        <a:bodyPr/>
        <a:lstStyle/>
        <a:p>
          <a:endParaRPr lang="en-US"/>
        </a:p>
      </dgm:t>
    </dgm:pt>
    <dgm:pt modelId="{EBF86E6F-F925-4841-9B88-1F09FC990307}" type="pres">
      <dgm:prSet presAssocID="{02DEDB4E-0525-4CE8-A290-5941B46919CB}" presName="compositeShape" presStyleCnt="0">
        <dgm:presLayoutVars>
          <dgm:dir/>
          <dgm:resizeHandles/>
        </dgm:presLayoutVars>
      </dgm:prSet>
      <dgm:spPr/>
    </dgm:pt>
    <dgm:pt modelId="{832DA1AD-428D-4C42-88AA-01FB1CF09134}" type="pres">
      <dgm:prSet presAssocID="{02DEDB4E-0525-4CE8-A290-5941B46919CB}" presName="pyramid" presStyleLbl="node1" presStyleIdx="0" presStyleCnt="1"/>
      <dgm:spPr/>
    </dgm:pt>
    <dgm:pt modelId="{30A8D3A5-E934-48F9-9B64-1D408D798A5A}" type="pres">
      <dgm:prSet presAssocID="{02DEDB4E-0525-4CE8-A290-5941B46919CB}" presName="theList" presStyleCnt="0"/>
      <dgm:spPr/>
    </dgm:pt>
    <dgm:pt modelId="{F132EC1E-0923-4E13-9D2D-9F8E4D658333}" type="pres">
      <dgm:prSet presAssocID="{DDA99C25-4873-47D1-875B-3310A16C82C8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EF82C3-7C73-4F09-AAD3-212C938FBA88}" type="pres">
      <dgm:prSet presAssocID="{DDA99C25-4873-47D1-875B-3310A16C82C8}" presName="aSpace" presStyleCnt="0"/>
      <dgm:spPr/>
    </dgm:pt>
    <dgm:pt modelId="{3C52AF62-5127-4E04-AED1-ADB767FE4DB4}" type="pres">
      <dgm:prSet presAssocID="{461DD87B-F12A-4239-AC13-B87745FA0C7B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6632AC-4983-433B-85E7-54C3ADAC3A68}" type="pres">
      <dgm:prSet presAssocID="{461DD87B-F12A-4239-AC13-B87745FA0C7B}" presName="aSpace" presStyleCnt="0"/>
      <dgm:spPr/>
    </dgm:pt>
    <dgm:pt modelId="{252E65FE-D1AB-4ACA-888E-DAE8C106B2B4}" type="pres">
      <dgm:prSet presAssocID="{B18A204B-2AA3-46F8-B9E6-7B5F632CB374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B8EDB7-8269-4ED2-B55E-21A9DBE8ECD2}" type="pres">
      <dgm:prSet presAssocID="{B18A204B-2AA3-46F8-B9E6-7B5F632CB374}" presName="aSpace" presStyleCnt="0"/>
      <dgm:spPr/>
    </dgm:pt>
    <dgm:pt modelId="{437CA0AC-E5ED-49EF-8324-DC20A05E1794}" type="pres">
      <dgm:prSet presAssocID="{7D7C8411-91E1-4F68-AA1F-351A113A32DC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A7DBCA-3965-4997-8771-EE8FA1264C2F}" type="pres">
      <dgm:prSet presAssocID="{7D7C8411-91E1-4F68-AA1F-351A113A32DC}" presName="aSpace" presStyleCnt="0"/>
      <dgm:spPr/>
    </dgm:pt>
    <dgm:pt modelId="{E24C2E1E-252E-4110-BE1B-DC94DBF615E2}" type="pres">
      <dgm:prSet presAssocID="{9D946203-8F51-4720-8089-DB0925C92537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43CB19-5661-42B1-B8C0-D2F48D55C510}" type="pres">
      <dgm:prSet presAssocID="{9D946203-8F51-4720-8089-DB0925C92537}" presName="aSpace" presStyleCnt="0"/>
      <dgm:spPr/>
    </dgm:pt>
  </dgm:ptLst>
  <dgm:cxnLst>
    <dgm:cxn modelId="{6F9B3EE9-3C4F-419B-914D-AD03DD51F94F}" srcId="{02DEDB4E-0525-4CE8-A290-5941B46919CB}" destId="{B18A204B-2AA3-46F8-B9E6-7B5F632CB374}" srcOrd="2" destOrd="0" parTransId="{640EFE79-FDD6-4DA6-BC98-457BF57785C0}" sibTransId="{6C7C688A-47F5-4F04-9329-F95C546E70A5}"/>
    <dgm:cxn modelId="{156ABAAD-69D0-4AAA-8E42-D9560856702D}" srcId="{02DEDB4E-0525-4CE8-A290-5941B46919CB}" destId="{9D946203-8F51-4720-8089-DB0925C92537}" srcOrd="4" destOrd="0" parTransId="{18BC9135-2CD5-4E8E-827B-CC251CF30316}" sibTransId="{E0107855-E75D-4E30-8766-A3308C18D1E6}"/>
    <dgm:cxn modelId="{85A3E6C7-E310-45D3-AD9B-AA279B79F23B}" srcId="{02DEDB4E-0525-4CE8-A290-5941B46919CB}" destId="{461DD87B-F12A-4239-AC13-B87745FA0C7B}" srcOrd="1" destOrd="0" parTransId="{EE2283F5-ACF7-45E1-9D32-7FFAD859FD46}" sibTransId="{E17C7291-5FA6-4BC2-A5EC-DD2526A18259}"/>
    <dgm:cxn modelId="{D2D6D569-7F37-4331-A941-22C36A0AE323}" srcId="{02DEDB4E-0525-4CE8-A290-5941B46919CB}" destId="{7D7C8411-91E1-4F68-AA1F-351A113A32DC}" srcOrd="3" destOrd="0" parTransId="{5AF1F7F9-6E62-415E-896A-B94B510186E7}" sibTransId="{D5A7846A-520D-41D9-A6D9-614C30A23101}"/>
    <dgm:cxn modelId="{179A05F2-CB98-4F12-9F73-005C7AB436E3}" srcId="{02DEDB4E-0525-4CE8-A290-5941B46919CB}" destId="{DDA99C25-4873-47D1-875B-3310A16C82C8}" srcOrd="0" destOrd="0" parTransId="{512DE40C-EF93-4FBF-9FE6-4F27E3BA5CBD}" sibTransId="{068CE442-7CF1-47E2-8883-D9AA7D51BBE8}"/>
    <dgm:cxn modelId="{D8CB56CE-9B9A-4CA6-A776-9BA2657ECA14}" type="presOf" srcId="{B18A204B-2AA3-46F8-B9E6-7B5F632CB374}" destId="{252E65FE-D1AB-4ACA-888E-DAE8C106B2B4}" srcOrd="0" destOrd="0" presId="urn:microsoft.com/office/officeart/2005/8/layout/pyramid2"/>
    <dgm:cxn modelId="{00F964AC-CB64-4E8E-B1E9-A38641258AB5}" type="presOf" srcId="{461DD87B-F12A-4239-AC13-B87745FA0C7B}" destId="{3C52AF62-5127-4E04-AED1-ADB767FE4DB4}" srcOrd="0" destOrd="0" presId="urn:microsoft.com/office/officeart/2005/8/layout/pyramid2"/>
    <dgm:cxn modelId="{CEDE5792-DF9B-4930-A37D-F9F64F6CEDBA}" type="presOf" srcId="{02DEDB4E-0525-4CE8-A290-5941B46919CB}" destId="{EBF86E6F-F925-4841-9B88-1F09FC990307}" srcOrd="0" destOrd="0" presId="urn:microsoft.com/office/officeart/2005/8/layout/pyramid2"/>
    <dgm:cxn modelId="{E42EEE54-8A50-44BE-A545-8EE1EFE43679}" type="presOf" srcId="{DDA99C25-4873-47D1-875B-3310A16C82C8}" destId="{F132EC1E-0923-4E13-9D2D-9F8E4D658333}" srcOrd="0" destOrd="0" presId="urn:microsoft.com/office/officeart/2005/8/layout/pyramid2"/>
    <dgm:cxn modelId="{2BAA80D3-8FAA-4A83-9476-FE5F0D55BEEF}" type="presOf" srcId="{7D7C8411-91E1-4F68-AA1F-351A113A32DC}" destId="{437CA0AC-E5ED-49EF-8324-DC20A05E1794}" srcOrd="0" destOrd="0" presId="urn:microsoft.com/office/officeart/2005/8/layout/pyramid2"/>
    <dgm:cxn modelId="{F06DC540-B6EC-419D-BF66-97A39CFE0709}" type="presOf" srcId="{9D946203-8F51-4720-8089-DB0925C92537}" destId="{E24C2E1E-252E-4110-BE1B-DC94DBF615E2}" srcOrd="0" destOrd="0" presId="urn:microsoft.com/office/officeart/2005/8/layout/pyramid2"/>
    <dgm:cxn modelId="{A1771457-5CC9-4941-9D18-AD8D029A6644}" type="presParOf" srcId="{EBF86E6F-F925-4841-9B88-1F09FC990307}" destId="{832DA1AD-428D-4C42-88AA-01FB1CF09134}" srcOrd="0" destOrd="0" presId="urn:microsoft.com/office/officeart/2005/8/layout/pyramid2"/>
    <dgm:cxn modelId="{2D258941-4690-429D-BEBF-F87645D29DFA}" type="presParOf" srcId="{EBF86E6F-F925-4841-9B88-1F09FC990307}" destId="{30A8D3A5-E934-48F9-9B64-1D408D798A5A}" srcOrd="1" destOrd="0" presId="urn:microsoft.com/office/officeart/2005/8/layout/pyramid2"/>
    <dgm:cxn modelId="{B5123761-CCDD-4188-875C-BBECF46A57C2}" type="presParOf" srcId="{30A8D3A5-E934-48F9-9B64-1D408D798A5A}" destId="{F132EC1E-0923-4E13-9D2D-9F8E4D658333}" srcOrd="0" destOrd="0" presId="urn:microsoft.com/office/officeart/2005/8/layout/pyramid2"/>
    <dgm:cxn modelId="{47E4BCFB-6D84-4276-B91F-76C1870865DF}" type="presParOf" srcId="{30A8D3A5-E934-48F9-9B64-1D408D798A5A}" destId="{34EF82C3-7C73-4F09-AAD3-212C938FBA88}" srcOrd="1" destOrd="0" presId="urn:microsoft.com/office/officeart/2005/8/layout/pyramid2"/>
    <dgm:cxn modelId="{2F8320BD-1BF8-4C6F-BEF8-EC9F5BD1A418}" type="presParOf" srcId="{30A8D3A5-E934-48F9-9B64-1D408D798A5A}" destId="{3C52AF62-5127-4E04-AED1-ADB767FE4DB4}" srcOrd="2" destOrd="0" presId="urn:microsoft.com/office/officeart/2005/8/layout/pyramid2"/>
    <dgm:cxn modelId="{8C225848-0E96-400E-A1E2-46E2DD34732B}" type="presParOf" srcId="{30A8D3A5-E934-48F9-9B64-1D408D798A5A}" destId="{3A6632AC-4983-433B-85E7-54C3ADAC3A68}" srcOrd="3" destOrd="0" presId="urn:microsoft.com/office/officeart/2005/8/layout/pyramid2"/>
    <dgm:cxn modelId="{BA4A99E4-E928-4B19-87CC-4596D9D0396D}" type="presParOf" srcId="{30A8D3A5-E934-48F9-9B64-1D408D798A5A}" destId="{252E65FE-D1AB-4ACA-888E-DAE8C106B2B4}" srcOrd="4" destOrd="0" presId="urn:microsoft.com/office/officeart/2005/8/layout/pyramid2"/>
    <dgm:cxn modelId="{D693FBEB-8196-44DF-8024-07380C28B1F4}" type="presParOf" srcId="{30A8D3A5-E934-48F9-9B64-1D408D798A5A}" destId="{48B8EDB7-8269-4ED2-B55E-21A9DBE8ECD2}" srcOrd="5" destOrd="0" presId="urn:microsoft.com/office/officeart/2005/8/layout/pyramid2"/>
    <dgm:cxn modelId="{45F710CB-A11D-4909-A5D9-FECC6AC7BCB2}" type="presParOf" srcId="{30A8D3A5-E934-48F9-9B64-1D408D798A5A}" destId="{437CA0AC-E5ED-49EF-8324-DC20A05E1794}" srcOrd="6" destOrd="0" presId="urn:microsoft.com/office/officeart/2005/8/layout/pyramid2"/>
    <dgm:cxn modelId="{5D673BC4-37BC-45DC-BB15-08E4162FA991}" type="presParOf" srcId="{30A8D3A5-E934-48F9-9B64-1D408D798A5A}" destId="{A6A7DBCA-3965-4997-8771-EE8FA1264C2F}" srcOrd="7" destOrd="0" presId="urn:microsoft.com/office/officeart/2005/8/layout/pyramid2"/>
    <dgm:cxn modelId="{50251AB3-FC85-4F22-AF26-9BF26F49AF39}" type="presParOf" srcId="{30A8D3A5-E934-48F9-9B64-1D408D798A5A}" destId="{E24C2E1E-252E-4110-BE1B-DC94DBF615E2}" srcOrd="8" destOrd="0" presId="urn:microsoft.com/office/officeart/2005/8/layout/pyramid2"/>
    <dgm:cxn modelId="{70CE1CD3-F7C1-4EBF-A75F-B8703DDD83E7}" type="presParOf" srcId="{30A8D3A5-E934-48F9-9B64-1D408D798A5A}" destId="{5C43CB19-5661-42B1-B8C0-D2F48D55C510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2DEDB4E-0525-4CE8-A290-5941B46919CB}" type="doc">
      <dgm:prSet loTypeId="urn:microsoft.com/office/officeart/2005/8/layout/pyramid2" loCatId="list" qsTypeId="urn:microsoft.com/office/officeart/2005/8/quickstyle/simple1" qsCatId="simple" csTypeId="urn:microsoft.com/office/officeart/2005/8/colors/accent3_3" csCatId="accent3" phldr="1"/>
      <dgm:spPr/>
    </dgm:pt>
    <dgm:pt modelId="{461DD87B-F12A-4239-AC13-B87745FA0C7B}">
      <dgm:prSet phldrT="[Text]"/>
      <dgm:spPr/>
      <dgm:t>
        <a:bodyPr/>
        <a:lstStyle/>
        <a:p>
          <a:r>
            <a:rPr lang="en-US" dirty="0" smtClean="0"/>
            <a:t>LAMP</a:t>
          </a:r>
          <a:endParaRPr lang="en-US" dirty="0"/>
        </a:p>
      </dgm:t>
    </dgm:pt>
    <dgm:pt modelId="{EE2283F5-ACF7-45E1-9D32-7FFAD859FD46}" type="parTrans" cxnId="{85A3E6C7-E310-45D3-AD9B-AA279B79F23B}">
      <dgm:prSet/>
      <dgm:spPr/>
      <dgm:t>
        <a:bodyPr/>
        <a:lstStyle/>
        <a:p>
          <a:endParaRPr lang="en-US"/>
        </a:p>
      </dgm:t>
    </dgm:pt>
    <dgm:pt modelId="{E17C7291-5FA6-4BC2-A5EC-DD2526A18259}" type="sibTrans" cxnId="{85A3E6C7-E310-45D3-AD9B-AA279B79F23B}">
      <dgm:prSet/>
      <dgm:spPr/>
      <dgm:t>
        <a:bodyPr/>
        <a:lstStyle/>
        <a:p>
          <a:endParaRPr lang="en-US"/>
        </a:p>
      </dgm:t>
    </dgm:pt>
    <dgm:pt modelId="{B18A204B-2AA3-46F8-B9E6-7B5F632CB374}">
      <dgm:prSet phldrT="[Text]"/>
      <dgm:spPr/>
      <dgm:t>
        <a:bodyPr/>
        <a:lstStyle/>
        <a:p>
          <a:r>
            <a:rPr lang="en-US" dirty="0" smtClean="0"/>
            <a:t>OS</a:t>
          </a:r>
          <a:endParaRPr lang="en-US" dirty="0"/>
        </a:p>
      </dgm:t>
    </dgm:pt>
    <dgm:pt modelId="{640EFE79-FDD6-4DA6-BC98-457BF57785C0}" type="parTrans" cxnId="{6F9B3EE9-3C4F-419B-914D-AD03DD51F94F}">
      <dgm:prSet/>
      <dgm:spPr/>
      <dgm:t>
        <a:bodyPr/>
        <a:lstStyle/>
        <a:p>
          <a:endParaRPr lang="en-US"/>
        </a:p>
      </dgm:t>
    </dgm:pt>
    <dgm:pt modelId="{6C7C688A-47F5-4F04-9329-F95C546E70A5}" type="sibTrans" cxnId="{6F9B3EE9-3C4F-419B-914D-AD03DD51F94F}">
      <dgm:prSet/>
      <dgm:spPr/>
      <dgm:t>
        <a:bodyPr/>
        <a:lstStyle/>
        <a:p>
          <a:endParaRPr lang="en-US"/>
        </a:p>
      </dgm:t>
    </dgm:pt>
    <dgm:pt modelId="{9D946203-8F51-4720-8089-DB0925C92537}">
      <dgm:prSet phldrT="[Text]"/>
      <dgm:spPr/>
      <dgm:t>
        <a:bodyPr/>
        <a:lstStyle/>
        <a:p>
          <a:r>
            <a:rPr lang="en-US" dirty="0" smtClean="0"/>
            <a:t>Hardware</a:t>
          </a:r>
          <a:endParaRPr lang="en-US" dirty="0"/>
        </a:p>
      </dgm:t>
    </dgm:pt>
    <dgm:pt modelId="{18BC9135-2CD5-4E8E-827B-CC251CF30316}" type="parTrans" cxnId="{156ABAAD-69D0-4AAA-8E42-D9560856702D}">
      <dgm:prSet/>
      <dgm:spPr/>
      <dgm:t>
        <a:bodyPr/>
        <a:lstStyle/>
        <a:p>
          <a:endParaRPr lang="en-US"/>
        </a:p>
      </dgm:t>
    </dgm:pt>
    <dgm:pt modelId="{E0107855-E75D-4E30-8766-A3308C18D1E6}" type="sibTrans" cxnId="{156ABAAD-69D0-4AAA-8E42-D9560856702D}">
      <dgm:prSet/>
      <dgm:spPr/>
      <dgm:t>
        <a:bodyPr/>
        <a:lstStyle/>
        <a:p>
          <a:endParaRPr lang="en-US"/>
        </a:p>
      </dgm:t>
    </dgm:pt>
    <dgm:pt modelId="{7D7C8411-91E1-4F68-AA1F-351A113A32DC}">
      <dgm:prSet phldrT="[Text]"/>
      <dgm:spPr/>
      <dgm:t>
        <a:bodyPr/>
        <a:lstStyle/>
        <a:p>
          <a:r>
            <a:rPr lang="en-US" dirty="0" smtClean="0"/>
            <a:t>Drivers</a:t>
          </a:r>
          <a:endParaRPr lang="en-US" dirty="0"/>
        </a:p>
      </dgm:t>
    </dgm:pt>
    <dgm:pt modelId="{5AF1F7F9-6E62-415E-896A-B94B510186E7}" type="parTrans" cxnId="{D2D6D569-7F37-4331-A941-22C36A0AE323}">
      <dgm:prSet/>
      <dgm:spPr/>
      <dgm:t>
        <a:bodyPr/>
        <a:lstStyle/>
        <a:p>
          <a:endParaRPr lang="en-US"/>
        </a:p>
      </dgm:t>
    </dgm:pt>
    <dgm:pt modelId="{D5A7846A-520D-41D9-A6D9-614C30A23101}" type="sibTrans" cxnId="{D2D6D569-7F37-4331-A941-22C36A0AE323}">
      <dgm:prSet/>
      <dgm:spPr/>
      <dgm:t>
        <a:bodyPr/>
        <a:lstStyle/>
        <a:p>
          <a:endParaRPr lang="en-US"/>
        </a:p>
      </dgm:t>
    </dgm:pt>
    <dgm:pt modelId="{DDA99C25-4873-47D1-875B-3310A16C82C8}">
      <dgm:prSet phldrT="[Text]"/>
      <dgm:spPr/>
      <dgm:t>
        <a:bodyPr/>
        <a:lstStyle/>
        <a:p>
          <a:r>
            <a:rPr lang="en-US" dirty="0" smtClean="0"/>
            <a:t>Web app</a:t>
          </a:r>
          <a:endParaRPr lang="en-US" dirty="0"/>
        </a:p>
      </dgm:t>
    </dgm:pt>
    <dgm:pt modelId="{512DE40C-EF93-4FBF-9FE6-4F27E3BA5CBD}" type="parTrans" cxnId="{179A05F2-CB98-4F12-9F73-005C7AB436E3}">
      <dgm:prSet/>
      <dgm:spPr/>
      <dgm:t>
        <a:bodyPr/>
        <a:lstStyle/>
        <a:p>
          <a:endParaRPr lang="en-US"/>
        </a:p>
      </dgm:t>
    </dgm:pt>
    <dgm:pt modelId="{068CE442-7CF1-47E2-8883-D9AA7D51BBE8}" type="sibTrans" cxnId="{179A05F2-CB98-4F12-9F73-005C7AB436E3}">
      <dgm:prSet/>
      <dgm:spPr/>
      <dgm:t>
        <a:bodyPr/>
        <a:lstStyle/>
        <a:p>
          <a:endParaRPr lang="en-US"/>
        </a:p>
      </dgm:t>
    </dgm:pt>
    <dgm:pt modelId="{EBF86E6F-F925-4841-9B88-1F09FC990307}" type="pres">
      <dgm:prSet presAssocID="{02DEDB4E-0525-4CE8-A290-5941B46919CB}" presName="compositeShape" presStyleCnt="0">
        <dgm:presLayoutVars>
          <dgm:dir/>
          <dgm:resizeHandles/>
        </dgm:presLayoutVars>
      </dgm:prSet>
      <dgm:spPr/>
    </dgm:pt>
    <dgm:pt modelId="{832DA1AD-428D-4C42-88AA-01FB1CF09134}" type="pres">
      <dgm:prSet presAssocID="{02DEDB4E-0525-4CE8-A290-5941B46919CB}" presName="pyramid" presStyleLbl="node1" presStyleIdx="0" presStyleCnt="1"/>
      <dgm:spPr/>
    </dgm:pt>
    <dgm:pt modelId="{30A8D3A5-E934-48F9-9B64-1D408D798A5A}" type="pres">
      <dgm:prSet presAssocID="{02DEDB4E-0525-4CE8-A290-5941B46919CB}" presName="theList" presStyleCnt="0"/>
      <dgm:spPr/>
    </dgm:pt>
    <dgm:pt modelId="{F132EC1E-0923-4E13-9D2D-9F8E4D658333}" type="pres">
      <dgm:prSet presAssocID="{DDA99C25-4873-47D1-875B-3310A16C82C8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EF82C3-7C73-4F09-AAD3-212C938FBA88}" type="pres">
      <dgm:prSet presAssocID="{DDA99C25-4873-47D1-875B-3310A16C82C8}" presName="aSpace" presStyleCnt="0"/>
      <dgm:spPr/>
    </dgm:pt>
    <dgm:pt modelId="{3C52AF62-5127-4E04-AED1-ADB767FE4DB4}" type="pres">
      <dgm:prSet presAssocID="{461DD87B-F12A-4239-AC13-B87745FA0C7B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6632AC-4983-433B-85E7-54C3ADAC3A68}" type="pres">
      <dgm:prSet presAssocID="{461DD87B-F12A-4239-AC13-B87745FA0C7B}" presName="aSpace" presStyleCnt="0"/>
      <dgm:spPr/>
    </dgm:pt>
    <dgm:pt modelId="{252E65FE-D1AB-4ACA-888E-DAE8C106B2B4}" type="pres">
      <dgm:prSet presAssocID="{B18A204B-2AA3-46F8-B9E6-7B5F632CB374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B8EDB7-8269-4ED2-B55E-21A9DBE8ECD2}" type="pres">
      <dgm:prSet presAssocID="{B18A204B-2AA3-46F8-B9E6-7B5F632CB374}" presName="aSpace" presStyleCnt="0"/>
      <dgm:spPr/>
    </dgm:pt>
    <dgm:pt modelId="{437CA0AC-E5ED-49EF-8324-DC20A05E1794}" type="pres">
      <dgm:prSet presAssocID="{7D7C8411-91E1-4F68-AA1F-351A113A32DC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A7DBCA-3965-4997-8771-EE8FA1264C2F}" type="pres">
      <dgm:prSet presAssocID="{7D7C8411-91E1-4F68-AA1F-351A113A32DC}" presName="aSpace" presStyleCnt="0"/>
      <dgm:spPr/>
    </dgm:pt>
    <dgm:pt modelId="{E24C2E1E-252E-4110-BE1B-DC94DBF615E2}" type="pres">
      <dgm:prSet presAssocID="{9D946203-8F51-4720-8089-DB0925C92537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43CB19-5661-42B1-B8C0-D2F48D55C510}" type="pres">
      <dgm:prSet presAssocID="{9D946203-8F51-4720-8089-DB0925C92537}" presName="aSpace" presStyleCnt="0"/>
      <dgm:spPr/>
    </dgm:pt>
  </dgm:ptLst>
  <dgm:cxnLst>
    <dgm:cxn modelId="{19C240F1-CE5A-4DCE-885D-FBB00F8A7C56}" type="presOf" srcId="{DDA99C25-4873-47D1-875B-3310A16C82C8}" destId="{F132EC1E-0923-4E13-9D2D-9F8E4D658333}" srcOrd="0" destOrd="0" presId="urn:microsoft.com/office/officeart/2005/8/layout/pyramid2"/>
    <dgm:cxn modelId="{52D4571B-1F4C-4220-894A-B3461966A6E7}" type="presOf" srcId="{B18A204B-2AA3-46F8-B9E6-7B5F632CB374}" destId="{252E65FE-D1AB-4ACA-888E-DAE8C106B2B4}" srcOrd="0" destOrd="0" presId="urn:microsoft.com/office/officeart/2005/8/layout/pyramid2"/>
    <dgm:cxn modelId="{58CD8269-062E-45EE-B2F6-80F5ECC1D078}" type="presOf" srcId="{9D946203-8F51-4720-8089-DB0925C92537}" destId="{E24C2E1E-252E-4110-BE1B-DC94DBF615E2}" srcOrd="0" destOrd="0" presId="urn:microsoft.com/office/officeart/2005/8/layout/pyramid2"/>
    <dgm:cxn modelId="{3332D224-8AE8-403D-86D2-D328EB0F1B6A}" type="presOf" srcId="{02DEDB4E-0525-4CE8-A290-5941B46919CB}" destId="{EBF86E6F-F925-4841-9B88-1F09FC990307}" srcOrd="0" destOrd="0" presId="urn:microsoft.com/office/officeart/2005/8/layout/pyramid2"/>
    <dgm:cxn modelId="{6F9B3EE9-3C4F-419B-914D-AD03DD51F94F}" srcId="{02DEDB4E-0525-4CE8-A290-5941B46919CB}" destId="{B18A204B-2AA3-46F8-B9E6-7B5F632CB374}" srcOrd="2" destOrd="0" parTransId="{640EFE79-FDD6-4DA6-BC98-457BF57785C0}" sibTransId="{6C7C688A-47F5-4F04-9329-F95C546E70A5}"/>
    <dgm:cxn modelId="{156ABAAD-69D0-4AAA-8E42-D9560856702D}" srcId="{02DEDB4E-0525-4CE8-A290-5941B46919CB}" destId="{9D946203-8F51-4720-8089-DB0925C92537}" srcOrd="4" destOrd="0" parTransId="{18BC9135-2CD5-4E8E-827B-CC251CF30316}" sibTransId="{E0107855-E75D-4E30-8766-A3308C18D1E6}"/>
    <dgm:cxn modelId="{85A3E6C7-E310-45D3-AD9B-AA279B79F23B}" srcId="{02DEDB4E-0525-4CE8-A290-5941B46919CB}" destId="{461DD87B-F12A-4239-AC13-B87745FA0C7B}" srcOrd="1" destOrd="0" parTransId="{EE2283F5-ACF7-45E1-9D32-7FFAD859FD46}" sibTransId="{E17C7291-5FA6-4BC2-A5EC-DD2526A18259}"/>
    <dgm:cxn modelId="{D2D6D569-7F37-4331-A941-22C36A0AE323}" srcId="{02DEDB4E-0525-4CE8-A290-5941B46919CB}" destId="{7D7C8411-91E1-4F68-AA1F-351A113A32DC}" srcOrd="3" destOrd="0" parTransId="{5AF1F7F9-6E62-415E-896A-B94B510186E7}" sibTransId="{D5A7846A-520D-41D9-A6D9-614C30A23101}"/>
    <dgm:cxn modelId="{41089A54-384C-4047-A48E-6EAB6B80A06D}" type="presOf" srcId="{7D7C8411-91E1-4F68-AA1F-351A113A32DC}" destId="{437CA0AC-E5ED-49EF-8324-DC20A05E1794}" srcOrd="0" destOrd="0" presId="urn:microsoft.com/office/officeart/2005/8/layout/pyramid2"/>
    <dgm:cxn modelId="{179A05F2-CB98-4F12-9F73-005C7AB436E3}" srcId="{02DEDB4E-0525-4CE8-A290-5941B46919CB}" destId="{DDA99C25-4873-47D1-875B-3310A16C82C8}" srcOrd="0" destOrd="0" parTransId="{512DE40C-EF93-4FBF-9FE6-4F27E3BA5CBD}" sibTransId="{068CE442-7CF1-47E2-8883-D9AA7D51BBE8}"/>
    <dgm:cxn modelId="{B5E3A19C-8181-4F63-A2FE-D948D30629CF}" type="presOf" srcId="{461DD87B-F12A-4239-AC13-B87745FA0C7B}" destId="{3C52AF62-5127-4E04-AED1-ADB767FE4DB4}" srcOrd="0" destOrd="0" presId="urn:microsoft.com/office/officeart/2005/8/layout/pyramid2"/>
    <dgm:cxn modelId="{504BD874-188F-4806-9DA4-82F6C2159790}" type="presParOf" srcId="{EBF86E6F-F925-4841-9B88-1F09FC990307}" destId="{832DA1AD-428D-4C42-88AA-01FB1CF09134}" srcOrd="0" destOrd="0" presId="urn:microsoft.com/office/officeart/2005/8/layout/pyramid2"/>
    <dgm:cxn modelId="{2D11487E-2D89-4538-9830-9CB649DD6EA9}" type="presParOf" srcId="{EBF86E6F-F925-4841-9B88-1F09FC990307}" destId="{30A8D3A5-E934-48F9-9B64-1D408D798A5A}" srcOrd="1" destOrd="0" presId="urn:microsoft.com/office/officeart/2005/8/layout/pyramid2"/>
    <dgm:cxn modelId="{1C68E2B3-F339-4F20-BE6F-944B1205CC54}" type="presParOf" srcId="{30A8D3A5-E934-48F9-9B64-1D408D798A5A}" destId="{F132EC1E-0923-4E13-9D2D-9F8E4D658333}" srcOrd="0" destOrd="0" presId="urn:microsoft.com/office/officeart/2005/8/layout/pyramid2"/>
    <dgm:cxn modelId="{D0544574-E522-4828-A039-1323ABB52C9D}" type="presParOf" srcId="{30A8D3A5-E934-48F9-9B64-1D408D798A5A}" destId="{34EF82C3-7C73-4F09-AAD3-212C938FBA88}" srcOrd="1" destOrd="0" presId="urn:microsoft.com/office/officeart/2005/8/layout/pyramid2"/>
    <dgm:cxn modelId="{245247FD-F6AD-418B-883C-7D0DFE4DBE09}" type="presParOf" srcId="{30A8D3A5-E934-48F9-9B64-1D408D798A5A}" destId="{3C52AF62-5127-4E04-AED1-ADB767FE4DB4}" srcOrd="2" destOrd="0" presId="urn:microsoft.com/office/officeart/2005/8/layout/pyramid2"/>
    <dgm:cxn modelId="{D0A440A0-A279-49C9-91EE-5EB606FD5532}" type="presParOf" srcId="{30A8D3A5-E934-48F9-9B64-1D408D798A5A}" destId="{3A6632AC-4983-433B-85E7-54C3ADAC3A68}" srcOrd="3" destOrd="0" presId="urn:microsoft.com/office/officeart/2005/8/layout/pyramid2"/>
    <dgm:cxn modelId="{32A66CFC-8201-4D06-97AC-A8423AA4F877}" type="presParOf" srcId="{30A8D3A5-E934-48F9-9B64-1D408D798A5A}" destId="{252E65FE-D1AB-4ACA-888E-DAE8C106B2B4}" srcOrd="4" destOrd="0" presId="urn:microsoft.com/office/officeart/2005/8/layout/pyramid2"/>
    <dgm:cxn modelId="{266DA456-9457-45E7-A6D6-A4B40CC7E337}" type="presParOf" srcId="{30A8D3A5-E934-48F9-9B64-1D408D798A5A}" destId="{48B8EDB7-8269-4ED2-B55E-21A9DBE8ECD2}" srcOrd="5" destOrd="0" presId="urn:microsoft.com/office/officeart/2005/8/layout/pyramid2"/>
    <dgm:cxn modelId="{9CFD833B-A64F-4D89-9054-C3785E22C3C3}" type="presParOf" srcId="{30A8D3A5-E934-48F9-9B64-1D408D798A5A}" destId="{437CA0AC-E5ED-49EF-8324-DC20A05E1794}" srcOrd="6" destOrd="0" presId="urn:microsoft.com/office/officeart/2005/8/layout/pyramid2"/>
    <dgm:cxn modelId="{9E041372-70B4-42E3-A295-906374BC83BA}" type="presParOf" srcId="{30A8D3A5-E934-48F9-9B64-1D408D798A5A}" destId="{A6A7DBCA-3965-4997-8771-EE8FA1264C2F}" srcOrd="7" destOrd="0" presId="urn:microsoft.com/office/officeart/2005/8/layout/pyramid2"/>
    <dgm:cxn modelId="{E83CD16B-4F03-4CB0-9133-26462718470D}" type="presParOf" srcId="{30A8D3A5-E934-48F9-9B64-1D408D798A5A}" destId="{E24C2E1E-252E-4110-BE1B-DC94DBF615E2}" srcOrd="8" destOrd="0" presId="urn:microsoft.com/office/officeart/2005/8/layout/pyramid2"/>
    <dgm:cxn modelId="{1D4BDB1B-D00E-49A9-9688-50A4D4D453FB}" type="presParOf" srcId="{30A8D3A5-E934-48F9-9B64-1D408D798A5A}" destId="{5C43CB19-5661-42B1-B8C0-D2F48D55C510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368F4-B802-498E-8154-344C142F1D9E}">
      <dsp:nvSpPr>
        <dsp:cNvPr id="0" name=""/>
        <dsp:cNvSpPr/>
      </dsp:nvSpPr>
      <dsp:spPr>
        <a:xfrm>
          <a:off x="36" y="17280"/>
          <a:ext cx="3453891" cy="6336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Advantages</a:t>
          </a:r>
          <a:endParaRPr lang="en-US" sz="2400" kern="1200" dirty="0"/>
        </a:p>
      </dsp:txBody>
      <dsp:txXfrm>
        <a:off x="36" y="17280"/>
        <a:ext cx="3453891" cy="633600"/>
      </dsp:txXfrm>
    </dsp:sp>
    <dsp:sp modelId="{59397C91-0F22-4119-B264-B275CF7F7D84}">
      <dsp:nvSpPr>
        <dsp:cNvPr id="0" name=""/>
        <dsp:cNvSpPr/>
      </dsp:nvSpPr>
      <dsp:spPr>
        <a:xfrm>
          <a:off x="36" y="650880"/>
          <a:ext cx="3453891" cy="458963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Turn complicated system into simpler systems that are amenable to analysis.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Abstract away irrelevant details.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Reason modules separately, combine smaller proofs to bigger ones.</a:t>
          </a:r>
          <a:endParaRPr lang="en-US" sz="2400" kern="1200" dirty="0"/>
        </a:p>
      </dsp:txBody>
      <dsp:txXfrm>
        <a:off x="36" y="650880"/>
        <a:ext cx="3453891" cy="4589639"/>
      </dsp:txXfrm>
    </dsp:sp>
    <dsp:sp modelId="{688FD073-306A-432B-9AEC-34FA67B403C4}">
      <dsp:nvSpPr>
        <dsp:cNvPr id="0" name=""/>
        <dsp:cNvSpPr/>
      </dsp:nvSpPr>
      <dsp:spPr>
        <a:xfrm>
          <a:off x="3937472" y="17280"/>
          <a:ext cx="3453891" cy="633600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Disadvantages</a:t>
          </a:r>
          <a:endParaRPr lang="en-US" sz="2400" kern="1200" dirty="0"/>
        </a:p>
      </dsp:txBody>
      <dsp:txXfrm>
        <a:off x="3937472" y="17280"/>
        <a:ext cx="3453891" cy="633600"/>
      </dsp:txXfrm>
    </dsp:sp>
    <dsp:sp modelId="{24845E63-38BB-4183-A4AD-D0834BB548CF}">
      <dsp:nvSpPr>
        <dsp:cNvPr id="0" name=""/>
        <dsp:cNvSpPr/>
      </dsp:nvSpPr>
      <dsp:spPr>
        <a:xfrm>
          <a:off x="3937472" y="650880"/>
          <a:ext cx="3453891" cy="4589639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Model behavior does not necessarily agrees with original system.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Details abstracted away may come back and ‘haunt’ the model.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Complicated interactions between modules might be missed.</a:t>
          </a:r>
          <a:endParaRPr lang="en-US" sz="2400" kern="1200" dirty="0"/>
        </a:p>
      </dsp:txBody>
      <dsp:txXfrm>
        <a:off x="3937472" y="650880"/>
        <a:ext cx="3453891" cy="45896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66473-17CF-4851-8165-078F35D8B887}">
      <dsp:nvSpPr>
        <dsp:cNvPr id="0" name=""/>
        <dsp:cNvSpPr/>
      </dsp:nvSpPr>
      <dsp:spPr>
        <a:xfrm rot="5400000">
          <a:off x="4114654" y="-1378212"/>
          <a:ext cx="1774239" cy="497433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err="1" smtClean="0"/>
            <a:t>access_token</a:t>
          </a:r>
          <a:r>
            <a:rPr lang="en-US" sz="3600" kern="1200" dirty="0" smtClean="0"/>
            <a:t> misuse</a:t>
          </a:r>
          <a:endParaRPr lang="en-US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err="1" smtClean="0"/>
            <a:t>signed_request</a:t>
          </a:r>
          <a:r>
            <a:rPr lang="en-US" sz="3600" kern="1200" dirty="0" smtClean="0"/>
            <a:t> misuse</a:t>
          </a:r>
          <a:endParaRPr lang="en-US" sz="3600" kern="1200" dirty="0"/>
        </a:p>
      </dsp:txBody>
      <dsp:txXfrm rot="-5400000">
        <a:off x="2514606" y="308447"/>
        <a:ext cx="4887725" cy="1601017"/>
      </dsp:txXfrm>
    </dsp:sp>
    <dsp:sp modelId="{98BB3E3E-7111-4432-BDBF-EE30903CD36D}">
      <dsp:nvSpPr>
        <dsp:cNvPr id="0" name=""/>
        <dsp:cNvSpPr/>
      </dsp:nvSpPr>
      <dsp:spPr>
        <a:xfrm>
          <a:off x="283457" y="55"/>
          <a:ext cx="2231148" cy="22177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Misuse</a:t>
          </a:r>
          <a:endParaRPr lang="en-US" sz="3300" kern="1200" dirty="0"/>
        </a:p>
      </dsp:txBody>
      <dsp:txXfrm>
        <a:off x="391721" y="108319"/>
        <a:ext cx="2014620" cy="2001271"/>
      </dsp:txXfrm>
    </dsp:sp>
    <dsp:sp modelId="{C0F23408-0D89-41DA-B4E5-51962C6FCA0E}">
      <dsp:nvSpPr>
        <dsp:cNvPr id="0" name=""/>
        <dsp:cNvSpPr/>
      </dsp:nvSpPr>
      <dsp:spPr>
        <a:xfrm rot="5400000">
          <a:off x="4114654" y="950476"/>
          <a:ext cx="1774239" cy="497433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/>
            <a:t>client_secret</a:t>
          </a:r>
          <a:r>
            <a:rPr lang="en-US" sz="2100" kern="1200" dirty="0" smtClean="0"/>
            <a:t> appears at client side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/>
            <a:t>OAuth</a:t>
          </a:r>
          <a:r>
            <a:rPr lang="en-US" sz="2100" kern="1200" dirty="0" smtClean="0"/>
            <a:t> credentials leak via referrer header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/>
            <a:t>OAuth</a:t>
          </a:r>
          <a:r>
            <a:rPr lang="en-US" sz="2100" kern="1200" dirty="0" smtClean="0"/>
            <a:t> credentials leak via DOM content</a:t>
          </a:r>
          <a:endParaRPr lang="en-US" sz="2100" kern="1200" dirty="0"/>
        </a:p>
      </dsp:txBody>
      <dsp:txXfrm rot="-5400000">
        <a:off x="2514606" y="2637136"/>
        <a:ext cx="4887725" cy="1601017"/>
      </dsp:txXfrm>
    </dsp:sp>
    <dsp:sp modelId="{402A61B7-0604-4239-AE13-98E705DB8D5B}">
      <dsp:nvSpPr>
        <dsp:cNvPr id="0" name=""/>
        <dsp:cNvSpPr/>
      </dsp:nvSpPr>
      <dsp:spPr>
        <a:xfrm>
          <a:off x="283457" y="2328744"/>
          <a:ext cx="2231148" cy="22177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Credential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leakage</a:t>
          </a:r>
          <a:endParaRPr lang="en-US" sz="3300" kern="1200" dirty="0"/>
        </a:p>
      </dsp:txBody>
      <dsp:txXfrm>
        <a:off x="391721" y="2437008"/>
        <a:ext cx="2014620" cy="20012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2DA1AD-428D-4C42-88AA-01FB1CF09134}">
      <dsp:nvSpPr>
        <dsp:cNvPr id="0" name=""/>
        <dsp:cNvSpPr/>
      </dsp:nvSpPr>
      <dsp:spPr>
        <a:xfrm>
          <a:off x="1512371" y="0"/>
          <a:ext cx="4525963" cy="4525963"/>
        </a:xfrm>
        <a:prstGeom prst="triangle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BB3024-7BB5-44A8-A6A6-728A4A837300}">
      <dsp:nvSpPr>
        <dsp:cNvPr id="0" name=""/>
        <dsp:cNvSpPr/>
      </dsp:nvSpPr>
      <dsp:spPr>
        <a:xfrm>
          <a:off x="3775352" y="455027"/>
          <a:ext cx="2941875" cy="5356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solidFill>
                <a:srgbClr val="FF0000"/>
              </a:solidFill>
            </a:rPr>
            <a:t>OAuth</a:t>
          </a:r>
          <a:r>
            <a:rPr lang="en-US" sz="2200" kern="1200" dirty="0" smtClean="0">
              <a:solidFill>
                <a:srgbClr val="FF0000"/>
              </a:solidFill>
            </a:rPr>
            <a:t>/SSO</a:t>
          </a:r>
          <a:endParaRPr lang="en-US" sz="2200" kern="1200" dirty="0">
            <a:solidFill>
              <a:srgbClr val="FF0000"/>
            </a:solidFill>
          </a:endParaRPr>
        </a:p>
      </dsp:txBody>
      <dsp:txXfrm>
        <a:off x="3801502" y="481177"/>
        <a:ext cx="2889575" cy="483390"/>
      </dsp:txXfrm>
    </dsp:sp>
    <dsp:sp modelId="{F132EC1E-0923-4E13-9D2D-9F8E4D658333}">
      <dsp:nvSpPr>
        <dsp:cNvPr id="0" name=""/>
        <dsp:cNvSpPr/>
      </dsp:nvSpPr>
      <dsp:spPr>
        <a:xfrm>
          <a:off x="3775352" y="1057678"/>
          <a:ext cx="2941875" cy="5356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43781"/>
              <a:satOff val="-286"/>
              <a:lumOff val="49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Web apps</a:t>
          </a:r>
          <a:endParaRPr lang="en-US" sz="2200" kern="1200" dirty="0"/>
        </a:p>
      </dsp:txBody>
      <dsp:txXfrm>
        <a:off x="3801502" y="1083828"/>
        <a:ext cx="2889575" cy="483390"/>
      </dsp:txXfrm>
    </dsp:sp>
    <dsp:sp modelId="{3C52AF62-5127-4E04-AED1-ADB767FE4DB4}">
      <dsp:nvSpPr>
        <dsp:cNvPr id="0" name=""/>
        <dsp:cNvSpPr/>
      </dsp:nvSpPr>
      <dsp:spPr>
        <a:xfrm>
          <a:off x="3775352" y="1660330"/>
          <a:ext cx="2941875" cy="5356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87563"/>
              <a:satOff val="-572"/>
              <a:lumOff val="98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LAMP stack</a:t>
          </a:r>
          <a:endParaRPr lang="en-US" sz="2200" kern="1200" dirty="0"/>
        </a:p>
      </dsp:txBody>
      <dsp:txXfrm>
        <a:off x="3801502" y="1686480"/>
        <a:ext cx="2889575" cy="483390"/>
      </dsp:txXfrm>
    </dsp:sp>
    <dsp:sp modelId="{252E65FE-D1AB-4ACA-888E-DAE8C106B2B4}">
      <dsp:nvSpPr>
        <dsp:cNvPr id="0" name=""/>
        <dsp:cNvSpPr/>
      </dsp:nvSpPr>
      <dsp:spPr>
        <a:xfrm>
          <a:off x="3775352" y="2262981"/>
          <a:ext cx="2941875" cy="5356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131344"/>
              <a:satOff val="-859"/>
              <a:lumOff val="147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OS</a:t>
          </a:r>
          <a:endParaRPr lang="en-US" sz="2200" kern="1200" dirty="0"/>
        </a:p>
      </dsp:txBody>
      <dsp:txXfrm>
        <a:off x="3801502" y="2289131"/>
        <a:ext cx="2889575" cy="483390"/>
      </dsp:txXfrm>
    </dsp:sp>
    <dsp:sp modelId="{437CA0AC-E5ED-49EF-8324-DC20A05E1794}">
      <dsp:nvSpPr>
        <dsp:cNvPr id="0" name=""/>
        <dsp:cNvSpPr/>
      </dsp:nvSpPr>
      <dsp:spPr>
        <a:xfrm>
          <a:off x="3775352" y="2865632"/>
          <a:ext cx="2941875" cy="5356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175126"/>
              <a:satOff val="-1145"/>
              <a:lumOff val="196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Drivers</a:t>
          </a:r>
          <a:endParaRPr lang="en-US" sz="2200" kern="1200" dirty="0"/>
        </a:p>
      </dsp:txBody>
      <dsp:txXfrm>
        <a:off x="3801502" y="2891782"/>
        <a:ext cx="2889575" cy="483390"/>
      </dsp:txXfrm>
    </dsp:sp>
    <dsp:sp modelId="{E24C2E1E-252E-4110-BE1B-DC94DBF615E2}">
      <dsp:nvSpPr>
        <dsp:cNvPr id="0" name=""/>
        <dsp:cNvSpPr/>
      </dsp:nvSpPr>
      <dsp:spPr>
        <a:xfrm>
          <a:off x="3775352" y="3468284"/>
          <a:ext cx="2941875" cy="5356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218907"/>
              <a:satOff val="-1431"/>
              <a:lumOff val="245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Hardware</a:t>
          </a:r>
          <a:endParaRPr lang="en-US" sz="2200" kern="1200" dirty="0"/>
        </a:p>
      </dsp:txBody>
      <dsp:txXfrm>
        <a:off x="3801502" y="3494434"/>
        <a:ext cx="2889575" cy="4833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2DA1AD-428D-4C42-88AA-01FB1CF09134}">
      <dsp:nvSpPr>
        <dsp:cNvPr id="0" name=""/>
        <dsp:cNvSpPr/>
      </dsp:nvSpPr>
      <dsp:spPr>
        <a:xfrm>
          <a:off x="1512371" y="0"/>
          <a:ext cx="4525963" cy="4525963"/>
        </a:xfrm>
        <a:prstGeom prst="triangle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32EC1E-0923-4E13-9D2D-9F8E4D658333}">
      <dsp:nvSpPr>
        <dsp:cNvPr id="0" name=""/>
        <dsp:cNvSpPr/>
      </dsp:nvSpPr>
      <dsp:spPr>
        <a:xfrm>
          <a:off x="3775352" y="453038"/>
          <a:ext cx="2941875" cy="643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Browser extensions/plugins</a:t>
          </a:r>
          <a:endParaRPr lang="en-US" sz="1900" kern="1200" dirty="0"/>
        </a:p>
      </dsp:txBody>
      <dsp:txXfrm>
        <a:off x="3806767" y="484453"/>
        <a:ext cx="2879045" cy="580705"/>
      </dsp:txXfrm>
    </dsp:sp>
    <dsp:sp modelId="{3C52AF62-5127-4E04-AED1-ADB767FE4DB4}">
      <dsp:nvSpPr>
        <dsp:cNvPr id="0" name=""/>
        <dsp:cNvSpPr/>
      </dsp:nvSpPr>
      <dsp:spPr>
        <a:xfrm>
          <a:off x="3775352" y="1177015"/>
          <a:ext cx="2941875" cy="643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54727"/>
              <a:satOff val="-358"/>
              <a:lumOff val="61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Browser</a:t>
          </a:r>
          <a:endParaRPr lang="en-US" sz="1900" kern="1200" dirty="0"/>
        </a:p>
      </dsp:txBody>
      <dsp:txXfrm>
        <a:off x="3806767" y="1208430"/>
        <a:ext cx="2879045" cy="580705"/>
      </dsp:txXfrm>
    </dsp:sp>
    <dsp:sp modelId="{252E65FE-D1AB-4ACA-888E-DAE8C106B2B4}">
      <dsp:nvSpPr>
        <dsp:cNvPr id="0" name=""/>
        <dsp:cNvSpPr/>
      </dsp:nvSpPr>
      <dsp:spPr>
        <a:xfrm>
          <a:off x="3775352" y="1900992"/>
          <a:ext cx="2941875" cy="643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109454"/>
              <a:satOff val="-716"/>
              <a:lumOff val="122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OS</a:t>
          </a:r>
          <a:endParaRPr lang="en-US" sz="1900" kern="1200" dirty="0"/>
        </a:p>
      </dsp:txBody>
      <dsp:txXfrm>
        <a:off x="3806767" y="1932407"/>
        <a:ext cx="2879045" cy="580705"/>
      </dsp:txXfrm>
    </dsp:sp>
    <dsp:sp modelId="{437CA0AC-E5ED-49EF-8324-DC20A05E1794}">
      <dsp:nvSpPr>
        <dsp:cNvPr id="0" name=""/>
        <dsp:cNvSpPr/>
      </dsp:nvSpPr>
      <dsp:spPr>
        <a:xfrm>
          <a:off x="3775352" y="2624970"/>
          <a:ext cx="2941875" cy="643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164180"/>
              <a:satOff val="-1073"/>
              <a:lumOff val="184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Drivers</a:t>
          </a:r>
          <a:endParaRPr lang="en-US" sz="1900" kern="1200" dirty="0"/>
        </a:p>
      </dsp:txBody>
      <dsp:txXfrm>
        <a:off x="3806767" y="2656385"/>
        <a:ext cx="2879045" cy="580705"/>
      </dsp:txXfrm>
    </dsp:sp>
    <dsp:sp modelId="{E24C2E1E-252E-4110-BE1B-DC94DBF615E2}">
      <dsp:nvSpPr>
        <dsp:cNvPr id="0" name=""/>
        <dsp:cNvSpPr/>
      </dsp:nvSpPr>
      <dsp:spPr>
        <a:xfrm>
          <a:off x="3775352" y="3348947"/>
          <a:ext cx="2941875" cy="643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218907"/>
              <a:satOff val="-1431"/>
              <a:lumOff val="245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Hardware</a:t>
          </a:r>
          <a:endParaRPr lang="en-US" sz="1900" kern="1200" dirty="0"/>
        </a:p>
      </dsp:txBody>
      <dsp:txXfrm>
        <a:off x="3806767" y="3380362"/>
        <a:ext cx="2879045" cy="5807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2DA1AD-428D-4C42-88AA-01FB1CF09134}">
      <dsp:nvSpPr>
        <dsp:cNvPr id="0" name=""/>
        <dsp:cNvSpPr/>
      </dsp:nvSpPr>
      <dsp:spPr>
        <a:xfrm>
          <a:off x="1512371" y="0"/>
          <a:ext cx="4525963" cy="4525963"/>
        </a:xfrm>
        <a:prstGeom prst="triangle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32EC1E-0923-4E13-9D2D-9F8E4D658333}">
      <dsp:nvSpPr>
        <dsp:cNvPr id="0" name=""/>
        <dsp:cNvSpPr/>
      </dsp:nvSpPr>
      <dsp:spPr>
        <a:xfrm>
          <a:off x="3775352" y="453038"/>
          <a:ext cx="2941875" cy="643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Web app</a:t>
          </a:r>
          <a:endParaRPr lang="en-US" sz="2600" kern="1200" dirty="0"/>
        </a:p>
      </dsp:txBody>
      <dsp:txXfrm>
        <a:off x="3806767" y="484453"/>
        <a:ext cx="2879045" cy="580705"/>
      </dsp:txXfrm>
    </dsp:sp>
    <dsp:sp modelId="{3C52AF62-5127-4E04-AED1-ADB767FE4DB4}">
      <dsp:nvSpPr>
        <dsp:cNvPr id="0" name=""/>
        <dsp:cNvSpPr/>
      </dsp:nvSpPr>
      <dsp:spPr>
        <a:xfrm>
          <a:off x="3775352" y="1177015"/>
          <a:ext cx="2941875" cy="643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54727"/>
              <a:satOff val="-358"/>
              <a:lumOff val="61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LAMP</a:t>
          </a:r>
          <a:endParaRPr lang="en-US" sz="2600" kern="1200" dirty="0"/>
        </a:p>
      </dsp:txBody>
      <dsp:txXfrm>
        <a:off x="3806767" y="1208430"/>
        <a:ext cx="2879045" cy="580705"/>
      </dsp:txXfrm>
    </dsp:sp>
    <dsp:sp modelId="{252E65FE-D1AB-4ACA-888E-DAE8C106B2B4}">
      <dsp:nvSpPr>
        <dsp:cNvPr id="0" name=""/>
        <dsp:cNvSpPr/>
      </dsp:nvSpPr>
      <dsp:spPr>
        <a:xfrm>
          <a:off x="3775352" y="1900992"/>
          <a:ext cx="2941875" cy="643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109454"/>
              <a:satOff val="-716"/>
              <a:lumOff val="122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OS</a:t>
          </a:r>
          <a:endParaRPr lang="en-US" sz="2600" kern="1200" dirty="0"/>
        </a:p>
      </dsp:txBody>
      <dsp:txXfrm>
        <a:off x="3806767" y="1932407"/>
        <a:ext cx="2879045" cy="580705"/>
      </dsp:txXfrm>
    </dsp:sp>
    <dsp:sp modelId="{437CA0AC-E5ED-49EF-8324-DC20A05E1794}">
      <dsp:nvSpPr>
        <dsp:cNvPr id="0" name=""/>
        <dsp:cNvSpPr/>
      </dsp:nvSpPr>
      <dsp:spPr>
        <a:xfrm>
          <a:off x="3775352" y="2624970"/>
          <a:ext cx="2941875" cy="643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164180"/>
              <a:satOff val="-1073"/>
              <a:lumOff val="184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Drivers</a:t>
          </a:r>
          <a:endParaRPr lang="en-US" sz="2600" kern="1200" dirty="0"/>
        </a:p>
      </dsp:txBody>
      <dsp:txXfrm>
        <a:off x="3806767" y="2656385"/>
        <a:ext cx="2879045" cy="580705"/>
      </dsp:txXfrm>
    </dsp:sp>
    <dsp:sp modelId="{E24C2E1E-252E-4110-BE1B-DC94DBF615E2}">
      <dsp:nvSpPr>
        <dsp:cNvPr id="0" name=""/>
        <dsp:cNvSpPr/>
      </dsp:nvSpPr>
      <dsp:spPr>
        <a:xfrm>
          <a:off x="3775352" y="3348947"/>
          <a:ext cx="2941875" cy="643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218907"/>
              <a:satOff val="-1431"/>
              <a:lumOff val="245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Hardware</a:t>
          </a:r>
          <a:endParaRPr lang="en-US" sz="2600" kern="1200" dirty="0"/>
        </a:p>
      </dsp:txBody>
      <dsp:txXfrm>
        <a:off x="3806767" y="3380362"/>
        <a:ext cx="2879045" cy="5807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0.21009</cdr:x>
      <cdr:y>0.67423</cdr:y>
    </cdr:from>
    <cdr:to>
      <cdr:x>0.6826</cdr:x>
      <cdr:y>0.94831</cdr:y>
    </cdr:to>
    <cdr:sp macro="" textlink="">
      <cdr:nvSpPr>
        <cdr:cNvPr id="2" name="TextBox 33"/>
        <cdr:cNvSpPr txBox="1"/>
      </cdr:nvSpPr>
      <cdr:spPr>
        <a:xfrm xmlns:a="http://schemas.openxmlformats.org/drawingml/2006/main">
          <a:off x="640357" y="1438547"/>
          <a:ext cx="1440202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800100" rtl="0" eaLnBrk="1" latinLnBrk="0" hangingPunct="1">
            <a:defRPr sz="1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00050" algn="l" defTabSz="800100" rtl="0" eaLnBrk="1" latinLnBrk="0" hangingPunct="1">
            <a:defRPr sz="1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800100" algn="l" defTabSz="800100" rtl="0" eaLnBrk="1" latinLnBrk="0" hangingPunct="1">
            <a:defRPr sz="1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200150" algn="l" defTabSz="800100" rtl="0" eaLnBrk="1" latinLnBrk="0" hangingPunct="1">
            <a:defRPr sz="1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600200" algn="l" defTabSz="800100" rtl="0" eaLnBrk="1" latinLnBrk="0" hangingPunct="1">
            <a:defRPr sz="1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000250" algn="l" defTabSz="800100" rtl="0" eaLnBrk="1" latinLnBrk="0" hangingPunct="1">
            <a:defRPr sz="1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400300" algn="l" defTabSz="800100" rtl="0" eaLnBrk="1" latinLnBrk="0" hangingPunct="1">
            <a:defRPr sz="1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2800350" algn="l" defTabSz="800100" rtl="0" eaLnBrk="1" latinLnBrk="0" hangingPunct="1">
            <a:defRPr sz="1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200400" algn="l" defTabSz="800100" rtl="0" eaLnBrk="1" latinLnBrk="0" hangingPunct="1">
            <a:defRPr sz="1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dirty="0" smtClean="0"/>
            <a:t>Not Vulnerable</a:t>
          </a:r>
        </a:p>
        <a:p xmlns:a="http://schemas.openxmlformats.org/drawingml/2006/main">
          <a:pPr algn="ctr"/>
          <a:r>
            <a:rPr lang="en-US" dirty="0" smtClean="0"/>
            <a:t>77.4%</a:t>
          </a:r>
          <a:endParaRPr lang="en-US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5DEC2-7502-47E8-ACAC-320C835F0F10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DB061-BB15-4AF1-9267-2719132D4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964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F2D1B-983E-40EC-85BF-9D19938D64D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87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DB061-BB15-4AF1-9267-2719132D475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59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DB061-BB15-4AF1-9267-2719132D47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80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F2D1B-983E-40EC-85BF-9D19938D64D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57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F2D1B-983E-40EC-85BF-9D19938D64D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997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F2D1B-983E-40EC-85BF-9D19938D64D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997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F2D1B-983E-40EC-85BF-9D19938D64D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98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F2D1B-983E-40EC-85BF-9D19938D64D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25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F2D1B-983E-40EC-85BF-9D19938D64D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27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F2D1B-983E-40EC-85BF-9D19938D64D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25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Catching </a:t>
            </a:r>
            <a:r>
              <a:rPr lang="en-US" dirty="0" smtClean="0"/>
              <a:t>Pitfalls in </a:t>
            </a:r>
            <a:r>
              <a:rPr lang="en-US" dirty="0" smtClean="0"/>
              <a:t>Authentication Implementations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Yuchen Zhou</a:t>
            </a:r>
          </a:p>
          <a:p>
            <a:r>
              <a:rPr lang="en-US" dirty="0" smtClean="0"/>
              <a:t>(filling in for Prof. David Evans)</a:t>
            </a:r>
            <a:endParaRPr lang="en-US" dirty="0"/>
          </a:p>
        </p:txBody>
      </p:sp>
      <p:pic>
        <p:nvPicPr>
          <p:cNvPr id="4" name="Picture 4" descr="https://www.unwomen-usnc.org/files/uva%20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264276"/>
            <a:ext cx="1562100" cy="98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47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Sign-On (SSO)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Involves Three parties:</a:t>
            </a:r>
          </a:p>
          <a:p>
            <a:r>
              <a:rPr lang="en-US" dirty="0" smtClean="0"/>
              <a:t>Identity provider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Relying party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User</a:t>
            </a:r>
          </a:p>
        </p:txBody>
      </p:sp>
      <p:pic>
        <p:nvPicPr>
          <p:cNvPr id="1028" name="Picture 4" descr="http://cdni.wired.co.uk/620x413/d_f/facebook_2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95600"/>
            <a:ext cx="729248" cy="48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blog.heartland.org/wp-content/uploads/2013/07/Goog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786061"/>
            <a:ext cx="1253950" cy="70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jdbyrdcompany.com/wp-content/uploads/2012/04/twitterpictu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643720"/>
            <a:ext cx="2682874" cy="98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jimmyv.org/wp-content/uploads/2011/08/ESPN-Red-Logo-lar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97718"/>
            <a:ext cx="136269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karblog.org/wp-content/uploads/2011/06/WSJ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765" y="4328160"/>
            <a:ext cx="1238250" cy="95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global.fncstatic.com/static/managed/img/fn2/video/vegas_attack_01241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4" y="4145280"/>
            <a:ext cx="228600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9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OAuth</a:t>
            </a:r>
            <a:r>
              <a:rPr lang="en-US" dirty="0" smtClean="0"/>
              <a:t> and Single Sign-On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Major identity providers (</a:t>
            </a:r>
            <a:r>
              <a:rPr lang="en-US" dirty="0" err="1" smtClean="0"/>
              <a:t>IdP</a:t>
            </a:r>
            <a:r>
              <a:rPr lang="en-US" dirty="0" smtClean="0"/>
              <a:t>) use </a:t>
            </a:r>
            <a:r>
              <a:rPr lang="en-US" dirty="0" err="1" smtClean="0"/>
              <a:t>OAuth</a:t>
            </a:r>
            <a:r>
              <a:rPr lang="en-US" dirty="0" smtClean="0"/>
              <a:t> as SSO protocol</a:t>
            </a:r>
          </a:p>
          <a:p>
            <a:pPr lvl="1"/>
            <a:r>
              <a:rPr lang="en-US" dirty="0" smtClean="0"/>
              <a:t>2.0 is the most popular version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OAuth</a:t>
            </a:r>
            <a:r>
              <a:rPr lang="en-US" dirty="0" smtClean="0"/>
              <a:t> specification describes what interface </a:t>
            </a:r>
            <a:r>
              <a:rPr lang="en-US" dirty="0" err="1" smtClean="0"/>
              <a:t>IdPs</a:t>
            </a:r>
            <a:r>
              <a:rPr lang="en-US" dirty="0" smtClean="0"/>
              <a:t> should provide, and what practice the </a:t>
            </a:r>
            <a:r>
              <a:rPr lang="en-US" dirty="0" smtClean="0"/>
              <a:t>RP </a:t>
            </a:r>
            <a:r>
              <a:rPr lang="en-US" dirty="0" smtClean="0"/>
              <a:t>must follow.</a:t>
            </a:r>
            <a:endParaRPr lang="en-US" dirty="0"/>
          </a:p>
        </p:txBody>
      </p:sp>
      <p:pic>
        <p:nvPicPr>
          <p:cNvPr id="4" name="Picture 2" descr="http://hueniverse.com/wp-content/uploads/2010/05/OAuth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14600"/>
            <a:ext cx="1524000" cy="151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63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/>
          <p:cNvCxnSpPr/>
          <p:nvPr/>
        </p:nvCxnSpPr>
        <p:spPr>
          <a:xfrm>
            <a:off x="4312782" y="3612922"/>
            <a:ext cx="2392818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typical </a:t>
            </a:r>
            <a:r>
              <a:rPr lang="en-US" dirty="0" err="1" smtClean="0"/>
              <a:t>OAuth</a:t>
            </a:r>
            <a:r>
              <a:rPr lang="en-US" dirty="0" smtClean="0"/>
              <a:t> authentication workflow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312782" y="3897728"/>
            <a:ext cx="239281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1511981" y="2819400"/>
            <a:ext cx="2489827" cy="84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592691" y="5029200"/>
            <a:ext cx="2392067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943600" y="1691720"/>
            <a:ext cx="1794851" cy="553998"/>
          </a:xfrm>
          <a:prstGeom prst="rect">
            <a:avLst/>
          </a:prstGeom>
          <a:solidFill>
            <a:srgbClr val="FFFFFF"/>
          </a:solidFill>
        </p:spPr>
        <p:txBody>
          <a:bodyPr wrap="none" tIns="0" bIns="0" rtlCol="0">
            <a:spAutoFit/>
          </a:bodyPr>
          <a:lstStyle/>
          <a:p>
            <a:pPr algn="ctr"/>
            <a:r>
              <a:rPr lang="en-US" b="1" dirty="0" smtClean="0">
                <a:latin typeface="+mj-lt"/>
                <a:cs typeface="PT Sans"/>
              </a:rPr>
              <a:t>Identity Provider</a:t>
            </a:r>
          </a:p>
          <a:p>
            <a:pPr algn="ctr"/>
            <a:r>
              <a:rPr lang="en-US" dirty="0" smtClean="0">
                <a:latin typeface="+mj-lt"/>
                <a:cs typeface="PT Sans"/>
              </a:rPr>
              <a:t>(e.g., Facebook)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5572" y="1661486"/>
            <a:ext cx="1687257" cy="553998"/>
          </a:xfrm>
          <a:prstGeom prst="rect">
            <a:avLst/>
          </a:prstGeom>
          <a:solidFill>
            <a:srgbClr val="FFFFFF"/>
          </a:solidFill>
        </p:spPr>
        <p:txBody>
          <a:bodyPr wrap="none" tIns="0" bIns="0" rtlCol="0">
            <a:spAutoFit/>
          </a:bodyPr>
          <a:lstStyle/>
          <a:p>
            <a:pPr algn="ctr"/>
            <a:r>
              <a:rPr lang="en-US" b="1" dirty="0" smtClean="0">
                <a:latin typeface="+mj-lt"/>
                <a:cs typeface="PT Sans"/>
              </a:rPr>
              <a:t>Relying Party</a:t>
            </a:r>
          </a:p>
          <a:p>
            <a:pPr algn="ctr"/>
            <a:r>
              <a:rPr lang="en-US" dirty="0" smtClean="0">
                <a:latin typeface="+mj-lt"/>
                <a:cs typeface="PT Sans"/>
              </a:rPr>
              <a:t>(e.g., </a:t>
            </a:r>
            <a:r>
              <a:rPr lang="en-US" dirty="0" err="1" smtClean="0">
                <a:latin typeface="+mj-lt"/>
                <a:cs typeface="PT Sans"/>
              </a:rPr>
              <a:t>espn.com</a:t>
            </a:r>
            <a:r>
              <a:rPr lang="en-US" dirty="0" smtClean="0">
                <a:latin typeface="+mj-lt"/>
                <a:cs typeface="PT Sans"/>
              </a:rPr>
              <a:t>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502374" y="2438400"/>
            <a:ext cx="2499434" cy="139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570333" y="4496347"/>
            <a:ext cx="5135267" cy="1"/>
          </a:xfrm>
          <a:prstGeom prst="straightConnector1">
            <a:avLst/>
          </a:prstGeom>
          <a:ln w="38100" cmpd="dbl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312782" y="3048000"/>
            <a:ext cx="239281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9709" y="2681746"/>
            <a:ext cx="963084" cy="276999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0" bIns="0" rtlCol="0">
            <a:spAutoFit/>
          </a:bodyPr>
          <a:lstStyle/>
          <a:p>
            <a:r>
              <a:rPr lang="en-US" dirty="0" smtClean="0">
                <a:latin typeface="+mj-lt"/>
                <a:cs typeface="PT Sans"/>
              </a:rPr>
              <a:t>Redirect</a:t>
            </a:r>
            <a:endParaRPr lang="en-US" dirty="0">
              <a:latin typeface="+mj-lt"/>
              <a:cs typeface="PT San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19200" y="2299900"/>
            <a:ext cx="1" cy="378460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167840" y="2299900"/>
            <a:ext cx="0" cy="378460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841026" y="2820246"/>
            <a:ext cx="0" cy="190415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462270" y="2299900"/>
            <a:ext cx="589247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0" bIns="0" rtlCol="0">
            <a:spAutoFit/>
          </a:bodyPr>
          <a:lstStyle/>
          <a:p>
            <a:r>
              <a:rPr lang="en-US" dirty="0" smtClean="0">
                <a:latin typeface="+mj-lt"/>
                <a:cs typeface="PT Sans"/>
              </a:rPr>
              <a:t>Visit</a:t>
            </a:r>
            <a:endParaRPr lang="en-US" dirty="0">
              <a:latin typeface="+mj-lt"/>
              <a:cs typeface="PT San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06688" y="3792676"/>
            <a:ext cx="1507863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0" bIns="0" rtlCol="0">
            <a:spAutoFit/>
          </a:bodyPr>
          <a:lstStyle/>
          <a:p>
            <a:pPr algn="ctr"/>
            <a:r>
              <a:rPr lang="en-US" sz="1400" dirty="0" err="1" smtClean="0">
                <a:latin typeface="+mj-lt"/>
                <a:cs typeface="PT Sans"/>
              </a:rPr>
              <a:t>OAuth</a:t>
            </a:r>
            <a:r>
              <a:rPr lang="en-US" sz="1400" dirty="0" smtClean="0">
                <a:latin typeface="+mj-lt"/>
                <a:cs typeface="PT Sans"/>
              </a:rPr>
              <a:t> Credentials</a:t>
            </a:r>
            <a:endParaRPr lang="en-US" sz="1400" dirty="0">
              <a:latin typeface="+mj-lt"/>
              <a:cs typeface="PT San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48499" y="4357847"/>
            <a:ext cx="2011161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0" bIns="0" rtlCol="0">
            <a:spAutoFit/>
          </a:bodyPr>
          <a:lstStyle/>
          <a:p>
            <a:pPr algn="ctr"/>
            <a:r>
              <a:rPr lang="en-US" dirty="0" smtClean="0">
                <a:latin typeface="+mj-lt"/>
                <a:cs typeface="PT Sans"/>
              </a:rPr>
              <a:t>Confirm</a:t>
            </a:r>
            <a:r>
              <a:rPr lang="en-US" sz="1400" dirty="0" smtClean="0">
                <a:latin typeface="+mj-lt"/>
                <a:cs typeface="PT Sans"/>
              </a:rPr>
              <a:t> </a:t>
            </a:r>
            <a:r>
              <a:rPr lang="en-US" dirty="0" smtClean="0">
                <a:latin typeface="+mj-lt"/>
                <a:cs typeface="PT Sans"/>
              </a:rPr>
              <a:t>credentials</a:t>
            </a:r>
            <a:endParaRPr lang="en-US" sz="1400" dirty="0">
              <a:latin typeface="+mj-lt"/>
              <a:cs typeface="PT San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88984" y="4890700"/>
            <a:ext cx="1519327" cy="276999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0" bIns="0" rtlCol="0">
            <a:spAutoFit/>
          </a:bodyPr>
          <a:lstStyle/>
          <a:p>
            <a:pPr algn="ctr"/>
            <a:r>
              <a:rPr lang="en-US" dirty="0" smtClean="0">
                <a:latin typeface="+mj-lt"/>
                <a:cs typeface="PT Sans"/>
              </a:rPr>
              <a:t>Authenticated</a:t>
            </a:r>
            <a:endParaRPr lang="en-US" dirty="0">
              <a:latin typeface="+mj-lt"/>
              <a:cs typeface="PT San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65972" y="2914050"/>
            <a:ext cx="688009" cy="276999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0" bIns="0" rtlCol="0">
            <a:spAutoFit/>
          </a:bodyPr>
          <a:lstStyle/>
          <a:p>
            <a:r>
              <a:rPr lang="en-US" dirty="0" smtClean="0">
                <a:latin typeface="+mj-lt"/>
                <a:cs typeface="PT Sans"/>
              </a:rPr>
              <a:t>Login</a:t>
            </a:r>
            <a:endParaRPr lang="en-US" dirty="0">
              <a:latin typeface="+mj-lt"/>
              <a:cs typeface="PT San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52767" y="3052549"/>
            <a:ext cx="1571368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0" bIns="0" rtlCol="0">
            <a:spAutoFit/>
          </a:bodyPr>
          <a:lstStyle/>
          <a:p>
            <a:r>
              <a:rPr lang="en-US" sz="1600" dirty="0" smtClean="0">
                <a:latin typeface="+mj-lt"/>
                <a:cs typeface="PT Sans"/>
              </a:rPr>
              <a:t>Verify login and issue credentials</a:t>
            </a:r>
            <a:endParaRPr lang="en-US" sz="1600" dirty="0">
              <a:latin typeface="+mj-lt"/>
              <a:cs typeface="PT San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90891" y="1691720"/>
            <a:ext cx="1353897" cy="553998"/>
          </a:xfrm>
          <a:prstGeom prst="rect">
            <a:avLst/>
          </a:prstGeom>
          <a:solidFill>
            <a:srgbClr val="FFFFFF"/>
          </a:solidFill>
        </p:spPr>
        <p:txBody>
          <a:bodyPr wrap="none" tIns="0" bIns="0" rtlCol="0">
            <a:spAutoFit/>
          </a:bodyPr>
          <a:lstStyle/>
          <a:p>
            <a:pPr algn="ctr"/>
            <a:r>
              <a:rPr lang="en-US" b="1" dirty="0" smtClean="0">
                <a:latin typeface="+mj-lt"/>
                <a:cs typeface="PT Sans"/>
              </a:rPr>
              <a:t>User</a:t>
            </a:r>
            <a:r>
              <a:rPr lang="en-US" dirty="0" smtClean="0">
                <a:latin typeface="+mj-lt"/>
                <a:cs typeface="PT Sans"/>
              </a:rPr>
              <a:t> </a:t>
            </a:r>
          </a:p>
          <a:p>
            <a:pPr algn="ctr"/>
            <a:r>
              <a:rPr lang="en-US" dirty="0" smtClean="0">
                <a:latin typeface="+mj-lt"/>
                <a:cs typeface="PT Sans"/>
              </a:rPr>
              <a:t>(Web Client)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1575642" y="4039602"/>
            <a:ext cx="2426166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981200" y="3934550"/>
            <a:ext cx="1507863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0" bIns="0" rtlCol="0">
            <a:spAutoFit/>
          </a:bodyPr>
          <a:lstStyle/>
          <a:p>
            <a:pPr algn="ctr"/>
            <a:r>
              <a:rPr lang="en-US" sz="1400" dirty="0" err="1" smtClean="0">
                <a:latin typeface="+mj-lt"/>
                <a:cs typeface="PT Sans"/>
              </a:rPr>
              <a:t>OAuth</a:t>
            </a:r>
            <a:r>
              <a:rPr lang="en-US" sz="1400" dirty="0" smtClean="0">
                <a:latin typeface="+mj-lt"/>
                <a:cs typeface="PT Sans"/>
              </a:rPr>
              <a:t> Credentials</a:t>
            </a:r>
            <a:endParaRPr lang="en-US" sz="1400" dirty="0">
              <a:latin typeface="+mj-lt"/>
              <a:cs typeface="PT Sans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1592691" y="5562600"/>
            <a:ext cx="2392067" cy="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1592691" y="5707380"/>
            <a:ext cx="2392067" cy="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1592691" y="5867400"/>
            <a:ext cx="2392067" cy="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2735131" y="6019800"/>
            <a:ext cx="53594" cy="6470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735580" y="6172200"/>
            <a:ext cx="53594" cy="6470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735580" y="6320856"/>
            <a:ext cx="53594" cy="6470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687363" y="3505200"/>
            <a:ext cx="1746512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0" bIns="0" rtlCol="0">
            <a:spAutoFit/>
          </a:bodyPr>
          <a:lstStyle/>
          <a:p>
            <a:pPr algn="ctr"/>
            <a:r>
              <a:rPr lang="en-US" sz="1400" dirty="0" smtClean="0">
                <a:latin typeface="+mj-lt"/>
                <a:cs typeface="PT Sans"/>
              </a:rPr>
              <a:t>Permission granting</a:t>
            </a:r>
            <a:endParaRPr lang="en-US" sz="1400" dirty="0">
              <a:latin typeface="+mj-lt"/>
              <a:cs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272749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But this is hard to get right!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14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SSO SDKs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976" y="1371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No worries, </a:t>
            </a:r>
            <a:r>
              <a:rPr lang="en-US" dirty="0" err="1" smtClean="0"/>
              <a:t>IdP</a:t>
            </a:r>
            <a:r>
              <a:rPr lang="en-US" dirty="0" smtClean="0"/>
              <a:t> SDK came to the rescue!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9800"/>
            <a:ext cx="3732576" cy="4118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460" y="2232660"/>
            <a:ext cx="5414918" cy="4309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416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But this is (still) hard to get right!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3276600"/>
            <a:ext cx="7318077" cy="1569660"/>
          </a:xfrm>
          <a:prstGeom prst="rect">
            <a:avLst/>
          </a:prstGeom>
          <a:solidFill>
            <a:srgbClr val="FF0000">
              <a:alpha val="7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Even if the developers follow the guides properly, the application could still be insecure!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6738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08654"/>
            <a:ext cx="5244848" cy="5787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52401" y="3494276"/>
            <a:ext cx="3429000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+mj-lt"/>
                <a:cs typeface="Arial" pitchFamily="34" charset="0"/>
              </a:rPr>
              <a:t>The requested response type, one of </a:t>
            </a:r>
            <a:r>
              <a:rPr lang="en-US" sz="1400" dirty="0">
                <a:solidFill>
                  <a:srgbClr val="00B050"/>
                </a:solidFill>
                <a:latin typeface="+mj-lt"/>
                <a:cs typeface="Arial" pitchFamily="34" charset="0"/>
              </a:rPr>
              <a:t>code</a:t>
            </a:r>
            <a:r>
              <a:rPr lang="en-US" sz="1400" dirty="0">
                <a:latin typeface="+mj-lt"/>
                <a:cs typeface="Arial" pitchFamily="34" charset="0"/>
              </a:rPr>
              <a:t> or </a:t>
            </a:r>
            <a:r>
              <a:rPr lang="en-US" sz="1400" dirty="0">
                <a:solidFill>
                  <a:srgbClr val="00B050"/>
                </a:solidFill>
                <a:latin typeface="+mj-lt"/>
                <a:cs typeface="Arial" pitchFamily="34" charset="0"/>
              </a:rPr>
              <a:t>token</a:t>
            </a:r>
            <a:r>
              <a:rPr lang="en-US" sz="1400" dirty="0">
                <a:latin typeface="+mj-lt"/>
                <a:cs typeface="Arial" pitchFamily="34" charset="0"/>
              </a:rPr>
              <a:t>. Defaults to </a:t>
            </a:r>
            <a:r>
              <a:rPr lang="en-US" sz="1400" dirty="0" smtClean="0">
                <a:solidFill>
                  <a:srgbClr val="00B050"/>
                </a:solidFill>
                <a:latin typeface="+mj-lt"/>
                <a:cs typeface="Arial" pitchFamily="34" charset="0"/>
              </a:rPr>
              <a:t>code</a:t>
            </a:r>
            <a:r>
              <a:rPr lang="en-US" sz="1400" dirty="0" smtClean="0">
                <a:latin typeface="+mj-lt"/>
                <a:cs typeface="Arial" pitchFamily="34" charset="0"/>
              </a:rPr>
              <a:t>…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581401" y="3494276"/>
            <a:ext cx="1134072" cy="653994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581401" y="4017496"/>
            <a:ext cx="1134072" cy="800357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715473" y="4148270"/>
            <a:ext cx="3882175" cy="6695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461828" y="6255841"/>
            <a:ext cx="3026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Facebook documentation example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003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9759">
        <p:fade/>
      </p:transition>
    </mc:Choice>
    <mc:Fallback xmlns="">
      <p:transition spd="med" advTm="6975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implementation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026" name="Picture 2" descr="http://cdn.crackberry.com/sites/crackberry.com/files/styles/large/public/topic_images/2013/ANDROID.png?itok=xhm7jax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009" y="1301203"/>
            <a:ext cx="1483189" cy="148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65760" y="2934018"/>
            <a:ext cx="1295400" cy="1676400"/>
            <a:chOff x="1139851" y="2590800"/>
            <a:chExt cx="1295400" cy="1676400"/>
          </a:xfrm>
        </p:grpSpPr>
        <p:grpSp>
          <p:nvGrpSpPr>
            <p:cNvPr id="7" name="Group 6"/>
            <p:cNvGrpSpPr/>
            <p:nvPr/>
          </p:nvGrpSpPr>
          <p:grpSpPr>
            <a:xfrm>
              <a:off x="1139851" y="2590800"/>
              <a:ext cx="1295400" cy="1676400"/>
              <a:chOff x="1295400" y="2590800"/>
              <a:chExt cx="12954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1295400" y="2590800"/>
                <a:ext cx="1295400" cy="1676400"/>
              </a:xfrm>
              <a:prstGeom prst="roundRect">
                <a:avLst/>
              </a:prstGeom>
              <a:solidFill>
                <a:srgbClr val="00B0F0">
                  <a:alpha val="5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1371600" y="2659697"/>
                <a:ext cx="1143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Facebook back end</a:t>
                </a:r>
                <a:endParaRPr lang="en-US" dirty="0"/>
              </a:p>
            </p:txBody>
          </p:sp>
        </p:grpSp>
        <p:pic>
          <p:nvPicPr>
            <p:cNvPr id="1028" name="Picture 4" descr="http://storemodules.com/media/catalog/product/cache/1/image/240x/9df78eab33525d08d6e5fb8d27136e95/i/c/icon-256x256_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8450" y="3313331"/>
              <a:ext cx="914401" cy="914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1737362" y="2502733"/>
            <a:ext cx="2437008" cy="600509"/>
            <a:chOff x="2573358" y="2502733"/>
            <a:chExt cx="2437008" cy="600509"/>
          </a:xfrm>
        </p:grpSpPr>
        <p:cxnSp>
          <p:nvCxnSpPr>
            <p:cNvPr id="18" name="Straight Arrow Connector 17"/>
            <p:cNvCxnSpPr/>
            <p:nvPr/>
          </p:nvCxnSpPr>
          <p:spPr>
            <a:xfrm flipH="1">
              <a:off x="2573358" y="2575560"/>
              <a:ext cx="2437008" cy="52768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/>
            <p:cNvGrpSpPr/>
            <p:nvPr/>
          </p:nvGrpSpPr>
          <p:grpSpPr>
            <a:xfrm rot="20734941">
              <a:off x="2878630" y="2502733"/>
              <a:ext cx="1755938" cy="369332"/>
              <a:chOff x="3006045" y="2702658"/>
              <a:chExt cx="1755938" cy="369332"/>
            </a:xfrm>
          </p:grpSpPr>
          <p:sp>
            <p:nvSpPr>
              <p:cNvPr id="19" name="TextBox 18"/>
              <p:cNvSpPr txBox="1"/>
              <p:nvPr/>
            </p:nvSpPr>
            <p:spPr>
              <a:xfrm rot="200875">
                <a:off x="3216367" y="2702658"/>
                <a:ext cx="15456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dialog/</a:t>
                </a:r>
                <a:r>
                  <a:rPr lang="en-US" dirty="0" err="1" smtClean="0"/>
                  <a:t>oauth</a:t>
                </a:r>
                <a:r>
                  <a:rPr lang="en-US" dirty="0" smtClean="0"/>
                  <a:t>…</a:t>
                </a:r>
                <a:endParaRPr lang="en-US" dirty="0"/>
              </a:p>
            </p:txBody>
          </p:sp>
          <p:sp>
            <p:nvSpPr>
              <p:cNvPr id="32" name="Oval 31"/>
              <p:cNvSpPr/>
              <p:nvPr/>
            </p:nvSpPr>
            <p:spPr>
              <a:xfrm rot="200875">
                <a:off x="3006045" y="2733562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3031845" y="3005408"/>
            <a:ext cx="1653430" cy="1981697"/>
            <a:chOff x="4370761" y="3104468"/>
            <a:chExt cx="1653430" cy="1981697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6024191" y="3104468"/>
              <a:ext cx="0" cy="198169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Group 44"/>
            <p:cNvGrpSpPr/>
            <p:nvPr/>
          </p:nvGrpSpPr>
          <p:grpSpPr>
            <a:xfrm>
              <a:off x="4370761" y="3820183"/>
              <a:ext cx="1496639" cy="369332"/>
              <a:chOff x="6067678" y="3834837"/>
              <a:chExt cx="1496639" cy="369332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6296278" y="3834837"/>
                <a:ext cx="12680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access_token</a:t>
                </a:r>
                <a:endParaRPr lang="en-US" dirty="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6067678" y="3929940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1744980" y="2791733"/>
            <a:ext cx="2437010" cy="651617"/>
            <a:chOff x="2497156" y="2875553"/>
            <a:chExt cx="2437010" cy="651617"/>
          </a:xfrm>
        </p:grpSpPr>
        <p:cxnSp>
          <p:nvCxnSpPr>
            <p:cNvPr id="21" name="Straight Arrow Connector 20"/>
            <p:cNvCxnSpPr/>
            <p:nvPr/>
          </p:nvCxnSpPr>
          <p:spPr>
            <a:xfrm flipV="1">
              <a:off x="2497156" y="2875553"/>
              <a:ext cx="2437010" cy="59520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51"/>
            <p:cNvGrpSpPr/>
            <p:nvPr/>
          </p:nvGrpSpPr>
          <p:grpSpPr>
            <a:xfrm rot="20734941">
              <a:off x="3092466" y="3157838"/>
              <a:ext cx="1461940" cy="369332"/>
              <a:chOff x="3052041" y="2786296"/>
              <a:chExt cx="1461940" cy="369332"/>
            </a:xfrm>
          </p:grpSpPr>
          <p:sp>
            <p:nvSpPr>
              <p:cNvPr id="53" name="TextBox 52"/>
              <p:cNvSpPr txBox="1"/>
              <p:nvPr/>
            </p:nvSpPr>
            <p:spPr>
              <a:xfrm rot="127309">
                <a:off x="3245942" y="2786296"/>
                <a:ext cx="12680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a</a:t>
                </a:r>
                <a:r>
                  <a:rPr lang="en-US" dirty="0" err="1" smtClean="0"/>
                  <a:t>ccess_token</a:t>
                </a:r>
                <a:endParaRPr lang="en-US" dirty="0"/>
              </a:p>
            </p:txBody>
          </p:sp>
          <p:sp>
            <p:nvSpPr>
              <p:cNvPr id="54" name="Oval 53"/>
              <p:cNvSpPr/>
              <p:nvPr/>
            </p:nvSpPr>
            <p:spPr>
              <a:xfrm rot="186273">
                <a:off x="3052041" y="2830551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1661160" y="4189516"/>
            <a:ext cx="2169916" cy="871951"/>
            <a:chOff x="2497156" y="4189516"/>
            <a:chExt cx="2169916" cy="871951"/>
          </a:xfrm>
        </p:grpSpPr>
        <p:cxnSp>
          <p:nvCxnSpPr>
            <p:cNvPr id="30" name="Straight Arrow Connector 29"/>
            <p:cNvCxnSpPr/>
            <p:nvPr/>
          </p:nvCxnSpPr>
          <p:spPr>
            <a:xfrm flipH="1" flipV="1">
              <a:off x="2497156" y="4189516"/>
              <a:ext cx="2117133" cy="87195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oup 55"/>
            <p:cNvGrpSpPr/>
            <p:nvPr/>
          </p:nvGrpSpPr>
          <p:grpSpPr>
            <a:xfrm rot="1260558">
              <a:off x="2742612" y="4297040"/>
              <a:ext cx="1924460" cy="369332"/>
              <a:chOff x="2910049" y="2737077"/>
              <a:chExt cx="1924460" cy="369332"/>
            </a:xfrm>
          </p:grpSpPr>
          <p:sp>
            <p:nvSpPr>
              <p:cNvPr id="57" name="TextBox 56"/>
              <p:cNvSpPr txBox="1"/>
              <p:nvPr/>
            </p:nvSpPr>
            <p:spPr>
              <a:xfrm>
                <a:off x="3075886" y="2737077"/>
                <a:ext cx="17586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exchange user info</a:t>
                </a:r>
                <a:endParaRPr lang="en-US" dirty="0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910049" y="2823240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4</a:t>
                </a:r>
                <a:endParaRPr lang="en-US" dirty="0"/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1447800" y="4610418"/>
            <a:ext cx="2291763" cy="908249"/>
            <a:chOff x="2283796" y="4610418"/>
            <a:chExt cx="2291763" cy="908249"/>
          </a:xfrm>
        </p:grpSpPr>
        <p:cxnSp>
          <p:nvCxnSpPr>
            <p:cNvPr id="33" name="Straight Arrow Connector 32"/>
            <p:cNvCxnSpPr>
              <a:endCxn id="64" idx="1"/>
            </p:cNvCxnSpPr>
            <p:nvPr/>
          </p:nvCxnSpPr>
          <p:spPr>
            <a:xfrm>
              <a:off x="2283796" y="4610418"/>
              <a:ext cx="2291763" cy="90824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Group 58"/>
            <p:cNvGrpSpPr/>
            <p:nvPr/>
          </p:nvGrpSpPr>
          <p:grpSpPr>
            <a:xfrm rot="1277585">
              <a:off x="2716700" y="4687617"/>
              <a:ext cx="1502830" cy="369332"/>
              <a:chOff x="3149144" y="2478878"/>
              <a:chExt cx="1502830" cy="369332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3337190" y="2478878"/>
                <a:ext cx="13147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user id/email</a:t>
                </a:r>
                <a:endParaRPr lang="en-US" dirty="0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3149144" y="2549394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4985684" y="3005408"/>
            <a:ext cx="1855886" cy="1981698"/>
            <a:chOff x="6324600" y="3104468"/>
            <a:chExt cx="1855886" cy="1981698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6324600" y="3104468"/>
              <a:ext cx="0" cy="198169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/>
            <p:cNvGrpSpPr/>
            <p:nvPr/>
          </p:nvGrpSpPr>
          <p:grpSpPr>
            <a:xfrm>
              <a:off x="6409425" y="3830609"/>
              <a:ext cx="1771061" cy="369332"/>
              <a:chOff x="6203688" y="3859574"/>
              <a:chExt cx="1771061" cy="369332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6418426" y="3859574"/>
                <a:ext cx="15563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Welcome, Alice!</a:t>
                </a:r>
                <a:endParaRPr lang="en-US" dirty="0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6203688" y="3929940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6</a:t>
                </a:r>
                <a:endParaRPr lang="en-US" dirty="0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4259919" y="2225717"/>
            <a:ext cx="1033721" cy="649836"/>
            <a:chOff x="6003410" y="2360382"/>
            <a:chExt cx="1033721" cy="649836"/>
          </a:xfrm>
        </p:grpSpPr>
        <p:sp>
          <p:nvSpPr>
            <p:cNvPr id="8" name="Rounded Rectangle 7"/>
            <p:cNvSpPr/>
            <p:nvPr/>
          </p:nvSpPr>
          <p:spPr>
            <a:xfrm>
              <a:off x="6003410" y="2360382"/>
              <a:ext cx="1033721" cy="649836"/>
            </a:xfrm>
            <a:prstGeom prst="roundRect">
              <a:avLst/>
            </a:prstGeom>
            <a:solidFill>
              <a:srgbClr val="02E828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33890" y="2363887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Foo App Client</a:t>
              </a:r>
              <a:endParaRPr lang="en-US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739563" y="5061467"/>
            <a:ext cx="2073782" cy="914400"/>
            <a:chOff x="4165487" y="4297808"/>
            <a:chExt cx="2073782" cy="914400"/>
          </a:xfrm>
        </p:grpSpPr>
        <p:grpSp>
          <p:nvGrpSpPr>
            <p:cNvPr id="62" name="Group 61"/>
            <p:cNvGrpSpPr/>
            <p:nvPr/>
          </p:nvGrpSpPr>
          <p:grpSpPr>
            <a:xfrm>
              <a:off x="4165487" y="4297808"/>
              <a:ext cx="2057400" cy="914400"/>
              <a:chOff x="4191000" y="1981200"/>
              <a:chExt cx="2057400" cy="914400"/>
            </a:xfrm>
            <a:solidFill>
              <a:srgbClr val="FFC000">
                <a:alpha val="50000"/>
              </a:srgbClr>
            </a:solidFill>
          </p:grpSpPr>
          <p:sp>
            <p:nvSpPr>
              <p:cNvPr id="64" name="Rounded Rectangle 63"/>
              <p:cNvSpPr/>
              <p:nvPr/>
            </p:nvSpPr>
            <p:spPr>
              <a:xfrm>
                <a:off x="4191000" y="1981200"/>
                <a:ext cx="2057400" cy="91440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4229730" y="2115232"/>
                <a:ext cx="990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Foo App Server</a:t>
                </a:r>
                <a:endParaRPr lang="en-US" dirty="0"/>
              </a:p>
            </p:txBody>
          </p:sp>
        </p:grpSp>
        <p:pic>
          <p:nvPicPr>
            <p:cNvPr id="63" name="Picture 6" descr="http://www.itvedant.com/wp-content/uploads/2013/03/php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4187" y="4431841"/>
              <a:ext cx="1045082" cy="682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9" name="Rounded Rectangular Callout 48"/>
          <p:cNvSpPr/>
          <p:nvPr/>
        </p:nvSpPr>
        <p:spPr>
          <a:xfrm>
            <a:off x="365760" y="1600200"/>
            <a:ext cx="3260868" cy="516037"/>
          </a:xfrm>
          <a:prstGeom prst="wedgeRoundRectCallout">
            <a:avLst>
              <a:gd name="adj1" fmla="val 18575"/>
              <a:gd name="adj2" fmla="val 126891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response_type</a:t>
            </a:r>
            <a:r>
              <a:rPr lang="en-US" dirty="0" smtClean="0"/>
              <a:t> = </a:t>
            </a:r>
            <a:r>
              <a:rPr lang="en-US" dirty="0" err="1" smtClean="0"/>
              <a:t>access_token</a:t>
            </a: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912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8664">
        <p:fade/>
      </p:transition>
    </mc:Choice>
    <mc:Fallback xmlns="">
      <p:transition spd="med" advTm="1186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Access_token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CAADxRthhGccBAFtpBpZAyg80NH6defOZCZAiRPAMCUmxlN3nw5ZBfQIK7YZAtKbCBYszbwZAsjLRbvP3CI2W0U0eXLaQhehZCEOu2LF7RzqxiVCGvTiAZCJ4ZCk5CxILfF2QKfSlsUXJ22y0dtJdA8MQO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4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Exchange User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Request: </a:t>
            </a:r>
          </a:p>
          <a:p>
            <a:pPr marL="0" indent="0">
              <a:buNone/>
            </a:pPr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smtClean="0"/>
              <a:t>graph.facebook.com/me?access_token=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CAADxRthhGccBAFtpBpZAyg80NH6defOZCZAiRPAMCUmxlN3nw5ZBfQIK7YZAtKbCBYszbwZAsjLRbvP3CI2W0U0eXLaQhehZCEOu2LF7RzqxiVCGvTiAZCJ4ZCk5CxILfF2QKfSlsUXJ22y0dtJdA8MQO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ysClr val="windowText" lastClr="000000"/>
                </a:solidFill>
              </a:rPr>
              <a:t>Response: </a:t>
            </a:r>
          </a:p>
          <a:p>
            <a:pPr marL="0" indent="0">
              <a:buNone/>
            </a:pPr>
            <a:r>
              <a:rPr lang="en-US" dirty="0"/>
              <a:t>{ "id": "</a:t>
            </a:r>
            <a:r>
              <a:rPr lang="en-US" dirty="0" smtClean="0">
                <a:solidFill>
                  <a:srgbClr val="FF0000"/>
                </a:solidFill>
              </a:rPr>
              <a:t>100006071110883</a:t>
            </a:r>
            <a:r>
              <a:rPr lang="en-US" dirty="0"/>
              <a:t>", "name": "</a:t>
            </a:r>
            <a:r>
              <a:rPr lang="en-US" dirty="0" err="1"/>
              <a:t>Syxvq</a:t>
            </a:r>
            <a:r>
              <a:rPr lang="en-US" dirty="0"/>
              <a:t> </a:t>
            </a:r>
            <a:r>
              <a:rPr lang="en-US" dirty="0" err="1" smtClean="0"/>
              <a:t>Ldfwpk</a:t>
            </a:r>
            <a:r>
              <a:rPr lang="en-US" dirty="0"/>
              <a:t>", "</a:t>
            </a:r>
            <a:r>
              <a:rPr lang="en-US" dirty="0" err="1"/>
              <a:t>first_name</a:t>
            </a:r>
            <a:r>
              <a:rPr lang="en-US" dirty="0"/>
              <a:t>": "</a:t>
            </a:r>
            <a:r>
              <a:rPr lang="en-US" dirty="0" err="1"/>
              <a:t>Syxvq</a:t>
            </a:r>
            <a:r>
              <a:rPr lang="en-US" dirty="0"/>
              <a:t>", "</a:t>
            </a:r>
            <a:r>
              <a:rPr lang="en-US" dirty="0" err="1"/>
              <a:t>last_name</a:t>
            </a:r>
            <a:r>
              <a:rPr lang="en-US" dirty="0"/>
              <a:t>": "</a:t>
            </a:r>
            <a:r>
              <a:rPr lang="en-US" dirty="0" err="1" smtClean="0"/>
              <a:t>Ldfwpk</a:t>
            </a:r>
            <a:r>
              <a:rPr lang="en-US" dirty="0"/>
              <a:t>", "link": "https://</a:t>
            </a:r>
            <a:r>
              <a:rPr lang="en-US" dirty="0" smtClean="0"/>
              <a:t>www.facebook.com/syxvq.ldfwpk</a:t>
            </a:r>
            <a:r>
              <a:rPr lang="en-US" dirty="0"/>
              <a:t>", "username": "</a:t>
            </a:r>
            <a:r>
              <a:rPr lang="en-US" dirty="0" err="1" smtClean="0"/>
              <a:t>syxvq.ldfwpk</a:t>
            </a:r>
            <a:r>
              <a:rPr lang="en-US" dirty="0" smtClean="0"/>
              <a:t>“….}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5257800" y="3657600"/>
            <a:ext cx="1981200" cy="762000"/>
          </a:xfrm>
          <a:prstGeom prst="wedgeRoundRectCallout">
            <a:avLst>
              <a:gd name="adj1" fmla="val -111218"/>
              <a:gd name="adj2" fmla="val 71500"/>
              <a:gd name="adj3" fmla="val 16667"/>
            </a:avLst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User’s FB 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77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Authentication, SSL review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Single Sign-On protocol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(Part of) My </a:t>
            </a:r>
            <a:r>
              <a:rPr lang="en-US" dirty="0" smtClean="0"/>
              <a:t>research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25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implementation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026" name="Picture 2" descr="http://cdn.crackberry.com/sites/crackberry.com/files/styles/large/public/topic_images/2013/ANDROID.png?itok=xhm7jax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009" y="1301203"/>
            <a:ext cx="1483189" cy="148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65760" y="2934018"/>
            <a:ext cx="1295400" cy="1676400"/>
            <a:chOff x="1139851" y="2590800"/>
            <a:chExt cx="1295400" cy="1676400"/>
          </a:xfrm>
        </p:grpSpPr>
        <p:grpSp>
          <p:nvGrpSpPr>
            <p:cNvPr id="7" name="Group 6"/>
            <p:cNvGrpSpPr/>
            <p:nvPr/>
          </p:nvGrpSpPr>
          <p:grpSpPr>
            <a:xfrm>
              <a:off x="1139851" y="2590800"/>
              <a:ext cx="1295400" cy="1676400"/>
              <a:chOff x="1295400" y="2590800"/>
              <a:chExt cx="12954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1295400" y="2590800"/>
                <a:ext cx="1295400" cy="1676400"/>
              </a:xfrm>
              <a:prstGeom prst="roundRect">
                <a:avLst/>
              </a:prstGeom>
              <a:solidFill>
                <a:srgbClr val="00B0F0">
                  <a:alpha val="5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1371600" y="2659697"/>
                <a:ext cx="1143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Facebook back end</a:t>
                </a:r>
                <a:endParaRPr lang="en-US" dirty="0"/>
              </a:p>
            </p:txBody>
          </p:sp>
        </p:grpSp>
        <p:pic>
          <p:nvPicPr>
            <p:cNvPr id="1028" name="Picture 4" descr="http://storemodules.com/media/catalog/product/cache/1/image/240x/9df78eab33525d08d6e5fb8d27136e95/i/c/icon-256x256_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8450" y="3313331"/>
              <a:ext cx="914401" cy="914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1661162" y="2594183"/>
            <a:ext cx="2437008" cy="600499"/>
            <a:chOff x="2497158" y="2594183"/>
            <a:chExt cx="2437008" cy="600499"/>
          </a:xfrm>
        </p:grpSpPr>
        <p:cxnSp>
          <p:nvCxnSpPr>
            <p:cNvPr id="18" name="Straight Arrow Connector 17"/>
            <p:cNvCxnSpPr/>
            <p:nvPr/>
          </p:nvCxnSpPr>
          <p:spPr>
            <a:xfrm flipH="1">
              <a:off x="2497158" y="2667000"/>
              <a:ext cx="2437008" cy="52768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/>
            <p:cNvGrpSpPr/>
            <p:nvPr/>
          </p:nvGrpSpPr>
          <p:grpSpPr>
            <a:xfrm rot="20734941">
              <a:off x="2802430" y="2594183"/>
              <a:ext cx="1755938" cy="369332"/>
              <a:chOff x="2909481" y="2772248"/>
              <a:chExt cx="1755938" cy="369332"/>
            </a:xfrm>
          </p:grpSpPr>
          <p:sp>
            <p:nvSpPr>
              <p:cNvPr id="19" name="TextBox 18"/>
              <p:cNvSpPr txBox="1"/>
              <p:nvPr/>
            </p:nvSpPr>
            <p:spPr>
              <a:xfrm rot="200875">
                <a:off x="3119803" y="2772248"/>
                <a:ext cx="15456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dialog/</a:t>
                </a:r>
                <a:r>
                  <a:rPr lang="en-US" dirty="0" err="1" smtClean="0"/>
                  <a:t>oauth</a:t>
                </a:r>
                <a:r>
                  <a:rPr lang="en-US" dirty="0" smtClean="0"/>
                  <a:t>…</a:t>
                </a:r>
                <a:endParaRPr lang="en-US" dirty="0"/>
              </a:p>
            </p:txBody>
          </p:sp>
          <p:sp>
            <p:nvSpPr>
              <p:cNvPr id="32" name="Oval 31"/>
              <p:cNvSpPr/>
              <p:nvPr/>
            </p:nvSpPr>
            <p:spPr>
              <a:xfrm rot="200875">
                <a:off x="2909481" y="2803152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3031845" y="3005408"/>
            <a:ext cx="1653430" cy="1981697"/>
            <a:chOff x="4370761" y="3104468"/>
            <a:chExt cx="1653430" cy="1981697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6024191" y="3104468"/>
              <a:ext cx="0" cy="198169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Group 44"/>
            <p:cNvGrpSpPr/>
            <p:nvPr/>
          </p:nvGrpSpPr>
          <p:grpSpPr>
            <a:xfrm>
              <a:off x="4370761" y="3820183"/>
              <a:ext cx="1496639" cy="369332"/>
              <a:chOff x="6067678" y="3834837"/>
              <a:chExt cx="1496639" cy="369332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6296278" y="3834837"/>
                <a:ext cx="12680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access_token</a:t>
                </a:r>
                <a:endParaRPr lang="en-US" dirty="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6067678" y="3929940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1661160" y="2875553"/>
            <a:ext cx="2437010" cy="651617"/>
            <a:chOff x="2497156" y="2875553"/>
            <a:chExt cx="2437010" cy="651617"/>
          </a:xfrm>
        </p:grpSpPr>
        <p:cxnSp>
          <p:nvCxnSpPr>
            <p:cNvPr id="21" name="Straight Arrow Connector 20"/>
            <p:cNvCxnSpPr/>
            <p:nvPr/>
          </p:nvCxnSpPr>
          <p:spPr>
            <a:xfrm flipV="1">
              <a:off x="2497156" y="2875553"/>
              <a:ext cx="2437010" cy="59520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51"/>
            <p:cNvGrpSpPr/>
            <p:nvPr/>
          </p:nvGrpSpPr>
          <p:grpSpPr>
            <a:xfrm rot="20734941">
              <a:off x="3092466" y="3157838"/>
              <a:ext cx="1461940" cy="369332"/>
              <a:chOff x="3052041" y="2786296"/>
              <a:chExt cx="1461940" cy="369332"/>
            </a:xfrm>
          </p:grpSpPr>
          <p:sp>
            <p:nvSpPr>
              <p:cNvPr id="53" name="TextBox 52"/>
              <p:cNvSpPr txBox="1"/>
              <p:nvPr/>
            </p:nvSpPr>
            <p:spPr>
              <a:xfrm rot="127309">
                <a:off x="3245942" y="2786296"/>
                <a:ext cx="12680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a</a:t>
                </a:r>
                <a:r>
                  <a:rPr lang="en-US" dirty="0" err="1" smtClean="0"/>
                  <a:t>ccess_token</a:t>
                </a:r>
                <a:endParaRPr lang="en-US" dirty="0"/>
              </a:p>
            </p:txBody>
          </p:sp>
          <p:sp>
            <p:nvSpPr>
              <p:cNvPr id="54" name="Oval 53"/>
              <p:cNvSpPr/>
              <p:nvPr/>
            </p:nvSpPr>
            <p:spPr>
              <a:xfrm rot="186273">
                <a:off x="3052041" y="2830551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1661160" y="4189516"/>
            <a:ext cx="2169916" cy="871951"/>
            <a:chOff x="2497156" y="4189516"/>
            <a:chExt cx="2169916" cy="871951"/>
          </a:xfrm>
        </p:grpSpPr>
        <p:cxnSp>
          <p:nvCxnSpPr>
            <p:cNvPr id="30" name="Straight Arrow Connector 29"/>
            <p:cNvCxnSpPr/>
            <p:nvPr/>
          </p:nvCxnSpPr>
          <p:spPr>
            <a:xfrm flipH="1" flipV="1">
              <a:off x="2497156" y="4189516"/>
              <a:ext cx="2117133" cy="87195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oup 55"/>
            <p:cNvGrpSpPr/>
            <p:nvPr/>
          </p:nvGrpSpPr>
          <p:grpSpPr>
            <a:xfrm rot="1260558">
              <a:off x="2742612" y="4297040"/>
              <a:ext cx="1924460" cy="369332"/>
              <a:chOff x="2910049" y="2737077"/>
              <a:chExt cx="1924460" cy="369332"/>
            </a:xfrm>
          </p:grpSpPr>
          <p:sp>
            <p:nvSpPr>
              <p:cNvPr id="57" name="TextBox 56"/>
              <p:cNvSpPr txBox="1"/>
              <p:nvPr/>
            </p:nvSpPr>
            <p:spPr>
              <a:xfrm>
                <a:off x="3075886" y="2737077"/>
                <a:ext cx="17586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exchange user info</a:t>
                </a:r>
                <a:endParaRPr lang="en-US" dirty="0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910049" y="2823240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4</a:t>
                </a:r>
                <a:endParaRPr lang="en-US" dirty="0"/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1447800" y="4610418"/>
            <a:ext cx="2291763" cy="908249"/>
            <a:chOff x="2283796" y="4610418"/>
            <a:chExt cx="2291763" cy="908249"/>
          </a:xfrm>
        </p:grpSpPr>
        <p:cxnSp>
          <p:nvCxnSpPr>
            <p:cNvPr id="33" name="Straight Arrow Connector 32"/>
            <p:cNvCxnSpPr>
              <a:endCxn id="64" idx="1"/>
            </p:cNvCxnSpPr>
            <p:nvPr/>
          </p:nvCxnSpPr>
          <p:spPr>
            <a:xfrm>
              <a:off x="2283796" y="4610418"/>
              <a:ext cx="2291763" cy="90824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Group 58"/>
            <p:cNvGrpSpPr/>
            <p:nvPr/>
          </p:nvGrpSpPr>
          <p:grpSpPr>
            <a:xfrm rot="1277585">
              <a:off x="2716700" y="4687617"/>
              <a:ext cx="1502830" cy="369332"/>
              <a:chOff x="3149144" y="2478878"/>
              <a:chExt cx="1502830" cy="369332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3337190" y="2478878"/>
                <a:ext cx="13147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user id/email</a:t>
                </a:r>
                <a:endParaRPr lang="en-US" dirty="0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3149144" y="2549394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4985684" y="3005408"/>
            <a:ext cx="1855886" cy="1981698"/>
            <a:chOff x="6324600" y="3104468"/>
            <a:chExt cx="1855886" cy="1981698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6324600" y="3104468"/>
              <a:ext cx="0" cy="198169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/>
            <p:cNvGrpSpPr/>
            <p:nvPr/>
          </p:nvGrpSpPr>
          <p:grpSpPr>
            <a:xfrm>
              <a:off x="6409425" y="3830609"/>
              <a:ext cx="1771061" cy="369332"/>
              <a:chOff x="6203688" y="3859574"/>
              <a:chExt cx="1771061" cy="369332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6418426" y="3859574"/>
                <a:ext cx="15563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Welcome, Alice!</a:t>
                </a:r>
                <a:endParaRPr lang="en-US" dirty="0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6203688" y="3929940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6</a:t>
                </a:r>
                <a:endParaRPr lang="en-US" dirty="0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4259919" y="2225717"/>
            <a:ext cx="1033721" cy="649836"/>
            <a:chOff x="6003410" y="2360382"/>
            <a:chExt cx="1033721" cy="649836"/>
          </a:xfrm>
        </p:grpSpPr>
        <p:sp>
          <p:nvSpPr>
            <p:cNvPr id="8" name="Rounded Rectangle 7"/>
            <p:cNvSpPr/>
            <p:nvPr/>
          </p:nvSpPr>
          <p:spPr>
            <a:xfrm>
              <a:off x="6003410" y="2360382"/>
              <a:ext cx="1033721" cy="649836"/>
            </a:xfrm>
            <a:prstGeom prst="roundRect">
              <a:avLst/>
            </a:prstGeom>
            <a:solidFill>
              <a:srgbClr val="02E828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33890" y="2363887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Foo App Client</a:t>
              </a:r>
              <a:endParaRPr lang="en-US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010133" y="2229222"/>
            <a:ext cx="1551132" cy="652959"/>
            <a:chOff x="5936767" y="2357259"/>
            <a:chExt cx="1174190" cy="652959"/>
          </a:xfrm>
        </p:grpSpPr>
        <p:sp>
          <p:nvSpPr>
            <p:cNvPr id="50" name="Rounded Rectangle 49"/>
            <p:cNvSpPr/>
            <p:nvPr/>
          </p:nvSpPr>
          <p:spPr>
            <a:xfrm>
              <a:off x="6003410" y="2360382"/>
              <a:ext cx="1033721" cy="649836"/>
            </a:xfrm>
            <a:prstGeom prst="roundRect">
              <a:avLst/>
            </a:prstGeom>
            <a:solidFill>
              <a:srgbClr val="FF0000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936767" y="2357259"/>
              <a:ext cx="11741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Malicious</a:t>
              </a:r>
            </a:p>
            <a:p>
              <a:pPr algn="ctr"/>
              <a:r>
                <a:rPr lang="en-US" dirty="0" smtClean="0"/>
                <a:t>App Client</a:t>
              </a:r>
              <a:endParaRPr lang="en-US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739563" y="5061467"/>
            <a:ext cx="2073782" cy="914400"/>
            <a:chOff x="4165487" y="4297808"/>
            <a:chExt cx="2073782" cy="914400"/>
          </a:xfrm>
        </p:grpSpPr>
        <p:grpSp>
          <p:nvGrpSpPr>
            <p:cNvPr id="62" name="Group 61"/>
            <p:cNvGrpSpPr/>
            <p:nvPr/>
          </p:nvGrpSpPr>
          <p:grpSpPr>
            <a:xfrm>
              <a:off x="4165487" y="4297808"/>
              <a:ext cx="2057400" cy="914400"/>
              <a:chOff x="4191000" y="1981200"/>
              <a:chExt cx="2057400" cy="914400"/>
            </a:xfrm>
            <a:solidFill>
              <a:srgbClr val="FFC000">
                <a:alpha val="50000"/>
              </a:srgbClr>
            </a:solidFill>
          </p:grpSpPr>
          <p:sp>
            <p:nvSpPr>
              <p:cNvPr id="64" name="Rounded Rectangle 63"/>
              <p:cNvSpPr/>
              <p:nvPr/>
            </p:nvSpPr>
            <p:spPr>
              <a:xfrm>
                <a:off x="4191000" y="1981200"/>
                <a:ext cx="2057400" cy="91440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4229730" y="2115232"/>
                <a:ext cx="990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Foo App Server</a:t>
                </a:r>
                <a:endParaRPr lang="en-US" dirty="0"/>
              </a:p>
            </p:txBody>
          </p:sp>
        </p:grpSp>
        <p:pic>
          <p:nvPicPr>
            <p:cNvPr id="63" name="Picture 6" descr="http://www.itvedant.com/wp-content/uploads/2013/03/php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4187" y="4431841"/>
              <a:ext cx="1045082" cy="682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6" name="Title 1"/>
          <p:cNvSpPr txBox="1">
            <a:spLocks/>
          </p:cNvSpPr>
          <p:nvPr/>
        </p:nvSpPr>
        <p:spPr>
          <a:xfrm>
            <a:off x="492679" y="2857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Possible Attack</a:t>
            </a:r>
            <a:endParaRPr lang="en-US" dirty="0"/>
          </a:p>
        </p:txBody>
      </p:sp>
      <p:grpSp>
        <p:nvGrpSpPr>
          <p:cNvPr id="67" name="Group 66"/>
          <p:cNvGrpSpPr/>
          <p:nvPr/>
        </p:nvGrpSpPr>
        <p:grpSpPr>
          <a:xfrm>
            <a:off x="5905998" y="2398164"/>
            <a:ext cx="2599773" cy="1374054"/>
            <a:chOff x="5905998" y="2398164"/>
            <a:chExt cx="2599773" cy="1374054"/>
          </a:xfrm>
        </p:grpSpPr>
        <p:cxnSp>
          <p:nvCxnSpPr>
            <p:cNvPr id="68" name="Straight Arrow Connector 67"/>
            <p:cNvCxnSpPr/>
            <p:nvPr/>
          </p:nvCxnSpPr>
          <p:spPr>
            <a:xfrm>
              <a:off x="5905998" y="2398164"/>
              <a:ext cx="2018802" cy="137405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Group 68"/>
            <p:cNvGrpSpPr/>
            <p:nvPr/>
          </p:nvGrpSpPr>
          <p:grpSpPr>
            <a:xfrm>
              <a:off x="7009132" y="2721152"/>
              <a:ext cx="1496639" cy="369332"/>
              <a:chOff x="6203688" y="3834837"/>
              <a:chExt cx="1496639" cy="369332"/>
            </a:xfrm>
          </p:grpSpPr>
          <p:sp>
            <p:nvSpPr>
              <p:cNvPr id="70" name="TextBox 69"/>
              <p:cNvSpPr txBox="1"/>
              <p:nvPr/>
            </p:nvSpPr>
            <p:spPr>
              <a:xfrm>
                <a:off x="6432288" y="3834837"/>
                <a:ext cx="12680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access_token</a:t>
                </a:r>
                <a:endParaRPr lang="en-US" dirty="0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6203688" y="3929940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</p:grpSp>
      </p:grpSp>
      <p:pic>
        <p:nvPicPr>
          <p:cNvPr id="72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24800" y="3620554"/>
            <a:ext cx="710964" cy="70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3" name="Group 72"/>
          <p:cNvGrpSpPr/>
          <p:nvPr/>
        </p:nvGrpSpPr>
        <p:grpSpPr>
          <a:xfrm>
            <a:off x="5677398" y="4192454"/>
            <a:ext cx="2203171" cy="1113906"/>
            <a:chOff x="5677398" y="4192454"/>
            <a:chExt cx="2203171" cy="1113906"/>
          </a:xfrm>
        </p:grpSpPr>
        <p:cxnSp>
          <p:nvCxnSpPr>
            <p:cNvPr id="74" name="Straight Arrow Connector 73"/>
            <p:cNvCxnSpPr/>
            <p:nvPr/>
          </p:nvCxnSpPr>
          <p:spPr>
            <a:xfrm flipH="1">
              <a:off x="5813345" y="4192454"/>
              <a:ext cx="2067224" cy="111390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5" name="Group 74"/>
            <p:cNvGrpSpPr/>
            <p:nvPr/>
          </p:nvGrpSpPr>
          <p:grpSpPr>
            <a:xfrm>
              <a:off x="5677398" y="4230045"/>
              <a:ext cx="1496639" cy="369332"/>
              <a:chOff x="5937486" y="3809616"/>
              <a:chExt cx="1496639" cy="369332"/>
            </a:xfrm>
          </p:grpSpPr>
          <p:sp>
            <p:nvSpPr>
              <p:cNvPr id="76" name="TextBox 75"/>
              <p:cNvSpPr txBox="1"/>
              <p:nvPr/>
            </p:nvSpPr>
            <p:spPr>
              <a:xfrm>
                <a:off x="6166086" y="3809616"/>
                <a:ext cx="12680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access_token</a:t>
                </a:r>
                <a:endParaRPr lang="en-US" dirty="0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5937486" y="3904719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4</a:t>
                </a:r>
                <a:endParaRPr lang="en-US" dirty="0"/>
              </a:p>
            </p:txBody>
          </p:sp>
        </p:grpSp>
      </p:grpSp>
      <p:grpSp>
        <p:nvGrpSpPr>
          <p:cNvPr id="78" name="Group 77"/>
          <p:cNvGrpSpPr/>
          <p:nvPr/>
        </p:nvGrpSpPr>
        <p:grpSpPr>
          <a:xfrm>
            <a:off x="5813345" y="4320974"/>
            <a:ext cx="2706803" cy="1394027"/>
            <a:chOff x="5813345" y="4320974"/>
            <a:chExt cx="2706803" cy="1394027"/>
          </a:xfrm>
        </p:grpSpPr>
        <p:cxnSp>
          <p:nvCxnSpPr>
            <p:cNvPr id="79" name="Straight Arrow Connector 78"/>
            <p:cNvCxnSpPr>
              <a:endCxn id="72" idx="2"/>
            </p:cNvCxnSpPr>
            <p:nvPr/>
          </p:nvCxnSpPr>
          <p:spPr>
            <a:xfrm flipV="1">
              <a:off x="5813345" y="4320974"/>
              <a:ext cx="2466937" cy="139402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0" name="Group 79"/>
            <p:cNvGrpSpPr/>
            <p:nvPr/>
          </p:nvGrpSpPr>
          <p:grpSpPr>
            <a:xfrm>
              <a:off x="6779329" y="5152565"/>
              <a:ext cx="1740819" cy="369332"/>
              <a:chOff x="2907219" y="2539967"/>
              <a:chExt cx="1740819" cy="369332"/>
            </a:xfrm>
          </p:grpSpPr>
          <p:sp>
            <p:nvSpPr>
              <p:cNvPr id="81" name="TextBox 80"/>
              <p:cNvSpPr txBox="1"/>
              <p:nvPr/>
            </p:nvSpPr>
            <p:spPr>
              <a:xfrm>
                <a:off x="3073055" y="2539967"/>
                <a:ext cx="15749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Welcome Alice?!</a:t>
                </a:r>
                <a:endParaRPr lang="en-US" dirty="0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2907219" y="2626130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7</a:t>
                </a:r>
                <a:endParaRPr lang="en-US" dirty="0"/>
              </a:p>
            </p:txBody>
          </p:sp>
        </p:grpSp>
      </p:grpSp>
      <p:grpSp>
        <p:nvGrpSpPr>
          <p:cNvPr id="83" name="Group 82"/>
          <p:cNvGrpSpPr/>
          <p:nvPr/>
        </p:nvGrpSpPr>
        <p:grpSpPr>
          <a:xfrm>
            <a:off x="1661160" y="4189515"/>
            <a:ext cx="2169916" cy="871951"/>
            <a:chOff x="2497156" y="4189516"/>
            <a:chExt cx="2169916" cy="871951"/>
          </a:xfrm>
        </p:grpSpPr>
        <p:cxnSp>
          <p:nvCxnSpPr>
            <p:cNvPr id="84" name="Straight Arrow Connector 83"/>
            <p:cNvCxnSpPr/>
            <p:nvPr/>
          </p:nvCxnSpPr>
          <p:spPr>
            <a:xfrm flipH="1" flipV="1">
              <a:off x="2497156" y="4189516"/>
              <a:ext cx="2117133" cy="87195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5" name="Group 84"/>
            <p:cNvGrpSpPr/>
            <p:nvPr/>
          </p:nvGrpSpPr>
          <p:grpSpPr>
            <a:xfrm rot="1260558">
              <a:off x="2742612" y="4297040"/>
              <a:ext cx="1924460" cy="369332"/>
              <a:chOff x="2910049" y="2737077"/>
              <a:chExt cx="1924460" cy="369332"/>
            </a:xfrm>
          </p:grpSpPr>
          <p:sp>
            <p:nvSpPr>
              <p:cNvPr id="86" name="TextBox 85"/>
              <p:cNvSpPr txBox="1"/>
              <p:nvPr/>
            </p:nvSpPr>
            <p:spPr>
              <a:xfrm>
                <a:off x="3075886" y="2737077"/>
                <a:ext cx="17586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exchange user info</a:t>
                </a:r>
                <a:endParaRPr lang="en-US" dirty="0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2910049" y="2823240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</p:grpSp>
      </p:grpSp>
      <p:grpSp>
        <p:nvGrpSpPr>
          <p:cNvPr id="88" name="Group 87"/>
          <p:cNvGrpSpPr/>
          <p:nvPr/>
        </p:nvGrpSpPr>
        <p:grpSpPr>
          <a:xfrm>
            <a:off x="1447799" y="4603610"/>
            <a:ext cx="2291763" cy="908249"/>
            <a:chOff x="2283796" y="4610418"/>
            <a:chExt cx="2291763" cy="908249"/>
          </a:xfrm>
        </p:grpSpPr>
        <p:cxnSp>
          <p:nvCxnSpPr>
            <p:cNvPr id="89" name="Straight Arrow Connector 88"/>
            <p:cNvCxnSpPr/>
            <p:nvPr/>
          </p:nvCxnSpPr>
          <p:spPr>
            <a:xfrm>
              <a:off x="2283796" y="4610418"/>
              <a:ext cx="2291763" cy="90824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0" name="Group 89"/>
            <p:cNvGrpSpPr/>
            <p:nvPr/>
          </p:nvGrpSpPr>
          <p:grpSpPr>
            <a:xfrm rot="1277585">
              <a:off x="2716700" y="4687617"/>
              <a:ext cx="1502830" cy="369332"/>
              <a:chOff x="3149144" y="2478878"/>
              <a:chExt cx="1502830" cy="369332"/>
            </a:xfrm>
          </p:grpSpPr>
          <p:sp>
            <p:nvSpPr>
              <p:cNvPr id="91" name="TextBox 90"/>
              <p:cNvSpPr txBox="1"/>
              <p:nvPr/>
            </p:nvSpPr>
            <p:spPr>
              <a:xfrm>
                <a:off x="3337190" y="2478878"/>
                <a:ext cx="13147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user id/email</a:t>
                </a:r>
                <a:endParaRPr lang="en-US" dirty="0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3149144" y="2549394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6</a:t>
                </a:r>
                <a:endParaRPr lang="en-US" dirty="0"/>
              </a:p>
            </p:txBody>
          </p:sp>
        </p:grpSp>
      </p:grpSp>
      <p:sp>
        <p:nvSpPr>
          <p:cNvPr id="93" name="Rounded Rectangular Callout 92"/>
          <p:cNvSpPr/>
          <p:nvPr/>
        </p:nvSpPr>
        <p:spPr>
          <a:xfrm>
            <a:off x="365760" y="1600200"/>
            <a:ext cx="3260868" cy="516037"/>
          </a:xfrm>
          <a:prstGeom prst="wedgeRoundRectCallout">
            <a:avLst>
              <a:gd name="adj1" fmla="val 18575"/>
              <a:gd name="adj2" fmla="val 126891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response_type</a:t>
            </a:r>
            <a:r>
              <a:rPr lang="en-US" dirty="0" smtClean="0"/>
              <a:t> = </a:t>
            </a:r>
            <a:r>
              <a:rPr lang="en-US" dirty="0" err="1" smtClean="0"/>
              <a:t>access_token</a:t>
            </a: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067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8664">
        <p:fade/>
      </p:transition>
    </mc:Choice>
    <mc:Fallback xmlns="">
      <p:transition spd="med" advTm="1186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Key to this pitfall:</a:t>
            </a:r>
            <a:b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2667000"/>
            <a:ext cx="64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Developers don’t understand the difference between </a:t>
            </a:r>
            <a:r>
              <a:rPr lang="en-US" sz="32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authentication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and </a:t>
            </a:r>
            <a:r>
              <a:rPr lang="en-US" sz="32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authorization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09700" y="5029199"/>
            <a:ext cx="6172200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In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OAuth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protocol,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access_token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can only be used to authorize, but not authenticate!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46520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Signed_request</a:t>
            </a:r>
            <a:r>
              <a:rPr lang="en-US" dirty="0" smtClean="0"/>
              <a:t> to the rescue!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c47YUduADVDyJs4yV6Lvq2V0yxPxSX_rJb-zzhICFRQ</a:t>
            </a:r>
            <a:r>
              <a:rPr lang="en-US" dirty="0" smtClean="0"/>
              <a:t>.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yJhbGdvcml0aG0iOiJITUFDLVNIQTI1NiIsImNvZGUiOiJBUUIwRGpVaW1TREpRcFdTY3M0Yk1rX2tZNU41SFBhZTZqVmNEdVdpM2ktc1VJaHN4RmtHR2tneEU3UFFVYVBtbXdUV2dzQWg5QUI1RmFzeXVOZkt3NGpGMDE3ZGY2WEEyazB6M3Q2azNYYjFDVGJXQzZJZEtoaDdsRnp4TTExZm8tWGdYblZXbUxibU1fMmJHWDhFVWlxQk1ybVpweUxTUzI0TUw0ZnB6WmhRZjU5SzU4bkY4LS1yT3M3QVI4RG0xb0xaeDduQkRiQVl4bmVqcnhOc0xLZTB2UFhBb2JXaTVHNkxfOU1JS192alg2anZUSzlCcDItbEMyemdveFNFb01BU2g0NzFqUnMwd2JzT29HUW1ZVDVndGRFaWcxNzZMYkt1Q1ZqMDd1a2ZFejlEdU1wX09xSDFIVWFPWlRVNjlwNFZnbVh0Ql9NVzQ3YWlmRGJHSTRYVyIsImlzc3VlZF9hdCI6MTM3OTQyNDgxNCwidXNlcl9pZCI6IjEwMDAwMzkyOTkwNjEzNyJ9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4953000" y="5638800"/>
            <a:ext cx="2971800" cy="838200"/>
          </a:xfrm>
          <a:prstGeom prst="wedgeRoundRectCallout">
            <a:avLst>
              <a:gd name="adj1" fmla="val -36361"/>
              <a:gd name="adj2" fmla="val -84591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Base64 Encoded, signed by application’s secret key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2133600" y="2286000"/>
            <a:ext cx="1524000" cy="495300"/>
          </a:xfrm>
          <a:prstGeom prst="wedgeRoundRectCallout">
            <a:avLst>
              <a:gd name="adj1" fmla="val 23875"/>
              <a:gd name="adj2" fmla="val -115423"/>
              <a:gd name="adj3" fmla="val 16667"/>
            </a:avLst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Signature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929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Signed_request</a:t>
            </a:r>
            <a:r>
              <a:rPr lang="en-US" dirty="0"/>
              <a:t> to the rescue!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{"algorithm":"HMAC-SHA256","code":"</a:t>
            </a:r>
            <a:r>
              <a:rPr lang="en-US" dirty="0" smtClean="0">
                <a:solidFill>
                  <a:srgbClr val="00B050"/>
                </a:solidFill>
              </a:rPr>
              <a:t>AQB0DjUimSDJQpWScs4bMk_kY5N5HPae6jVcDuWi3i-sUIhsxFkGGkgxE7PQUaPmmwTWgsAh9AB5FasyuNfKw4jF017df6XA2k0z3t6k3Xb1CTbWC6IdKhh7lFzxM11fo-XgXnVWmLbmM_2bGX8EUiqBMrmZpyLSS24ML4fpzZhQf59K58nF8--rOs7AR8Dm1oLZx7nBDbAYxnejrxNsLKe0vPXAobWi5G6L_9MIK_vjX6jvTK9Bp2-lC2zgoxSEoMASh471jRs0wbsOoGQmYT5gtdEig176LbKuCVj07ukfEz9DuMp_OqH1HUaOZTU69p4VgmXtB_MW47aifDbGI4XW</a:t>
            </a:r>
            <a:r>
              <a:rPr lang="en-US" dirty="0">
                <a:solidFill>
                  <a:srgbClr val="00B050"/>
                </a:solidFill>
              </a:rPr>
              <a:t>","issued_at":1379424814,"user_id":"</a:t>
            </a:r>
            <a:r>
              <a:rPr lang="en-US" dirty="0">
                <a:solidFill>
                  <a:srgbClr val="FF0000"/>
                </a:solidFill>
              </a:rPr>
              <a:t>100003929906137</a:t>
            </a:r>
            <a:r>
              <a:rPr lang="en-US" dirty="0">
                <a:solidFill>
                  <a:srgbClr val="00B050"/>
                </a:solidFill>
              </a:rPr>
              <a:t>"}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6705600" y="1181100"/>
            <a:ext cx="1981200" cy="762000"/>
          </a:xfrm>
          <a:prstGeom prst="wedgeRoundRectCallout">
            <a:avLst>
              <a:gd name="adj1" fmla="val -60064"/>
              <a:gd name="adj2" fmla="val 122500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Base64 Decoded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5867400" y="5791200"/>
            <a:ext cx="1981200" cy="762000"/>
          </a:xfrm>
          <a:prstGeom prst="wedgeRoundRectCallout">
            <a:avLst>
              <a:gd name="adj1" fmla="val 42628"/>
              <a:gd name="adj2" fmla="val -77500"/>
              <a:gd name="adj3" fmla="val 16667"/>
            </a:avLst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User’s FB 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30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Treeeater\Desktop\Pic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6200"/>
            <a:ext cx="5982401" cy="677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1493520" y="457200"/>
            <a:ext cx="990600" cy="6096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1040" y="710912"/>
            <a:ext cx="7772400" cy="550920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Signature provides integrity and identity!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</a:rPr>
              <a:t>Integrity</a:t>
            </a:r>
            <a:r>
              <a:rPr lang="en-US" sz="3200" dirty="0" smtClean="0"/>
              <a:t>: signed contents cannot be changed without invalidating signature.</a:t>
            </a:r>
          </a:p>
          <a:p>
            <a:pPr algn="ctr"/>
            <a:endParaRPr lang="en-US" sz="3200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</a:rPr>
              <a:t>Identity</a:t>
            </a:r>
            <a:r>
              <a:rPr lang="en-US" sz="3200" dirty="0" smtClean="0"/>
              <a:t>: The information is intended for the application which owns this secret.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3200" dirty="0"/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/>
              <a:t>Both property can be verified by </a:t>
            </a:r>
            <a:r>
              <a:rPr lang="en-US" sz="3200" dirty="0" err="1" smtClean="0"/>
              <a:t>HMACing</a:t>
            </a:r>
            <a:r>
              <a:rPr lang="en-US" sz="3200" dirty="0" smtClean="0"/>
              <a:t> the </a:t>
            </a:r>
            <a:r>
              <a:rPr lang="en-US" sz="3200" dirty="0" smtClean="0"/>
              <a:t>content of the message using </a:t>
            </a:r>
            <a:r>
              <a:rPr lang="en-US" sz="3200" dirty="0" smtClean="0"/>
              <a:t>secret key </a:t>
            </a:r>
            <a:r>
              <a:rPr lang="en-US" sz="3200" dirty="0" smtClean="0"/>
              <a:t>and compare the result with the </a:t>
            </a:r>
            <a:r>
              <a:rPr lang="en-US" sz="3200" dirty="0" smtClean="0"/>
              <a:t>signature.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8651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Signed_request</a:t>
            </a:r>
            <a:r>
              <a:rPr lang="en-US" dirty="0"/>
              <a:t> to the </a:t>
            </a:r>
            <a:r>
              <a:rPr lang="en-US" dirty="0" smtClean="0"/>
              <a:t>rescue??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Signed_requests</a:t>
            </a:r>
            <a:r>
              <a:rPr lang="en-US" dirty="0" smtClean="0"/>
              <a:t> are used, but signature is never checked!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Signature is checked, but application ignores </a:t>
            </a:r>
            <a:r>
              <a:rPr lang="en-US" dirty="0" err="1" smtClean="0"/>
              <a:t>user_id</a:t>
            </a:r>
            <a:r>
              <a:rPr lang="en-US" dirty="0" smtClean="0"/>
              <a:t> fields in the message content!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97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There could be many more like these…</a:t>
            </a:r>
            <a:endParaRPr lang="en-US" dirty="0"/>
          </a:p>
        </p:txBody>
      </p:sp>
      <p:pic>
        <p:nvPicPr>
          <p:cNvPr id="3076" name="Picture 4" descr="http://i.istockimg.com/file_thumbview_approve/1612711/2/stock-photo-1612711-oh-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438400"/>
            <a:ext cx="2409825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83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Goal:</a:t>
            </a:r>
            <a:br>
              <a:rPr lang="en-US" dirty="0" smtClean="0"/>
            </a:br>
            <a:r>
              <a:rPr lang="en-US" dirty="0" smtClean="0"/>
              <a:t>Systematically find such pitfalls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22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and proofs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Everybody likes formal proofs that the system is secure.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Program analysis techniques can automatically prove things </a:t>
            </a:r>
            <a:r>
              <a:rPr lang="en-US" u="sng" dirty="0" smtClean="0"/>
              <a:t>IF the program is small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Modeling helps simplify a large, complex system to a smaller code base that can be formally verified using program analysis techniques.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60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Modeling: Analogy</a:t>
            </a:r>
            <a:endParaRPr lang="en-US" dirty="0"/>
          </a:p>
        </p:txBody>
      </p:sp>
      <p:pic>
        <p:nvPicPr>
          <p:cNvPr id="2050" name="Picture 2" descr="http://airizeii.files.wordpress.com/2012/07/ev1dw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5422976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295400" y="3192780"/>
            <a:ext cx="6623012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Proving the entire car never blows up is hard!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765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3348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2219325" cy="221456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</p:pic>
      <p:pic>
        <p:nvPicPr>
          <p:cNvPr id="1123349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"/>
            <a:ext cx="2095500" cy="23050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</p:pic>
      <p:sp>
        <p:nvSpPr>
          <p:cNvPr id="1123350" name="Text Box 22"/>
          <p:cNvSpPr txBox="1">
            <a:spLocks noChangeArrowheads="1"/>
          </p:cNvSpPr>
          <p:nvPr/>
        </p:nvSpPr>
        <p:spPr bwMode="auto">
          <a:xfrm>
            <a:off x="6477000" y="3429000"/>
            <a:ext cx="2381612" cy="156966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Checks the factors</a:t>
            </a:r>
          </a:p>
          <a:p>
            <a:pPr algn="ctr"/>
            <a:r>
              <a:rPr lang="en-US" sz="2400" b="1" dirty="0" smtClean="0"/>
              <a:t>multiply to produce </a:t>
            </a:r>
            <a:r>
              <a:rPr lang="en-US" sz="2400" b="1" i="1" dirty="0" smtClean="0">
                <a:latin typeface="Palatino Linotype" pitchFamily="18" charset="0"/>
              </a:rPr>
              <a:t>n</a:t>
            </a:r>
            <a:endParaRPr lang="en-US" sz="2400" b="1" i="1" dirty="0">
              <a:latin typeface="Palatino Linotype" pitchFamily="18" charset="0"/>
            </a:endParaRPr>
          </a:p>
        </p:txBody>
      </p:sp>
      <p:sp>
        <p:nvSpPr>
          <p:cNvPr id="1123351" name="Line 23"/>
          <p:cNvSpPr>
            <a:spLocks noChangeShapeType="1"/>
          </p:cNvSpPr>
          <p:nvPr/>
        </p:nvSpPr>
        <p:spPr bwMode="auto">
          <a:xfrm>
            <a:off x="2667000" y="838201"/>
            <a:ext cx="3733800" cy="533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123352" name="Text Box 24"/>
          <p:cNvSpPr txBox="1">
            <a:spLocks noChangeArrowheads="1"/>
          </p:cNvSpPr>
          <p:nvPr/>
        </p:nvSpPr>
        <p:spPr bwMode="auto">
          <a:xfrm rot="491176">
            <a:off x="3452683" y="444402"/>
            <a:ext cx="2224712" cy="46166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“Trick or Treat</a:t>
            </a:r>
            <a:r>
              <a:rPr lang="en-US" sz="2400" dirty="0" smtClean="0"/>
              <a:t>?”</a:t>
            </a:r>
            <a:endParaRPr lang="en-US" sz="2400" dirty="0"/>
          </a:p>
        </p:txBody>
      </p:sp>
      <p:sp>
        <p:nvSpPr>
          <p:cNvPr id="16" name="Line 23"/>
          <p:cNvSpPr>
            <a:spLocks noChangeShapeType="1"/>
          </p:cNvSpPr>
          <p:nvPr/>
        </p:nvSpPr>
        <p:spPr bwMode="auto">
          <a:xfrm flipH="1">
            <a:off x="2759103" y="1600200"/>
            <a:ext cx="3565497" cy="411480"/>
          </a:xfrm>
          <a:prstGeom prst="line">
            <a:avLst/>
          </a:prstGeom>
          <a:noFill/>
          <a:ln w="31750">
            <a:solidFill>
              <a:schemeClr val="accent6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8" name="Line 23"/>
          <p:cNvSpPr>
            <a:spLocks noChangeShapeType="1"/>
          </p:cNvSpPr>
          <p:nvPr/>
        </p:nvSpPr>
        <p:spPr bwMode="auto">
          <a:xfrm>
            <a:off x="2755788" y="3101010"/>
            <a:ext cx="3573449" cy="580444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 rot="21151298">
            <a:off x="3006493" y="1891527"/>
            <a:ext cx="3241907" cy="89255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/>
              <a:t>“Prove it by factoring n = 2</a:t>
            </a:r>
            <a:r>
              <a:rPr lang="en-US" sz="2000" dirty="0" smtClean="0"/>
              <a:t>1</a:t>
            </a:r>
            <a:r>
              <a:rPr lang="en-US" dirty="0" smtClean="0"/>
              <a:t>29</a:t>
            </a:r>
            <a:r>
              <a:rPr lang="en-US" sz="1600" dirty="0" smtClean="0"/>
              <a:t>024</a:t>
            </a:r>
            <a:r>
              <a:rPr lang="en-US" sz="1400" dirty="0" smtClean="0"/>
              <a:t>63</a:t>
            </a:r>
            <a:r>
              <a:rPr lang="en-US" sz="1200" dirty="0" smtClean="0"/>
              <a:t>18</a:t>
            </a:r>
            <a:r>
              <a:rPr lang="en-US" sz="100" dirty="0" smtClean="0"/>
              <a:t>25</a:t>
            </a:r>
            <a:r>
              <a:rPr lang="en-US" sz="200" dirty="0" smtClean="0"/>
              <a:t>875754749788201627151749780670396327721627823338321538194 9984056495911366573853021918316783107387995317230889569230873441936471”</a:t>
            </a:r>
            <a:r>
              <a:rPr lang="en-US" sz="800" dirty="0" smtClean="0"/>
              <a:t> </a:t>
            </a:r>
            <a:r>
              <a:rPr lang="en-US" sz="2800" dirty="0" smtClean="0"/>
              <a:t>”</a:t>
            </a:r>
            <a:endParaRPr lang="en-US" sz="200" dirty="0"/>
          </a:p>
        </p:txBody>
      </p:sp>
      <p:sp>
        <p:nvSpPr>
          <p:cNvPr id="21" name="Line 31"/>
          <p:cNvSpPr>
            <a:spLocks noChangeShapeType="1"/>
          </p:cNvSpPr>
          <p:nvPr/>
        </p:nvSpPr>
        <p:spPr bwMode="auto">
          <a:xfrm flipH="1">
            <a:off x="2806809" y="4648200"/>
            <a:ext cx="3671584" cy="640743"/>
          </a:xfrm>
          <a:prstGeom prst="line">
            <a:avLst/>
          </a:prstGeom>
          <a:noFill/>
          <a:ln w="31750">
            <a:solidFill>
              <a:schemeClr val="accent6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257800" y="5742354"/>
            <a:ext cx="35052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Problems with this?</a:t>
            </a:r>
          </a:p>
        </p:txBody>
      </p:sp>
      <p:pic>
        <p:nvPicPr>
          <p:cNvPr id="65538" name="Picture 2" descr="A pack of Twizzle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65371">
            <a:off x="3552687" y="5064659"/>
            <a:ext cx="2171700" cy="680467"/>
          </a:xfrm>
          <a:prstGeom prst="rect">
            <a:avLst/>
          </a:prstGeom>
          <a:noFill/>
        </p:spPr>
      </p:pic>
      <p:sp>
        <p:nvSpPr>
          <p:cNvPr id="20" name="Text Box 24"/>
          <p:cNvSpPr txBox="1">
            <a:spLocks noChangeArrowheads="1"/>
          </p:cNvSpPr>
          <p:nvPr/>
        </p:nvSpPr>
        <p:spPr bwMode="auto">
          <a:xfrm rot="645417">
            <a:off x="2424485" y="3456828"/>
            <a:ext cx="3900427" cy="61555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33</a:t>
            </a:r>
            <a:r>
              <a:rPr lang="en-US" sz="1600" dirty="0" smtClean="0"/>
              <a:t>98</a:t>
            </a:r>
            <a:r>
              <a:rPr lang="en-US" sz="1400" dirty="0" smtClean="0"/>
              <a:t>71</a:t>
            </a:r>
            <a:r>
              <a:rPr lang="en-US" sz="1200" dirty="0" smtClean="0"/>
              <a:t>74</a:t>
            </a:r>
            <a:r>
              <a:rPr lang="en-US" sz="1100" dirty="0" smtClean="0"/>
              <a:t>230</a:t>
            </a:r>
            <a:r>
              <a:rPr lang="en-US" sz="700" dirty="0" smtClean="0"/>
              <a:t>28438554530123627613875835633986495969597423490929302771479 </a:t>
            </a:r>
            <a:endParaRPr lang="en-US" sz="800" dirty="0" smtClean="0"/>
          </a:p>
          <a:p>
            <a:r>
              <a:rPr lang="en-US" sz="1600" dirty="0" smtClean="0"/>
              <a:t>*</a:t>
            </a:r>
            <a:r>
              <a:rPr lang="en-US" sz="800" dirty="0" smtClean="0"/>
              <a:t> 6264200187401285096151654948264442219302037178623509019111660653946049</a:t>
            </a:r>
            <a:endParaRPr lang="en-US" sz="7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October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Modeling: Analogy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 descr="http://automotiveengineparts.files.wordpress.com/2012/09/chevrolet-v8-automotive-engin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6532796" cy="489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submarineboat.com/images/submarine/engine_diagra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52600"/>
            <a:ext cx="6381462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295400" y="3192780"/>
            <a:ext cx="6623012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Proving the entire engine never blows up is hard!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2393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Analogy</a:t>
            </a:r>
            <a:endParaRPr lang="en-US" dirty="0"/>
          </a:p>
        </p:txBody>
      </p:sp>
      <p:pic>
        <p:nvPicPr>
          <p:cNvPr id="4098" name="Picture 2" descr="http://image.modified.com/f/tech/modp-0907-engine-management-system-and-fuel-injection-system/18448888/modp_0907_24%2Bengine_management_system_and_fuel_injection_system%2Bsiemens_deka_fuel_injecto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75486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picoauto.com/automotivetopics/images/injecto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20" y="1621154"/>
            <a:ext cx="3171825" cy="4276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Rounded Rectangle 5"/>
          <p:cNvSpPr/>
          <p:nvPr/>
        </p:nvSpPr>
        <p:spPr>
          <a:xfrm>
            <a:off x="1243965" y="5633086"/>
            <a:ext cx="6623012" cy="9144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Proving a single fuel injector never blows up is probably easier!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610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65899697"/>
              </p:ext>
            </p:extLst>
          </p:nvPr>
        </p:nvGraphicFramePr>
        <p:xfrm>
          <a:off x="838200" y="1371600"/>
          <a:ext cx="73914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061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Modeling SSO System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Rectangle 44"/>
          <p:cNvSpPr>
            <a:spLocks noChangeArrowheads="1"/>
          </p:cNvSpPr>
          <p:nvPr/>
        </p:nvSpPr>
        <p:spPr bwMode="auto">
          <a:xfrm>
            <a:off x="1129029" y="2547121"/>
            <a:ext cx="1167713" cy="50613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SimSun" pitchFamily="2" charset="-122"/>
                <a:cs typeface="Calibri" pitchFamily="34" charset="0"/>
              </a:rPr>
              <a:t>FooApp</a:t>
            </a:r>
            <a:r>
              <a:rPr kumimoji="0" lang="en-US" altLang="zh-CN" sz="2000" i="0" u="none" strike="noStrike" cap="none" normalizeH="0" baseline="-30000" dirty="0" err="1" smtClean="0">
                <a:ln>
                  <a:noFill/>
                </a:ln>
                <a:solidFill>
                  <a:schemeClr val="bg1"/>
                </a:solidFill>
                <a:effectLst/>
                <a:ea typeface="SimSun" pitchFamily="2" charset="-122"/>
                <a:cs typeface="Calibri" pitchFamily="34" charset="0"/>
              </a:rPr>
              <a:t>C</a:t>
            </a:r>
            <a:endParaRPr kumimoji="0" lang="en-US" altLang="zh-CN" sz="4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6" name="Rectangle 45" descr="Horizontal brick"/>
          <p:cNvSpPr>
            <a:spLocks noChangeArrowheads="1"/>
          </p:cNvSpPr>
          <p:nvPr/>
        </p:nvSpPr>
        <p:spPr bwMode="auto">
          <a:xfrm>
            <a:off x="1129029" y="3189388"/>
            <a:ext cx="1167713" cy="535009"/>
          </a:xfrm>
          <a:prstGeom prst="rect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SimSun" pitchFamily="2" charset="-122"/>
                <a:cs typeface="Times New Roman" pitchFamily="18" charset="0"/>
              </a:rPr>
              <a:t>Client SDK</a:t>
            </a:r>
            <a:endParaRPr kumimoji="0" lang="en-US" altLang="zh-CN" sz="4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7" name="Rectangle 46" descr="Diagonal brick"/>
          <p:cNvSpPr>
            <a:spLocks noChangeArrowheads="1"/>
          </p:cNvSpPr>
          <p:nvPr/>
        </p:nvSpPr>
        <p:spPr bwMode="auto">
          <a:xfrm>
            <a:off x="1129029" y="3857006"/>
            <a:ext cx="1777313" cy="576506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95000">
                <a:schemeClr val="tx1">
                  <a:lumMod val="85000"/>
                  <a:lumOff val="15000"/>
                </a:schemeClr>
              </a:gs>
            </a:gsLst>
            <a:lin ang="0" scaled="0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SimSun" pitchFamily="2" charset="-122"/>
                <a:cs typeface="Times New Roman" pitchFamily="18" charset="0"/>
              </a:rPr>
              <a:t>Client runtime </a:t>
            </a:r>
            <a:endParaRPr kumimoji="0" lang="en-US" altLang="zh-CN" sz="4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8" name="Rectangle 49" descr="Diagonal brick"/>
          <p:cNvSpPr>
            <a:spLocks noChangeArrowheads="1"/>
          </p:cNvSpPr>
          <p:nvPr/>
        </p:nvSpPr>
        <p:spPr bwMode="auto">
          <a:xfrm>
            <a:off x="3458100" y="4561695"/>
            <a:ext cx="1989930" cy="762000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0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SimSun" pitchFamily="2" charset="-122"/>
                <a:cs typeface="Times New Roman" pitchFamily="18" charset="0"/>
              </a:rPr>
              <a:t>Identity Provider (</a:t>
            </a:r>
            <a:r>
              <a:rPr kumimoji="0" lang="en-US" altLang="zh-CN" sz="20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SimSun" pitchFamily="2" charset="-122"/>
                <a:cs typeface="Times New Roman" pitchFamily="18" charset="0"/>
              </a:rPr>
              <a:t>IdP</a:t>
            </a:r>
            <a:r>
              <a:rPr kumimoji="0" lang="en-US" altLang="zh-CN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SimSun" pitchFamily="2" charset="-122"/>
                <a:cs typeface="Times New Roman" pitchFamily="18" charset="0"/>
              </a:rPr>
              <a:t>)</a:t>
            </a:r>
            <a:endParaRPr kumimoji="0" lang="en-US" altLang="zh-CN" sz="4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9" name="Rectangle 50"/>
          <p:cNvSpPr>
            <a:spLocks noChangeArrowheads="1"/>
          </p:cNvSpPr>
          <p:nvPr/>
        </p:nvSpPr>
        <p:spPr bwMode="auto">
          <a:xfrm>
            <a:off x="5918337" y="2522376"/>
            <a:ext cx="1822177" cy="51805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SimSun" pitchFamily="2" charset="-122"/>
                <a:cs typeface="Calibri" pitchFamily="34" charset="0"/>
              </a:rPr>
              <a:t>FooApp</a:t>
            </a:r>
            <a:r>
              <a:rPr kumimoji="0" lang="en-US" altLang="zh-CN" sz="2400" i="0" u="none" strike="noStrike" cap="none" normalizeH="0" baseline="-30000" dirty="0" err="1" smtClean="0">
                <a:ln>
                  <a:noFill/>
                </a:ln>
                <a:solidFill>
                  <a:schemeClr val="bg1"/>
                </a:solidFill>
                <a:effectLst/>
                <a:ea typeface="SimSun" pitchFamily="2" charset="-122"/>
                <a:cs typeface="Calibri" pitchFamily="34" charset="0"/>
              </a:rPr>
              <a:t>S</a:t>
            </a:r>
            <a:endParaRPr kumimoji="0" lang="en-US" altLang="zh-CN" sz="4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10" name="Rectangle 51" descr="Horizontal brick"/>
          <p:cNvSpPr>
            <a:spLocks noChangeArrowheads="1"/>
          </p:cNvSpPr>
          <p:nvPr/>
        </p:nvSpPr>
        <p:spPr bwMode="auto">
          <a:xfrm>
            <a:off x="5908812" y="3189389"/>
            <a:ext cx="1812652" cy="535009"/>
          </a:xfrm>
          <a:prstGeom prst="rect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SimSun" pitchFamily="2" charset="-122"/>
                <a:cs typeface="Times New Roman" pitchFamily="18" charset="0"/>
              </a:rPr>
              <a:t>Service SDK</a:t>
            </a:r>
            <a:endParaRPr kumimoji="0" lang="en-US" altLang="zh-CN" sz="4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11" name="Rectangle 52" descr="Diagonal brick"/>
          <p:cNvSpPr>
            <a:spLocks noChangeArrowheads="1"/>
          </p:cNvSpPr>
          <p:nvPr/>
        </p:nvSpPr>
        <p:spPr bwMode="auto">
          <a:xfrm>
            <a:off x="5918337" y="3857006"/>
            <a:ext cx="1803127" cy="576506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SimSun" pitchFamily="2" charset="-122"/>
                <a:cs typeface="Times New Roman" pitchFamily="18" charset="0"/>
              </a:rPr>
              <a:t>Service runtime</a:t>
            </a:r>
            <a:endParaRPr kumimoji="0" lang="en-US" altLang="zh-CN" sz="4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cxnSp>
        <p:nvCxnSpPr>
          <p:cNvPr id="12" name="Straight Arrow Connector 11"/>
          <p:cNvCxnSpPr>
            <a:stCxn id="22" idx="3"/>
            <a:endCxn id="21" idx="1"/>
          </p:cNvCxnSpPr>
          <p:nvPr/>
        </p:nvCxnSpPr>
        <p:spPr>
          <a:xfrm>
            <a:off x="3134942" y="3500048"/>
            <a:ext cx="258005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hape 35"/>
          <p:cNvCxnSpPr>
            <a:stCxn id="22" idx="2"/>
            <a:endCxn id="8" idx="1"/>
          </p:cNvCxnSpPr>
          <p:nvPr/>
        </p:nvCxnSpPr>
        <p:spPr>
          <a:xfrm rot="16200000" flipH="1">
            <a:off x="2553571" y="4038166"/>
            <a:ext cx="381000" cy="1428058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hape 37"/>
          <p:cNvCxnSpPr>
            <a:stCxn id="8" idx="3"/>
            <a:endCxn id="21" idx="2"/>
          </p:cNvCxnSpPr>
          <p:nvPr/>
        </p:nvCxnSpPr>
        <p:spPr>
          <a:xfrm flipV="1">
            <a:off x="5448030" y="4576900"/>
            <a:ext cx="1371870" cy="365795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44"/>
          <p:cNvSpPr>
            <a:spLocks noChangeArrowheads="1"/>
          </p:cNvSpPr>
          <p:nvPr/>
        </p:nvSpPr>
        <p:spPr bwMode="auto">
          <a:xfrm>
            <a:off x="2370377" y="2549471"/>
            <a:ext cx="535966" cy="1174925"/>
          </a:xfrm>
          <a:prstGeom prst="rect">
            <a:avLst/>
          </a:prstGeom>
          <a:solidFill>
            <a:srgbClr val="FA626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SimSun" pitchFamily="2" charset="-122"/>
                <a:cs typeface="Calibri" pitchFamily="34" charset="0"/>
              </a:rPr>
              <a:t>MalApp</a:t>
            </a:r>
            <a:r>
              <a:rPr kumimoji="0" lang="en-US" altLang="zh-CN" sz="2400" i="0" u="none" strike="noStrike" cap="none" normalizeH="0" baseline="-30000" dirty="0" err="1" smtClean="0">
                <a:ln>
                  <a:noFill/>
                </a:ln>
                <a:solidFill>
                  <a:schemeClr val="bg1"/>
                </a:solidFill>
                <a:effectLst/>
                <a:ea typeface="SimSun" pitchFamily="2" charset="-122"/>
                <a:cs typeface="Calibri" pitchFamily="34" charset="0"/>
              </a:rPr>
              <a:t>C</a:t>
            </a:r>
            <a:endParaRPr kumimoji="0" lang="en-US" altLang="zh-CN" sz="4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17" name="Rectangle 49" descr="Diagonal brick"/>
          <p:cNvSpPr>
            <a:spLocks noChangeArrowheads="1"/>
          </p:cNvSpPr>
          <p:nvPr/>
        </p:nvSpPr>
        <p:spPr bwMode="auto">
          <a:xfrm>
            <a:off x="3466731" y="1673862"/>
            <a:ext cx="1955408" cy="626884"/>
          </a:xfrm>
          <a:prstGeom prst="rect">
            <a:avLst/>
          </a:prstGeom>
          <a:solidFill>
            <a:srgbClr val="FA626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SimSun" pitchFamily="2" charset="-122"/>
                <a:cs typeface="Times New Roman" pitchFamily="18" charset="0"/>
              </a:rPr>
              <a:t>Mallory</a:t>
            </a:r>
            <a:endParaRPr kumimoji="0" lang="en-US" altLang="zh-CN" sz="4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cxnSp>
        <p:nvCxnSpPr>
          <p:cNvPr id="18" name="Straight Arrow Connector 17"/>
          <p:cNvCxnSpPr>
            <a:stCxn id="17" idx="2"/>
            <a:endCxn id="8" idx="0"/>
          </p:cNvCxnSpPr>
          <p:nvPr/>
        </p:nvCxnSpPr>
        <p:spPr>
          <a:xfrm>
            <a:off x="4444435" y="2300746"/>
            <a:ext cx="8630" cy="2260949"/>
          </a:xfrm>
          <a:prstGeom prst="straightConnector1">
            <a:avLst/>
          </a:prstGeom>
          <a:ln>
            <a:solidFill>
              <a:srgbClr val="FA6262"/>
            </a:solidFill>
            <a:prstDash val="sysDot"/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hape 48"/>
          <p:cNvCxnSpPr>
            <a:stCxn id="17" idx="3"/>
            <a:endCxn id="21" idx="0"/>
          </p:cNvCxnSpPr>
          <p:nvPr/>
        </p:nvCxnSpPr>
        <p:spPr>
          <a:xfrm>
            <a:off x="5422139" y="1987304"/>
            <a:ext cx="1397761" cy="435891"/>
          </a:xfrm>
          <a:prstGeom prst="bentConnector2">
            <a:avLst/>
          </a:prstGeom>
          <a:ln>
            <a:solidFill>
              <a:srgbClr val="FA6262"/>
            </a:solidFill>
            <a:prstDash val="sysDot"/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hape 51"/>
          <p:cNvCxnSpPr>
            <a:stCxn id="17" idx="1"/>
            <a:endCxn id="22" idx="0"/>
          </p:cNvCxnSpPr>
          <p:nvPr/>
        </p:nvCxnSpPr>
        <p:spPr>
          <a:xfrm rot="10800000" flipV="1">
            <a:off x="2030043" y="1987304"/>
            <a:ext cx="1436689" cy="451096"/>
          </a:xfrm>
          <a:prstGeom prst="bentConnector2">
            <a:avLst/>
          </a:prstGeom>
          <a:ln>
            <a:solidFill>
              <a:srgbClr val="FA6262"/>
            </a:solidFill>
            <a:prstDash val="sysDot"/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5715000" y="2423195"/>
            <a:ext cx="2209800" cy="2153705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925142" y="2438400"/>
            <a:ext cx="2209800" cy="2123295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09453" y="5576016"/>
            <a:ext cx="8896175" cy="726378"/>
            <a:chOff x="209453" y="5576016"/>
            <a:chExt cx="8896175" cy="726378"/>
          </a:xfrm>
        </p:grpSpPr>
        <p:grpSp>
          <p:nvGrpSpPr>
            <p:cNvPr id="30" name="Group 29"/>
            <p:cNvGrpSpPr/>
            <p:nvPr/>
          </p:nvGrpSpPr>
          <p:grpSpPr>
            <a:xfrm>
              <a:off x="209453" y="5576016"/>
              <a:ext cx="8487224" cy="681514"/>
              <a:chOff x="5310486" y="4860368"/>
              <a:chExt cx="8487224" cy="681514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10153282" y="4948447"/>
                <a:ext cx="279042" cy="22771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0522711" y="4862722"/>
                <a:ext cx="32749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Abstract module subject to </a:t>
                </a:r>
                <a:r>
                  <a:rPr lang="en-US" dirty="0" err="1" smtClean="0"/>
                  <a:t>dev</a:t>
                </a:r>
                <a:r>
                  <a:rPr lang="en-US" dirty="0" smtClean="0"/>
                  <a:t> guide</a:t>
                </a:r>
                <a:endParaRPr lang="en-US" dirty="0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5311495" y="4931175"/>
                <a:ext cx="279042" cy="227717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674666" y="4860368"/>
                <a:ext cx="43352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Concrete module with </a:t>
                </a:r>
                <a:r>
                  <a:rPr lang="en-US" dirty="0" err="1" smtClean="0"/>
                  <a:t>src</a:t>
                </a:r>
                <a:r>
                  <a:rPr lang="en-US" dirty="0" smtClean="0"/>
                  <a:t> or documentation</a:t>
                </a:r>
                <a:endParaRPr lang="en-US" dirty="0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5310486" y="5241914"/>
                <a:ext cx="279042" cy="227717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5674666" y="5172550"/>
                <a:ext cx="27299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Black-box concrete module</a:t>
                </a:r>
                <a:endParaRPr lang="en-US" dirty="0"/>
              </a:p>
            </p:txBody>
          </p:sp>
        </p:grpSp>
        <p:sp>
          <p:nvSpPr>
            <p:cNvPr id="39" name="Oval 38"/>
            <p:cNvSpPr/>
            <p:nvPr/>
          </p:nvSpPr>
          <p:spPr>
            <a:xfrm>
              <a:off x="4482121" y="6009262"/>
              <a:ext cx="279042" cy="227717"/>
            </a:xfrm>
            <a:prstGeom prst="ellipse">
              <a:avLst/>
            </a:prstGeom>
            <a:solidFill>
              <a:srgbClr val="FA626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842025" y="5933062"/>
              <a:ext cx="42636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Abstract module subject to knowledge pool</a:t>
              </a:r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3045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6325">
        <p:fade/>
      </p:transition>
    </mc:Choice>
    <mc:Fallback xmlns="">
      <p:transition spd="med" advTm="1632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SDK models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4" y="1524000"/>
            <a:ext cx="8639176" cy="4453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38200" y="6162606"/>
            <a:ext cx="2712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Facebook PHP Source code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0" y="6162606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Boogie PL Model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423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1964">
        <p:fade/>
      </p:transition>
    </mc:Choice>
    <mc:Fallback xmlns="">
      <p:transition spd="med" advTm="3196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724400" y="1529475"/>
            <a:ext cx="4267200" cy="443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procedure {:inline 1}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dialog_oauth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(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IdPLoggedInUser:User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,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client_id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: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AppID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redirect_domain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: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Web_Domain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,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scope:Scope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,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response_type:ResponseType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returns (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r:int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,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Response_data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: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int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modifies Access_Tokens__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TokenValue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, Access_Tokens__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user_ID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,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Access_Tokens__Scope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modifies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Codes__user_ID,Codes__App_ID,Codes__Scope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modifies 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   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var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access_token:int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,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code:int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,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sr:int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   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   if (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response_type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==_Token ||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response_type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==_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Signed_Request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){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       havoc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access_token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; //it means "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access_token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 := *;"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       …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333333"/>
                </a:solidFill>
                <a:latin typeface="Consolas" pitchFamily="49" charset="0"/>
                <a:cs typeface="Consolas" pitchFamily="49" charset="0"/>
              </a:rPr>
              <a:t>       </a:t>
            </a:r>
            <a:r>
              <a:rPr lang="en-US" sz="900" dirty="0" err="1">
                <a:solidFill>
                  <a:srgbClr val="333333"/>
                </a:solidFill>
                <a:latin typeface="Consolas" pitchFamily="49" charset="0"/>
                <a:cs typeface="Consolas" pitchFamily="49" charset="0"/>
              </a:rPr>
              <a:t>IdP_Signed_Request_signature</a:t>
            </a:r>
            <a:r>
              <a:rPr lang="en-US" sz="900" dirty="0">
                <a:solidFill>
                  <a:srgbClr val="333333"/>
                </a:solidFill>
                <a:latin typeface="Consolas" pitchFamily="49" charset="0"/>
                <a:cs typeface="Consolas" pitchFamily="49" charset="0"/>
              </a:rPr>
              <a:t>[</a:t>
            </a:r>
            <a:r>
              <a:rPr lang="en-US" sz="900" dirty="0" err="1">
                <a:solidFill>
                  <a:srgbClr val="333333"/>
                </a:solidFill>
                <a:latin typeface="Consolas" pitchFamily="49" charset="0"/>
                <a:cs typeface="Consolas" pitchFamily="49" charset="0"/>
              </a:rPr>
              <a:t>sr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]:=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ValidIdPSignature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333333"/>
                </a:solidFill>
                <a:latin typeface="Consolas" pitchFamily="49" charset="0"/>
                <a:cs typeface="Consolas" pitchFamily="49" charset="0"/>
              </a:rPr>
              <a:t>       </a:t>
            </a:r>
            <a:r>
              <a:rPr lang="en-US" sz="900" dirty="0" err="1">
                <a:solidFill>
                  <a:srgbClr val="333333"/>
                </a:solidFill>
                <a:latin typeface="Consolas" pitchFamily="49" charset="0"/>
                <a:cs typeface="Consolas" pitchFamily="49" charset="0"/>
              </a:rPr>
              <a:t>IdP_Signed_Request_oauth_token</a:t>
            </a:r>
            <a:r>
              <a:rPr lang="en-US" sz="900" dirty="0">
                <a:solidFill>
                  <a:srgbClr val="333333"/>
                </a:solidFill>
                <a:latin typeface="Consolas" pitchFamily="49" charset="0"/>
                <a:cs typeface="Consolas" pitchFamily="49" charset="0"/>
              </a:rPr>
              <a:t>[</a:t>
            </a:r>
            <a:r>
              <a:rPr lang="en-US" sz="900" dirty="0" err="1">
                <a:solidFill>
                  <a:srgbClr val="333333"/>
                </a:solidFill>
                <a:latin typeface="Consolas" pitchFamily="49" charset="0"/>
                <a:cs typeface="Consolas" pitchFamily="49" charset="0"/>
              </a:rPr>
              <a:t>sr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]:=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access_token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333333"/>
                </a:solidFill>
                <a:latin typeface="Consolas" pitchFamily="49" charset="0"/>
                <a:cs typeface="Consolas" pitchFamily="49" charset="0"/>
              </a:rPr>
              <a:t>       </a:t>
            </a:r>
            <a:r>
              <a:rPr lang="en-US" sz="900" dirty="0" err="1">
                <a:solidFill>
                  <a:srgbClr val="333333"/>
                </a:solidFill>
                <a:latin typeface="Consolas" pitchFamily="49" charset="0"/>
                <a:cs typeface="Consolas" pitchFamily="49" charset="0"/>
              </a:rPr>
              <a:t>IdP_Signed_Request_code</a:t>
            </a:r>
            <a:r>
              <a:rPr lang="en-US" sz="900" dirty="0">
                <a:solidFill>
                  <a:srgbClr val="333333"/>
                </a:solidFill>
                <a:latin typeface="Consolas" pitchFamily="49" charset="0"/>
                <a:cs typeface="Consolas" pitchFamily="49" charset="0"/>
              </a:rPr>
              <a:t>[</a:t>
            </a:r>
            <a:r>
              <a:rPr lang="en-US" sz="900" dirty="0" err="1">
                <a:solidFill>
                  <a:srgbClr val="333333"/>
                </a:solidFill>
                <a:latin typeface="Consolas" pitchFamily="49" charset="0"/>
                <a:cs typeface="Consolas" pitchFamily="49" charset="0"/>
              </a:rPr>
              <a:t>sr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]:=code;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333333"/>
                </a:solidFill>
                <a:latin typeface="Consolas" pitchFamily="49" charset="0"/>
                <a:cs typeface="Consolas" pitchFamily="49" charset="0"/>
              </a:rPr>
              <a:t>       </a:t>
            </a:r>
            <a:r>
              <a:rPr lang="en-US" sz="900" dirty="0" err="1">
                <a:solidFill>
                  <a:srgbClr val="333333"/>
                </a:solidFill>
                <a:latin typeface="Consolas" pitchFamily="49" charset="0"/>
                <a:cs typeface="Consolas" pitchFamily="49" charset="0"/>
              </a:rPr>
              <a:t>IdP_Signed_Request_user_ID</a:t>
            </a:r>
            <a:r>
              <a:rPr lang="en-US" sz="900" dirty="0">
                <a:solidFill>
                  <a:srgbClr val="333333"/>
                </a:solidFill>
                <a:latin typeface="Consolas" pitchFamily="49" charset="0"/>
                <a:cs typeface="Consolas" pitchFamily="49" charset="0"/>
              </a:rPr>
              <a:t>[</a:t>
            </a:r>
            <a:r>
              <a:rPr lang="en-US" sz="900" dirty="0" err="1">
                <a:solidFill>
                  <a:srgbClr val="333333"/>
                </a:solidFill>
                <a:latin typeface="Consolas" pitchFamily="49" charset="0"/>
                <a:cs typeface="Consolas" pitchFamily="49" charset="0"/>
              </a:rPr>
              <a:t>sr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]:=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IdPLoggedInUser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333333"/>
                </a:solidFill>
                <a:latin typeface="Consolas" pitchFamily="49" charset="0"/>
                <a:cs typeface="Consolas" pitchFamily="49" charset="0"/>
              </a:rPr>
              <a:t>       </a:t>
            </a:r>
            <a:r>
              <a:rPr lang="en-US" sz="900" dirty="0" err="1">
                <a:solidFill>
                  <a:srgbClr val="333333"/>
                </a:solidFill>
                <a:latin typeface="Consolas" pitchFamily="49" charset="0"/>
                <a:cs typeface="Consolas" pitchFamily="49" charset="0"/>
              </a:rPr>
              <a:t>IdP_Signed_Request_app_id</a:t>
            </a:r>
            <a:r>
              <a:rPr lang="en-US" sz="900" dirty="0">
                <a:solidFill>
                  <a:srgbClr val="333333"/>
                </a:solidFill>
                <a:latin typeface="Consolas" pitchFamily="49" charset="0"/>
                <a:cs typeface="Consolas" pitchFamily="49" charset="0"/>
              </a:rPr>
              <a:t>[</a:t>
            </a:r>
            <a:r>
              <a:rPr lang="en-US" sz="900" dirty="0" err="1">
                <a:solidFill>
                  <a:srgbClr val="333333"/>
                </a:solidFill>
                <a:latin typeface="Consolas" pitchFamily="49" charset="0"/>
                <a:cs typeface="Consolas" pitchFamily="49" charset="0"/>
              </a:rPr>
              <a:t>sr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]:=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client_id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    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    if (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response_type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==_Token) 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       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Response_data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:=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access_token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    } else if (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response_type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==_Code) 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       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Response_data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:=code;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    } else 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       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Response_data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:=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sr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    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    r:=200;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}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API models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83268"/>
            <a:ext cx="4281541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09550" y="3048000"/>
            <a:ext cx="685800" cy="1905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82086" y="6183868"/>
            <a:ext cx="3574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Facebook Dialog API documentation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79954" y="6107668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Boogie model</a:t>
            </a:r>
            <a:endParaRPr lang="en-US" dirty="0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724400" y="1529476"/>
            <a:ext cx="4267200" cy="443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procedure {:inline 1} </a:t>
            </a:r>
            <a:r>
              <a:rPr kumimoji="0" lang="en-US" sz="9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nsolas" pitchFamily="49" charset="0"/>
                <a:cs typeface="Consolas" pitchFamily="49" charset="0"/>
              </a:rPr>
              <a:t>dialog_oauth</a:t>
            </a: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nsolas" pitchFamily="49" charset="0"/>
                <a:cs typeface="Consolas" pitchFamily="49" charset="0"/>
              </a:rPr>
              <a:t>(</a:t>
            </a:r>
            <a:r>
              <a:rPr kumimoji="0" lang="en-US" sz="9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nsolas" pitchFamily="49" charset="0"/>
                <a:cs typeface="Consolas" pitchFamily="49" charset="0"/>
              </a:rPr>
              <a:t>IdPLoggedInUser:User</a:t>
            </a: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nsolas" pitchFamily="49" charset="0"/>
                <a:cs typeface="Consolas" pitchFamily="49" charset="0"/>
              </a:rPr>
              <a:t>, </a:t>
            </a:r>
            <a:r>
              <a:rPr kumimoji="0" lang="en-US" sz="9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nsolas" pitchFamily="49" charset="0"/>
                <a:cs typeface="Consolas" pitchFamily="49" charset="0"/>
              </a:rPr>
              <a:t>client_id</a:t>
            </a: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nsolas" pitchFamily="49" charset="0"/>
                <a:cs typeface="Consolas" pitchFamily="49" charset="0"/>
              </a:rPr>
              <a:t>: </a:t>
            </a:r>
            <a:r>
              <a:rPr kumimoji="0" lang="en-US" sz="9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nsolas" pitchFamily="49" charset="0"/>
                <a:cs typeface="Consolas" pitchFamily="49" charset="0"/>
              </a:rPr>
              <a:t>AppID</a:t>
            </a: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nsolas" pitchFamily="49" charset="0"/>
                <a:cs typeface="Consolas" pitchFamily="49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nsolas" pitchFamily="49" charset="0"/>
                <a:cs typeface="Consolas" pitchFamily="49" charset="0"/>
              </a:rPr>
              <a:t>redirect_domain</a:t>
            </a: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nsolas" pitchFamily="49" charset="0"/>
                <a:cs typeface="Consolas" pitchFamily="49" charset="0"/>
              </a:rPr>
              <a:t>: </a:t>
            </a:r>
            <a:r>
              <a:rPr kumimoji="0" lang="en-US" sz="9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nsolas" pitchFamily="49" charset="0"/>
                <a:cs typeface="Consolas" pitchFamily="49" charset="0"/>
              </a:rPr>
              <a:t>Web_Domain</a:t>
            </a: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nsolas" pitchFamily="49" charset="0"/>
                <a:cs typeface="Consolas" pitchFamily="49" charset="0"/>
              </a:rPr>
              <a:t>, </a:t>
            </a:r>
            <a:r>
              <a:rPr kumimoji="0" lang="en-US" sz="9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nsolas" pitchFamily="49" charset="0"/>
                <a:cs typeface="Consolas" pitchFamily="49" charset="0"/>
              </a:rPr>
              <a:t>scope:Scope</a:t>
            </a: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nsolas" pitchFamily="49" charset="0"/>
                <a:cs typeface="Consolas" pitchFamily="49" charset="0"/>
              </a:rPr>
              <a:t>, </a:t>
            </a:r>
            <a:r>
              <a:rPr kumimoji="0" lang="en-US" sz="9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nsolas" pitchFamily="49" charset="0"/>
                <a:cs typeface="Consolas" pitchFamily="49" charset="0"/>
              </a:rPr>
              <a:t>response_type:ResponseType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returns (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r:int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,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Response_data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: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int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modifies Access_Tokens__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TokenValue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, Access_Tokens__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user_ID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,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Access_Tokens__Scope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modifies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Codes__user_ID,Codes__App_ID,Codes__Scope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modifies 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   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var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access_token:int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,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code:int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,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sr:int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   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   if (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response_type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==_Token ||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response_type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==_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Signed_Request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){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       havoc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access_token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; //it means "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access_token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 := *;"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       …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333333"/>
                </a:solidFill>
                <a:latin typeface="Consolas" pitchFamily="49" charset="0"/>
                <a:cs typeface="Consolas" pitchFamily="49" charset="0"/>
              </a:rPr>
              <a:t>       </a:t>
            </a:r>
            <a:r>
              <a:rPr lang="en-US" sz="900" dirty="0" err="1">
                <a:solidFill>
                  <a:srgbClr val="333333"/>
                </a:solidFill>
                <a:latin typeface="Consolas" pitchFamily="49" charset="0"/>
                <a:cs typeface="Consolas" pitchFamily="49" charset="0"/>
              </a:rPr>
              <a:t>IdP_Signed_Request_signature</a:t>
            </a:r>
            <a:r>
              <a:rPr lang="en-US" sz="900" dirty="0">
                <a:solidFill>
                  <a:srgbClr val="333333"/>
                </a:solidFill>
                <a:latin typeface="Consolas" pitchFamily="49" charset="0"/>
                <a:cs typeface="Consolas" pitchFamily="49" charset="0"/>
              </a:rPr>
              <a:t>[</a:t>
            </a:r>
            <a:r>
              <a:rPr lang="en-US" sz="900" dirty="0" err="1">
                <a:solidFill>
                  <a:srgbClr val="333333"/>
                </a:solidFill>
                <a:latin typeface="Consolas" pitchFamily="49" charset="0"/>
                <a:cs typeface="Consolas" pitchFamily="49" charset="0"/>
              </a:rPr>
              <a:t>sr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]:=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ValidIdPSignature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333333"/>
                </a:solidFill>
                <a:latin typeface="Consolas" pitchFamily="49" charset="0"/>
                <a:cs typeface="Consolas" pitchFamily="49" charset="0"/>
              </a:rPr>
              <a:t>       </a:t>
            </a:r>
            <a:r>
              <a:rPr lang="en-US" sz="900" dirty="0" err="1">
                <a:solidFill>
                  <a:srgbClr val="333333"/>
                </a:solidFill>
                <a:latin typeface="Consolas" pitchFamily="49" charset="0"/>
                <a:cs typeface="Consolas" pitchFamily="49" charset="0"/>
              </a:rPr>
              <a:t>IdP_Signed_Request_oauth_token</a:t>
            </a:r>
            <a:r>
              <a:rPr lang="en-US" sz="900" dirty="0">
                <a:solidFill>
                  <a:srgbClr val="333333"/>
                </a:solidFill>
                <a:latin typeface="Consolas" pitchFamily="49" charset="0"/>
                <a:cs typeface="Consolas" pitchFamily="49" charset="0"/>
              </a:rPr>
              <a:t>[</a:t>
            </a:r>
            <a:r>
              <a:rPr lang="en-US" sz="900" dirty="0" err="1">
                <a:solidFill>
                  <a:srgbClr val="333333"/>
                </a:solidFill>
                <a:latin typeface="Consolas" pitchFamily="49" charset="0"/>
                <a:cs typeface="Consolas" pitchFamily="49" charset="0"/>
              </a:rPr>
              <a:t>sr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]:=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access_token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333333"/>
                </a:solidFill>
                <a:latin typeface="Consolas" pitchFamily="49" charset="0"/>
                <a:cs typeface="Consolas" pitchFamily="49" charset="0"/>
              </a:rPr>
              <a:t>       </a:t>
            </a:r>
            <a:r>
              <a:rPr lang="en-US" sz="900" dirty="0" err="1">
                <a:solidFill>
                  <a:srgbClr val="333333"/>
                </a:solidFill>
                <a:latin typeface="Consolas" pitchFamily="49" charset="0"/>
                <a:cs typeface="Consolas" pitchFamily="49" charset="0"/>
              </a:rPr>
              <a:t>IdP_Signed_Request_code</a:t>
            </a:r>
            <a:r>
              <a:rPr lang="en-US" sz="900" dirty="0">
                <a:solidFill>
                  <a:srgbClr val="333333"/>
                </a:solidFill>
                <a:latin typeface="Consolas" pitchFamily="49" charset="0"/>
                <a:cs typeface="Consolas" pitchFamily="49" charset="0"/>
              </a:rPr>
              <a:t>[</a:t>
            </a:r>
            <a:r>
              <a:rPr lang="en-US" sz="900" dirty="0" err="1">
                <a:solidFill>
                  <a:srgbClr val="333333"/>
                </a:solidFill>
                <a:latin typeface="Consolas" pitchFamily="49" charset="0"/>
                <a:cs typeface="Consolas" pitchFamily="49" charset="0"/>
              </a:rPr>
              <a:t>sr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]:=code;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333333"/>
                </a:solidFill>
                <a:latin typeface="Consolas" pitchFamily="49" charset="0"/>
                <a:cs typeface="Consolas" pitchFamily="49" charset="0"/>
              </a:rPr>
              <a:t>       </a:t>
            </a:r>
            <a:r>
              <a:rPr lang="en-US" sz="900" dirty="0" err="1">
                <a:solidFill>
                  <a:srgbClr val="333333"/>
                </a:solidFill>
                <a:latin typeface="Consolas" pitchFamily="49" charset="0"/>
                <a:cs typeface="Consolas" pitchFamily="49" charset="0"/>
              </a:rPr>
              <a:t>IdP_Signed_Request_user_ID</a:t>
            </a:r>
            <a:r>
              <a:rPr lang="en-US" sz="900" dirty="0">
                <a:solidFill>
                  <a:srgbClr val="333333"/>
                </a:solidFill>
                <a:latin typeface="Consolas" pitchFamily="49" charset="0"/>
                <a:cs typeface="Consolas" pitchFamily="49" charset="0"/>
              </a:rPr>
              <a:t>[</a:t>
            </a:r>
            <a:r>
              <a:rPr lang="en-US" sz="900" dirty="0" err="1">
                <a:solidFill>
                  <a:srgbClr val="333333"/>
                </a:solidFill>
                <a:latin typeface="Consolas" pitchFamily="49" charset="0"/>
                <a:cs typeface="Consolas" pitchFamily="49" charset="0"/>
              </a:rPr>
              <a:t>sr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]:=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IdPLoggedInUser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333333"/>
                </a:solidFill>
                <a:latin typeface="Consolas" pitchFamily="49" charset="0"/>
                <a:cs typeface="Consolas" pitchFamily="49" charset="0"/>
              </a:rPr>
              <a:t>       </a:t>
            </a:r>
            <a:r>
              <a:rPr lang="en-US" sz="900" dirty="0" err="1">
                <a:solidFill>
                  <a:srgbClr val="333333"/>
                </a:solidFill>
                <a:latin typeface="Consolas" pitchFamily="49" charset="0"/>
                <a:cs typeface="Consolas" pitchFamily="49" charset="0"/>
              </a:rPr>
              <a:t>IdP_Signed_Request_app_id</a:t>
            </a:r>
            <a:r>
              <a:rPr lang="en-US" sz="900" dirty="0">
                <a:solidFill>
                  <a:srgbClr val="333333"/>
                </a:solidFill>
                <a:latin typeface="Consolas" pitchFamily="49" charset="0"/>
                <a:cs typeface="Consolas" pitchFamily="49" charset="0"/>
              </a:rPr>
              <a:t>[</a:t>
            </a:r>
            <a:r>
              <a:rPr lang="en-US" sz="900" dirty="0" err="1">
                <a:solidFill>
                  <a:srgbClr val="333333"/>
                </a:solidFill>
                <a:latin typeface="Consolas" pitchFamily="49" charset="0"/>
                <a:cs typeface="Consolas" pitchFamily="49" charset="0"/>
              </a:rPr>
              <a:t>sr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]:=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client_id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    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    if (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response_type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==_Token) 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       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Response_data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:=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access_token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    } else if (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response_type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==_Code) 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       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Response_data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:=code;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    } else 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       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Response_data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:=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sr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    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    r:=200;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}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91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6133">
        <p:fade/>
      </p:transition>
    </mc:Choice>
    <mc:Fallback xmlns="">
      <p:transition spd="med" advTm="361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overview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Explicated three </a:t>
            </a:r>
            <a:r>
              <a:rPr lang="en-US" sz="2400" dirty="0" smtClean="0"/>
              <a:t>SDKs: (6 months)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Many </a:t>
            </a:r>
            <a:r>
              <a:rPr lang="en-US" sz="2400" dirty="0"/>
              <a:t>implicit assumptions were </a:t>
            </a:r>
            <a:r>
              <a:rPr lang="en-US" sz="2400" dirty="0" smtClean="0"/>
              <a:t>found:</a:t>
            </a:r>
            <a:endParaRPr lang="en-US" sz="2400" dirty="0"/>
          </a:p>
          <a:p>
            <a:pPr marL="594360" lvl="2" indent="0">
              <a:buNone/>
            </a:pPr>
            <a:endParaRPr lang="en-US" sz="1800" b="1" dirty="0">
              <a:sym typeface="Wingdings" pitchFamily="2" charset="2"/>
            </a:endParaRPr>
          </a:p>
          <a:p>
            <a:pPr marL="594360" lvl="2" indent="0">
              <a:buNone/>
            </a:pPr>
            <a:endParaRPr lang="en-US" sz="1800" b="1" dirty="0" smtClean="0">
              <a:sym typeface="Wingdings" pitchFamily="2" charset="2"/>
            </a:endParaRPr>
          </a:p>
          <a:p>
            <a:pPr marL="594360" lvl="2" indent="0">
              <a:buNone/>
            </a:pPr>
            <a:endParaRPr lang="en-US" sz="1800" b="1" dirty="0">
              <a:sym typeface="Wingdings" pitchFamily="2" charset="2"/>
            </a:endParaRPr>
          </a:p>
          <a:p>
            <a:pPr marL="594360" lvl="2" indent="0">
              <a:buNone/>
            </a:pPr>
            <a:endParaRPr lang="en-US" sz="1800" b="1" dirty="0" smtClean="0">
              <a:sym typeface="Wingdings" pitchFamily="2" charset="2"/>
            </a:endParaRPr>
          </a:p>
          <a:p>
            <a:pPr marL="594360" lvl="2" indent="0">
              <a:buNone/>
            </a:pPr>
            <a:endParaRPr lang="en-US" sz="1800" b="1" dirty="0">
              <a:sym typeface="Wingdings" pitchFamily="2" charset="2"/>
            </a:endParaRPr>
          </a:p>
          <a:p>
            <a:pPr marL="594360" lvl="2" indent="0">
              <a:buNone/>
            </a:pPr>
            <a:endParaRPr lang="en-US" sz="1800" b="1" dirty="0" smtClean="0">
              <a:sym typeface="Wingdings" pitchFamily="2" charset="2"/>
            </a:endParaRPr>
          </a:p>
          <a:p>
            <a:pPr marL="594360" lvl="2" indent="0">
              <a:buNone/>
            </a:pPr>
            <a:endParaRPr lang="en-US" sz="2400" dirty="0" smtClean="0">
              <a:sym typeface="Wingdings" pitchFamily="2" charset="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337842" y="2917642"/>
            <a:ext cx="3276023" cy="750827"/>
          </a:xfrm>
          <a:prstGeom prst="roundRect">
            <a:avLst/>
          </a:prstGeom>
          <a:solidFill>
            <a:srgbClr val="00B0F0">
              <a:alpha val="50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>
                <a:solidFill>
                  <a:schemeClr val="tx1"/>
                </a:solidFill>
              </a:rPr>
              <a:t>5 </a:t>
            </a:r>
            <a:r>
              <a:rPr lang="en-US" dirty="0">
                <a:solidFill>
                  <a:schemeClr val="tx1"/>
                </a:solidFill>
              </a:rPr>
              <a:t>cases </a:t>
            </a:r>
            <a:r>
              <a:rPr lang="en-US" dirty="0" smtClean="0">
                <a:solidFill>
                  <a:schemeClr val="tx1"/>
                </a:solidFill>
              </a:rPr>
              <a:t>reported, </a:t>
            </a:r>
          </a:p>
          <a:p>
            <a:pPr lvl="0" algn="ctr"/>
            <a:r>
              <a:rPr lang="en-US" dirty="0" smtClean="0">
                <a:solidFill>
                  <a:schemeClr val="tx1"/>
                </a:solidFill>
              </a:rPr>
              <a:t>4 fixed, 3 bounties (3x).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337266" y="3852108"/>
            <a:ext cx="3261064" cy="750827"/>
          </a:xfrm>
          <a:prstGeom prst="roundRect">
            <a:avLst/>
          </a:prstGeom>
          <a:solidFill>
            <a:srgbClr val="00B0F0">
              <a:alpha val="50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schemeClr val="tx1"/>
                </a:solidFill>
              </a:rPr>
              <a:t>One case </a:t>
            </a:r>
            <a:r>
              <a:rPr lang="en-US" dirty="0" smtClean="0">
                <a:solidFill>
                  <a:schemeClr val="tx1"/>
                </a:solidFill>
              </a:rPr>
              <a:t>reported;</a:t>
            </a:r>
          </a:p>
          <a:p>
            <a:pPr lvl="0" algn="ctr"/>
            <a:r>
              <a:rPr lang="en-US" dirty="0" smtClean="0">
                <a:solidFill>
                  <a:schemeClr val="tx1"/>
                </a:solidFill>
              </a:rPr>
              <a:t>documentation revised.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337842" y="4796029"/>
            <a:ext cx="3260489" cy="750827"/>
          </a:xfrm>
          <a:prstGeom prst="roundRect">
            <a:avLst/>
          </a:prstGeom>
          <a:solidFill>
            <a:srgbClr val="00B0F0">
              <a:alpha val="50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aragraph added to</a:t>
            </a:r>
          </a:p>
          <a:p>
            <a:pPr lvl="0" algn="ctr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OAuth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2.0 standard.</a:t>
            </a:r>
          </a:p>
        </p:txBody>
      </p:sp>
      <p:pic>
        <p:nvPicPr>
          <p:cNvPr id="4105" name="Picture 9" descr="C:\Users\Treeeater\Desktop\facebook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585" y="2968998"/>
            <a:ext cx="635794" cy="63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Treeeater\Desktop\3377.WL-ID_v_rgb_7C8D925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657" y="4018517"/>
            <a:ext cx="1009650" cy="41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ecn.channel9.msdn.com/o9/c4fcontent/migration/9920962/facebook_logo_5B1_5D_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087" y="2797162"/>
            <a:ext cx="371474" cy="37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i135.photobucket.com/albums/q126/tato1127/Website/Wlorb-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980" y="3652244"/>
            <a:ext cx="414337" cy="41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://blogs.msdn.com/cfs-file.ashx/__key/communityserver-blogs-components-weblogfiles/00-00-00-99-63-metablogapi/3377.WL_2D00_ID_5F00_v_5F00_rgb_5F00_7C8D925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485" y="4537581"/>
            <a:ext cx="944678" cy="39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34761" y="2798233"/>
            <a:ext cx="3251839" cy="2107750"/>
            <a:chOff x="7926748" y="796043"/>
            <a:chExt cx="3251839" cy="2107750"/>
          </a:xfrm>
        </p:grpSpPr>
        <p:sp>
          <p:nvSpPr>
            <p:cNvPr id="6" name="TextBox 5"/>
            <p:cNvSpPr txBox="1"/>
            <p:nvPr/>
          </p:nvSpPr>
          <p:spPr>
            <a:xfrm>
              <a:off x="8000999" y="796043"/>
              <a:ext cx="2339387" cy="369332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Facebook SSO PHP SDK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926748" y="1649591"/>
              <a:ext cx="3251839" cy="369332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Windows 8 SDK for modern apps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67136" y="2534461"/>
              <a:ext cx="2806651" cy="369332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Windows Live connect SDK</a:t>
              </a:r>
              <a:endParaRPr lang="en-US" dirty="0"/>
            </a:p>
          </p:txBody>
        </p:sp>
      </p:grpSp>
      <p:pic>
        <p:nvPicPr>
          <p:cNvPr id="4098" name="Picture 2" descr="http://hueniverse.com/wp-content/uploads/2010/05/OAuth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800" y="4853620"/>
            <a:ext cx="667363" cy="66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796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3495">
        <p:fade/>
      </p:transition>
    </mc:Choice>
    <mc:Fallback xmlns="">
      <p:transition spd="med" advTm="734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-0.00052 -0.12384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620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0.10052 -0.25162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7" y="-1259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6 L 0.20799 -0.37894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99" y="-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 animBg="1"/>
      <p:bldP spid="2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Automatic scanning applications for these vulnerabilities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63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Large-scale study of how secure Facebook SSO has been implemented in popular websites today</a:t>
            </a:r>
            <a:r>
              <a:rPr lang="en-US" dirty="0" smtClean="0"/>
              <a:t>.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Need an automatic </a:t>
            </a:r>
            <a:r>
              <a:rPr lang="en-US" dirty="0" smtClean="0"/>
              <a:t>tool to scan web applications for vulnerabilities.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564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60185358"/>
              </p:ext>
            </p:extLst>
          </p:nvPr>
        </p:nvGraphicFramePr>
        <p:xfrm>
          <a:off x="914400" y="990600"/>
          <a:ext cx="7772400" cy="454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453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 (review)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0439" t="14833" r="22525"/>
          <a:stretch/>
        </p:blipFill>
        <p:spPr>
          <a:xfrm>
            <a:off x="2590800" y="1981200"/>
            <a:ext cx="3428109" cy="3839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510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Web server source/binary not visible from client side.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00461" y="3581400"/>
            <a:ext cx="5638800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/>
              <a:t>Simulated attacks with traffic and application state monitoring</a:t>
            </a:r>
          </a:p>
        </p:txBody>
      </p:sp>
    </p:spTree>
    <p:extLst>
      <p:ext uri="{BB962C8B-B14F-4D97-AF65-F5344CB8AC3E}">
        <p14:creationId xmlns:p14="http://schemas.microsoft.com/office/powerpoint/2010/main" val="203410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 driver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685800" y="2057688"/>
            <a:ext cx="7775611" cy="3276311"/>
            <a:chOff x="685800" y="2057688"/>
            <a:chExt cx="7775611" cy="3276311"/>
          </a:xfrm>
        </p:grpSpPr>
        <p:grpSp>
          <p:nvGrpSpPr>
            <p:cNvPr id="22" name="Group 21"/>
            <p:cNvGrpSpPr/>
            <p:nvPr/>
          </p:nvGrpSpPr>
          <p:grpSpPr>
            <a:xfrm>
              <a:off x="685800" y="2057688"/>
              <a:ext cx="7775611" cy="3276311"/>
              <a:chOff x="1314687" y="3107741"/>
              <a:chExt cx="7775611" cy="3276311"/>
            </a:xfrm>
          </p:grpSpPr>
          <p:pic>
            <p:nvPicPr>
              <p:cNvPr id="9221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6614" y="3107741"/>
                <a:ext cx="5938321" cy="15999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222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4687" y="5486399"/>
                <a:ext cx="7775611" cy="897653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14" name="Straight Arrow Connector 13"/>
              <p:cNvCxnSpPr/>
              <p:nvPr/>
            </p:nvCxnSpPr>
            <p:spPr>
              <a:xfrm>
                <a:off x="2819400" y="4479053"/>
                <a:ext cx="547598" cy="1159747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/>
            <p:cNvCxnSpPr/>
            <p:nvPr/>
          </p:nvCxnSpPr>
          <p:spPr>
            <a:xfrm>
              <a:off x="1695450" y="4781551"/>
              <a:ext cx="43815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738111" y="4781551"/>
              <a:ext cx="38608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362699" y="4781551"/>
              <a:ext cx="57150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3178710" y="4781551"/>
              <a:ext cx="638177" cy="1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5514975" y="4781552"/>
              <a:ext cx="733425" cy="1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7429501" y="4781550"/>
              <a:ext cx="647699" cy="2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0018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1261">
        <p:fade/>
      </p:transition>
    </mc:Choice>
    <mc:Fallback xmlns="">
      <p:transition spd="med" advTm="8126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 driver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57400"/>
            <a:ext cx="5638564" cy="37078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66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814">
        <p:fade/>
      </p:transition>
    </mc:Choice>
    <mc:Fallback xmlns="">
      <p:transition spd="med" advTm="2081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Simulated attack result needs to be confirmed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Previous works do this manually, not feasible for massive testing.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To do this automatically, we need to learn visual representation of application states.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19200" y="4174001"/>
            <a:ext cx="6353628" cy="2059159"/>
            <a:chOff x="1219200" y="4174001"/>
            <a:chExt cx="6353628" cy="2059159"/>
          </a:xfrm>
        </p:grpSpPr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4174001"/>
              <a:ext cx="6353628" cy="971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5255086"/>
              <a:ext cx="6353628" cy="978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ounded Rectangle 4"/>
          <p:cNvSpPr/>
          <p:nvPr/>
        </p:nvSpPr>
        <p:spPr>
          <a:xfrm>
            <a:off x="6057900" y="4884420"/>
            <a:ext cx="838200" cy="26875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042660" y="5964409"/>
            <a:ext cx="838200" cy="26875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280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9004">
        <p:fade/>
      </p:transition>
    </mc:Choice>
    <mc:Fallback xmlns="">
      <p:transition spd="med" advTm="3900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Ssoscan.org</a:t>
            </a:r>
          </a:p>
          <a:p>
            <a:endParaRPr lang="en-US" dirty="0"/>
          </a:p>
          <a:p>
            <a:r>
              <a:rPr lang="en-US" dirty="0" smtClean="0"/>
              <a:t>Pick your favorite site, check if it’s secure.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99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Dataset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Top US 20K sites (Quantcast.com) excluding DNS errors, 4xx/5xx response code.</a:t>
            </a:r>
          </a:p>
          <a:p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05200" y="2812473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google.com</a:t>
            </a:r>
          </a:p>
          <a:p>
            <a:r>
              <a:rPr lang="en-US" dirty="0"/>
              <a:t>youtube.com</a:t>
            </a:r>
          </a:p>
          <a:p>
            <a:r>
              <a:rPr lang="en-US" dirty="0"/>
              <a:t>facebook.com</a:t>
            </a:r>
          </a:p>
          <a:p>
            <a:r>
              <a:rPr lang="en-US" dirty="0"/>
              <a:t>msn.com</a:t>
            </a:r>
          </a:p>
          <a:p>
            <a:r>
              <a:rPr lang="en-US" dirty="0"/>
              <a:t>amazon.com</a:t>
            </a:r>
          </a:p>
          <a:p>
            <a:r>
              <a:rPr lang="en-US" dirty="0"/>
              <a:t>twitter.com</a:t>
            </a:r>
          </a:p>
          <a:p>
            <a:r>
              <a:rPr lang="en-US" dirty="0"/>
              <a:t>ebay.com</a:t>
            </a:r>
          </a:p>
          <a:p>
            <a:r>
              <a:rPr lang="en-US" dirty="0"/>
              <a:t>pinterest.com</a:t>
            </a:r>
          </a:p>
          <a:p>
            <a:r>
              <a:rPr lang="en-US" dirty="0"/>
              <a:t>yahoo.com</a:t>
            </a:r>
          </a:p>
          <a:p>
            <a:r>
              <a:rPr lang="en-US" dirty="0"/>
              <a:t>bing.com</a:t>
            </a:r>
          </a:p>
          <a:p>
            <a:r>
              <a:rPr lang="en-US" dirty="0"/>
              <a:t>microsoft.com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38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641">
        <p:fade/>
      </p:transition>
    </mc:Choice>
    <mc:Fallback xmlns="">
      <p:transition spd="med" advTm="2664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528" y="140836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17 913 valid test sites</a:t>
            </a:r>
          </a:p>
          <a:p>
            <a:pPr lvl="1"/>
            <a:r>
              <a:rPr lang="en-US" dirty="0" smtClean="0"/>
              <a:t>1 700 use Facebook SSO</a:t>
            </a:r>
          </a:p>
          <a:p>
            <a:pPr lvl="2"/>
            <a:r>
              <a:rPr lang="en-US" dirty="0" smtClean="0"/>
              <a:t>12% is vulnerable to misuse attacks</a:t>
            </a:r>
          </a:p>
          <a:p>
            <a:pPr lvl="2"/>
            <a:r>
              <a:rPr lang="en-US" dirty="0" smtClean="0"/>
              <a:t>8.5% potentially leaks credentials</a:t>
            </a:r>
          </a:p>
          <a:p>
            <a:pPr lvl="2"/>
            <a:r>
              <a:rPr lang="en-US" dirty="0" smtClean="0"/>
              <a:t>2.3% does not implement Facebook connect correctly</a:t>
            </a:r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4" name="Chart 52"/>
          <p:cNvGraphicFramePr/>
          <p:nvPr>
            <p:extLst>
              <p:ext uri="{D42A27DB-BD31-4B8C-83A1-F6EECF244321}">
                <p14:modId xmlns:p14="http://schemas.microsoft.com/office/powerpoint/2010/main" val="2698501490"/>
              </p:ext>
            </p:extLst>
          </p:nvPr>
        </p:nvGraphicFramePr>
        <p:xfrm>
          <a:off x="4572000" y="4067601"/>
          <a:ext cx="30480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51"/>
          <p:cNvGraphicFramePr/>
          <p:nvPr>
            <p:extLst>
              <p:ext uri="{D42A27DB-BD31-4B8C-83A1-F6EECF244321}">
                <p14:modId xmlns:p14="http://schemas.microsoft.com/office/powerpoint/2010/main" val="2248436150"/>
              </p:ext>
            </p:extLst>
          </p:nvPr>
        </p:nvGraphicFramePr>
        <p:xfrm>
          <a:off x="701820" y="4113022"/>
          <a:ext cx="3046122" cy="2428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Connector 53"/>
          <p:cNvCxnSpPr/>
          <p:nvPr/>
        </p:nvCxnSpPr>
        <p:spPr>
          <a:xfrm flipV="1">
            <a:off x="3258769" y="4583212"/>
            <a:ext cx="2151431" cy="5592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" name="Straight Connector 54"/>
          <p:cNvCxnSpPr/>
          <p:nvPr/>
        </p:nvCxnSpPr>
        <p:spPr>
          <a:xfrm>
            <a:off x="3237256" y="5595436"/>
            <a:ext cx="2630144" cy="613864"/>
          </a:xfrm>
          <a:prstGeom prst="line">
            <a:avLst/>
          </a:prstGeom>
          <a:ln>
            <a:prstDash val="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TextBox 60"/>
          <p:cNvSpPr txBox="1"/>
          <p:nvPr/>
        </p:nvSpPr>
        <p:spPr>
          <a:xfrm>
            <a:off x="7280308" y="4730395"/>
            <a:ext cx="779830" cy="6208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717" dirty="0" smtClean="0"/>
              <a:t>Buggy </a:t>
            </a:r>
          </a:p>
          <a:p>
            <a:pPr algn="ctr"/>
            <a:r>
              <a:rPr lang="en-US" sz="1717" dirty="0" smtClean="0"/>
              <a:t>2.3%</a:t>
            </a:r>
            <a:endParaRPr lang="en-US" sz="1717" dirty="0"/>
          </a:p>
        </p:txBody>
      </p:sp>
      <p:sp>
        <p:nvSpPr>
          <p:cNvPr id="9" name="文本框 31"/>
          <p:cNvSpPr txBox="1"/>
          <p:nvPr/>
        </p:nvSpPr>
        <p:spPr>
          <a:xfrm>
            <a:off x="762000" y="6301156"/>
            <a:ext cx="2849563" cy="3565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717" dirty="0" smtClean="0"/>
              <a:t>Valid Top ranked sites (17913)</a:t>
            </a:r>
            <a:endParaRPr lang="en-US" altLang="zh-CN" sz="1717" dirty="0"/>
          </a:p>
        </p:txBody>
      </p:sp>
      <p:sp>
        <p:nvSpPr>
          <p:cNvPr id="10" name="文本框 32"/>
          <p:cNvSpPr txBox="1"/>
          <p:nvPr/>
        </p:nvSpPr>
        <p:spPr>
          <a:xfrm>
            <a:off x="1316460" y="5500525"/>
            <a:ext cx="1390637" cy="6208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717" dirty="0"/>
              <a:t>No Facebook </a:t>
            </a:r>
          </a:p>
          <a:p>
            <a:pPr algn="ctr"/>
            <a:r>
              <a:rPr lang="en-US" altLang="zh-CN" sz="1717" dirty="0"/>
              <a:t>SSO, </a:t>
            </a:r>
            <a:r>
              <a:rPr lang="en-US" altLang="zh-CN" sz="1717" dirty="0" smtClean="0"/>
              <a:t>82.9 %</a:t>
            </a:r>
            <a:endParaRPr lang="zh-CN" altLang="en-US" sz="1717" dirty="0"/>
          </a:p>
        </p:txBody>
      </p:sp>
      <p:sp>
        <p:nvSpPr>
          <p:cNvPr id="11" name="文本框 33"/>
          <p:cNvSpPr txBox="1"/>
          <p:nvPr/>
        </p:nvSpPr>
        <p:spPr>
          <a:xfrm>
            <a:off x="2445688" y="4368273"/>
            <a:ext cx="1953292" cy="3565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717" dirty="0" smtClean="0"/>
              <a:t>Timeout/error 7.6%</a:t>
            </a:r>
            <a:endParaRPr lang="zh-CN" altLang="en-US" sz="1717" dirty="0"/>
          </a:p>
        </p:txBody>
      </p:sp>
      <p:sp>
        <p:nvSpPr>
          <p:cNvPr id="12" name="文本框 34"/>
          <p:cNvSpPr txBox="1"/>
          <p:nvPr/>
        </p:nvSpPr>
        <p:spPr>
          <a:xfrm>
            <a:off x="3258769" y="5071336"/>
            <a:ext cx="1082861" cy="6208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717" dirty="0"/>
              <a:t>Facebook </a:t>
            </a:r>
          </a:p>
          <a:p>
            <a:pPr algn="ctr"/>
            <a:r>
              <a:rPr lang="en-US" altLang="zh-CN" sz="1717" dirty="0"/>
              <a:t>SSO, </a:t>
            </a:r>
            <a:r>
              <a:rPr lang="en-US" altLang="zh-CN" sz="1717" dirty="0" smtClean="0"/>
              <a:t>9.5%</a:t>
            </a:r>
            <a:endParaRPr lang="zh-CN" altLang="en-US" sz="1717" dirty="0"/>
          </a:p>
        </p:txBody>
      </p:sp>
      <p:sp>
        <p:nvSpPr>
          <p:cNvPr id="13" name="TextBox 60"/>
          <p:cNvSpPr txBox="1"/>
          <p:nvPr/>
        </p:nvSpPr>
        <p:spPr>
          <a:xfrm>
            <a:off x="6705600" y="3962400"/>
            <a:ext cx="1149417" cy="6208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717" dirty="0"/>
              <a:t>Vulnerable</a:t>
            </a:r>
          </a:p>
          <a:p>
            <a:pPr algn="ctr"/>
            <a:r>
              <a:rPr lang="en-US" sz="1717" dirty="0" smtClean="0"/>
              <a:t>20.3%</a:t>
            </a:r>
            <a:endParaRPr lang="en-US" sz="1717" dirty="0"/>
          </a:p>
        </p:txBody>
      </p:sp>
      <p:sp>
        <p:nvSpPr>
          <p:cNvPr id="14" name="文本框 31"/>
          <p:cNvSpPr txBox="1"/>
          <p:nvPr/>
        </p:nvSpPr>
        <p:spPr>
          <a:xfrm>
            <a:off x="4749487" y="6285500"/>
            <a:ext cx="2920736" cy="3565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717" dirty="0" smtClean="0"/>
              <a:t>1700 Sites using Facebook SSO</a:t>
            </a:r>
            <a:endParaRPr lang="en-US" altLang="zh-CN" sz="1717" dirty="0"/>
          </a:p>
        </p:txBody>
      </p:sp>
    </p:spTree>
    <p:extLst>
      <p:ext uri="{BB962C8B-B14F-4D97-AF65-F5344CB8AC3E}">
        <p14:creationId xmlns:p14="http://schemas.microsoft.com/office/powerpoint/2010/main" val="324713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Facebook SSO support vs. site ranking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153976"/>
              </p:ext>
            </p:extLst>
          </p:nvPr>
        </p:nvGraphicFramePr>
        <p:xfrm>
          <a:off x="457200" y="1447800"/>
          <a:ext cx="83058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3352800" y="6434294"/>
            <a:ext cx="28629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Site rank percentile (20K)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1600" y="6183332"/>
            <a:ext cx="754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    </a:t>
            </a:r>
            <a:r>
              <a:rPr lang="en-US" sz="1200" dirty="0"/>
              <a:t> </a:t>
            </a:r>
            <a:r>
              <a:rPr lang="en-US" sz="1200" dirty="0" smtClean="0"/>
              <a:t>           10   </a:t>
            </a:r>
            <a:r>
              <a:rPr lang="en-US" sz="1200" dirty="0"/>
              <a:t> </a:t>
            </a:r>
            <a:r>
              <a:rPr lang="en-US" sz="1200" dirty="0" smtClean="0"/>
              <a:t>           20                30                40                50                60                70                80                90                100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3329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Misuse vulnerability vs. site ranking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590534"/>
              </p:ext>
            </p:extLst>
          </p:nvPr>
        </p:nvGraphicFramePr>
        <p:xfrm>
          <a:off x="457200" y="1371600"/>
          <a:ext cx="8229600" cy="4918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3352800" y="6434294"/>
            <a:ext cx="28629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Site rank percentile (20K)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400" y="6151423"/>
            <a:ext cx="754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    </a:t>
            </a:r>
            <a:r>
              <a:rPr lang="en-US" sz="1200" dirty="0"/>
              <a:t> </a:t>
            </a:r>
            <a:r>
              <a:rPr lang="en-US" sz="1200" dirty="0" smtClean="0"/>
              <a:t>           10   </a:t>
            </a:r>
            <a:r>
              <a:rPr lang="en-US" sz="1200" dirty="0"/>
              <a:t> </a:t>
            </a:r>
            <a:r>
              <a:rPr lang="en-US" sz="1200" dirty="0" smtClean="0"/>
              <a:t>           20                30                40                50                60                70                80                90                100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4700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More popular sites tend to include Facebook SSO more.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However, big</a:t>
            </a:r>
            <a:r>
              <a:rPr lang="en-US" dirty="0"/>
              <a:t> </a:t>
            </a:r>
            <a:r>
              <a:rPr lang="en-US" dirty="0" smtClean="0"/>
              <a:t>and popular websites are just as vulnerable as lower-profiled sites.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12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3348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2219325" cy="221456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</p:pic>
      <p:pic>
        <p:nvPicPr>
          <p:cNvPr id="1123349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"/>
            <a:ext cx="2095500" cy="23050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</p:pic>
      <p:sp>
        <p:nvSpPr>
          <p:cNvPr id="1123350" name="Text Box 22"/>
          <p:cNvSpPr txBox="1">
            <a:spLocks noChangeArrowheads="1"/>
          </p:cNvSpPr>
          <p:nvPr/>
        </p:nvSpPr>
        <p:spPr bwMode="auto">
          <a:xfrm>
            <a:off x="6477000" y="3429000"/>
            <a:ext cx="2381612" cy="83099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Checks that</a:t>
            </a:r>
          </a:p>
          <a:p>
            <a:pPr algn="ctr"/>
            <a:r>
              <a:rPr lang="en-US" sz="2400" dirty="0" smtClean="0">
                <a:latin typeface="Palatino Linotype" pitchFamily="18" charset="0"/>
              </a:rPr>
              <a:t>D(</a:t>
            </a:r>
            <a:r>
              <a:rPr lang="en-US" sz="2400" i="1" dirty="0" smtClean="0">
                <a:latin typeface="Palatino Linotype" pitchFamily="18" charset="0"/>
              </a:rPr>
              <a:t>x</a:t>
            </a:r>
            <a:r>
              <a:rPr lang="en-US" sz="2400" dirty="0" smtClean="0">
                <a:latin typeface="Palatino Linotype" pitchFamily="18" charset="0"/>
              </a:rPr>
              <a:t>)</a:t>
            </a:r>
            <a:r>
              <a:rPr lang="en-US" sz="2400" i="1" baseline="30000" dirty="0" smtClean="0">
                <a:latin typeface="Palatino Linotype" pitchFamily="18" charset="0"/>
              </a:rPr>
              <a:t>e</a:t>
            </a:r>
            <a:r>
              <a:rPr lang="en-US" sz="2400" i="1" dirty="0" smtClean="0">
                <a:latin typeface="Palatino Linotype" pitchFamily="18" charset="0"/>
              </a:rPr>
              <a:t> </a:t>
            </a:r>
            <a:r>
              <a:rPr lang="en-US" sz="2400" dirty="0" smtClean="0">
                <a:latin typeface="Palatino Linotype" pitchFamily="18" charset="0"/>
              </a:rPr>
              <a:t>mod</a:t>
            </a:r>
            <a:r>
              <a:rPr lang="en-US" sz="2400" i="1" dirty="0" smtClean="0">
                <a:latin typeface="Palatino Linotype" pitchFamily="18" charset="0"/>
              </a:rPr>
              <a:t> n = x</a:t>
            </a:r>
            <a:endParaRPr lang="en-US" sz="2400" i="1" dirty="0">
              <a:latin typeface="Palatino Linotype" pitchFamily="18" charset="0"/>
            </a:endParaRPr>
          </a:p>
        </p:txBody>
      </p:sp>
      <p:sp>
        <p:nvSpPr>
          <p:cNvPr id="1123351" name="Line 23"/>
          <p:cNvSpPr>
            <a:spLocks noChangeShapeType="1"/>
          </p:cNvSpPr>
          <p:nvPr/>
        </p:nvSpPr>
        <p:spPr bwMode="auto">
          <a:xfrm>
            <a:off x="2667000" y="838201"/>
            <a:ext cx="3733800" cy="533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123352" name="Text Box 24"/>
          <p:cNvSpPr txBox="1">
            <a:spLocks noChangeArrowheads="1"/>
          </p:cNvSpPr>
          <p:nvPr/>
        </p:nvSpPr>
        <p:spPr bwMode="auto">
          <a:xfrm rot="491176">
            <a:off x="3452683" y="444402"/>
            <a:ext cx="2224712" cy="46166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“Trick or Treat</a:t>
            </a:r>
            <a:r>
              <a:rPr lang="en-US" sz="2400" dirty="0" smtClean="0"/>
              <a:t>?”</a:t>
            </a:r>
            <a:endParaRPr lang="en-US" sz="2400" dirty="0"/>
          </a:p>
        </p:txBody>
      </p:sp>
      <p:sp>
        <p:nvSpPr>
          <p:cNvPr id="16" name="Line 23"/>
          <p:cNvSpPr>
            <a:spLocks noChangeShapeType="1"/>
          </p:cNvSpPr>
          <p:nvPr/>
        </p:nvSpPr>
        <p:spPr bwMode="auto">
          <a:xfrm flipH="1">
            <a:off x="2759103" y="1600200"/>
            <a:ext cx="3565497" cy="411480"/>
          </a:xfrm>
          <a:prstGeom prst="line">
            <a:avLst/>
          </a:prstGeom>
          <a:noFill/>
          <a:ln w="31750">
            <a:solidFill>
              <a:schemeClr val="accent6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8" name="Line 23"/>
          <p:cNvSpPr>
            <a:spLocks noChangeShapeType="1"/>
          </p:cNvSpPr>
          <p:nvPr/>
        </p:nvSpPr>
        <p:spPr bwMode="auto">
          <a:xfrm>
            <a:off x="2755788" y="3101010"/>
            <a:ext cx="3573449" cy="580444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 rot="21151298">
            <a:off x="2687118" y="1756581"/>
            <a:ext cx="3826880" cy="83099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/>
              <a:t>Prove it by producing </a:t>
            </a:r>
            <a:r>
              <a:rPr lang="en-US" sz="2400" dirty="0" smtClean="0">
                <a:latin typeface="Palatino Linotype" pitchFamily="18" charset="0"/>
              </a:rPr>
              <a:t>D(</a:t>
            </a:r>
            <a:r>
              <a:rPr lang="en-US" sz="2400" i="1" dirty="0" smtClean="0">
                <a:latin typeface="Palatino Linotype" pitchFamily="18" charset="0"/>
              </a:rPr>
              <a:t>x</a:t>
            </a:r>
            <a:r>
              <a:rPr lang="en-US" sz="2400" dirty="0" smtClean="0">
                <a:latin typeface="Palatino Linotype" pitchFamily="18" charset="0"/>
              </a:rPr>
              <a:t>) </a:t>
            </a:r>
            <a:r>
              <a:rPr lang="en-US" sz="2400" dirty="0" smtClean="0"/>
              <a:t>for my challenge</a:t>
            </a:r>
            <a:r>
              <a:rPr lang="en-US" sz="2400" dirty="0" smtClean="0">
                <a:latin typeface="Palatino Linotype" pitchFamily="18" charset="0"/>
              </a:rPr>
              <a:t> </a:t>
            </a:r>
            <a:r>
              <a:rPr lang="en-US" sz="2400" i="1" dirty="0" smtClean="0">
                <a:latin typeface="Palatino Linotype" pitchFamily="18" charset="0"/>
              </a:rPr>
              <a:t>x</a:t>
            </a:r>
            <a:endParaRPr lang="en-US" sz="200" dirty="0"/>
          </a:p>
        </p:txBody>
      </p:sp>
      <p:sp>
        <p:nvSpPr>
          <p:cNvPr id="21" name="Line 31"/>
          <p:cNvSpPr>
            <a:spLocks noChangeShapeType="1"/>
          </p:cNvSpPr>
          <p:nvPr/>
        </p:nvSpPr>
        <p:spPr bwMode="auto">
          <a:xfrm flipH="1">
            <a:off x="2806809" y="4267200"/>
            <a:ext cx="3671584" cy="640743"/>
          </a:xfrm>
          <a:prstGeom prst="line">
            <a:avLst/>
          </a:prstGeom>
          <a:noFill/>
          <a:ln w="31750">
            <a:solidFill>
              <a:schemeClr val="accent6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pic>
        <p:nvPicPr>
          <p:cNvPr id="65538" name="Picture 2" descr="A pack of Twizzle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65371">
            <a:off x="3552687" y="4683659"/>
            <a:ext cx="2171700" cy="680467"/>
          </a:xfrm>
          <a:prstGeom prst="rect">
            <a:avLst/>
          </a:prstGeom>
          <a:noFill/>
        </p:spPr>
      </p:pic>
      <p:sp>
        <p:nvSpPr>
          <p:cNvPr id="20" name="Text Box 24"/>
          <p:cNvSpPr txBox="1">
            <a:spLocks noChangeArrowheads="1"/>
          </p:cNvSpPr>
          <p:nvPr/>
        </p:nvSpPr>
        <p:spPr bwMode="auto">
          <a:xfrm rot="645417">
            <a:off x="3216569" y="3455619"/>
            <a:ext cx="2300630" cy="46166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Palatino Linotype" pitchFamily="18" charset="0"/>
              </a:rPr>
              <a:t>D(</a:t>
            </a:r>
            <a:r>
              <a:rPr lang="en-US" sz="2400" i="1" dirty="0" smtClean="0">
                <a:latin typeface="Palatino Linotype" pitchFamily="18" charset="0"/>
              </a:rPr>
              <a:t>x</a:t>
            </a:r>
            <a:r>
              <a:rPr lang="en-US" sz="2400" dirty="0" smtClean="0">
                <a:latin typeface="Palatino Linotype" pitchFamily="18" charset="0"/>
              </a:rPr>
              <a:t>) = </a:t>
            </a:r>
            <a:r>
              <a:rPr lang="en-US" sz="2400" i="1" dirty="0" err="1" smtClean="0">
                <a:latin typeface="Palatino Linotype" pitchFamily="18" charset="0"/>
              </a:rPr>
              <a:t>x</a:t>
            </a:r>
            <a:r>
              <a:rPr lang="en-US" sz="2400" i="1" baseline="30000" dirty="0" err="1" smtClean="0">
                <a:latin typeface="Palatino Linotype" pitchFamily="18" charset="0"/>
              </a:rPr>
              <a:t>d</a:t>
            </a:r>
            <a:r>
              <a:rPr lang="en-US" sz="2400" dirty="0" smtClean="0">
                <a:latin typeface="Palatino Linotype" pitchFamily="18" charset="0"/>
              </a:rPr>
              <a:t> mod </a:t>
            </a:r>
            <a:r>
              <a:rPr lang="en-US" sz="2400" i="1" dirty="0" smtClean="0">
                <a:latin typeface="Palatino Linotype" pitchFamily="18" charset="0"/>
              </a:rPr>
              <a:t>n</a:t>
            </a:r>
            <a:endParaRPr lang="en-US" sz="900" i="1" dirty="0" smtClean="0">
              <a:latin typeface="Palatino Linotype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October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899660" y="5105400"/>
            <a:ext cx="3801693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What is the public key? </a:t>
            </a:r>
          </a:p>
          <a:p>
            <a:pPr algn="ctr"/>
            <a:r>
              <a:rPr lang="en-US" sz="2800" dirty="0" smtClean="0"/>
              <a:t>Private key?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381000" y="3505199"/>
            <a:ext cx="2057400" cy="1082371"/>
          </a:xfrm>
          <a:prstGeom prst="wedgeRoundRectCallout">
            <a:avLst>
              <a:gd name="adj1" fmla="val 61460"/>
              <a:gd name="adj2" fmla="val -1299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give you x, you give me D(x)</a:t>
            </a:r>
          </a:p>
          <a:p>
            <a:pPr algn="ctr"/>
            <a:r>
              <a:rPr lang="en-US" dirty="0" smtClean="0"/>
              <a:t>So that </a:t>
            </a:r>
          </a:p>
          <a:p>
            <a:pPr algn="ctr"/>
            <a:r>
              <a:rPr lang="en-US" dirty="0">
                <a:latin typeface="Palatino Linotype" pitchFamily="18" charset="0"/>
              </a:rPr>
              <a:t>D(</a:t>
            </a:r>
            <a:r>
              <a:rPr lang="en-US" i="1" dirty="0">
                <a:latin typeface="Palatino Linotype" pitchFamily="18" charset="0"/>
              </a:rPr>
              <a:t>x</a:t>
            </a:r>
            <a:r>
              <a:rPr lang="en-US" dirty="0">
                <a:latin typeface="Palatino Linotype" pitchFamily="18" charset="0"/>
              </a:rPr>
              <a:t>)</a:t>
            </a:r>
            <a:r>
              <a:rPr lang="en-US" i="1" baseline="30000" dirty="0">
                <a:latin typeface="Palatino Linotype" pitchFamily="18" charset="0"/>
              </a:rPr>
              <a:t>e</a:t>
            </a:r>
            <a:r>
              <a:rPr lang="en-US" i="1" dirty="0">
                <a:latin typeface="Palatino Linotype" pitchFamily="18" charset="0"/>
              </a:rPr>
              <a:t> </a:t>
            </a:r>
            <a:r>
              <a:rPr lang="en-US" dirty="0">
                <a:latin typeface="Palatino Linotype" pitchFamily="18" charset="0"/>
              </a:rPr>
              <a:t>mod</a:t>
            </a:r>
            <a:r>
              <a:rPr lang="en-US" i="1" dirty="0">
                <a:latin typeface="Palatino Linotype" pitchFamily="18" charset="0"/>
              </a:rPr>
              <a:t> n = x</a:t>
            </a:r>
          </a:p>
        </p:txBody>
      </p:sp>
    </p:spTree>
    <p:extLst>
      <p:ext uri="{BB962C8B-B14F-4D97-AF65-F5344CB8AC3E}">
        <p14:creationId xmlns:p14="http://schemas.microsoft.com/office/powerpoint/2010/main" val="325750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Credential leakage </a:t>
            </a:r>
            <a:r>
              <a:rPr lang="en-US" dirty="0" smtClean="0"/>
              <a:t>vs. Site Ranking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67914" y="6394796"/>
            <a:ext cx="28629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Site rank percentile (20K)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48168" y="6085200"/>
            <a:ext cx="754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    </a:t>
            </a:r>
            <a:r>
              <a:rPr lang="en-US" sz="1200" dirty="0"/>
              <a:t> </a:t>
            </a:r>
            <a:r>
              <a:rPr lang="en-US" sz="1200" dirty="0" smtClean="0"/>
              <a:t>           10   </a:t>
            </a:r>
            <a:r>
              <a:rPr lang="en-US" sz="1200" dirty="0"/>
              <a:t> </a:t>
            </a:r>
            <a:r>
              <a:rPr lang="en-US" sz="1200" dirty="0" smtClean="0"/>
              <a:t>           20                30                40                50                60                70                80                90                100</a:t>
            </a:r>
            <a:endParaRPr lang="en-US" sz="12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0089074"/>
              </p:ext>
            </p:extLst>
          </p:nvPr>
        </p:nvGraphicFramePr>
        <p:xfrm>
          <a:off x="396114" y="1424499"/>
          <a:ext cx="8229600" cy="4682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694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6"/>
          <a:stretch/>
        </p:blipFill>
        <p:spPr bwMode="auto">
          <a:xfrm>
            <a:off x="1066800" y="42193"/>
            <a:ext cx="7156503" cy="6723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657600" y="228600"/>
            <a:ext cx="4114800" cy="152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78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Credential leakage explained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OAuth</a:t>
            </a:r>
            <a:r>
              <a:rPr lang="en-US" dirty="0" smtClean="0"/>
              <a:t> credentials appears in the URL bar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2819399"/>
            <a:ext cx="6400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http://www.dailymail.co.uk/registration/social/register.html?param__host=www.dailymail.co.uk&amp;param_code=</a:t>
            </a:r>
            <a:r>
              <a:rPr lang="en-US" dirty="0">
                <a:solidFill>
                  <a:srgbClr val="FF0000"/>
                </a:solidFill>
              </a:rPr>
              <a:t>AQCajy7bQs32zCXgMlcfNMeFA0Y-hRPN06guZI8doD9AfQJn7IDNUTniVnPiSf7cFVUFs4u_lKpHCmXi4XQStbLuPN1ur8ynzVY8zqENn3NK3UEK1S0AXeExzlRfUVCbilOler5YImj2HGak86kGzZcfuby3ATyJsEQTdc1fXmnw_nruVXj-jSiNiEKYuyOXQNfAYGDezZZkQe_81agmv7FxcgS9mUspWrnnHLi1nP_9ZpyBU5dUeMTsPV9qXbp3Vs2_3CcMVzd7Sma0s8A1xR-IH-D_Y9E96mdT_LKKU8lV_T-ZrphLCwYmj9PXXGZ9wrI</a:t>
            </a:r>
            <a:r>
              <a:rPr lang="en-US" dirty="0"/>
              <a:t>#_=_</a:t>
            </a:r>
          </a:p>
        </p:txBody>
      </p:sp>
    </p:spTree>
    <p:extLst>
      <p:ext uri="{BB962C8B-B14F-4D97-AF65-F5344CB8AC3E}">
        <p14:creationId xmlns:p14="http://schemas.microsoft.com/office/powerpoint/2010/main" val="286139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 response body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2533650"/>
            <a:ext cx="661987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75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Referrer 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altLang="zh-CN" dirty="0"/>
              <a:t>GET </a:t>
            </a:r>
            <a:r>
              <a:rPr lang="en-US" altLang="zh-CN" dirty="0">
                <a:solidFill>
                  <a:srgbClr val="FF0000"/>
                </a:solidFill>
              </a:rPr>
              <a:t>http://tags.crwdcntrl.net/c/991/cc.js?ns=_cc991 HTTP/1.1</a:t>
            </a:r>
            <a:endParaRPr lang="zh-CN" altLang="en-US" dirty="0">
              <a:solidFill>
                <a:srgbClr val="FF0000"/>
              </a:solidFill>
            </a:endParaRPr>
          </a:p>
          <a:p>
            <a:r>
              <a:rPr lang="en-US" altLang="zh-CN" dirty="0"/>
              <a:t>Host: tags.crwdcntrl.net</a:t>
            </a:r>
            <a:endParaRPr lang="zh-CN" altLang="en-US" dirty="0"/>
          </a:p>
          <a:p>
            <a:r>
              <a:rPr lang="en-US" altLang="zh-CN" dirty="0"/>
              <a:t>User-Agent: Mozilla/5.0 (Windows NT 6.2; WOW64; rv:24.0) Gecko/20100101 Firefox/24.0</a:t>
            </a:r>
            <a:endParaRPr lang="zh-CN" altLang="en-US" dirty="0"/>
          </a:p>
          <a:p>
            <a:r>
              <a:rPr lang="en-US" altLang="zh-CN" dirty="0"/>
              <a:t>Accept: */*</a:t>
            </a:r>
            <a:endParaRPr lang="zh-CN" altLang="en-US" dirty="0"/>
          </a:p>
          <a:p>
            <a:r>
              <a:rPr lang="en-US" altLang="zh-CN" dirty="0"/>
              <a:t>Accept-Language: </a:t>
            </a:r>
            <a:r>
              <a:rPr lang="en-US" altLang="zh-CN" dirty="0" err="1"/>
              <a:t>en-US,en;q</a:t>
            </a:r>
            <a:r>
              <a:rPr lang="en-US" altLang="zh-CN" dirty="0"/>
              <a:t>=0.5</a:t>
            </a:r>
            <a:endParaRPr lang="zh-CN" altLang="en-US" dirty="0"/>
          </a:p>
          <a:p>
            <a:r>
              <a:rPr lang="en-US" altLang="zh-CN" dirty="0"/>
              <a:t>Accept-Encoding: </a:t>
            </a:r>
            <a:r>
              <a:rPr lang="en-US" altLang="zh-CN" dirty="0" err="1"/>
              <a:t>gzip</a:t>
            </a:r>
            <a:r>
              <a:rPr lang="en-US" altLang="zh-CN" dirty="0"/>
              <a:t>, deflate</a:t>
            </a:r>
            <a:endParaRPr lang="zh-CN" altLang="en-US" dirty="0"/>
          </a:p>
          <a:p>
            <a:r>
              <a:rPr lang="en-US" altLang="zh-CN" dirty="0" err="1"/>
              <a:t>Referer</a:t>
            </a:r>
            <a:r>
              <a:rPr lang="en-US" altLang="zh-CN" dirty="0"/>
              <a:t>: http://www.dailymail.co.uk/registration/social/register.html?param__host=www.dailymail.co.uk&amp;param_code=</a:t>
            </a:r>
            <a:r>
              <a:rPr lang="en-US" altLang="zh-CN" dirty="0">
                <a:solidFill>
                  <a:srgbClr val="FF0000"/>
                </a:solidFill>
              </a:rPr>
              <a:t>AQCajy7bQs32zCXgMlcfNMeFA0Y-hRPN06guZI8doD9AfQJn7IDNUTniVnPiSf7cFVUFs4u_lKpHCmXi4XQStbLuPN1ur8ynzVY8zqENn3NK3UEK1S0AXeExzlRfUVCbilOler5YImj2HGak86kGzZcfuby3ATyJsEQTdc1fXmnw_nruVXj-jSiNiEKYuyOXQNfAYGDezZZkQe_81agmv7FxcgS9mUspWrnnHLi1nP_9ZpyBU5dUeMTsPV9qXbp3Vs2_3CcMVzd7Sma0s8A1xR-IH-D_Y9E96mdT_LKKU8lV_T-ZrphLCwYmj9PXXGZ9wrI</a:t>
            </a:r>
            <a:endParaRPr lang="zh-CN" altLang="en-US" dirty="0">
              <a:solidFill>
                <a:srgbClr val="FF0000"/>
              </a:solidFill>
            </a:endParaRPr>
          </a:p>
          <a:p>
            <a:r>
              <a:rPr lang="en-US" altLang="zh-CN" dirty="0"/>
              <a:t>Cookie: _</a:t>
            </a:r>
            <a:r>
              <a:rPr lang="en-US" altLang="zh-CN" dirty="0" err="1"/>
              <a:t>cc_aud</a:t>
            </a:r>
            <a:r>
              <a:rPr lang="en-US" altLang="zh-CN" dirty="0"/>
              <a:t>="ABR4nCXRzyvDcRzH8fdKO0g7iBbWLhoOXFwpTXEZseVHDqKZmdayi2R%2B9N2UclD7Sn5FODj5C%2FwLWhzERRzMyUp%2BXBzxfH0vj96f9%2Bf9fn8%2Bn6%2BZWWw%2B6zXzhCtPR1GLmPnrHHPMEiXHgmZLvUSpU9g8F2dCiz23EP2G6RcYv4BkGEY9kP%2BiZ66LaHEXqg9gvcr%2Bv8w92DY7h7zktvJEmRJRn5r5JmCtAs0BqLmGwA%2BM6RDplHY2wOCkChLMWY0Qxa6gvo1BLWVyI41Qe0cucyL2oNipggc9Tzt1Sb3LyqPmvcGCDzqU8w%2FoSJ8UTLmK3mHjGWay5NJlIndfaKyrN3N3oKAuhQ%2BIH7MY0u8I3UCwCWYvIafjtg5DvKg7HEJ%2FNyzrYnOvf%2FwCWZyKIA%3D%3D"; _</a:t>
            </a:r>
            <a:r>
              <a:rPr lang="en-US" altLang="zh-CN" dirty="0" err="1"/>
              <a:t>cc_cc</a:t>
            </a:r>
            <a:r>
              <a:rPr lang="en-US" altLang="zh-CN" dirty="0"/>
              <a:t>="ACN4nGNQsDRPTTVNMjRNM0mxMEw0MDY1SU42NjY3sEhMM0wyMzRiAIKgzAK2P1t7qxgYGB1f350VCBJjYNt2bQ8jA8spBob%2FjIwMjEC57se1aALXrdAEHn1FE7jlhSrg%2F%2BUxkHG%2FASQAYjA2AIUFuBN2McFEYcpBstwJO7GKb21pQBi7tWczgrNcThxojSREx7L7uxEcZa63WM3iqm%2FALt56Aas4X0UcVvF2wXc4xA9jFS9YdA6reADvB6ziMnWaWMU5n%2FBjFQcAKcOBgg%3D%3D"; _</a:t>
            </a:r>
            <a:r>
              <a:rPr lang="en-US" altLang="zh-CN" dirty="0" err="1"/>
              <a:t>cc_id</a:t>
            </a:r>
            <a:r>
              <a:rPr lang="en-US" altLang="zh-CN" dirty="0"/>
              <a:t>=97ee5b15f4d81a0354cc33708af1b612; _</a:t>
            </a:r>
            <a:r>
              <a:rPr lang="en-US" altLang="zh-CN" dirty="0" err="1"/>
              <a:t>cc_dc</a:t>
            </a:r>
            <a:r>
              <a:rPr lang="en-US" altLang="zh-CN" dirty="0"/>
              <a:t>=0</a:t>
            </a:r>
            <a:endParaRPr lang="zh-CN" altLang="en-US" dirty="0"/>
          </a:p>
          <a:p>
            <a:r>
              <a:rPr lang="en-US" altLang="zh-CN" dirty="0"/>
              <a:t>Connection: </a:t>
            </a:r>
            <a:r>
              <a:rPr lang="en-US" altLang="zh-CN" dirty="0" smtClean="0"/>
              <a:t>keep-alive</a:t>
            </a:r>
            <a:endParaRPr lang="zh-CN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37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zh-CN" dirty="0"/>
              <a:t>http://</a:t>
            </a:r>
            <a:r>
              <a:rPr lang="en-US" altLang="zh-CN" dirty="0" smtClean="0"/>
              <a:t>bcp.crwdcntrl.net?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9200"/>
            <a:ext cx="6400800" cy="53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092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vulnerable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Credential misuse cases:</a:t>
            </a:r>
          </a:p>
          <a:p>
            <a:pPr marL="857250" lvl="1" indent="-457200"/>
            <a:r>
              <a:rPr lang="en-US" dirty="0" smtClean="0"/>
              <a:t>Some dating website</a:t>
            </a:r>
          </a:p>
          <a:p>
            <a:pPr lvl="2"/>
            <a:r>
              <a:rPr lang="en-US" dirty="0" smtClean="0"/>
              <a:t>Personal information, relationship</a:t>
            </a:r>
          </a:p>
          <a:p>
            <a:pPr lvl="2"/>
            <a:r>
              <a:rPr lang="en-US" dirty="0" smtClean="0"/>
              <a:t>Victim’s dates</a:t>
            </a:r>
          </a:p>
          <a:p>
            <a:pPr marL="0" indent="0">
              <a:buNone/>
            </a:pPr>
            <a:endParaRPr lang="en-US" dirty="0"/>
          </a:p>
          <a:p>
            <a:pPr marL="857250" lvl="1" indent="-457200"/>
            <a:r>
              <a:rPr lang="en-US" dirty="0" smtClean="0"/>
              <a:t>Some travel website</a:t>
            </a:r>
          </a:p>
          <a:p>
            <a:pPr lvl="2"/>
            <a:r>
              <a:rPr lang="en-US" dirty="0" smtClean="0"/>
              <a:t>Personal information</a:t>
            </a:r>
          </a:p>
          <a:p>
            <a:pPr lvl="2"/>
            <a:r>
              <a:rPr lang="en-US" dirty="0" smtClean="0"/>
              <a:t>Itinerary views or even changes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40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vulnerable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Credential leakage cases:</a:t>
            </a:r>
          </a:p>
          <a:p>
            <a:pPr lvl="1"/>
            <a:r>
              <a:rPr lang="en-US" dirty="0" smtClean="0"/>
              <a:t>Impersonation attacks (same as previous)</a:t>
            </a:r>
          </a:p>
          <a:p>
            <a:pPr lvl="1"/>
            <a:r>
              <a:rPr lang="en-US" dirty="0" smtClean="0"/>
              <a:t>Unauthorized access to Facebook account</a:t>
            </a:r>
          </a:p>
          <a:p>
            <a:pPr lvl="2"/>
            <a:r>
              <a:rPr lang="en-US" dirty="0" smtClean="0"/>
              <a:t>Post comments</a:t>
            </a:r>
          </a:p>
          <a:p>
            <a:pPr lvl="2"/>
            <a:r>
              <a:rPr lang="en-US" dirty="0" smtClean="0"/>
              <a:t>Like pages,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1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Responses from vendors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20 vendors contacted.</a:t>
            </a:r>
          </a:p>
          <a:p>
            <a:pPr lvl="1"/>
            <a:r>
              <a:rPr lang="en-US" dirty="0" smtClean="0"/>
              <a:t>Only got 8 responses</a:t>
            </a:r>
          </a:p>
          <a:p>
            <a:pPr lvl="1"/>
            <a:r>
              <a:rPr lang="en-US" dirty="0" smtClean="0"/>
              <a:t>Only 2 are manual responses</a:t>
            </a:r>
          </a:p>
          <a:p>
            <a:pPr lvl="1"/>
            <a:r>
              <a:rPr lang="en-US" dirty="0" smtClean="0"/>
              <a:t>1 fixed as of now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Through a personal connection, we reached another vendor.</a:t>
            </a:r>
          </a:p>
          <a:p>
            <a:pPr lvl="1"/>
            <a:r>
              <a:rPr lang="en-US" dirty="0" smtClean="0"/>
              <a:t>After first fix, vulnerability still exists</a:t>
            </a:r>
          </a:p>
          <a:p>
            <a:pPr lvl="1"/>
            <a:r>
              <a:rPr lang="en-US" dirty="0" smtClean="0"/>
              <a:t>Second fix solved all issues</a:t>
            </a:r>
          </a:p>
        </p:txBody>
      </p:sp>
    </p:spTree>
    <p:extLst>
      <p:ext uri="{BB962C8B-B14F-4D97-AF65-F5344CB8AC3E}">
        <p14:creationId xmlns:p14="http://schemas.microsoft.com/office/powerpoint/2010/main" val="116366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Securing web apps is hard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728873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ight Arrow 4"/>
          <p:cNvSpPr/>
          <p:nvPr/>
        </p:nvSpPr>
        <p:spPr>
          <a:xfrm rot="10800000">
            <a:off x="7467600" y="3901440"/>
            <a:ext cx="1066800" cy="4572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7450" y="1752600"/>
            <a:ext cx="308796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Relying party server</a:t>
            </a:r>
            <a:endParaRPr lang="en-US" sz="2800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dirty="0" smtClean="0"/>
              <a:t>Client</a:t>
            </a:r>
          </a:p>
          <a:p>
            <a:pPr algn="ctr"/>
            <a:r>
              <a:rPr lang="en-US" sz="2800" dirty="0" smtClean="0"/>
              <a:t>Third-party server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9698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6E4C-A51E-8D44-ABDF-05A0F2522DD6}" type="slidenum">
              <a:rPr lang="en-US"/>
              <a:pPr/>
              <a:t>6</a:t>
            </a:fld>
            <a:endParaRPr lang="en-US"/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54075" y="889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/>
              <a:t>SSL (Secure Sockets Layer)</a:t>
            </a:r>
            <a:br>
              <a:rPr lang="en-US"/>
            </a:br>
            <a:r>
              <a:rPr lang="en-US" sz="3600"/>
              <a:t>Simplified TLS Handshake Protocol</a:t>
            </a:r>
          </a:p>
        </p:txBody>
      </p:sp>
      <p:sp>
        <p:nvSpPr>
          <p:cNvPr id="144387" name="Line 3"/>
          <p:cNvSpPr>
            <a:spLocks noChangeShapeType="1"/>
          </p:cNvSpPr>
          <p:nvPr/>
        </p:nvSpPr>
        <p:spPr bwMode="auto">
          <a:xfrm>
            <a:off x="2590800" y="1768475"/>
            <a:ext cx="0" cy="419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88" name="Line 4"/>
          <p:cNvSpPr>
            <a:spLocks noChangeShapeType="1"/>
          </p:cNvSpPr>
          <p:nvPr/>
        </p:nvSpPr>
        <p:spPr bwMode="auto">
          <a:xfrm>
            <a:off x="7745413" y="1736725"/>
            <a:ext cx="0" cy="41910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89" name="Text Box 5"/>
          <p:cNvSpPr txBox="1">
            <a:spLocks noChangeArrowheads="1"/>
          </p:cNvSpPr>
          <p:nvPr/>
        </p:nvSpPr>
        <p:spPr bwMode="auto">
          <a:xfrm>
            <a:off x="2153423" y="1295400"/>
            <a:ext cx="925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8B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Client</a:t>
            </a:r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7239000" y="1295400"/>
            <a:ext cx="10044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8B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Server</a:t>
            </a:r>
          </a:p>
        </p:txBody>
      </p:sp>
      <p:sp>
        <p:nvSpPr>
          <p:cNvPr id="144391" name="Line 7"/>
          <p:cNvSpPr>
            <a:spLocks noChangeShapeType="1"/>
          </p:cNvSpPr>
          <p:nvPr/>
        </p:nvSpPr>
        <p:spPr bwMode="auto">
          <a:xfrm>
            <a:off x="2606675" y="1885950"/>
            <a:ext cx="5081588" cy="357188"/>
          </a:xfrm>
          <a:prstGeom prst="line">
            <a:avLst/>
          </a:prstGeom>
          <a:noFill/>
          <a:ln w="38100" cmpd="sng">
            <a:solidFill>
              <a:schemeClr val="accent3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92" name="Text Box 8"/>
          <p:cNvSpPr txBox="1">
            <a:spLocks noChangeArrowheads="1"/>
          </p:cNvSpPr>
          <p:nvPr/>
        </p:nvSpPr>
        <p:spPr bwMode="auto">
          <a:xfrm>
            <a:off x="3352800" y="1524000"/>
            <a:ext cx="881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8B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/>
              <a:t>Hello</a:t>
            </a:r>
          </a:p>
        </p:txBody>
      </p:sp>
      <p:sp>
        <p:nvSpPr>
          <p:cNvPr id="144394" name="Line 10"/>
          <p:cNvSpPr>
            <a:spLocks noChangeShapeType="1"/>
          </p:cNvSpPr>
          <p:nvPr/>
        </p:nvSpPr>
        <p:spPr bwMode="auto">
          <a:xfrm flipH="1">
            <a:off x="2587625" y="2336803"/>
            <a:ext cx="5168900" cy="297046"/>
          </a:xfrm>
          <a:prstGeom prst="line">
            <a:avLst/>
          </a:prstGeom>
          <a:noFill/>
          <a:ln w="38100" cmpd="sng">
            <a:solidFill>
              <a:schemeClr val="accent3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95" name="Text Box 11"/>
          <p:cNvSpPr txBox="1">
            <a:spLocks noChangeArrowheads="1"/>
          </p:cNvSpPr>
          <p:nvPr/>
        </p:nvSpPr>
        <p:spPr bwMode="auto">
          <a:xfrm>
            <a:off x="3514762" y="2365377"/>
            <a:ext cx="3365425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KR</a:t>
            </a:r>
            <a:r>
              <a:rPr lang="en-US" sz="2400" baseline="-25000" dirty="0" smtClean="0">
                <a:solidFill>
                  <a:srgbClr val="FF0000"/>
                </a:solidFill>
              </a:rPr>
              <a:t>CA</a:t>
            </a:r>
            <a:r>
              <a:rPr lang="en-US" sz="2400" dirty="0"/>
              <a:t>[Server Identity, </a:t>
            </a:r>
            <a:r>
              <a:rPr lang="en-US" sz="2400" dirty="0">
                <a:solidFill>
                  <a:srgbClr val="008000"/>
                </a:solidFill>
              </a:rPr>
              <a:t>KU</a:t>
            </a:r>
            <a:r>
              <a:rPr lang="en-US" sz="2400" baseline="-25000" dirty="0">
                <a:solidFill>
                  <a:srgbClr val="008000"/>
                </a:solidFill>
              </a:rPr>
              <a:t>S</a:t>
            </a:r>
            <a:r>
              <a:rPr lang="en-US" sz="2400" dirty="0"/>
              <a:t>]</a:t>
            </a:r>
          </a:p>
        </p:txBody>
      </p:sp>
      <p:sp>
        <p:nvSpPr>
          <p:cNvPr id="144396" name="Text Box 12"/>
          <p:cNvSpPr txBox="1">
            <a:spLocks noChangeArrowheads="1"/>
          </p:cNvSpPr>
          <p:nvPr/>
        </p:nvSpPr>
        <p:spPr bwMode="auto">
          <a:xfrm>
            <a:off x="152400" y="2501695"/>
            <a:ext cx="231775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8B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2400" dirty="0" smtClean="0"/>
              <a:t>Verify </a:t>
            </a:r>
            <a:r>
              <a:rPr lang="en-US" sz="2400" dirty="0"/>
              <a:t>Certificate using </a:t>
            </a:r>
            <a:r>
              <a:rPr lang="en-US" sz="2400" dirty="0">
                <a:solidFill>
                  <a:srgbClr val="008000"/>
                </a:solidFill>
              </a:rPr>
              <a:t>KU</a:t>
            </a:r>
            <a:r>
              <a:rPr lang="en-US" sz="2400" baseline="-25000" dirty="0">
                <a:solidFill>
                  <a:srgbClr val="008000"/>
                </a:solidFill>
              </a:rPr>
              <a:t>CA</a:t>
            </a:r>
            <a:r>
              <a:rPr lang="en-US" sz="2400" dirty="0"/>
              <a:t> </a:t>
            </a:r>
          </a:p>
          <a:p>
            <a:pPr algn="r"/>
            <a:endParaRPr lang="en-US" sz="1400" dirty="0" smtClean="0"/>
          </a:p>
          <a:p>
            <a:pPr algn="r"/>
            <a:r>
              <a:rPr lang="en-US" sz="2400" dirty="0" smtClean="0"/>
              <a:t>Check identity matches URL</a:t>
            </a:r>
          </a:p>
          <a:p>
            <a:pPr algn="r"/>
            <a:endParaRPr lang="en-US" sz="1400" dirty="0" smtClean="0"/>
          </a:p>
          <a:p>
            <a:pPr algn="r"/>
            <a:r>
              <a:rPr lang="en-US" sz="2400" dirty="0" smtClean="0"/>
              <a:t>Generate </a:t>
            </a:r>
            <a:r>
              <a:rPr lang="en-US" sz="2400" dirty="0"/>
              <a:t>random </a:t>
            </a:r>
            <a:r>
              <a:rPr lang="en-US" sz="2400" b="1" i="1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144398" name="Line 14"/>
          <p:cNvSpPr>
            <a:spLocks noChangeShapeType="1"/>
          </p:cNvSpPr>
          <p:nvPr/>
        </p:nvSpPr>
        <p:spPr bwMode="auto">
          <a:xfrm flipH="1" flipV="1">
            <a:off x="2616584" y="4982439"/>
            <a:ext cx="5099050" cy="184150"/>
          </a:xfrm>
          <a:prstGeom prst="line">
            <a:avLst/>
          </a:prstGeom>
          <a:noFill/>
          <a:ln w="38100" cmpd="sng">
            <a:solidFill>
              <a:schemeClr val="accent3">
                <a:lumMod val="75000"/>
              </a:schemeClr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99" name="Text Box 15"/>
          <p:cNvSpPr txBox="1">
            <a:spLocks noChangeArrowheads="1"/>
          </p:cNvSpPr>
          <p:nvPr/>
        </p:nvSpPr>
        <p:spPr bwMode="auto">
          <a:xfrm>
            <a:off x="4581853" y="4840797"/>
            <a:ext cx="1139174" cy="5078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bIns="9144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008000"/>
                </a:solidFill>
                <a:latin typeface="Cambria Math"/>
                <a:cs typeface="Cambria Math"/>
              </a:rPr>
              <a:t>E</a:t>
            </a:r>
            <a:r>
              <a:rPr lang="en-US" sz="2400" baseline="-25000" dirty="0" smtClean="0">
                <a:solidFill>
                  <a:srgbClr val="008000"/>
                </a:solidFill>
              </a:rPr>
              <a:t>KU</a:t>
            </a:r>
            <a:r>
              <a:rPr lang="en-US" sz="2400" baseline="-40000" dirty="0" smtClean="0">
                <a:solidFill>
                  <a:srgbClr val="008000"/>
                </a:solidFill>
              </a:rPr>
              <a:t>S</a:t>
            </a:r>
            <a:r>
              <a:rPr lang="en-US" sz="2400" baseline="-25000" dirty="0" smtClean="0">
                <a:solidFill>
                  <a:srgbClr val="008000"/>
                </a:solidFill>
              </a:rPr>
              <a:t> </a:t>
            </a:r>
            <a:r>
              <a:rPr lang="en-US" sz="2400" dirty="0"/>
              <a:t>(</a:t>
            </a:r>
            <a:r>
              <a:rPr lang="en-US" sz="2400" b="1" i="1" dirty="0" smtClean="0">
                <a:solidFill>
                  <a:srgbClr val="FF0000"/>
                </a:solidFill>
              </a:rPr>
              <a:t>K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44400" name="Text Box 16"/>
          <p:cNvSpPr txBox="1">
            <a:spLocks noChangeArrowheads="1"/>
          </p:cNvSpPr>
          <p:nvPr/>
        </p:nvSpPr>
        <p:spPr bwMode="auto">
          <a:xfrm>
            <a:off x="7851775" y="4513977"/>
            <a:ext cx="1216025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8B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 err="1" smtClean="0"/>
              <a:t>Decryptusing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rgbClr val="FF0000"/>
                </a:solidFill>
              </a:rPr>
              <a:t>KR</a:t>
            </a:r>
            <a:r>
              <a:rPr lang="en-US" sz="2400" baseline="-25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44402" name="Line 18"/>
          <p:cNvSpPr>
            <a:spLocks noChangeShapeType="1"/>
          </p:cNvSpPr>
          <p:nvPr/>
        </p:nvSpPr>
        <p:spPr bwMode="auto">
          <a:xfrm>
            <a:off x="2590800" y="5638800"/>
            <a:ext cx="5105400" cy="0"/>
          </a:xfrm>
          <a:prstGeom prst="line">
            <a:avLst/>
          </a:prstGeom>
          <a:noFill/>
          <a:ln w="57150" cmpd="thinThick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03" name="Text Box 19"/>
          <p:cNvSpPr txBox="1">
            <a:spLocks noChangeArrowheads="1"/>
          </p:cNvSpPr>
          <p:nvPr/>
        </p:nvSpPr>
        <p:spPr bwMode="auto">
          <a:xfrm>
            <a:off x="3728117" y="5715000"/>
            <a:ext cx="31133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8B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Secure channel using </a:t>
            </a:r>
            <a:r>
              <a:rPr lang="en-US" sz="2400" b="1" i="1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October 2013</a:t>
            </a: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895600" y="2017587"/>
            <a:ext cx="4495800" cy="11358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ular Callout 23"/>
          <p:cNvSpPr/>
          <p:nvPr/>
        </p:nvSpPr>
        <p:spPr>
          <a:xfrm>
            <a:off x="3011650" y="3863241"/>
            <a:ext cx="4371647" cy="1653642"/>
          </a:xfrm>
          <a:prstGeom prst="wedgeRoundRectCallout">
            <a:avLst>
              <a:gd name="adj1" fmla="val 8645"/>
              <a:gd name="adj2" fmla="val -8151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After the handshake, client has 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KR</a:t>
            </a:r>
            <a:r>
              <a:rPr lang="en-US" sz="2400" baseline="-25000" dirty="0" smtClean="0">
                <a:solidFill>
                  <a:srgbClr val="FFFF00"/>
                </a:solidFill>
              </a:rPr>
              <a:t>CA</a:t>
            </a:r>
            <a:r>
              <a:rPr lang="en-US" sz="2400" dirty="0" smtClean="0"/>
              <a:t>[Server </a:t>
            </a:r>
            <a:r>
              <a:rPr lang="en-US" sz="2400" dirty="0"/>
              <a:t>Identity, </a:t>
            </a:r>
            <a:r>
              <a:rPr lang="en-US" sz="2400" dirty="0">
                <a:solidFill>
                  <a:srgbClr val="92D050"/>
                </a:solidFill>
              </a:rPr>
              <a:t>KU</a:t>
            </a:r>
            <a:r>
              <a:rPr lang="en-US" sz="2400" baseline="-25000" dirty="0">
                <a:solidFill>
                  <a:srgbClr val="92D050"/>
                </a:solidFill>
              </a:rPr>
              <a:t>S</a:t>
            </a:r>
            <a:r>
              <a:rPr lang="en-US" sz="2400" dirty="0" smtClean="0"/>
              <a:t>], what prevents client from reusing this and impersonating the server?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5524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Securing web apps is hard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654039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ight Arrow 4"/>
          <p:cNvSpPr/>
          <p:nvPr/>
        </p:nvSpPr>
        <p:spPr>
          <a:xfrm rot="10800000">
            <a:off x="7467600" y="3634740"/>
            <a:ext cx="1066800" cy="4572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7450" y="1752600"/>
            <a:ext cx="308796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Relying party</a:t>
            </a:r>
            <a:r>
              <a:rPr lang="en-US" sz="2800" dirty="0" smtClean="0"/>
              <a:t> server</a:t>
            </a:r>
            <a:endParaRPr lang="en-US" sz="2800" dirty="0" smtClean="0"/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Client</a:t>
            </a:r>
          </a:p>
          <a:p>
            <a:pPr algn="ctr"/>
            <a:r>
              <a:rPr lang="en-US" sz="2800" dirty="0" smtClean="0"/>
              <a:t>Third-party server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2788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Securing web apps is hard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238958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ight Arrow 4"/>
          <p:cNvSpPr/>
          <p:nvPr/>
        </p:nvSpPr>
        <p:spPr>
          <a:xfrm rot="10800000">
            <a:off x="7467600" y="3581400"/>
            <a:ext cx="1066800" cy="4572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2000" y="1752600"/>
            <a:ext cx="309886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Relying party server</a:t>
            </a:r>
            <a:endParaRPr lang="en-US" sz="2800" dirty="0" smtClean="0"/>
          </a:p>
          <a:p>
            <a:pPr algn="ctr"/>
            <a:r>
              <a:rPr lang="en-US" sz="2800" dirty="0" smtClean="0"/>
              <a:t>Client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Third-party server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05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Security is important!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3657600"/>
            <a:ext cx="12121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ASLR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724331" y="5218331"/>
            <a:ext cx="933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DEP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5562600"/>
            <a:ext cx="28685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Access control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3888432"/>
            <a:ext cx="21114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Kernel space </a:t>
            </a:r>
          </a:p>
          <a:p>
            <a:pPr algn="ctr"/>
            <a:r>
              <a:rPr lang="en-US" sz="2800" dirty="0" smtClean="0"/>
              <a:t>protection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524000" y="762000"/>
            <a:ext cx="1315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Firewall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7087598" y="3048000"/>
            <a:ext cx="760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DoS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248400" y="238780"/>
            <a:ext cx="665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SSL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8852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>
            <a:normAutofit/>
          </a:bodyPr>
          <a:lstStyle/>
          <a:p>
            <a:r>
              <a:rPr lang="en-US" smtClean="0"/>
              <a:t>UVa CS security </a:t>
            </a:r>
            <a:r>
              <a:rPr lang="en-US" dirty="0" smtClean="0"/>
              <a:t>group: secgrp@cs.virginia.edu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Yuchen Zhou: yuchen@virginia.edu</a:t>
            </a:r>
            <a:endParaRPr lang="en-US" dirty="0"/>
          </a:p>
        </p:txBody>
      </p:sp>
      <p:pic>
        <p:nvPicPr>
          <p:cNvPr id="4" name="Picture 4" descr="https://www.unwomen-usnc.org/files/uva%20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264276"/>
            <a:ext cx="1562100" cy="98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8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security </a:t>
            </a:r>
            <a:r>
              <a:rPr lang="en-US" dirty="0"/>
              <a:t>(problems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SSL/TLS security</a:t>
            </a:r>
          </a:p>
          <a:p>
            <a:pPr lvl="1"/>
            <a:r>
              <a:rPr lang="en-US" dirty="0" smtClean="0"/>
              <a:t>Traffic manipulation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Cross-site request forgery (CSRF)</a:t>
            </a:r>
            <a:endParaRPr lang="en-US" dirty="0"/>
          </a:p>
          <a:p>
            <a:pPr lvl="1"/>
            <a:r>
              <a:rPr lang="en-US" dirty="0" smtClean="0"/>
              <a:t>Force unsolicited transactions/POSTs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Online social network (OSN)</a:t>
            </a:r>
          </a:p>
          <a:p>
            <a:pPr lvl="1"/>
            <a:r>
              <a:rPr lang="en-US" dirty="0" smtClean="0"/>
              <a:t>Fake accounts/comments/likes/tweets/…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Social engineering</a:t>
            </a:r>
          </a:p>
          <a:p>
            <a:pPr lvl="1"/>
            <a:r>
              <a:rPr lang="en-US" dirty="0" smtClean="0"/>
              <a:t>Varies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04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privacy </a:t>
            </a:r>
            <a:r>
              <a:rPr lang="en-US" dirty="0"/>
              <a:t>(problems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Third-party JavaScript</a:t>
            </a:r>
          </a:p>
          <a:p>
            <a:pPr lvl="1"/>
            <a:r>
              <a:rPr lang="en-US" dirty="0" smtClean="0"/>
              <a:t>Web identity tracking</a:t>
            </a:r>
            <a:endParaRPr lang="en-US" dirty="0"/>
          </a:p>
          <a:p>
            <a:pPr lvl="1"/>
            <a:r>
              <a:rPr lang="en-US" dirty="0" smtClean="0"/>
              <a:t>Behavioral/Contextual Ad targeting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Side </a:t>
            </a:r>
            <a:r>
              <a:rPr lang="en-US" dirty="0"/>
              <a:t>channels</a:t>
            </a:r>
          </a:p>
          <a:p>
            <a:pPr lvl="1"/>
            <a:r>
              <a:rPr lang="en-US" dirty="0" smtClean="0"/>
              <a:t>Infer user action/information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/>
              <a:t>SSL/TLS security (crypto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Eavesdropping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86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 vulnerabilities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Lack of checking/sanitization</a:t>
            </a:r>
          </a:p>
          <a:p>
            <a:pPr lvl="1"/>
            <a:r>
              <a:rPr lang="en-US" dirty="0" smtClean="0"/>
              <a:t>Buying stuff for nothing (or even negative price!)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Forget to check user against access control list</a:t>
            </a:r>
          </a:p>
          <a:p>
            <a:pPr lvl="1"/>
            <a:r>
              <a:rPr lang="en-US" dirty="0" smtClean="0"/>
              <a:t>Get admin rights!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Misuse credentials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Authenticating Bob as Alice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33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Integration type </a:t>
            </a:r>
            <a:r>
              <a:rPr lang="en-US" dirty="0" err="1" smtClean="0"/>
              <a:t>vs</a:t>
            </a:r>
            <a:r>
              <a:rPr lang="en-US" dirty="0" smtClean="0"/>
              <a:t> vulnerabilities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0769087"/>
              </p:ext>
            </p:extLst>
          </p:nvPr>
        </p:nvGraphicFramePr>
        <p:xfrm>
          <a:off x="381000" y="2819400"/>
          <a:ext cx="8382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056"/>
                <a:gridCol w="1785056"/>
                <a:gridCol w="2405944"/>
                <a:gridCol w="24059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Integration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 of sites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</a:t>
                      </a:r>
                      <a:r>
                        <a:rPr lang="en-US" baseline="0" dirty="0" smtClean="0"/>
                        <a:t> of credential misuse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 of credential leakage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SDK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28.9%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Widget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15.4%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Custom code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12.3%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4572000" y="3559674"/>
            <a:ext cx="1143000" cy="7075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72000" y="4267200"/>
            <a:ext cx="1143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934200" y="4267200"/>
            <a:ext cx="1143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934200" y="3559674"/>
            <a:ext cx="1143000" cy="7075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50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6E4C-A51E-8D44-ABDF-05A0F2522DD6}" type="slidenum">
              <a:rPr lang="en-US"/>
              <a:pPr/>
              <a:t>7</a:t>
            </a:fld>
            <a:endParaRPr lang="en-US"/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54075" y="889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/>
              <a:t>SSL (Secure Sockets Layer)</a:t>
            </a:r>
            <a:br>
              <a:rPr lang="en-US"/>
            </a:br>
            <a:r>
              <a:rPr lang="en-US" sz="3600"/>
              <a:t>Simplified TLS Handshake Protocol</a:t>
            </a:r>
          </a:p>
        </p:txBody>
      </p:sp>
      <p:sp>
        <p:nvSpPr>
          <p:cNvPr id="144387" name="Line 3"/>
          <p:cNvSpPr>
            <a:spLocks noChangeShapeType="1"/>
          </p:cNvSpPr>
          <p:nvPr/>
        </p:nvSpPr>
        <p:spPr bwMode="auto">
          <a:xfrm>
            <a:off x="2590800" y="1768475"/>
            <a:ext cx="0" cy="419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88" name="Line 4"/>
          <p:cNvSpPr>
            <a:spLocks noChangeShapeType="1"/>
          </p:cNvSpPr>
          <p:nvPr/>
        </p:nvSpPr>
        <p:spPr bwMode="auto">
          <a:xfrm>
            <a:off x="7745413" y="1736725"/>
            <a:ext cx="0" cy="41910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89" name="Text Box 5"/>
          <p:cNvSpPr txBox="1">
            <a:spLocks noChangeArrowheads="1"/>
          </p:cNvSpPr>
          <p:nvPr/>
        </p:nvSpPr>
        <p:spPr bwMode="auto">
          <a:xfrm>
            <a:off x="2153423" y="1295400"/>
            <a:ext cx="925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8B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Client</a:t>
            </a:r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7239000" y="1295400"/>
            <a:ext cx="10044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8B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Server</a:t>
            </a:r>
          </a:p>
        </p:txBody>
      </p:sp>
      <p:sp>
        <p:nvSpPr>
          <p:cNvPr id="144391" name="Line 7"/>
          <p:cNvSpPr>
            <a:spLocks noChangeShapeType="1"/>
          </p:cNvSpPr>
          <p:nvPr/>
        </p:nvSpPr>
        <p:spPr bwMode="auto">
          <a:xfrm>
            <a:off x="2606675" y="1885950"/>
            <a:ext cx="5081588" cy="357188"/>
          </a:xfrm>
          <a:prstGeom prst="line">
            <a:avLst/>
          </a:prstGeom>
          <a:noFill/>
          <a:ln w="38100" cmpd="sng">
            <a:solidFill>
              <a:schemeClr val="accent3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92" name="Text Box 8"/>
          <p:cNvSpPr txBox="1">
            <a:spLocks noChangeArrowheads="1"/>
          </p:cNvSpPr>
          <p:nvPr/>
        </p:nvSpPr>
        <p:spPr bwMode="auto">
          <a:xfrm>
            <a:off x="3352800" y="1524000"/>
            <a:ext cx="881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8B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/>
              <a:t>Hello</a:t>
            </a:r>
          </a:p>
        </p:txBody>
      </p:sp>
      <p:sp>
        <p:nvSpPr>
          <p:cNvPr id="144394" name="Line 10"/>
          <p:cNvSpPr>
            <a:spLocks noChangeShapeType="1"/>
          </p:cNvSpPr>
          <p:nvPr/>
        </p:nvSpPr>
        <p:spPr bwMode="auto">
          <a:xfrm flipH="1">
            <a:off x="2587625" y="2336803"/>
            <a:ext cx="5168900" cy="297046"/>
          </a:xfrm>
          <a:prstGeom prst="line">
            <a:avLst/>
          </a:prstGeom>
          <a:noFill/>
          <a:ln w="38100" cmpd="sng">
            <a:solidFill>
              <a:schemeClr val="accent3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95" name="Text Box 11"/>
          <p:cNvSpPr txBox="1">
            <a:spLocks noChangeArrowheads="1"/>
          </p:cNvSpPr>
          <p:nvPr/>
        </p:nvSpPr>
        <p:spPr bwMode="auto">
          <a:xfrm>
            <a:off x="3514762" y="2365377"/>
            <a:ext cx="3365425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KR</a:t>
            </a:r>
            <a:r>
              <a:rPr lang="en-US" sz="2400" baseline="-25000" dirty="0" smtClean="0">
                <a:solidFill>
                  <a:srgbClr val="FF0000"/>
                </a:solidFill>
              </a:rPr>
              <a:t>CA</a:t>
            </a:r>
            <a:r>
              <a:rPr lang="en-US" sz="2400" dirty="0"/>
              <a:t>[Server Identity, </a:t>
            </a:r>
            <a:r>
              <a:rPr lang="en-US" sz="2400" dirty="0">
                <a:solidFill>
                  <a:srgbClr val="008000"/>
                </a:solidFill>
              </a:rPr>
              <a:t>KU</a:t>
            </a:r>
            <a:r>
              <a:rPr lang="en-US" sz="2400" baseline="-25000" dirty="0">
                <a:solidFill>
                  <a:srgbClr val="008000"/>
                </a:solidFill>
              </a:rPr>
              <a:t>S</a:t>
            </a:r>
            <a:r>
              <a:rPr lang="en-US" sz="2400" dirty="0"/>
              <a:t>]</a:t>
            </a:r>
          </a:p>
        </p:txBody>
      </p:sp>
      <p:sp>
        <p:nvSpPr>
          <p:cNvPr id="144396" name="Text Box 12"/>
          <p:cNvSpPr txBox="1">
            <a:spLocks noChangeArrowheads="1"/>
          </p:cNvSpPr>
          <p:nvPr/>
        </p:nvSpPr>
        <p:spPr bwMode="auto">
          <a:xfrm>
            <a:off x="152400" y="2501695"/>
            <a:ext cx="231775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8B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2400" dirty="0" smtClean="0"/>
              <a:t>Verify </a:t>
            </a:r>
            <a:r>
              <a:rPr lang="en-US" sz="2400" dirty="0"/>
              <a:t>Certificate using </a:t>
            </a:r>
            <a:r>
              <a:rPr lang="en-US" sz="2400" dirty="0">
                <a:solidFill>
                  <a:srgbClr val="008000"/>
                </a:solidFill>
              </a:rPr>
              <a:t>KU</a:t>
            </a:r>
            <a:r>
              <a:rPr lang="en-US" sz="2400" baseline="-25000" dirty="0">
                <a:solidFill>
                  <a:srgbClr val="008000"/>
                </a:solidFill>
              </a:rPr>
              <a:t>CA</a:t>
            </a:r>
            <a:r>
              <a:rPr lang="en-US" sz="2400" dirty="0"/>
              <a:t> </a:t>
            </a:r>
          </a:p>
          <a:p>
            <a:pPr algn="r"/>
            <a:endParaRPr lang="en-US" sz="1400" dirty="0" smtClean="0"/>
          </a:p>
          <a:p>
            <a:pPr algn="r"/>
            <a:r>
              <a:rPr lang="en-US" sz="2400" dirty="0" smtClean="0"/>
              <a:t>Check identity matches URL</a:t>
            </a:r>
          </a:p>
          <a:p>
            <a:pPr algn="r"/>
            <a:endParaRPr lang="en-US" sz="1400" dirty="0" smtClean="0"/>
          </a:p>
          <a:p>
            <a:pPr algn="r"/>
            <a:r>
              <a:rPr lang="en-US" sz="2400" dirty="0" smtClean="0"/>
              <a:t>Generate </a:t>
            </a:r>
            <a:r>
              <a:rPr lang="en-US" sz="2400" dirty="0"/>
              <a:t>random </a:t>
            </a:r>
            <a:r>
              <a:rPr lang="en-US" sz="2400" b="1" i="1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144398" name="Line 14"/>
          <p:cNvSpPr>
            <a:spLocks noChangeShapeType="1"/>
          </p:cNvSpPr>
          <p:nvPr/>
        </p:nvSpPr>
        <p:spPr bwMode="auto">
          <a:xfrm flipH="1" flipV="1">
            <a:off x="2616584" y="4982439"/>
            <a:ext cx="5099050" cy="184150"/>
          </a:xfrm>
          <a:prstGeom prst="line">
            <a:avLst/>
          </a:prstGeom>
          <a:noFill/>
          <a:ln w="38100" cmpd="sng">
            <a:solidFill>
              <a:schemeClr val="accent3">
                <a:lumMod val="75000"/>
              </a:schemeClr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99" name="Text Box 15"/>
          <p:cNvSpPr txBox="1">
            <a:spLocks noChangeArrowheads="1"/>
          </p:cNvSpPr>
          <p:nvPr/>
        </p:nvSpPr>
        <p:spPr bwMode="auto">
          <a:xfrm>
            <a:off x="4581853" y="4840797"/>
            <a:ext cx="1139174" cy="5078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bIns="9144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008000"/>
                </a:solidFill>
                <a:latin typeface="Cambria Math"/>
                <a:cs typeface="Cambria Math"/>
              </a:rPr>
              <a:t>E</a:t>
            </a:r>
            <a:r>
              <a:rPr lang="en-US" sz="2400" baseline="-25000" dirty="0" smtClean="0">
                <a:solidFill>
                  <a:srgbClr val="008000"/>
                </a:solidFill>
              </a:rPr>
              <a:t>KU</a:t>
            </a:r>
            <a:r>
              <a:rPr lang="en-US" sz="2400" baseline="-40000" dirty="0" smtClean="0">
                <a:solidFill>
                  <a:srgbClr val="008000"/>
                </a:solidFill>
              </a:rPr>
              <a:t>S</a:t>
            </a:r>
            <a:r>
              <a:rPr lang="en-US" sz="2400" baseline="-25000" dirty="0" smtClean="0">
                <a:solidFill>
                  <a:srgbClr val="008000"/>
                </a:solidFill>
              </a:rPr>
              <a:t> </a:t>
            </a:r>
            <a:r>
              <a:rPr lang="en-US" sz="2400" dirty="0"/>
              <a:t>(</a:t>
            </a:r>
            <a:r>
              <a:rPr lang="en-US" sz="2400" b="1" i="1" dirty="0" smtClean="0">
                <a:solidFill>
                  <a:srgbClr val="FF0000"/>
                </a:solidFill>
              </a:rPr>
              <a:t>K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44400" name="Text Box 16"/>
          <p:cNvSpPr txBox="1">
            <a:spLocks noChangeArrowheads="1"/>
          </p:cNvSpPr>
          <p:nvPr/>
        </p:nvSpPr>
        <p:spPr bwMode="auto">
          <a:xfrm>
            <a:off x="7851775" y="4513977"/>
            <a:ext cx="1216025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8B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 err="1" smtClean="0"/>
              <a:t>Decryptusing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rgbClr val="FF0000"/>
                </a:solidFill>
              </a:rPr>
              <a:t>KR</a:t>
            </a:r>
            <a:r>
              <a:rPr lang="en-US" sz="2400" baseline="-25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44402" name="Line 18"/>
          <p:cNvSpPr>
            <a:spLocks noChangeShapeType="1"/>
          </p:cNvSpPr>
          <p:nvPr/>
        </p:nvSpPr>
        <p:spPr bwMode="auto">
          <a:xfrm>
            <a:off x="2590800" y="5638800"/>
            <a:ext cx="5105400" cy="0"/>
          </a:xfrm>
          <a:prstGeom prst="line">
            <a:avLst/>
          </a:prstGeom>
          <a:noFill/>
          <a:ln w="57150" cmpd="thinThick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03" name="Text Box 19"/>
          <p:cNvSpPr txBox="1">
            <a:spLocks noChangeArrowheads="1"/>
          </p:cNvSpPr>
          <p:nvPr/>
        </p:nvSpPr>
        <p:spPr bwMode="auto">
          <a:xfrm>
            <a:off x="3728117" y="5715000"/>
            <a:ext cx="31133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8B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Secure channel using </a:t>
            </a:r>
            <a:r>
              <a:rPr lang="en-US" sz="2400" b="1" i="1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October 2013</a:t>
            </a:r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7851775" y="4479865"/>
            <a:ext cx="1189355" cy="1219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ular Callout 24"/>
          <p:cNvSpPr/>
          <p:nvPr/>
        </p:nvSpPr>
        <p:spPr>
          <a:xfrm>
            <a:off x="3078977" y="3005404"/>
            <a:ext cx="4371647" cy="1653642"/>
          </a:xfrm>
          <a:prstGeom prst="wedgeRoundRectCallout">
            <a:avLst>
              <a:gd name="adj1" fmla="val 62506"/>
              <a:gd name="adj2" fmla="val 3829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 client won’t have </a:t>
            </a:r>
            <a:r>
              <a:rPr lang="en-US" sz="2400" dirty="0" smtClean="0">
                <a:solidFill>
                  <a:srgbClr val="FFFF00"/>
                </a:solidFill>
              </a:rPr>
              <a:t>KR</a:t>
            </a:r>
            <a:r>
              <a:rPr lang="en-US" sz="2400" baseline="-25000" dirty="0" smtClean="0">
                <a:solidFill>
                  <a:srgbClr val="FFFF00"/>
                </a:solidFill>
              </a:rPr>
              <a:t>S</a:t>
            </a:r>
            <a:r>
              <a:rPr lang="en-US" sz="2400" dirty="0" smtClean="0"/>
              <a:t>, and won’t be able to decrypt for K.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3034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OK, now onto some new stuff…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05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</a:t>
            </a:r>
            <a:r>
              <a:rPr lang="en-US" dirty="0"/>
              <a:t>Sign-On (SSO) Service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3196128" cy="3696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47900"/>
            <a:ext cx="4927278" cy="2858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85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551">
        <p:fade/>
      </p:transition>
    </mc:Choice>
    <mc:Fallback xmlns="">
      <p:transition spd="med" advTm="3055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7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3|9|9.2|5.3|9|7|1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3|9|9.2|5.3|9|7|1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6|5|11.2|7.6|13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4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</TotalTime>
  <Words>1848</Words>
  <Application>Microsoft Office PowerPoint</Application>
  <PresentationFormat>On-screen Show (4:3)</PresentationFormat>
  <Paragraphs>536</Paragraphs>
  <Slides>67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Office Theme</vt:lpstr>
      <vt:lpstr>Catching Pitfalls in Authentication Implementations</vt:lpstr>
      <vt:lpstr>Outline</vt:lpstr>
      <vt:lpstr>PowerPoint Presentation</vt:lpstr>
      <vt:lpstr>Authentication (review)</vt:lpstr>
      <vt:lpstr>PowerPoint Presentation</vt:lpstr>
      <vt:lpstr>SSL (Secure Sockets Layer) Simplified TLS Handshake Protocol</vt:lpstr>
      <vt:lpstr>SSL (Secure Sockets Layer) Simplified TLS Handshake Protocol</vt:lpstr>
      <vt:lpstr>OK, now onto some new stuff…</vt:lpstr>
      <vt:lpstr>Single Sign-On (SSO) Service</vt:lpstr>
      <vt:lpstr>Single Sign-On (SSO) Service</vt:lpstr>
      <vt:lpstr>OAuth and Single Sign-On</vt:lpstr>
      <vt:lpstr>A typical OAuth authentication workflow</vt:lpstr>
      <vt:lpstr>But this is hard to get right!</vt:lpstr>
      <vt:lpstr>SSO SDKs</vt:lpstr>
      <vt:lpstr>But this is (still) hard to get right!</vt:lpstr>
      <vt:lpstr>PowerPoint Presentation</vt:lpstr>
      <vt:lpstr>Possible implementation</vt:lpstr>
      <vt:lpstr>Access_token</vt:lpstr>
      <vt:lpstr>Exchange User information</vt:lpstr>
      <vt:lpstr>Possible implementation</vt:lpstr>
      <vt:lpstr>Key to this pitfall: </vt:lpstr>
      <vt:lpstr>Signed_request to the rescue!</vt:lpstr>
      <vt:lpstr>Signed_request to the rescue!</vt:lpstr>
      <vt:lpstr>PowerPoint Presentation</vt:lpstr>
      <vt:lpstr>Signed_request to the rescue??</vt:lpstr>
      <vt:lpstr>There could be many more like these…</vt:lpstr>
      <vt:lpstr>Goal: Systematically find such pitfalls</vt:lpstr>
      <vt:lpstr>Modeling and proofs</vt:lpstr>
      <vt:lpstr>Modeling: Analogy</vt:lpstr>
      <vt:lpstr>Modeling: Analogy</vt:lpstr>
      <vt:lpstr>Modeling Analogy</vt:lpstr>
      <vt:lpstr>Modeling</vt:lpstr>
      <vt:lpstr>Modeling SSO System</vt:lpstr>
      <vt:lpstr>SDK models</vt:lpstr>
      <vt:lpstr>API models</vt:lpstr>
      <vt:lpstr>Results overview</vt:lpstr>
      <vt:lpstr>Automatic scanning applications for these vulnerabilities</vt:lpstr>
      <vt:lpstr>Goal</vt:lpstr>
      <vt:lpstr>PowerPoint Presentation</vt:lpstr>
      <vt:lpstr>Approach</vt:lpstr>
      <vt:lpstr>App driver</vt:lpstr>
      <vt:lpstr>App driver</vt:lpstr>
      <vt:lpstr>Oracle</vt:lpstr>
      <vt:lpstr>DEMO time</vt:lpstr>
      <vt:lpstr>Evaluation: Dataset</vt:lpstr>
      <vt:lpstr>Results overview</vt:lpstr>
      <vt:lpstr>Facebook SSO support vs. site ranking</vt:lpstr>
      <vt:lpstr>Misuse vulnerability vs. site ranking</vt:lpstr>
      <vt:lpstr>Trends</vt:lpstr>
      <vt:lpstr>Credential leakage vs. Site Ranking</vt:lpstr>
      <vt:lpstr>PowerPoint Presentation</vt:lpstr>
      <vt:lpstr>Credential leakage explained</vt:lpstr>
      <vt:lpstr>HTTP response body</vt:lpstr>
      <vt:lpstr>Referrer header</vt:lpstr>
      <vt:lpstr>http://bcp.crwdcntrl.net?</vt:lpstr>
      <vt:lpstr>Example vulnerable sites</vt:lpstr>
      <vt:lpstr>Example vulnerable sites</vt:lpstr>
      <vt:lpstr>Responses from vendors</vt:lpstr>
      <vt:lpstr>Securing web apps is hard</vt:lpstr>
      <vt:lpstr>Securing web apps is hard</vt:lpstr>
      <vt:lpstr>Securing web apps is hard</vt:lpstr>
      <vt:lpstr>OS Security is important!</vt:lpstr>
      <vt:lpstr>UVa CS security group: secgrp@cs.virginia.edu</vt:lpstr>
      <vt:lpstr>Web security (problems)</vt:lpstr>
      <vt:lpstr>Web privacy (problems)</vt:lpstr>
      <vt:lpstr>Logic vulnerabilities</vt:lpstr>
      <vt:lpstr>Integration type vs vulnerabilities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security and privacy of third-party service enabled applications</dc:title>
  <dc:creator>Treeeater</dc:creator>
  <cp:lastModifiedBy>Yuchen Zhou</cp:lastModifiedBy>
  <cp:revision>286</cp:revision>
  <dcterms:created xsi:type="dcterms:W3CDTF">2006-08-16T00:00:00Z</dcterms:created>
  <dcterms:modified xsi:type="dcterms:W3CDTF">2013-11-19T00:10:44Z</dcterms:modified>
</cp:coreProperties>
</file>