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92"/>
  </p:notesMasterIdLst>
  <p:handoutMasterIdLst>
    <p:handoutMasterId r:id="rId93"/>
  </p:handoutMasterIdLst>
  <p:sldIdLst>
    <p:sldId id="257" r:id="rId2"/>
    <p:sldId id="259" r:id="rId3"/>
    <p:sldId id="260" r:id="rId4"/>
    <p:sldId id="261" r:id="rId5"/>
    <p:sldId id="262" r:id="rId6"/>
    <p:sldId id="338" r:id="rId7"/>
    <p:sldId id="339" r:id="rId8"/>
    <p:sldId id="341" r:id="rId9"/>
    <p:sldId id="263" r:id="rId10"/>
    <p:sldId id="344" r:id="rId11"/>
    <p:sldId id="264" r:id="rId12"/>
    <p:sldId id="345" r:id="rId13"/>
    <p:sldId id="346" r:id="rId14"/>
    <p:sldId id="266" r:id="rId15"/>
    <p:sldId id="347" r:id="rId16"/>
    <p:sldId id="348" r:id="rId17"/>
    <p:sldId id="349" r:id="rId18"/>
    <p:sldId id="350" r:id="rId19"/>
    <p:sldId id="351" r:id="rId20"/>
    <p:sldId id="352" r:id="rId21"/>
    <p:sldId id="353" r:id="rId22"/>
    <p:sldId id="354" r:id="rId23"/>
    <p:sldId id="355" r:id="rId24"/>
    <p:sldId id="357" r:id="rId25"/>
    <p:sldId id="358" r:id="rId26"/>
    <p:sldId id="359" r:id="rId27"/>
    <p:sldId id="356" r:id="rId28"/>
    <p:sldId id="360" r:id="rId29"/>
    <p:sldId id="361" r:id="rId30"/>
    <p:sldId id="368" r:id="rId31"/>
    <p:sldId id="369" r:id="rId32"/>
    <p:sldId id="370" r:id="rId33"/>
    <p:sldId id="289" r:id="rId34"/>
    <p:sldId id="371" r:id="rId35"/>
    <p:sldId id="290" r:id="rId36"/>
    <p:sldId id="372"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73" r:id="rId52"/>
    <p:sldId id="374" r:id="rId53"/>
    <p:sldId id="307" r:id="rId54"/>
    <p:sldId id="308" r:id="rId55"/>
    <p:sldId id="309" r:id="rId56"/>
    <p:sldId id="310" r:id="rId57"/>
    <p:sldId id="311" r:id="rId58"/>
    <p:sldId id="312" r:id="rId59"/>
    <p:sldId id="313" r:id="rId60"/>
    <p:sldId id="314" r:id="rId61"/>
    <p:sldId id="315" r:id="rId62"/>
    <p:sldId id="316" r:id="rId63"/>
    <p:sldId id="375" r:id="rId64"/>
    <p:sldId id="318" r:id="rId65"/>
    <p:sldId id="319" r:id="rId66"/>
    <p:sldId id="320" r:id="rId67"/>
    <p:sldId id="321" r:id="rId68"/>
    <p:sldId id="322" r:id="rId69"/>
    <p:sldId id="323" r:id="rId70"/>
    <p:sldId id="324" r:id="rId71"/>
    <p:sldId id="325" r:id="rId72"/>
    <p:sldId id="326" r:id="rId73"/>
    <p:sldId id="327" r:id="rId74"/>
    <p:sldId id="377" r:id="rId75"/>
    <p:sldId id="328" r:id="rId76"/>
    <p:sldId id="329" r:id="rId77"/>
    <p:sldId id="376" r:id="rId78"/>
    <p:sldId id="379" r:id="rId79"/>
    <p:sldId id="342" r:id="rId80"/>
    <p:sldId id="343" r:id="rId81"/>
    <p:sldId id="330" r:id="rId82"/>
    <p:sldId id="331" r:id="rId83"/>
    <p:sldId id="332" r:id="rId84"/>
    <p:sldId id="333" r:id="rId85"/>
    <p:sldId id="334" r:id="rId86"/>
    <p:sldId id="335" r:id="rId87"/>
    <p:sldId id="380" r:id="rId88"/>
    <p:sldId id="378" r:id="rId89"/>
    <p:sldId id="336" r:id="rId90"/>
    <p:sldId id="337" r:id="rId9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9" d="100"/>
          <a:sy n="149" d="100"/>
        </p:scale>
        <p:origin x="-464" y="-112"/>
      </p:cViewPr>
      <p:guideLst>
        <p:guide orient="horz" pos="1620"/>
        <p:guide pos="2880"/>
      </p:guideLst>
    </p:cSldViewPr>
  </p:slideViewPr>
  <p:notesTextViewPr>
    <p:cViewPr>
      <p:scale>
        <a:sx n="100" d="100"/>
        <a:sy n="100" d="100"/>
      </p:scale>
      <p:origin x="0" y="0"/>
    </p:cViewPr>
  </p:notesTextViewPr>
  <p:sorterViewPr>
    <p:cViewPr>
      <p:scale>
        <a:sx n="98" d="100"/>
        <a:sy n="98" d="100"/>
      </p:scale>
      <p:origin x="0" y="90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[charts.xlsx]Sheet1!$A$2:$A$46</c:f>
              <c:numCache>
                <c:formatCode>mmmm\-yyyy</c:formatCode>
                <c:ptCount val="45"/>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numCache>
            </c:numRef>
          </c:cat>
          <c:val>
            <c:numRef>
              <c:f>[charts.xlsx]Sheet1!$E$2:$E$22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[charts.xlsx]Sheet1!$A$2:$A$46</c:f>
              <c:numCache>
                <c:formatCode>mmmm\-yyyy</c:formatCode>
                <c:ptCount val="45"/>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numCache>
            </c:numRef>
          </c:cat>
          <c:val>
            <c:numRef>
              <c:f>[charts.xlsx]Sheet1!$F$2:$F$46</c:f>
              <c:numCache>
                <c:formatCode>_("$"* #,##0.00_);_("$"* \(#,##0.00\);_("$"* "-"??_);_(@_)</c:formatCode>
                <c:ptCount val="45"/>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749443.0870097715</c:v>
                </c:pt>
                <c:pt idx="39">
                  <c:v>667889.2427465823</c:v>
                </c:pt>
                <c:pt idx="40">
                  <c:v>595210.0276972564</c:v>
                </c:pt>
                <c:pt idx="41">
                  <c:v>536225.2501777085</c:v>
                </c:pt>
                <c:pt idx="42">
                  <c:v>479085.1441715542</c:v>
                </c:pt>
                <c:pt idx="43">
                  <c:v>428033.8818245009</c:v>
                </c:pt>
                <c:pt idx="44">
                  <c:v>381455.5503370984</c:v>
                </c:pt>
              </c:numCache>
            </c:numRef>
          </c:val>
          <c:smooth val="0"/>
        </c:ser>
        <c:dLbls>
          <c:showLegendKey val="0"/>
          <c:showVal val="0"/>
          <c:showCatName val="0"/>
          <c:showSerName val="0"/>
          <c:showPercent val="0"/>
          <c:showBubbleSize val="0"/>
        </c:dLbls>
        <c:marker val="1"/>
        <c:smooth val="0"/>
        <c:axId val="1785830728"/>
        <c:axId val="1797803384"/>
      </c:lineChart>
      <c:dateAx>
        <c:axId val="1785830728"/>
        <c:scaling>
          <c:orientation val="minMax"/>
          <c:max val="41671.0"/>
          <c:min val="37104.0"/>
        </c:scaling>
        <c:delete val="0"/>
        <c:axPos val="b"/>
        <c:numFmt formatCode="mmm\ yyyy" sourceLinked="0"/>
        <c:majorTickMark val="out"/>
        <c:minorTickMark val="none"/>
        <c:tickLblPos val="nextTo"/>
        <c:txPr>
          <a:bodyPr/>
          <a:lstStyle/>
          <a:p>
            <a:pPr>
              <a:defRPr sz="1600"/>
            </a:pPr>
            <a:endParaRPr lang="en-US"/>
          </a:p>
        </c:txPr>
        <c:crossAx val="1797803384"/>
        <c:crossesAt val="1.0"/>
        <c:auto val="1"/>
        <c:lblOffset val="100"/>
        <c:baseTimeUnit val="months"/>
        <c:majorUnit val="7.0"/>
        <c:majorTimeUnit val="months"/>
        <c:minorUnit val="1.0"/>
        <c:minorTimeUnit val="months"/>
      </c:dateAx>
      <c:valAx>
        <c:axId val="1797803384"/>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785830728"/>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[charts.xlsx]Sheet1!$A$2:$A$49</c:f>
              <c:numCache>
                <c:formatCode>mmmm\-yyyy</c:formatCode>
                <c:ptCount val="48"/>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pt idx="46" formatCode="mmm\-yy">
                  <c:v>41275.0</c:v>
                </c:pt>
              </c:numCache>
            </c:numRef>
          </c:cat>
          <c:val>
            <c:numRef>
              <c:f>[charts.xlsx]Sheet1!$E$2:$E$49</c:f>
              <c:numCache>
                <c:formatCode>_("$"* #,##0_);_("$"* \(#,##0\);_("$"* "-"??_);_(@_)</c:formatCode>
                <c:ptCount val="48"/>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342502.0602179044</c:v>
                </c:pt>
                <c:pt idx="25">
                  <c:v>232735.4377430641</c:v>
                </c:pt>
                <c:pt idx="26">
                  <c:v>154713.5990722806</c:v>
                </c:pt>
                <c:pt idx="27">
                  <c:v>108065.1394378536</c:v>
                </c:pt>
                <c:pt idx="28">
                  <c:v>70333.3344241588</c:v>
                </c:pt>
                <c:pt idx="29">
                  <c:v>46774.27282941258</c:v>
                </c:pt>
                <c:pt idx="30">
                  <c:v>31512.03954253611</c:v>
                </c:pt>
                <c:pt idx="31">
                  <c:v>31124.96073757426</c:v>
                </c:pt>
                <c:pt idx="32">
                  <c:v>29091.73374545073</c:v>
                </c:pt>
                <c:pt idx="33" formatCode="&quot;$&quot;#,##0.00">
                  <c:v>20962.78225099584</c:v>
                </c:pt>
                <c:pt idx="34" formatCode="&quot;$&quot;#,##0.00">
                  <c:v>16712.01311162171</c:v>
                </c:pt>
                <c:pt idx="35" formatCode="&quot;$&quot;#,##0.00">
                  <c:v>10496.93397886038</c:v>
                </c:pt>
                <c:pt idx="36" formatCode="&quot;$&quot;#,##0.00">
                  <c:v>7743.438104655075</c:v>
                </c:pt>
                <c:pt idx="37" formatCode="&quot;$&quot;#,##0.00">
                  <c:v>7666.219038259301</c:v>
                </c:pt>
                <c:pt idx="38" formatCode="&quot;$&quot;#,##0.00">
                  <c:v>5901.292635477318</c:v>
                </c:pt>
                <c:pt idx="39" formatCode="&quot;$&quot;#,##0.00">
                  <c:v>5984.72133943211</c:v>
                </c:pt>
                <c:pt idx="40" formatCode="&quot;$&quot;#,##0.00">
                  <c:v>6618.349278704315</c:v>
                </c:pt>
                <c:pt idx="41" formatCode="&quot;$&quot;#,##0">
                  <c:v>5671.0</c:v>
                </c:pt>
                <c:pt idx="42" formatCode="&quot;$&quot;#,##0">
                  <c:v>5826.0</c:v>
                </c:pt>
                <c:pt idx="43" formatCode="&quot;$&quot;#,##0">
                  <c:v>5550.0</c:v>
                </c:pt>
                <c:pt idx="44" formatCode="&quot;$&quot;#,##0">
                  <c:v>5096.0</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[charts.xlsx]Sheet1!$A$2:$A$49</c:f>
              <c:numCache>
                <c:formatCode>mmmm\-yyyy</c:formatCode>
                <c:ptCount val="48"/>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pt idx="46" formatCode="mmm\-yy">
                  <c:v>41275.0</c:v>
                </c:pt>
              </c:numCache>
            </c:numRef>
          </c:cat>
          <c:val>
            <c:numRef>
              <c:f>[charts.xlsx]Sheet1!$F$2:$F$49</c:f>
              <c:numCache>
                <c:formatCode>_("$"* #,##0.00_);_("$"* \(#,##0.00\);_("$"* "-"??_);_(@_)</c:formatCode>
                <c:ptCount val="48"/>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749443.0870097715</c:v>
                </c:pt>
                <c:pt idx="39">
                  <c:v>667889.2427465823</c:v>
                </c:pt>
                <c:pt idx="40">
                  <c:v>595210.0276972564</c:v>
                </c:pt>
                <c:pt idx="41">
                  <c:v>536225.2501777085</c:v>
                </c:pt>
                <c:pt idx="42">
                  <c:v>479085.1441715542</c:v>
                </c:pt>
                <c:pt idx="43">
                  <c:v>428033.8818245009</c:v>
                </c:pt>
                <c:pt idx="44">
                  <c:v>381455.5503370984</c:v>
                </c:pt>
                <c:pt idx="46">
                  <c:v>0.0</c:v>
                </c:pt>
              </c:numCache>
            </c:numRef>
          </c:val>
          <c:smooth val="0"/>
        </c:ser>
        <c:dLbls>
          <c:showLegendKey val="0"/>
          <c:showVal val="0"/>
          <c:showCatName val="0"/>
          <c:showSerName val="0"/>
          <c:showPercent val="0"/>
          <c:showBubbleSize val="0"/>
        </c:dLbls>
        <c:marker val="1"/>
        <c:smooth val="0"/>
        <c:axId val="-2041998760"/>
        <c:axId val="1821493592"/>
      </c:lineChart>
      <c:dateAx>
        <c:axId val="-2041998760"/>
        <c:scaling>
          <c:orientation val="minMax"/>
          <c:max val="41671.0"/>
          <c:min val="37104.0"/>
        </c:scaling>
        <c:delete val="0"/>
        <c:axPos val="b"/>
        <c:numFmt formatCode="mmm\ yyyy" sourceLinked="0"/>
        <c:majorTickMark val="out"/>
        <c:minorTickMark val="none"/>
        <c:tickLblPos val="nextTo"/>
        <c:txPr>
          <a:bodyPr/>
          <a:lstStyle/>
          <a:p>
            <a:pPr>
              <a:defRPr sz="1600"/>
            </a:pPr>
            <a:endParaRPr lang="en-US"/>
          </a:p>
        </c:txPr>
        <c:crossAx val="1821493592"/>
        <c:crossesAt val="1.0"/>
        <c:auto val="1"/>
        <c:lblOffset val="100"/>
        <c:baseTimeUnit val="days"/>
        <c:majorUnit val="7.0"/>
        <c:majorTimeUnit val="months"/>
      </c:dateAx>
      <c:valAx>
        <c:axId val="1821493592"/>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2041998760"/>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5910968"/>
        <c:axId val="-2045923144"/>
      </c:scatterChart>
      <c:valAx>
        <c:axId val="-2045910968"/>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2045923144"/>
        <c:crosses val="max"/>
        <c:crossBetween val="midCat"/>
      </c:valAx>
      <c:valAx>
        <c:axId val="-2045923144"/>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2045910968"/>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53779992"/>
        <c:axId val="-2053790088"/>
      </c:scatterChart>
      <c:valAx>
        <c:axId val="-205377999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53790088"/>
        <c:crossesAt val="50.0"/>
        <c:crossBetween val="midCat"/>
        <c:majorUnit val="100.0"/>
      </c:valAx>
      <c:valAx>
        <c:axId val="-205379008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5377999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5966056"/>
        <c:axId val="-2045982184"/>
      </c:scatterChart>
      <c:valAx>
        <c:axId val="-2045966056"/>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45982184"/>
        <c:crossesAt val="50.0"/>
        <c:crossBetween val="midCat"/>
        <c:majorUnit val="100.0"/>
      </c:valAx>
      <c:valAx>
        <c:axId val="-2045982184"/>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5966056"/>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6145992"/>
        <c:axId val="-2046461768"/>
      </c:scatterChart>
      <c:valAx>
        <c:axId val="-204614599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46461768"/>
        <c:crossesAt val="50.0"/>
        <c:crossBetween val="midCat"/>
        <c:majorUnit val="100.0"/>
      </c:valAx>
      <c:valAx>
        <c:axId val="-20464617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6145992"/>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2045861160"/>
        <c:axId val="-2045988968"/>
      </c:scatterChart>
      <c:valAx>
        <c:axId val="-2045861160"/>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2045988968"/>
        <c:crossesAt val="50.0"/>
        <c:crossBetween val="midCat"/>
        <c:majorUnit val="100.0"/>
      </c:valAx>
      <c:valAx>
        <c:axId val="-2045988968"/>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2045861160"/>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4/21/14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4/21/14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sciencemag.org/cgi/content/abstract/327/5961/78?ijkey=2cSK/YvTtuDSU&amp;keytype=re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sciencemag.org/cgi/content/abstract/327/5961/78?ijkey=2cSK/YvTtuDSU&amp;keytype=re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23list" TargetMode="Externa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3.wdp"/><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hyperlink" Target="http://www.cs.virginia.edu/cs200/readings/tyson.pdf" TargetMode="External"/><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download.intel.com/pressroom/pdf/computertrendsrelease.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olframalpha.com/input/?i=corn+yield+china+vs.+us" TargetMode="Externa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132552" y="2187238"/>
            <a:ext cx="4011447" cy="2956262"/>
          </a:xfrm>
          <a:prstGeom prst="rect">
            <a:avLst/>
          </a:prstGeom>
        </p:spPr>
      </p:pic>
      <p:pic>
        <p:nvPicPr>
          <p:cNvPr id="6" name="Picture 5"/>
          <p:cNvPicPr>
            <a:picLocks noChangeAspect="1"/>
          </p:cNvPicPr>
          <p:nvPr/>
        </p:nvPicPr>
        <p:blipFill rotWithShape="1">
          <a:blip r:embed="rId3"/>
          <a:srcRect r="21266"/>
          <a:stretch/>
        </p:blipFill>
        <p:spPr>
          <a:xfrm>
            <a:off x="-1" y="-21765"/>
            <a:ext cx="5132553" cy="5189023"/>
          </a:xfrm>
          <a:prstGeom prst="rect">
            <a:avLst/>
          </a:prstGeom>
        </p:spPr>
      </p:pic>
      <p:sp>
        <p:nvSpPr>
          <p:cNvPr id="3" name="Subtitle 2"/>
          <p:cNvSpPr>
            <a:spLocks noGrp="1"/>
          </p:cNvSpPr>
          <p:nvPr>
            <p:ph type="subTitle" idx="1"/>
          </p:nvPr>
        </p:nvSpPr>
        <p:spPr>
          <a:xfrm>
            <a:off x="251822" y="3440662"/>
            <a:ext cx="2684707" cy="967937"/>
          </a:xfrm>
          <a:noFill/>
        </p:spPr>
        <p:txBody>
          <a:bodyPr>
            <a:noAutofit/>
          </a:bodyPr>
          <a:lstStyle/>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Spring 2014</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sz="1800"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4817" y="142676"/>
            <a:ext cx="2680494" cy="3334496"/>
          </a:xfrm>
          <a:noFill/>
        </p:spPr>
        <p:txBody>
          <a:bodyPr>
            <a:noAutofit/>
          </a:bodyPr>
          <a:lstStyle/>
          <a:p>
            <a:pPr algn="l"/>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Class 23:</a:t>
            </a:r>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Invent the Future</a:t>
            </a:r>
            <a:endPar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5" name="TextBox 4"/>
          <p:cNvSpPr txBox="1"/>
          <p:nvPr/>
        </p:nvSpPr>
        <p:spPr>
          <a:xfrm>
            <a:off x="2989083" y="4410536"/>
            <a:ext cx="2082158" cy="646331"/>
          </a:xfrm>
          <a:prstGeom prst="rect">
            <a:avLst/>
          </a:prstGeom>
          <a:noFill/>
        </p:spPr>
        <p:txBody>
          <a:bodyPr wrap="none" rtlCol="0">
            <a:spAutoFit/>
          </a:bodyPr>
          <a:lstStyle/>
          <a:p>
            <a:pPr algn="ctr"/>
            <a:r>
              <a:rPr lang="en-US" dirty="0" smtClean="0">
                <a:solidFill>
                  <a:schemeClr val="bg1">
                    <a:lumMod val="85000"/>
                  </a:schemeClr>
                </a:solidFill>
              </a:rPr>
              <a:t>Back to the Future II</a:t>
            </a:r>
          </a:p>
          <a:p>
            <a:pPr algn="ctr"/>
            <a:r>
              <a:rPr lang="en-US" dirty="0" smtClean="0">
                <a:solidFill>
                  <a:schemeClr val="bg1">
                    <a:lumMod val="85000"/>
                  </a:schemeClr>
                </a:solidFill>
              </a:rPr>
              <a:t>(1989, set in 2015)</a:t>
            </a:r>
            <a:endParaRPr lang="en-US" dirty="0">
              <a:solidFill>
                <a:schemeClr val="bg1">
                  <a:lumMod val="85000"/>
                </a:schemeClr>
              </a:solidFill>
            </a:endParaRPr>
          </a:p>
        </p:txBody>
      </p:sp>
      <p:pic>
        <p:nvPicPr>
          <p:cNvPr id="10" name="Picture 9"/>
          <p:cNvPicPr>
            <a:picLocks noChangeAspect="1"/>
          </p:cNvPicPr>
          <p:nvPr/>
        </p:nvPicPr>
        <p:blipFill>
          <a:blip r:embed="rId4"/>
          <a:stretch>
            <a:fillRect/>
          </a:stretch>
        </p:blipFill>
        <p:spPr>
          <a:xfrm>
            <a:off x="5952165" y="-26268"/>
            <a:ext cx="3191834" cy="2502802"/>
          </a:xfrm>
          <a:prstGeom prst="rect">
            <a:avLst/>
          </a:prstGeom>
        </p:spPr>
      </p:pic>
      <p:sp>
        <p:nvSpPr>
          <p:cNvPr id="11" name="TextBox 10"/>
          <p:cNvSpPr txBox="1"/>
          <p:nvPr/>
        </p:nvSpPr>
        <p:spPr>
          <a:xfrm>
            <a:off x="5283979" y="1354780"/>
            <a:ext cx="1336371" cy="738664"/>
          </a:xfrm>
          <a:prstGeom prst="rect">
            <a:avLst/>
          </a:prstGeom>
          <a:noFill/>
        </p:spPr>
        <p:txBody>
          <a:bodyPr wrap="square" rtlCol="0">
            <a:spAutoFit/>
          </a:bodyPr>
          <a:lstStyle/>
          <a:p>
            <a:r>
              <a:rPr lang="en-US" sz="1400" dirty="0" smtClean="0"/>
              <a:t>Alan Kay’s </a:t>
            </a:r>
            <a:r>
              <a:rPr lang="en-US" sz="1400" dirty="0" err="1" smtClean="0"/>
              <a:t>Dynabook</a:t>
            </a:r>
            <a:r>
              <a:rPr lang="en-US" sz="1400" dirty="0" smtClean="0"/>
              <a:t> (1972)</a:t>
            </a:r>
            <a:endParaRPr lang="en-US" sz="1400" dirty="0"/>
          </a:p>
        </p:txBody>
      </p:sp>
      <p:sp>
        <p:nvSpPr>
          <p:cNvPr id="13" name="TextBox 12"/>
          <p:cNvSpPr txBox="1"/>
          <p:nvPr/>
        </p:nvSpPr>
        <p:spPr>
          <a:xfrm>
            <a:off x="5132552" y="4784125"/>
            <a:ext cx="1866066" cy="307777"/>
          </a:xfrm>
          <a:prstGeom prst="rect">
            <a:avLst/>
          </a:prstGeom>
          <a:noFill/>
        </p:spPr>
        <p:txBody>
          <a:bodyPr wrap="none" rtlCol="0">
            <a:spAutoFit/>
          </a:bodyPr>
          <a:lstStyle/>
          <a:p>
            <a:r>
              <a:rPr lang="en-US" sz="1400" dirty="0" smtClean="0">
                <a:solidFill>
                  <a:schemeClr val="bg2"/>
                </a:solidFill>
              </a:rPr>
              <a:t>Mechanical Dog (1939)</a:t>
            </a:r>
            <a:endParaRPr lang="en-US" sz="1400" dirty="0">
              <a:solidFill>
                <a:schemeClr val="bg2"/>
              </a:solidFill>
            </a:endParaRPr>
          </a:p>
        </p:txBody>
      </p:sp>
      <p:sp>
        <p:nvSpPr>
          <p:cNvPr id="14" name="TextBox 13"/>
          <p:cNvSpPr txBox="1"/>
          <p:nvPr/>
        </p:nvSpPr>
        <p:spPr>
          <a:xfrm>
            <a:off x="3380828" y="2748164"/>
            <a:ext cx="1903151" cy="1384995"/>
          </a:xfrm>
          <a:prstGeom prst="rect">
            <a:avLst/>
          </a:prstGeom>
          <a:noFill/>
        </p:spPr>
        <p:txBody>
          <a:bodyPr wrap="square" rtlCol="0">
            <a:spAutoFit/>
          </a:bodyPr>
          <a:lstStyle/>
          <a:p>
            <a:r>
              <a:rPr lang="en-US" sz="2800" b="1" dirty="0" smtClean="0">
                <a:solidFill>
                  <a:srgbClr val="FFFF00"/>
                </a:solidFill>
              </a:rPr>
              <a:t>Operating Systems </a:t>
            </a:r>
          </a:p>
          <a:p>
            <a:r>
              <a:rPr lang="en-US" sz="2800" b="1" dirty="0" smtClean="0">
                <a:solidFill>
                  <a:srgbClr val="FFFF00"/>
                </a:solidFill>
              </a:rPr>
              <a:t>in 2029</a:t>
            </a:r>
            <a:endParaRPr lang="en-US" sz="2800" b="1" dirty="0">
              <a:solidFill>
                <a:srgbClr val="FFFF00"/>
              </a:solidFill>
            </a:endParaRPr>
          </a:p>
        </p:txBody>
      </p:sp>
    </p:spTree>
    <p:extLst>
      <p:ext uri="{BB962C8B-B14F-4D97-AF65-F5344CB8AC3E}">
        <p14:creationId xmlns:p14="http://schemas.microsoft.com/office/powerpoint/2010/main" val="1500170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TT-edite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933" y="0"/>
            <a:ext cx="6784986" cy="5088739"/>
          </a:xfrm>
          <a:prstGeom prst="rect">
            <a:avLst/>
          </a:prstGeom>
        </p:spPr>
      </p:pic>
    </p:spTree>
    <p:extLst>
      <p:ext uri="{BB962C8B-B14F-4D97-AF65-F5344CB8AC3E}">
        <p14:creationId xmlns:p14="http://schemas.microsoft.com/office/powerpoint/2010/main" val="3195054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a:t>
              </a:r>
              <a:r>
                <a:rPr lang="en-US" dirty="0" smtClean="0">
                  <a:solidFill>
                    <a:schemeClr val="bg1"/>
                  </a:solidFill>
                  <a:ea typeface="Lucida Grande"/>
                  <a:cs typeface="Lucida Grande"/>
                </a:rPr>
                <a:t>not</a:t>
              </a:r>
              <a:endParaRPr lang="en-US" dirty="0" smtClean="0">
                <a:solidFill>
                  <a:schemeClr val="bg1"/>
                </a:solidFill>
                <a:ea typeface="Lucida Grande"/>
                <a:cs typeface="Lucida Grande"/>
              </a:endParaRP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152348" y="85819"/>
            <a:ext cx="5295378"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4517660" y="1000970"/>
            <a:ext cx="4546882" cy="872983"/>
            <a:chOff x="4517659" y="1257501"/>
            <a:chExt cx="4546882" cy="1163976"/>
          </a:xfrm>
        </p:grpSpPr>
        <p:sp>
          <p:nvSpPr>
            <p:cNvPr id="16" name="Rounded Rectangle 15"/>
            <p:cNvSpPr/>
            <p:nvPr/>
          </p:nvSpPr>
          <p:spPr>
            <a:xfrm>
              <a:off x="4517659" y="1553282"/>
              <a:ext cx="4546882"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257501"/>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grpSp>
      <p:grpSp>
        <p:nvGrpSpPr>
          <p:cNvPr id="23" name="Group 22"/>
          <p:cNvGrpSpPr/>
          <p:nvPr/>
        </p:nvGrpSpPr>
        <p:grpSpPr>
          <a:xfrm>
            <a:off x="169550" y="1620899"/>
            <a:ext cx="6007416"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031064" y="2241060"/>
            <a:ext cx="5000488" cy="1036525"/>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71712" y="3614632"/>
            <a:ext cx="3942431" cy="1152632"/>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Tree>
    <p:extLst>
      <p:ext uri="{BB962C8B-B14F-4D97-AF65-F5344CB8AC3E}">
        <p14:creationId xmlns:p14="http://schemas.microsoft.com/office/powerpoint/2010/main" val="11064197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smtClean="0">
                  <a:solidFill>
                    <a:schemeClr val="bg1"/>
                  </a:solidFill>
                  <a:ea typeface="Lucida Grande"/>
                  <a:cs typeface="Lucida Grande"/>
                </a:rPr>
                <a:t>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a:t>
              </a:r>
              <a:r>
                <a:rPr lang="en-US" dirty="0" smtClean="0"/>
                <a:t>)</a:t>
              </a:r>
              <a:endParaRPr lang="en-US" dirty="0"/>
            </a:p>
            <a:p>
              <a:pPr algn="ctr"/>
              <a:r>
                <a:rPr lang="en-US" dirty="0" smtClean="0"/>
                <a:t>checked </a:t>
              </a:r>
              <a:r>
                <a:rPr lang="en-US" dirty="0"/>
                <a:t>out of a supermarket a whole cart at a </a:t>
              </a:r>
              <a:r>
                <a:rPr lang="en-US" dirty="0"/>
                <a:t>time (</a:t>
              </a:r>
              <a:r>
                <a:rPr lang="en-US" b="1" dirty="0">
                  <a:solidFill>
                    <a:srgbClr val="FF0000"/>
                  </a:solidFill>
                </a:rPr>
                <a:t>13%</a:t>
              </a:r>
              <a:r>
                <a:rPr lang="en-US" dirty="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a:t>
              </a:r>
              <a:r>
                <a:rPr lang="en-US" dirty="0" smtClean="0"/>
                <a:t>)</a:t>
              </a:r>
              <a:endParaRPr lang="en-US" dirty="0" smtClean="0"/>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a:t>
              </a:r>
              <a:r>
                <a:rPr lang="en-US" b="1" dirty="0" smtClean="0"/>
                <a:t>%</a:t>
              </a:r>
              <a:r>
                <a:rPr lang="en-US" dirty="0" smtClean="0"/>
                <a:t>)  </a:t>
              </a:r>
              <a:endParaRPr lang="en-US" dirty="0" smtClean="0"/>
            </a:p>
            <a:p>
              <a:pPr algn="ctr"/>
              <a:r>
                <a:rPr lang="en-US" dirty="0" smtClean="0"/>
                <a:t>watched </a:t>
              </a:r>
              <a:r>
                <a:rPr lang="en-US" dirty="0"/>
                <a:t>the movie you wanted to the minute you wanted </a:t>
              </a:r>
              <a:r>
                <a:rPr lang="en-US" dirty="0" smtClean="0"/>
                <a:t>to (</a:t>
              </a:r>
              <a:r>
                <a:rPr lang="en-US" b="1" dirty="0" smtClean="0"/>
                <a:t>96%</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5642095" y="28404"/>
            <a:ext cx="2419277" cy="369332"/>
          </a:xfrm>
          <a:prstGeom prst="rect">
            <a:avLst/>
          </a:prstGeom>
          <a:solidFill>
            <a:schemeClr val="bg2">
              <a:lumMod val="25000"/>
            </a:schemeClr>
          </a:solidFill>
        </p:spPr>
        <p:txBody>
          <a:bodyPr wrap="none" rtlCol="0">
            <a:spAutoFit/>
          </a:bodyPr>
          <a:lstStyle/>
          <a:p>
            <a:r>
              <a:rPr lang="en-US" dirty="0" smtClean="0">
                <a:solidFill>
                  <a:schemeClr val="bg1"/>
                </a:solidFill>
              </a:rPr>
              <a:t>78 responses from class</a:t>
            </a:r>
            <a:endParaRPr lang="en-US" dirty="0">
              <a:solidFill>
                <a:schemeClr val="bg1"/>
              </a:solidFill>
            </a:endParaRPr>
          </a:p>
        </p:txBody>
      </p:sp>
    </p:spTree>
    <p:extLst>
      <p:ext uri="{BB962C8B-B14F-4D97-AF65-F5344CB8AC3E}">
        <p14:creationId xmlns:p14="http://schemas.microsoft.com/office/powerpoint/2010/main" val="18174230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smtClean="0">
                  <a:solidFill>
                    <a:schemeClr val="bg1"/>
                  </a:solidFill>
                  <a:ea typeface="Lucida Grande"/>
                  <a:cs typeface="Lucida Grande"/>
                </a:rPr>
                <a:t>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t>checked </a:t>
              </a:r>
              <a:r>
                <a:rPr lang="en-US" dirty="0"/>
                <a:t>out of a supermarket a whole cart at a </a:t>
              </a:r>
              <a:r>
                <a:rPr lang="en-US" dirty="0"/>
                <a:t>time (</a:t>
              </a:r>
              <a:r>
                <a:rPr lang="en-US" b="1" dirty="0" smtClean="0">
                  <a:solidFill>
                    <a:srgbClr val="FF0000"/>
                  </a:solidFill>
                </a:rPr>
                <a:t>13; 11</a:t>
              </a:r>
              <a:r>
                <a:rPr lang="en-US" dirty="0" smtClean="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endParaRPr lang="en-US" dirty="0" smtClean="0"/>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a:t>
              </a:r>
              <a:r>
                <a:rPr lang="en-US" b="1" dirty="0" smtClean="0"/>
                <a:t>; 73</a:t>
              </a:r>
              <a:r>
                <a:rPr lang="en-US" dirty="0" smtClean="0"/>
                <a:t>)  </a:t>
              </a:r>
              <a:endParaRPr lang="en-US" dirty="0" smtClean="0"/>
            </a:p>
            <a:p>
              <a:pPr algn="ctr"/>
              <a:r>
                <a:rPr lang="en-US" dirty="0" smtClean="0"/>
                <a:t>watched </a:t>
              </a:r>
              <a:r>
                <a:rPr lang="en-US" dirty="0" smtClean="0"/>
                <a:t>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smtClean="0">
                  <a:solidFill>
                    <a:schemeClr val="bg1"/>
                  </a:solidFill>
                  <a:ea typeface="Lucida Grande"/>
                  <a:cs typeface="Lucida Grande"/>
                </a:rPr>
                <a:t>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18626573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TextBox 6"/>
          <p:cNvSpPr txBox="1"/>
          <p:nvPr/>
        </p:nvSpPr>
        <p:spPr>
          <a:xfrm>
            <a:off x="323908" y="1066333"/>
            <a:ext cx="8362891"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Amazon, </a:t>
            </a:r>
            <a:r>
              <a:rPr lang="en-US" sz="2800" dirty="0"/>
              <a:t>Facebook</a:t>
            </a:r>
            <a:r>
              <a:rPr lang="en-US" sz="2800" dirty="0" smtClean="0"/>
              <a:t>, Google</a:t>
            </a:r>
            <a:r>
              <a:rPr lang="en-US" sz="2800" dirty="0"/>
              <a:t>, </a:t>
            </a:r>
            <a:r>
              <a:rPr lang="en-US" sz="2800" dirty="0" smtClean="0"/>
              <a:t>and </a:t>
            </a:r>
            <a:r>
              <a:rPr lang="en-US" sz="2800" dirty="0"/>
              <a:t>Microsoft combined </a:t>
            </a:r>
            <a:r>
              <a:rPr lang="en-US" sz="2800" dirty="0" smtClean="0"/>
              <a:t>will contribute less valuable </a:t>
            </a:r>
            <a:r>
              <a:rPr lang="en-US" sz="2800" dirty="0"/>
              <a:t>technological innovation to society in 1990-2030 than Bell </a:t>
            </a:r>
            <a:r>
              <a:rPr lang="en-US" sz="2800" dirty="0" smtClean="0"/>
              <a:t>Labs did </a:t>
            </a:r>
            <a:r>
              <a:rPr lang="en-US" sz="2800" dirty="0"/>
              <a:t>in </a:t>
            </a:r>
            <a:r>
              <a:rPr lang="en-US" sz="2800" dirty="0" smtClean="0"/>
              <a:t>1944-1949.</a:t>
            </a:r>
            <a:endParaRPr lang="en-US" sz="2800" dirty="0"/>
          </a:p>
        </p:txBody>
      </p:sp>
      <p:pic>
        <p:nvPicPr>
          <p:cNvPr id="8" name="Picture 7"/>
          <p:cNvPicPr>
            <a:picLocks noChangeAspect="1"/>
          </p:cNvPicPr>
          <p:nvPr/>
        </p:nvPicPr>
        <p:blipFill>
          <a:blip r:embed="rId2"/>
          <a:stretch>
            <a:fillRect/>
          </a:stretch>
        </p:blipFill>
        <p:spPr>
          <a:xfrm>
            <a:off x="323908" y="2572717"/>
            <a:ext cx="2174176" cy="194687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57200" y="4567209"/>
            <a:ext cx="1921169" cy="400110"/>
          </a:xfrm>
          <a:prstGeom prst="rect">
            <a:avLst/>
          </a:prstGeom>
          <a:noFill/>
        </p:spPr>
        <p:txBody>
          <a:bodyPr wrap="none" rtlCol="0">
            <a:spAutoFit/>
          </a:bodyPr>
          <a:lstStyle/>
          <a:p>
            <a:pPr algn="ctr"/>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026" y="3153209"/>
            <a:ext cx="2462065" cy="91187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5" y="4065085"/>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duotone>
              <a:schemeClr val="accent4">
                <a:shade val="45000"/>
                <a:satMod val="135000"/>
              </a:schemeClr>
              <a:prstClr val="white"/>
            </a:duotone>
          </a:blip>
          <a:stretch>
            <a:fillRect/>
          </a:stretch>
        </p:blipFill>
        <p:spPr>
          <a:xfrm>
            <a:off x="5362264" y="2717488"/>
            <a:ext cx="2633142" cy="1682642"/>
          </a:xfrm>
          <a:prstGeom prst="rect">
            <a:avLst/>
          </a:prstGeom>
        </p:spPr>
      </p:pic>
      <p:sp>
        <p:nvSpPr>
          <p:cNvPr id="13" name="TextBox 12"/>
          <p:cNvSpPr txBox="1"/>
          <p:nvPr/>
        </p:nvSpPr>
        <p:spPr>
          <a:xfrm>
            <a:off x="5294072" y="4423931"/>
            <a:ext cx="2791424" cy="400110"/>
          </a:xfrm>
          <a:prstGeom prst="rect">
            <a:avLst/>
          </a:prstGeom>
          <a:noFill/>
        </p:spPr>
        <p:txBody>
          <a:bodyPr wrap="none" rtlCol="0">
            <a:spAutoFit/>
          </a:bodyPr>
          <a:lstStyle/>
          <a:p>
            <a:r>
              <a:rPr lang="en-US" sz="2000" dirty="0" smtClean="0"/>
              <a:t>cellular telephony (1947)</a:t>
            </a:r>
            <a:endParaRPr lang="en-US" sz="2000" dirty="0"/>
          </a:p>
        </p:txBody>
      </p:sp>
    </p:spTree>
    <p:extLst>
      <p:ext uri="{BB962C8B-B14F-4D97-AF65-F5344CB8AC3E}">
        <p14:creationId xmlns:p14="http://schemas.microsoft.com/office/powerpoint/2010/main" val="33550433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smtClean="0">
                  <a:solidFill>
                    <a:schemeClr val="bg1"/>
                  </a:solidFill>
                  <a:ea typeface="Lucida Grande"/>
                  <a:cs typeface="Lucida Grande"/>
                </a:rPr>
                <a:t>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t>checked </a:t>
              </a:r>
              <a:r>
                <a:rPr lang="en-US" dirty="0"/>
                <a:t>out of a supermarket a whole cart at a </a:t>
              </a:r>
              <a:r>
                <a:rPr lang="en-US" dirty="0"/>
                <a:t>time (</a:t>
              </a:r>
              <a:r>
                <a:rPr lang="en-US" b="1" dirty="0" smtClean="0">
                  <a:solidFill>
                    <a:srgbClr val="FF0000"/>
                  </a:solidFill>
                </a:rPr>
                <a:t>13; 11</a:t>
              </a:r>
              <a:r>
                <a:rPr lang="en-US" dirty="0" smtClean="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endParaRPr lang="en-US" dirty="0" smtClean="0"/>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a:t>
              </a:r>
              <a:r>
                <a:rPr lang="en-US" b="1" dirty="0" smtClean="0"/>
                <a:t>; 73</a:t>
              </a:r>
              <a:r>
                <a:rPr lang="en-US" dirty="0" smtClean="0"/>
                <a:t>)  </a:t>
              </a:r>
              <a:endParaRPr lang="en-US" dirty="0" smtClean="0"/>
            </a:p>
            <a:p>
              <a:pPr algn="ctr"/>
              <a:r>
                <a:rPr lang="en-US" dirty="0" smtClean="0"/>
                <a:t>watched </a:t>
              </a:r>
              <a:r>
                <a:rPr lang="en-US" dirty="0" smtClean="0"/>
                <a:t>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smtClean="0">
                  <a:solidFill>
                    <a:schemeClr val="bg1"/>
                  </a:solidFill>
                  <a:ea typeface="Lucida Grande"/>
                  <a:cs typeface="Lucida Grande"/>
                </a:rPr>
                <a:t>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5457092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a:t>
              </a:r>
              <a:r>
                <a:rPr lang="en-US" b="1" dirty="0" smtClean="0">
                  <a:solidFill>
                    <a:srgbClr val="FFFFFF"/>
                  </a:solidFill>
                </a:rPr>
                <a:t>;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a:t>
              </a:r>
              <a:r>
                <a:rPr lang="en-US" dirty="0">
                  <a:solidFill>
                    <a:srgbClr val="FFFFFF"/>
                  </a:solidFill>
                </a:rPr>
                <a:t>time (</a:t>
              </a:r>
              <a:r>
                <a:rPr lang="en-US" b="1" dirty="0" smtClean="0">
                  <a:solidFill>
                    <a:srgbClr val="FFFFFF"/>
                  </a:solidFill>
                </a:rPr>
                <a:t>13; 11</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a:t>
              </a:r>
              <a:r>
                <a:rPr lang="en-US" b="1" dirty="0" smtClean="0">
                  <a:solidFill>
                    <a:srgbClr val="FFFFFF"/>
                  </a:solidFill>
                </a:rPr>
                <a:t>; 82</a:t>
              </a:r>
              <a:r>
                <a:rPr lang="en-US" dirty="0" smtClean="0">
                  <a:solidFill>
                    <a:srgbClr val="FFFFFF"/>
                  </a:solidFill>
                </a:rPr>
                <a:t>)</a:t>
              </a:r>
              <a:endParaRPr lang="en-US" dirty="0" smtClean="0">
                <a:solidFill>
                  <a:srgbClr val="FFFFFF"/>
                </a:solidFill>
              </a:endParaRP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smtClean="0">
                  <a:solidFill>
                    <a:schemeClr val="bg1"/>
                  </a:solidFill>
                  <a:ea typeface="Lucida Grande"/>
                  <a:cs typeface="Lucida Grande"/>
                </a:rPr>
                <a:t>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p:spTree>
    <p:extLst>
      <p:ext uri="{BB962C8B-B14F-4D97-AF65-F5344CB8AC3E}">
        <p14:creationId xmlns:p14="http://schemas.microsoft.com/office/powerpoint/2010/main" val="26534577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a:t>
              </a:r>
              <a:r>
                <a:rPr lang="en-US" b="1" dirty="0" smtClean="0">
                  <a:solidFill>
                    <a:srgbClr val="FFFFFF"/>
                  </a:solidFill>
                </a:rPr>
                <a:t>;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a:t>
              </a:r>
              <a:r>
                <a:rPr lang="en-US" dirty="0">
                  <a:solidFill>
                    <a:srgbClr val="FFFFFF"/>
                  </a:solidFill>
                </a:rPr>
                <a:t>time (</a:t>
              </a:r>
              <a:r>
                <a:rPr lang="en-US" b="1" dirty="0" smtClean="0">
                  <a:solidFill>
                    <a:srgbClr val="FFFFFF"/>
                  </a:solidFill>
                </a:rPr>
                <a:t>13; 11</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a:t>
              </a:r>
              <a:r>
                <a:rPr lang="en-US" b="1" dirty="0" smtClean="0">
                  <a:solidFill>
                    <a:srgbClr val="FFFFFF"/>
                  </a:solidFill>
                </a:rPr>
                <a:t>; 82</a:t>
              </a:r>
              <a:r>
                <a:rPr lang="en-US" dirty="0" smtClean="0">
                  <a:solidFill>
                    <a:srgbClr val="FFFFFF"/>
                  </a:solidFill>
                </a:rPr>
                <a:t>)</a:t>
              </a:r>
              <a:endParaRPr lang="en-US" dirty="0" smtClean="0">
                <a:solidFill>
                  <a:srgbClr val="FFFFFF"/>
                </a:solidFill>
              </a:endParaRP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smtClean="0">
                  <a:solidFill>
                    <a:schemeClr val="bg1"/>
                  </a:solidFill>
                  <a:ea typeface="Lucida Grande"/>
                  <a:cs typeface="Lucida Grande"/>
                </a:rPr>
                <a:t>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endParaRPr lang="en-US" dirty="0" smtClean="0">
                <a:solidFill>
                  <a:schemeClr val="bg1"/>
                </a:solidFill>
                <a:ea typeface="Lucida Grande"/>
                <a:cs typeface="Lucida Grande"/>
              </a:endParaRP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p:pic>
        <p:nvPicPr>
          <p:cNvPr id="25" name="Picture 24"/>
          <p:cNvPicPr>
            <a:picLocks noChangeAspect="1"/>
          </p:cNvPicPr>
          <p:nvPr/>
        </p:nvPicPr>
        <p:blipFill>
          <a:blip r:embed="rId2"/>
          <a:stretch>
            <a:fillRect/>
          </a:stretch>
        </p:blipFill>
        <p:spPr>
          <a:xfrm>
            <a:off x="297256" y="85819"/>
            <a:ext cx="6038896" cy="2656284"/>
          </a:xfrm>
          <a:prstGeom prst="rect">
            <a:avLst/>
          </a:prstGeom>
        </p:spPr>
      </p:pic>
      <p:sp>
        <p:nvSpPr>
          <p:cNvPr id="28" name="TextBox 27"/>
          <p:cNvSpPr txBox="1"/>
          <p:nvPr/>
        </p:nvSpPr>
        <p:spPr>
          <a:xfrm>
            <a:off x="297256" y="3453519"/>
            <a:ext cx="8601682" cy="1384995"/>
          </a:xfrm>
          <a:prstGeom prst="rect">
            <a:avLst/>
          </a:prstGeom>
          <a:solidFill>
            <a:schemeClr val="accent5">
              <a:lumMod val="40000"/>
              <a:lumOff val="60000"/>
            </a:schemeClr>
          </a:solidFill>
        </p:spPr>
        <p:txBody>
          <a:bodyPr wrap="square" rtlCol="0">
            <a:spAutoFit/>
          </a:bodyPr>
          <a:lstStyle/>
          <a:p>
            <a:r>
              <a:rPr lang="en-US" sz="2800" dirty="0" smtClean="0"/>
              <a:t>Created </a:t>
            </a:r>
            <a:r>
              <a:rPr lang="en-US" sz="2800" dirty="0" smtClean="0"/>
              <a:t>by </a:t>
            </a:r>
            <a:r>
              <a:rPr lang="en-US" sz="2800" dirty="0" err="1"/>
              <a:t>Ahti</a:t>
            </a:r>
            <a:r>
              <a:rPr lang="en-US" sz="2800" dirty="0"/>
              <a:t> </a:t>
            </a:r>
            <a:r>
              <a:rPr lang="en-US" sz="2800" dirty="0" err="1" smtClean="0"/>
              <a:t>Heinla</a:t>
            </a:r>
            <a:r>
              <a:rPr lang="en-US" sz="2800" dirty="0" smtClean="0"/>
              <a:t>, </a:t>
            </a:r>
            <a:r>
              <a:rPr lang="en-US" sz="2800" dirty="0" err="1"/>
              <a:t>Priit</a:t>
            </a:r>
            <a:r>
              <a:rPr lang="en-US" sz="2800" dirty="0"/>
              <a:t> </a:t>
            </a:r>
            <a:r>
              <a:rPr lang="en-US" sz="2800" dirty="0" err="1"/>
              <a:t>Kasesalu</a:t>
            </a:r>
            <a:r>
              <a:rPr lang="en-US" sz="2800" dirty="0"/>
              <a:t>, </a:t>
            </a:r>
            <a:r>
              <a:rPr lang="en-US" sz="2800" dirty="0" err="1" smtClean="0"/>
              <a:t>Jaan</a:t>
            </a:r>
            <a:r>
              <a:rPr lang="en-US" sz="2800" dirty="0" smtClean="0"/>
              <a:t> </a:t>
            </a:r>
            <a:r>
              <a:rPr lang="en-US" sz="2800" dirty="0" smtClean="0"/>
              <a:t>Tallinn </a:t>
            </a:r>
            <a:endParaRPr lang="en-US" sz="2800" dirty="0" smtClean="0"/>
          </a:p>
          <a:p>
            <a:r>
              <a:rPr lang="en-US" sz="2800" dirty="0" smtClean="0"/>
              <a:t>(</a:t>
            </a:r>
            <a:r>
              <a:rPr lang="en-US" sz="2800" dirty="0" smtClean="0"/>
              <a:t>3</a:t>
            </a:r>
            <a:r>
              <a:rPr lang="en-US" sz="2800" baseline="30000" dirty="0"/>
              <a:t>r</a:t>
            </a:r>
            <a:r>
              <a:rPr lang="en-US" sz="2800" baseline="30000" dirty="0" smtClean="0"/>
              <a:t>d</a:t>
            </a:r>
            <a:r>
              <a:rPr lang="en-US" sz="2800" dirty="0" smtClean="0"/>
              <a:t> </a:t>
            </a:r>
            <a:r>
              <a:rPr lang="en-US" sz="2800" dirty="0" smtClean="0"/>
              <a:t>years </a:t>
            </a:r>
            <a:r>
              <a:rPr lang="en-US" sz="2800" dirty="0"/>
              <a:t>at </a:t>
            </a:r>
            <a:r>
              <a:rPr lang="en-US" sz="2800" dirty="0" smtClean="0"/>
              <a:t>U. </a:t>
            </a:r>
            <a:r>
              <a:rPr lang="en-US" sz="2800" dirty="0"/>
              <a:t>of Tartu in </a:t>
            </a:r>
            <a:r>
              <a:rPr lang="en-US" sz="2800" dirty="0" smtClean="0"/>
              <a:t>1994</a:t>
            </a:r>
            <a:r>
              <a:rPr lang="en-US" sz="2800" dirty="0" smtClean="0"/>
              <a:t>)</a:t>
            </a:r>
            <a:r>
              <a:rPr lang="en-US" sz="2800" dirty="0"/>
              <a:t>; Janus </a:t>
            </a:r>
            <a:r>
              <a:rPr lang="en-US" sz="2800" dirty="0" err="1" smtClean="0"/>
              <a:t>Friis</a:t>
            </a:r>
            <a:r>
              <a:rPr lang="en-US" sz="2800" dirty="0" smtClean="0"/>
              <a:t> (HS dropout), </a:t>
            </a:r>
            <a:r>
              <a:rPr lang="en-US" sz="2800" dirty="0" err="1"/>
              <a:t>Niklas</a:t>
            </a:r>
            <a:r>
              <a:rPr lang="en-US" sz="2800" dirty="0"/>
              <a:t> </a:t>
            </a:r>
            <a:r>
              <a:rPr lang="en-US" sz="2800" dirty="0" err="1" smtClean="0"/>
              <a:t>Zennström</a:t>
            </a:r>
            <a:endParaRPr lang="en-US" sz="2800" dirty="0"/>
          </a:p>
        </p:txBody>
      </p:sp>
      <p:pic>
        <p:nvPicPr>
          <p:cNvPr id="33" name="Picture 32"/>
          <p:cNvPicPr>
            <a:picLocks noChangeAspect="1"/>
          </p:cNvPicPr>
          <p:nvPr/>
        </p:nvPicPr>
        <p:blipFill>
          <a:blip r:embed="rId3"/>
          <a:stretch>
            <a:fillRect/>
          </a:stretch>
        </p:blipFill>
        <p:spPr>
          <a:xfrm>
            <a:off x="6264795" y="188177"/>
            <a:ext cx="2748167" cy="184876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91287" y="2310885"/>
            <a:ext cx="1887844" cy="369332"/>
          </a:xfrm>
          <a:prstGeom prst="rect">
            <a:avLst/>
          </a:prstGeom>
        </p:spPr>
        <p:txBody>
          <a:bodyPr wrap="none">
            <a:spAutoFit/>
          </a:bodyPr>
          <a:lstStyle/>
          <a:p>
            <a:pPr algn="ctr"/>
            <a:r>
              <a:rPr lang="en-US" dirty="0"/>
              <a:t>First Release 2003</a:t>
            </a:r>
          </a:p>
        </p:txBody>
      </p:sp>
    </p:spTree>
    <p:extLst>
      <p:ext uri="{BB962C8B-B14F-4D97-AF65-F5344CB8AC3E}">
        <p14:creationId xmlns:p14="http://schemas.microsoft.com/office/powerpoint/2010/main" val="2178261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t>checked </a:t>
              </a:r>
              <a:r>
                <a:rPr lang="en-US" dirty="0"/>
                <a:t>out of a supermarket a whole cart at a </a:t>
              </a:r>
              <a:r>
                <a:rPr lang="en-US" dirty="0"/>
                <a:t>time (</a:t>
              </a:r>
              <a:r>
                <a:rPr lang="en-US" b="1" dirty="0" smtClean="0">
                  <a:solidFill>
                    <a:srgbClr val="FF0000"/>
                  </a:solidFill>
                </a:rPr>
                <a:t>13; 11</a:t>
              </a:r>
              <a:r>
                <a:rPr lang="en-US" dirty="0" smtClean="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a:t>
              </a:r>
              <a:r>
                <a:rPr lang="en-US" dirty="0" smtClean="0">
                  <a:solidFill>
                    <a:schemeClr val="bg1">
                      <a:lumMod val="50000"/>
                    </a:schemeClr>
                  </a:solidFill>
                  <a:ea typeface="Lucida Grande"/>
                  <a:cs typeface="Lucida Grande"/>
                </a:rPr>
                <a:t>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endParaRPr lang="en-US" dirty="0" smtClean="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2431576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chemeClr val="bg1"/>
                  </a:solidFill>
                </a:rPr>
                <a:t>13; 16</a:t>
              </a:r>
              <a:r>
                <a:rPr lang="en-US" dirty="0" smtClean="0">
                  <a:solidFill>
                    <a:schemeClr val="bg1"/>
                  </a:solidFill>
                </a:rPr>
                <a:t>)</a:t>
              </a:r>
              <a:endParaRPr lang="en-US" dirty="0">
                <a:solidFill>
                  <a:schemeClr val="bg1"/>
                </a:solidFill>
              </a:endParaRPr>
            </a:p>
            <a:p>
              <a:pPr algn="ctr"/>
              <a:r>
                <a:rPr lang="en-US" dirty="0" smtClean="0">
                  <a:solidFill>
                    <a:schemeClr val="bg1"/>
                  </a:solidFill>
                </a:rPr>
                <a:t>bought </a:t>
              </a:r>
              <a:r>
                <a:rPr lang="en-US" dirty="0">
                  <a:solidFill>
                    <a:schemeClr val="bg1"/>
                  </a:solidFill>
                </a:rPr>
                <a:t>concert tickets from a cash </a:t>
              </a:r>
              <a:r>
                <a:rPr lang="en-US" dirty="0" smtClean="0">
                  <a:solidFill>
                    <a:schemeClr val="bg1"/>
                  </a:solidFill>
                </a:rPr>
                <a:t>machine (</a:t>
              </a:r>
              <a:r>
                <a:rPr lang="en-US" b="1" dirty="0" smtClean="0">
                  <a:solidFill>
                    <a:schemeClr val="bg1"/>
                  </a:solidFill>
                </a:rPr>
                <a:t>37</a:t>
              </a:r>
              <a:r>
                <a:rPr lang="en-US" b="1" dirty="0" smtClean="0">
                  <a:solidFill>
                    <a:schemeClr val="bg1"/>
                  </a:solidFill>
                </a:rPr>
                <a:t>; 56</a:t>
              </a:r>
              <a:r>
                <a:rPr lang="en-US" dirty="0" smtClean="0">
                  <a:solidFill>
                    <a:schemeClr val="bg1"/>
                  </a:solidFill>
                </a:rPr>
                <a:t>)</a:t>
              </a:r>
              <a:endParaRPr lang="en-US" dirty="0">
                <a:solidFill>
                  <a:schemeClr val="bg1"/>
                </a:solidFill>
              </a:endParaRPr>
            </a:p>
            <a:p>
              <a:pPr algn="ctr"/>
              <a:r>
                <a:rPr lang="en-US" dirty="0" smtClean="0">
                  <a:solidFill>
                    <a:schemeClr val="bg1"/>
                  </a:solidFill>
                </a:rPr>
                <a:t>checked </a:t>
              </a:r>
              <a:r>
                <a:rPr lang="en-US" dirty="0">
                  <a:solidFill>
                    <a:schemeClr val="bg1"/>
                  </a:solidFill>
                </a:rPr>
                <a:t>out of a supermarket a whole cart at a </a:t>
              </a:r>
              <a:r>
                <a:rPr lang="en-US" dirty="0">
                  <a:solidFill>
                    <a:schemeClr val="bg1"/>
                  </a:solidFill>
                </a:rPr>
                <a:t>time (</a:t>
              </a:r>
              <a:r>
                <a:rPr lang="en-US" b="1" dirty="0" smtClean="0">
                  <a:solidFill>
                    <a:schemeClr val="bg1"/>
                  </a:solidFill>
                </a:rPr>
                <a:t>13; 11</a:t>
              </a:r>
              <a:r>
                <a:rPr lang="en-US" dirty="0" smtClean="0">
                  <a:solidFill>
                    <a:schemeClr val="bg1"/>
                  </a:solidFill>
                </a:rPr>
                <a:t>)</a:t>
              </a:r>
              <a:endParaRPr lang="en-US" dirty="0" smtClean="0">
                <a:solidFill>
                  <a:schemeClr val="bg1"/>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a:t>
              </a:r>
              <a:r>
                <a:rPr lang="en-US" dirty="0" smtClean="0">
                  <a:solidFill>
                    <a:schemeClr val="bg1">
                      <a:lumMod val="50000"/>
                    </a:schemeClr>
                  </a:solidFill>
                  <a:ea typeface="Lucida Grande"/>
                  <a:cs typeface="Lucida Grande"/>
                </a:rPr>
                <a:t>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endParaRPr lang="en-US" dirty="0" smtClean="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p:cNvPicPr>
            <a:picLocks noChangeAspect="1"/>
          </p:cNvPicPr>
          <p:nvPr/>
        </p:nvPicPr>
        <p:blipFill>
          <a:blip r:embed="rId2"/>
          <a:stretch>
            <a:fillRect/>
          </a:stretch>
        </p:blipFill>
        <p:spPr>
          <a:xfrm>
            <a:off x="3460698" y="1482289"/>
            <a:ext cx="5552264" cy="3560389"/>
          </a:xfrm>
          <a:prstGeom prst="rect">
            <a:avLst/>
          </a:prstGeom>
        </p:spPr>
      </p:pic>
      <p:sp>
        <p:nvSpPr>
          <p:cNvPr id="28" name="TextBox 27"/>
          <p:cNvSpPr txBox="1"/>
          <p:nvPr/>
        </p:nvSpPr>
        <p:spPr>
          <a:xfrm>
            <a:off x="4261944" y="4255181"/>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p:spTree>
    <p:extLst>
      <p:ext uri="{BB962C8B-B14F-4D97-AF65-F5344CB8AC3E}">
        <p14:creationId xmlns:p14="http://schemas.microsoft.com/office/powerpoint/2010/main" val="94426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Autofit/>
          </a:bodyPr>
          <a:lstStyle/>
          <a:p>
            <a:pPr marL="0" indent="0">
              <a:buNone/>
            </a:pPr>
            <a:r>
              <a:rPr lang="en-US" sz="2400" b="1" dirty="0" smtClean="0"/>
              <a:t>Today: </a:t>
            </a:r>
            <a:r>
              <a:rPr lang="en-US" sz="2400" dirty="0" smtClean="0"/>
              <a:t>What will happen in the next 15 years</a:t>
            </a:r>
          </a:p>
          <a:p>
            <a:pPr marL="0" indent="0">
              <a:buNone/>
            </a:pPr>
            <a:r>
              <a:rPr lang="en-US" sz="2400" b="1" dirty="0" smtClean="0"/>
              <a:t>Thursday: Project Presentations</a:t>
            </a:r>
            <a:endParaRPr lang="en-US" sz="2400" b="1" dirty="0" smtClean="0"/>
          </a:p>
          <a:p>
            <a:pPr marL="0" indent="0">
              <a:buNone/>
            </a:pPr>
            <a:r>
              <a:rPr lang="en-US" sz="2400" b="1" dirty="0" smtClean="0"/>
              <a:t>Next Tuesday: </a:t>
            </a:r>
            <a:r>
              <a:rPr lang="en-US" sz="2400" b="1" dirty="0" smtClean="0"/>
              <a:t>Project </a:t>
            </a:r>
            <a:r>
              <a:rPr lang="en-US" sz="2400" b="1" dirty="0" smtClean="0"/>
              <a:t>Presentations</a:t>
            </a:r>
            <a:endParaRPr lang="en-US" sz="2400" b="1" dirty="0" smtClean="0"/>
          </a:p>
          <a:p>
            <a:pPr marL="0" indent="0">
              <a:buNone/>
            </a:pPr>
            <a:endParaRPr lang="en-US" sz="2400" b="1" dirty="0" smtClean="0"/>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
        <p:nvSpPr>
          <p:cNvPr id="8" name="Rectangle 7"/>
          <p:cNvSpPr/>
          <p:nvPr/>
        </p:nvSpPr>
        <p:spPr>
          <a:xfrm>
            <a:off x="349479" y="2735939"/>
            <a:ext cx="8549459" cy="17543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b="1" dirty="0" smtClean="0"/>
              <a:t>Presenting on Thursday – up to 15 minutes each</a:t>
            </a:r>
          </a:p>
          <a:p>
            <a:r>
              <a:rPr lang="en-US" dirty="0" smtClean="0"/>
              <a:t>Archibald </a:t>
            </a:r>
            <a:r>
              <a:rPr lang="en-US" dirty="0"/>
              <a:t>Elliott</a:t>
            </a:r>
            <a:r>
              <a:rPr lang="en-US" dirty="0" smtClean="0"/>
              <a:t>, Esteban </a:t>
            </a:r>
            <a:r>
              <a:rPr lang="en-US" dirty="0" err="1"/>
              <a:t>Amas</a:t>
            </a:r>
            <a:r>
              <a:rPr lang="en-US" dirty="0" smtClean="0"/>
              <a:t>, Chun </a:t>
            </a:r>
            <a:r>
              <a:rPr lang="en-US" dirty="0"/>
              <a:t>Wang</a:t>
            </a:r>
            <a:r>
              <a:rPr lang="en-US" dirty="0" smtClean="0"/>
              <a:t>, Nathan </a:t>
            </a:r>
            <a:r>
              <a:rPr lang="en-US" dirty="0" err="1" smtClean="0"/>
              <a:t>Typanski</a:t>
            </a:r>
            <a:r>
              <a:rPr lang="en-US" dirty="0" smtClean="0"/>
              <a:t>, Michael Peterson</a:t>
            </a:r>
          </a:p>
          <a:p>
            <a:r>
              <a:rPr lang="en-US" dirty="0" smtClean="0"/>
              <a:t>Matt </a:t>
            </a:r>
            <a:r>
              <a:rPr lang="en-US" dirty="0"/>
              <a:t>Pearson-Beck</a:t>
            </a:r>
            <a:r>
              <a:rPr lang="en-US" dirty="0" smtClean="0"/>
              <a:t>, Jeff </a:t>
            </a:r>
            <a:r>
              <a:rPr lang="en-US" dirty="0"/>
              <a:t>Principe, </a:t>
            </a:r>
            <a:r>
              <a:rPr lang="en-US" dirty="0" smtClean="0"/>
              <a:t>Richard </a:t>
            </a:r>
            <a:r>
              <a:rPr lang="en-US" dirty="0"/>
              <a:t>Knoll, </a:t>
            </a:r>
            <a:r>
              <a:rPr lang="en-US" dirty="0" err="1" smtClean="0"/>
              <a:t>Arjun</a:t>
            </a:r>
            <a:r>
              <a:rPr lang="en-US" dirty="0" smtClean="0"/>
              <a:t> </a:t>
            </a:r>
            <a:r>
              <a:rPr lang="en-US" dirty="0"/>
              <a:t>Shankar, </a:t>
            </a:r>
            <a:r>
              <a:rPr lang="en-US" dirty="0" smtClean="0"/>
              <a:t>Tanya </a:t>
            </a:r>
            <a:r>
              <a:rPr lang="en-US" dirty="0"/>
              <a:t>Art, </a:t>
            </a:r>
            <a:r>
              <a:rPr lang="en-US" dirty="0" smtClean="0"/>
              <a:t>Brian Whitlow</a:t>
            </a:r>
          </a:p>
          <a:p>
            <a:r>
              <a:rPr lang="en-US" dirty="0"/>
              <a:t>Loren </a:t>
            </a:r>
            <a:r>
              <a:rPr lang="en-US" dirty="0" err="1" smtClean="0"/>
              <a:t>Fryxell</a:t>
            </a:r>
            <a:endParaRPr lang="en-US" dirty="0" smtClean="0"/>
          </a:p>
          <a:p>
            <a:r>
              <a:rPr lang="en-US" dirty="0" smtClean="0"/>
              <a:t>Emily </a:t>
            </a:r>
            <a:r>
              <a:rPr lang="en-US" dirty="0"/>
              <a:t>Seibert, Kevin Hoffman, Kristen </a:t>
            </a:r>
            <a:r>
              <a:rPr lang="en-US" dirty="0" err="1" smtClean="0"/>
              <a:t>Felsing</a:t>
            </a:r>
            <a:endParaRPr lang="en-US" dirty="0" smtClean="0"/>
          </a:p>
          <a:p>
            <a:r>
              <a:rPr lang="en-US" dirty="0" smtClean="0"/>
              <a:t>Jay Ashe, Matt Bloom, </a:t>
            </a:r>
            <a:r>
              <a:rPr lang="en-US" dirty="0" err="1" smtClean="0"/>
              <a:t>Steph</a:t>
            </a:r>
            <a:r>
              <a:rPr lang="en-US" dirty="0" smtClean="0"/>
              <a:t> </a:t>
            </a:r>
            <a:r>
              <a:rPr lang="en-US" dirty="0" err="1" smtClean="0"/>
              <a:t>Colen</a:t>
            </a:r>
            <a:r>
              <a:rPr lang="en-US" dirty="0" smtClean="0"/>
              <a:t>, Axel </a:t>
            </a:r>
            <a:r>
              <a:rPr lang="en-US" dirty="0" err="1" smtClean="0"/>
              <a:t>Tarnvik</a:t>
            </a:r>
            <a:endParaRPr lang="en-US" dirty="0" smtClean="0"/>
          </a:p>
        </p:txBody>
      </p:sp>
      <p:sp>
        <p:nvSpPr>
          <p:cNvPr id="15" name="TextBox 14"/>
          <p:cNvSpPr txBox="1"/>
          <p:nvPr/>
        </p:nvSpPr>
        <p:spPr>
          <a:xfrm>
            <a:off x="6385214" y="1287737"/>
            <a:ext cx="251372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Note: teams presenting </a:t>
            </a:r>
            <a:r>
              <a:rPr lang="en-US" b="1" dirty="0" smtClean="0"/>
              <a:t>next Tuesday will get 4 minutes each</a:t>
            </a:r>
            <a:r>
              <a:rPr lang="en-US" dirty="0" smtClean="0"/>
              <a:t>: prepare a focused presentation</a:t>
            </a:r>
            <a:endParaRPr lang="en-US" dirty="0"/>
          </a:p>
        </p:txBody>
      </p:sp>
    </p:spTree>
    <p:extLst>
      <p:ext uri="{BB962C8B-B14F-4D97-AF65-F5344CB8AC3E}">
        <p14:creationId xmlns:p14="http://schemas.microsoft.com/office/powerpoint/2010/main" val="25412327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pic>
        <p:nvPicPr>
          <p:cNvPr id="3" name="Picture 2"/>
          <p:cNvPicPr>
            <a:picLocks noChangeAspect="1"/>
          </p:cNvPicPr>
          <p:nvPr/>
        </p:nvPicPr>
        <p:blipFill>
          <a:blip r:embed="rId2"/>
          <a:stretch>
            <a:fillRect/>
          </a:stretch>
        </p:blipFill>
        <p:spPr>
          <a:xfrm>
            <a:off x="598883" y="362947"/>
            <a:ext cx="2640194" cy="3051837"/>
          </a:xfrm>
          <a:prstGeom prst="rect">
            <a:avLst/>
          </a:prstGeom>
        </p:spPr>
      </p:pic>
      <p:sp>
        <p:nvSpPr>
          <p:cNvPr id="4" name="TextBox 3"/>
          <p:cNvSpPr txBox="1"/>
          <p:nvPr/>
        </p:nvSpPr>
        <p:spPr>
          <a:xfrm>
            <a:off x="214119" y="347829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5" name="Picture 4"/>
          <p:cNvPicPr>
            <a:picLocks noChangeAspect="1"/>
          </p:cNvPicPr>
          <p:nvPr/>
        </p:nvPicPr>
        <p:blipFill rotWithShape="1">
          <a:blip r:embed="rId3"/>
          <a:srcRect r="40008"/>
          <a:stretch/>
        </p:blipFill>
        <p:spPr>
          <a:xfrm>
            <a:off x="3989181" y="173927"/>
            <a:ext cx="4480484" cy="46844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45750" y="2781351"/>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p:spTree>
    <p:extLst>
      <p:ext uri="{BB962C8B-B14F-4D97-AF65-F5344CB8AC3E}">
        <p14:creationId xmlns:p14="http://schemas.microsoft.com/office/powerpoint/2010/main" val="3096502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a:t>
              </a:r>
              <a:r>
                <a:rPr lang="en-US" dirty="0">
                  <a:solidFill>
                    <a:srgbClr val="FF0000"/>
                  </a:solidFill>
                </a:rPr>
                <a:t>time (</a:t>
              </a:r>
              <a:r>
                <a:rPr lang="en-US" b="1" dirty="0" smtClean="0">
                  <a:solidFill>
                    <a:srgbClr val="FF0000"/>
                  </a:solidFill>
                </a:rPr>
                <a:t>13; 11</a:t>
              </a:r>
              <a:r>
                <a:rPr lang="en-US" dirty="0" smtClean="0">
                  <a:solidFill>
                    <a:srgbClr val="FF0000"/>
                  </a:solidFill>
                </a:rPr>
                <a:t>)</a:t>
              </a:r>
              <a:endParaRPr lang="en-US" dirty="0" smtClean="0">
                <a:solidFill>
                  <a:srgbClr val="FF0000"/>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a:t>
              </a:r>
              <a:r>
                <a:rPr lang="en-US" dirty="0" smtClean="0">
                  <a:solidFill>
                    <a:schemeClr val="bg1">
                      <a:lumMod val="50000"/>
                    </a:schemeClr>
                  </a:solidFill>
                  <a:ea typeface="Lucida Grande"/>
                  <a:cs typeface="Lucida Grande"/>
                </a:rPr>
                <a:t>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endParaRPr lang="en-US" dirty="0" smtClean="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9730722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a:t>
              </a:r>
              <a:r>
                <a:rPr lang="en-US" dirty="0">
                  <a:solidFill>
                    <a:srgbClr val="FF0000"/>
                  </a:solidFill>
                </a:rPr>
                <a:t>time (</a:t>
              </a:r>
              <a:r>
                <a:rPr lang="en-US" b="1" dirty="0" smtClean="0">
                  <a:solidFill>
                    <a:srgbClr val="FF0000"/>
                  </a:solidFill>
                </a:rPr>
                <a:t>13; 11</a:t>
              </a:r>
              <a:r>
                <a:rPr lang="en-US" dirty="0" smtClean="0">
                  <a:solidFill>
                    <a:srgbClr val="FF0000"/>
                  </a:solidFill>
                </a:rPr>
                <a:t>)</a:t>
              </a:r>
              <a:endParaRPr lang="en-US" dirty="0" smtClean="0">
                <a:solidFill>
                  <a:srgbClr val="FF0000"/>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a:t>
              </a:r>
              <a:r>
                <a:rPr lang="en-US" dirty="0" smtClean="0">
                  <a:solidFill>
                    <a:schemeClr val="bg1">
                      <a:lumMod val="50000"/>
                    </a:schemeClr>
                  </a:solidFill>
                  <a:ea typeface="Lucida Grande"/>
                  <a:cs typeface="Lucida Grande"/>
                </a:rPr>
                <a:t>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endParaRPr lang="en-US" dirty="0" smtClean="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descr="Screen Shot 2014-04-22 at 10.19.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194" y="45020"/>
            <a:ext cx="6583838" cy="5041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1746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a:t>
              </a:r>
              <a:r>
                <a:rPr lang="en-US" dirty="0">
                  <a:solidFill>
                    <a:schemeClr val="accent2">
                      <a:lumMod val="60000"/>
                      <a:lumOff val="40000"/>
                    </a:schemeClr>
                  </a:solidFill>
                </a:rPr>
                <a:t>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endParaRPr lang="en-US" dirty="0" smtClean="0">
                <a:solidFill>
                  <a:schemeClr val="accent2">
                    <a:lumMod val="60000"/>
                    <a:lumOff val="40000"/>
                  </a:schemeClr>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rgbClr val="8064A2"/>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a:t>
              </a:r>
              <a:r>
                <a:rPr lang="en-US" dirty="0" smtClean="0">
                  <a:solidFill>
                    <a:srgbClr val="FFFFFF"/>
                  </a:solidFill>
                  <a:ea typeface="Lucida Grande"/>
                  <a:cs typeface="Lucida Grande"/>
                </a:rPr>
                <a:t>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32010836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652198" cy="5143500"/>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pic>
        <p:nvPicPr>
          <p:cNvPr id="4" name="Picture 3"/>
          <p:cNvPicPr>
            <a:picLocks noChangeAspect="1"/>
          </p:cNvPicPr>
          <p:nvPr/>
        </p:nvPicPr>
        <p:blipFill>
          <a:blip r:embed="rId3"/>
          <a:stretch>
            <a:fillRect/>
          </a:stretch>
        </p:blipFill>
        <p:spPr>
          <a:xfrm>
            <a:off x="5867619" y="342347"/>
            <a:ext cx="3157045" cy="4262012"/>
          </a:xfrm>
          <a:prstGeom prst="rect">
            <a:avLst/>
          </a:prstGeom>
        </p:spPr>
      </p:pic>
      <p:sp>
        <p:nvSpPr>
          <p:cNvPr id="5" name="TextBox 4"/>
          <p:cNvSpPr txBox="1"/>
          <p:nvPr/>
        </p:nvSpPr>
        <p:spPr>
          <a:xfrm>
            <a:off x="264241" y="335260"/>
            <a:ext cx="4808753" cy="646331"/>
          </a:xfrm>
          <a:prstGeom prst="rect">
            <a:avLst/>
          </a:prstGeom>
          <a:solidFill>
            <a:schemeClr val="tx1">
              <a:alpha val="65000"/>
            </a:schemeClr>
          </a:solidFill>
        </p:spPr>
        <p:txBody>
          <a:bodyPr wrap="none" rtlCol="0">
            <a:spAutoFit/>
          </a:bodyPr>
          <a:lstStyle/>
          <a:p>
            <a:r>
              <a:rPr lang="en-US" sz="3600" dirty="0" smtClean="0">
                <a:solidFill>
                  <a:schemeClr val="accent3">
                    <a:lumMod val="40000"/>
                    <a:lumOff val="60000"/>
                  </a:schemeClr>
                </a:solidFill>
              </a:rPr>
              <a:t>TRANSIT/NAVSAT (1964)</a:t>
            </a:r>
            <a:endParaRPr lang="en-US" sz="3600" dirty="0">
              <a:solidFill>
                <a:schemeClr val="accent3">
                  <a:lumMod val="40000"/>
                  <a:lumOff val="60000"/>
                </a:schemeClr>
              </a:solidFill>
            </a:endParaRPr>
          </a:p>
        </p:txBody>
      </p:sp>
      <p:sp>
        <p:nvSpPr>
          <p:cNvPr id="7" name="TextBox 6"/>
          <p:cNvSpPr txBox="1"/>
          <p:nvPr/>
        </p:nvSpPr>
        <p:spPr>
          <a:xfrm>
            <a:off x="264241" y="4048322"/>
            <a:ext cx="5080274" cy="369332"/>
          </a:xfrm>
          <a:prstGeom prst="rect">
            <a:avLst/>
          </a:prstGeom>
          <a:solidFill>
            <a:srgbClr val="000000"/>
          </a:solidFill>
        </p:spPr>
        <p:txBody>
          <a:bodyPr wrap="none" rtlCol="0">
            <a:spAutoFit/>
          </a:bodyPr>
          <a:lstStyle/>
          <a:p>
            <a:r>
              <a:rPr lang="en-US" dirty="0" smtClean="0">
                <a:solidFill>
                  <a:srgbClr val="FFFF66"/>
                </a:solidFill>
              </a:rPr>
              <a:t>Probably first satellite that could be reprogrammed! </a:t>
            </a:r>
            <a:endParaRPr lang="en-US" dirty="0">
              <a:solidFill>
                <a:srgbClr val="FFFF66"/>
              </a:solidFill>
            </a:endParaRPr>
          </a:p>
        </p:txBody>
      </p:sp>
      <p:sp>
        <p:nvSpPr>
          <p:cNvPr id="8" name="TextBox 7"/>
          <p:cNvSpPr txBox="1"/>
          <p:nvPr/>
        </p:nvSpPr>
        <p:spPr>
          <a:xfrm>
            <a:off x="2471350" y="4423341"/>
            <a:ext cx="2873165" cy="369332"/>
          </a:xfrm>
          <a:prstGeom prst="rect">
            <a:avLst/>
          </a:prstGeom>
          <a:solidFill>
            <a:srgbClr val="000000"/>
          </a:solidFill>
        </p:spPr>
        <p:txBody>
          <a:bodyPr wrap="none" rtlCol="0">
            <a:spAutoFit/>
          </a:bodyPr>
          <a:lstStyle/>
          <a:p>
            <a:r>
              <a:rPr lang="en-US" dirty="0" smtClean="0">
                <a:solidFill>
                  <a:srgbClr val="FFFF66"/>
                </a:solidFill>
              </a:rPr>
              <a:t>48 bytes of working memory</a:t>
            </a:r>
            <a:endParaRPr lang="en-US" dirty="0">
              <a:solidFill>
                <a:srgbClr val="FFFF66"/>
              </a:solidFill>
            </a:endParaRPr>
          </a:p>
        </p:txBody>
      </p:sp>
    </p:spTree>
    <p:extLst>
      <p:ext uri="{BB962C8B-B14F-4D97-AF65-F5344CB8AC3E}">
        <p14:creationId xmlns:p14="http://schemas.microsoft.com/office/powerpoint/2010/main" val="2190366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58" y="66762"/>
            <a:ext cx="7148505" cy="43821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24674" t="5603" r="39242" b="3872"/>
          <a:stretch/>
        </p:blipFill>
        <p:spPr>
          <a:xfrm>
            <a:off x="7330544" y="2051989"/>
            <a:ext cx="1704779" cy="2989119"/>
          </a:xfrm>
          <a:prstGeom prst="rect">
            <a:avLst/>
          </a:prstGeom>
        </p:spPr>
      </p:pic>
    </p:spTree>
    <p:extLst>
      <p:ext uri="{BB962C8B-B14F-4D97-AF65-F5344CB8AC3E}">
        <p14:creationId xmlns:p14="http://schemas.microsoft.com/office/powerpoint/2010/main" val="348869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1" y="169035"/>
            <a:ext cx="7501022" cy="4598229"/>
          </a:xfrm>
          <a:prstGeom prst="rect">
            <a:avLst/>
          </a:prstGeom>
          <a:ln>
            <a:noFill/>
          </a:ln>
          <a:effectLst>
            <a:outerShdw blurRad="292100" dist="139700" dir="2700000" algn="tl" rotWithShape="0">
              <a:srgbClr val="333333">
                <a:alpha val="65000"/>
              </a:srgbClr>
            </a:outerShdw>
          </a:effectLst>
        </p:spPr>
      </p:pic>
      <p:pic>
        <p:nvPicPr>
          <p:cNvPr id="4" name="Picture 3" descr="Screen Shot 2014-04-22 at 10.37.59 AM.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1449" y="1339351"/>
            <a:ext cx="6316760" cy="3701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454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p:cNvPicPr>
            <a:picLocks noChangeAspect="1"/>
          </p:cNvPicPr>
          <p:nvPr/>
        </p:nvPicPr>
        <p:blipFill>
          <a:blip r:embed="rId2"/>
          <a:stretch>
            <a:fillRect/>
          </a:stretch>
        </p:blipFill>
        <p:spPr>
          <a:xfrm>
            <a:off x="133497" y="100264"/>
            <a:ext cx="6158558" cy="494084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00403" y="305082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p:spTree>
    <p:extLst>
      <p:ext uri="{BB962C8B-B14F-4D97-AF65-F5344CB8AC3E}">
        <p14:creationId xmlns:p14="http://schemas.microsoft.com/office/powerpoint/2010/main" val="280941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a:t>
              </a:r>
              <a:r>
                <a:rPr lang="en-US" dirty="0">
                  <a:solidFill>
                    <a:schemeClr val="accent2">
                      <a:lumMod val="60000"/>
                      <a:lumOff val="40000"/>
                    </a:schemeClr>
                  </a:solidFill>
                </a:rPr>
                <a:t>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endParaRPr lang="en-US" dirty="0" smtClean="0">
                <a:solidFill>
                  <a:schemeClr val="accent2">
                    <a:lumMod val="60000"/>
                    <a:lumOff val="40000"/>
                  </a:schemeClr>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a:t>
              </a:r>
              <a:r>
                <a:rPr lang="en-US" dirty="0" smtClean="0">
                  <a:solidFill>
                    <a:srgbClr val="FFFFFF"/>
                  </a:solidFill>
                  <a:ea typeface="Lucida Grande"/>
                  <a:cs typeface="Lucida Grande"/>
                </a:rPr>
                <a:t>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292680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28</a:t>
            </a:fld>
            <a:endParaRPr lang="en-US"/>
          </a:p>
        </p:txBody>
      </p:sp>
      <p:pic>
        <p:nvPicPr>
          <p:cNvPr id="3" name="Picture 2"/>
          <p:cNvPicPr>
            <a:picLocks noChangeAspect="1"/>
          </p:cNvPicPr>
          <p:nvPr/>
        </p:nvPicPr>
        <p:blipFill>
          <a:blip r:embed="rId2"/>
          <a:stretch>
            <a:fillRect/>
          </a:stretch>
        </p:blipFill>
        <p:spPr>
          <a:xfrm>
            <a:off x="210434" y="140713"/>
            <a:ext cx="5027061" cy="490039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745761" y="702649"/>
            <a:ext cx="2941039" cy="830997"/>
          </a:xfrm>
          <a:prstGeom prst="rect">
            <a:avLst/>
          </a:prstGeom>
          <a:solidFill>
            <a:schemeClr val="accent1"/>
          </a:solidFill>
        </p:spPr>
        <p:txBody>
          <a:bodyPr wrap="square" rtlCol="0">
            <a:spAutoFit/>
          </a:bodyPr>
          <a:lstStyle/>
          <a:p>
            <a:pPr algn="ctr"/>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816" b="100000" l="1870" r="99350">
                        <a14:backgroundMark x1="82602" y1="97700" x2="48293" y2="85956"/>
                        <a14:backgroundMark x1="50325" y1="48789" x2="49756" y2="72276"/>
                      </a14:backgroundRemoval>
                    </a14:imgEffect>
                  </a14:imgLayer>
                </a14:imgProps>
              </a:ext>
            </a:extLst>
          </a:blip>
          <a:stretch>
            <a:fillRect/>
          </a:stretch>
        </p:blipFill>
        <p:spPr>
          <a:xfrm>
            <a:off x="4080251" y="1742966"/>
            <a:ext cx="5063749" cy="3400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84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rotWithShape="1">
          <a:blip r:embed="rId2">
            <a:extLst>
              <a:ext uri="{28A0092B-C50C-407E-A947-70E740481C1C}">
                <a14:useLocalDpi xmlns:a14="http://schemas.microsoft.com/office/drawing/2010/main" val="0"/>
              </a:ext>
            </a:extLst>
          </a:blip>
          <a:srcRect l="2164" t="4506" r="4260" b="15831"/>
          <a:stretch/>
        </p:blipFill>
        <p:spPr>
          <a:xfrm>
            <a:off x="289813" y="436792"/>
            <a:ext cx="5293334" cy="16171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162362" y="1640162"/>
            <a:ext cx="5608647" cy="1754327"/>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1" y="3143250"/>
            <a:ext cx="4920431" cy="175432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1071831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a:t>
              </a:r>
              <a:r>
                <a:rPr lang="en-US" dirty="0">
                  <a:solidFill>
                    <a:schemeClr val="accent2">
                      <a:lumMod val="60000"/>
                      <a:lumOff val="40000"/>
                    </a:schemeClr>
                  </a:solidFill>
                </a:rPr>
                <a:t>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endParaRPr lang="en-US" dirty="0" smtClean="0">
                <a:solidFill>
                  <a:schemeClr val="accent2">
                    <a:lumMod val="60000"/>
                    <a:lumOff val="40000"/>
                  </a:schemeClr>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a:t>
              </a:r>
              <a:r>
                <a:rPr lang="en-US" dirty="0" smtClean="0">
                  <a:solidFill>
                    <a:srgbClr val="FFFFFF"/>
                  </a:solidFill>
                  <a:ea typeface="Lucida Grande"/>
                  <a:cs typeface="Lucida Grande"/>
                </a:rPr>
                <a:t>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36088653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2" y="4068357"/>
            <a:ext cx="2324100" cy="1042865"/>
          </a:xfrm>
          <a:prstGeom prst="rect">
            <a:avLst/>
          </a:prstGeom>
        </p:spPr>
      </p:pic>
      <p:sp>
        <p:nvSpPr>
          <p:cNvPr id="6" name="Rectangle 5"/>
          <p:cNvSpPr/>
          <p:nvPr/>
        </p:nvSpPr>
        <p:spPr>
          <a:xfrm>
            <a:off x="974562" y="4017555"/>
            <a:ext cx="1473200" cy="914400"/>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7" name="TextBox 6"/>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982994500"/>
              </p:ext>
            </p:extLst>
          </p:nvPr>
        </p:nvGraphicFramePr>
        <p:xfrm>
          <a:off x="209601" y="147971"/>
          <a:ext cx="8741747" cy="4821357"/>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12"/>
          </p:nvPr>
        </p:nvSpPr>
        <p:spPr/>
        <p:txBody>
          <a:bodyPr/>
          <a:lstStyle/>
          <a:p>
            <a:fld id="{5901D8F8-DFD5-3B41-9914-44ACC1FDB87E}" type="slidenum">
              <a:rPr lang="en-US" smtClean="0"/>
              <a:t>30</a:t>
            </a:fld>
            <a:endParaRPr lang="en-US"/>
          </a:p>
        </p:txBody>
      </p:sp>
      <p:sp>
        <p:nvSpPr>
          <p:cNvPr id="10" name="TextBox 9"/>
          <p:cNvSpPr txBox="1"/>
          <p:nvPr/>
        </p:nvSpPr>
        <p:spPr>
          <a:xfrm>
            <a:off x="2071304" y="2411948"/>
            <a:ext cx="5088761"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p:spTree>
    <p:extLst>
      <p:ext uri="{BB962C8B-B14F-4D97-AF65-F5344CB8AC3E}">
        <p14:creationId xmlns:p14="http://schemas.microsoft.com/office/powerpoint/2010/main" val="1537704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907407760"/>
              </p:ext>
            </p:extLst>
          </p:nvPr>
        </p:nvGraphicFramePr>
        <p:xfrm>
          <a:off x="123299" y="147972"/>
          <a:ext cx="8926689" cy="48090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5" name="TextBox 4"/>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pic>
        <p:nvPicPr>
          <p:cNvPr id="6" name="Picture 5"/>
          <p:cNvPicPr>
            <a:picLocks noChangeAspect="1"/>
          </p:cNvPicPr>
          <p:nvPr/>
        </p:nvPicPr>
        <p:blipFill rotWithShape="1">
          <a:blip r:embed="rId3"/>
          <a:srcRect b="12832"/>
          <a:stretch/>
        </p:blipFill>
        <p:spPr>
          <a:xfrm>
            <a:off x="1832071" y="1707065"/>
            <a:ext cx="2691229" cy="1986191"/>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5901D8F8-DFD5-3B41-9914-44ACC1FDB87E}"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4220655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5" name="Rectangle 4"/>
          <p:cNvSpPr/>
          <p:nvPr/>
        </p:nvSpPr>
        <p:spPr>
          <a:xfrm>
            <a:off x="243386" y="1396747"/>
            <a:ext cx="832918" cy="104929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p:spTree>
    <p:extLst>
      <p:ext uri="{BB962C8B-B14F-4D97-AF65-F5344CB8AC3E}">
        <p14:creationId xmlns:p14="http://schemas.microsoft.com/office/powerpoint/2010/main" val="40692641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p:spTree>
    <p:extLst>
      <p:ext uri="{BB962C8B-B14F-4D97-AF65-F5344CB8AC3E}">
        <p14:creationId xmlns:p14="http://schemas.microsoft.com/office/powerpoint/2010/main" val="2121926589"/>
      </p:ext>
    </p:extLst>
  </p:cSld>
  <p:clrMapOvr>
    <a:masterClrMapping/>
  </p:clrMapOvr>
  <mc:AlternateContent xmlns:mc="http://schemas.openxmlformats.org/markup-compatibility/2006">
    <mc:Choice xmlns:p14="http://schemas.microsoft.com/office/powerpoint/2010/main" Requires="p14">
      <p:transition spd="slow" p14:dur="26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27" y="132826"/>
            <a:ext cx="6638518" cy="4827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206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3">
              <a:lumMod val="40000"/>
              <a:lumOff val="60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a:t>
              </a:r>
              <a:r>
                <a:rPr lang="en-US" dirty="0" smtClean="0">
                  <a:solidFill>
                    <a:srgbClr val="FFFFFF"/>
                  </a:solidFill>
                  <a:ea typeface="Lucida Grande"/>
                  <a:cs typeface="Lucida Grande"/>
                </a:rPr>
                <a:t>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b="1" dirty="0" smtClean="0"/>
                <a:t>;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a:t>
              </a:r>
              <a:r>
                <a:rPr lang="en-US" dirty="0">
                  <a:solidFill>
                    <a:schemeClr val="accent2">
                      <a:lumMod val="60000"/>
                      <a:lumOff val="40000"/>
                    </a:schemeClr>
                  </a:solidFill>
                </a:rPr>
                <a:t>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endParaRPr lang="en-US" dirty="0" smtClean="0">
                <a:solidFill>
                  <a:schemeClr val="accent2">
                    <a:lumMod val="60000"/>
                    <a:lumOff val="40000"/>
                  </a:schemeClr>
                </a:solidFill>
              </a:endParaRP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endParaRPr lang="en-US" dirty="0" smtClean="0">
                <a:solidFill>
                  <a:srgbClr val="FFFFFF"/>
                </a:solidFill>
              </a:endParaRP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a:t>
              </a:r>
              <a:r>
                <a:rPr lang="en-US" b="1" dirty="0" smtClean="0">
                  <a:solidFill>
                    <a:schemeClr val="bg1"/>
                  </a:solidFill>
                </a:rPr>
                <a:t>; 82</a:t>
              </a:r>
              <a:r>
                <a:rPr lang="en-US" dirty="0" smtClean="0">
                  <a:solidFill>
                    <a:schemeClr val="bg1"/>
                  </a:solidFill>
                </a:rPr>
                <a:t>)</a:t>
              </a:r>
              <a:endParaRPr lang="en-US" dirty="0" smtClean="0">
                <a:solidFill>
                  <a:schemeClr val="bg1"/>
                </a:solidFill>
              </a:endParaRP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a:t>
              </a:r>
              <a:r>
                <a:rPr lang="en-US" b="1" dirty="0" smtClean="0">
                  <a:solidFill>
                    <a:srgbClr val="FFFFFF"/>
                  </a:solidFill>
                </a:rPr>
                <a:t>; 73</a:t>
              </a:r>
              <a:r>
                <a:rPr lang="en-US" dirty="0" smtClean="0">
                  <a:solidFill>
                    <a:srgbClr val="FFFFFF"/>
                  </a:solidFill>
                </a:rPr>
                <a:t>)  </a:t>
              </a:r>
              <a:endParaRPr lang="en-US" dirty="0" smtClean="0">
                <a:solidFill>
                  <a:srgbClr val="FFFFFF"/>
                </a:solidFill>
              </a:endParaRPr>
            </a:p>
            <a:p>
              <a:pPr algn="ctr"/>
              <a:r>
                <a:rPr lang="en-US" dirty="0" smtClean="0">
                  <a:solidFill>
                    <a:srgbClr val="FFFFFF"/>
                  </a:solidFill>
                </a:rPr>
                <a:t>watched </a:t>
              </a:r>
              <a:r>
                <a:rPr lang="en-US" dirty="0" smtClean="0">
                  <a:solidFill>
                    <a:srgbClr val="FFFFFF"/>
                  </a:solidFill>
                </a:rPr>
                <a:t>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a:t>
              </a:r>
              <a:r>
                <a:rPr lang="en-US" dirty="0" smtClean="0">
                  <a:solidFill>
                    <a:srgbClr val="FFFFFF"/>
                  </a:solidFill>
                  <a:ea typeface="Lucida Grande"/>
                  <a:cs typeface="Lucida Grande"/>
                </a:rPr>
                <a:t>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endParaRPr lang="en-US" dirty="0" smtClean="0">
                <a:solidFill>
                  <a:srgbClr val="FFFFFF"/>
                </a:solidFill>
                <a:ea typeface="Lucida Grande"/>
                <a:cs typeface="Lucida Grande"/>
              </a:endParaRP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670290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36</a:t>
            </a:fld>
            <a:endParaRPr lang="en-US"/>
          </a:p>
        </p:txBody>
      </p:sp>
      <p:sp>
        <p:nvSpPr>
          <p:cNvPr id="7" name="TextBox 6"/>
          <p:cNvSpPr txBox="1"/>
          <p:nvPr/>
        </p:nvSpPr>
        <p:spPr>
          <a:xfrm>
            <a:off x="622168" y="1410211"/>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1" y="3973677"/>
            <a:ext cx="5302804" cy="461665"/>
          </a:xfrm>
          <a:prstGeom prst="rect">
            <a:avLst/>
          </a:prstGeom>
          <a:noFill/>
        </p:spPr>
        <p:txBody>
          <a:bodyPr wrap="none" rtlCol="0">
            <a:spAutoFit/>
          </a:bodyPr>
          <a:lstStyle/>
          <a:p>
            <a:r>
              <a:rPr lang="en-US" sz="2400" b="1" dirty="0" smtClean="0"/>
              <a:t>Note: this implies end to world poverty!</a:t>
            </a:r>
            <a:endParaRPr lang="en-US" sz="2400" b="1" dirty="0"/>
          </a:p>
        </p:txBody>
      </p:sp>
    </p:spTree>
    <p:extLst>
      <p:ext uri="{BB962C8B-B14F-4D97-AF65-F5344CB8AC3E}">
        <p14:creationId xmlns:p14="http://schemas.microsoft.com/office/powerpoint/2010/main" val="224099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658"/>
          </a:xfrm>
          <a:prstGeom prst="rect">
            <a:avLst/>
          </a:prstGeom>
        </p:spPr>
      </p:pic>
      <p:sp>
        <p:nvSpPr>
          <p:cNvPr id="6" name="Rectangle 5"/>
          <p:cNvSpPr/>
          <p:nvPr/>
        </p:nvSpPr>
        <p:spPr>
          <a:xfrm>
            <a:off x="6384166" y="232463"/>
            <a:ext cx="2302634" cy="584776"/>
          </a:xfrm>
          <a:prstGeom prst="rect">
            <a:avLst/>
          </a:prstGeom>
        </p:spPr>
        <p:txBody>
          <a:bodyPr wrap="none">
            <a:spAutoFit/>
          </a:bodyPr>
          <a:lstStyle/>
          <a:p>
            <a:r>
              <a:rPr lang="en-US" sz="3200" dirty="0">
                <a:solidFill>
                  <a:srgbClr val="FFFF66"/>
                </a:solidFill>
              </a:rPr>
              <a:t>Hans </a:t>
            </a:r>
            <a:r>
              <a:rPr lang="en-US" sz="3200" dirty="0" err="1">
                <a:solidFill>
                  <a:srgbClr val="FFFF66"/>
                </a:solidFill>
              </a:rPr>
              <a:t>Rosling</a:t>
            </a:r>
            <a:endParaRPr lang="en-US" sz="3200" dirty="0">
              <a:solidFill>
                <a:srgbClr val="FFFF66"/>
              </a:solidFill>
            </a:endParaRPr>
          </a:p>
        </p:txBody>
      </p:sp>
    </p:spTree>
    <p:extLst>
      <p:ext uri="{BB962C8B-B14F-4D97-AF65-F5344CB8AC3E}">
        <p14:creationId xmlns:p14="http://schemas.microsoft.com/office/powerpoint/2010/main" val="722179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439" y="1628753"/>
            <a:ext cx="2819735" cy="1448904"/>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537022"/>
            <a:ext cx="1120619" cy="646331"/>
          </a:xfrm>
          <a:prstGeom prst="rect">
            <a:avLst/>
          </a:prstGeom>
          <a:noFill/>
        </p:spPr>
        <p:txBody>
          <a:bodyPr wrap="none" rtlCol="0">
            <a:spAutoFit/>
          </a:bodyPr>
          <a:lstStyle/>
          <a:p>
            <a:r>
              <a:rPr lang="en-US" sz="3600" dirty="0" smtClean="0">
                <a:solidFill>
                  <a:srgbClr val="FFFF00"/>
                </a:solidFill>
              </a:rPr>
              <a:t>1948</a:t>
            </a:r>
            <a:endParaRPr lang="en-US" sz="3600" dirty="0">
              <a:solidFill>
                <a:srgbClr val="FFFF00"/>
              </a:solidFill>
            </a:endParaRPr>
          </a:p>
        </p:txBody>
      </p:sp>
    </p:spTree>
    <p:extLst>
      <p:ext uri="{BB962C8B-B14F-4D97-AF65-F5344CB8AC3E}">
        <p14:creationId xmlns:p14="http://schemas.microsoft.com/office/powerpoint/2010/main" val="175668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82" y="109280"/>
            <a:ext cx="7358946" cy="3044149"/>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1" y="2496500"/>
            <a:ext cx="4859191" cy="213137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362547" y="4179555"/>
            <a:ext cx="3064608" cy="707886"/>
          </a:xfrm>
          <a:prstGeom prst="rect">
            <a:avLst/>
          </a:prstGeom>
          <a:solidFill>
            <a:schemeClr val="accent1">
              <a:lumMod val="20000"/>
              <a:lumOff val="80000"/>
            </a:schemeClr>
          </a:solidFill>
        </p:spPr>
        <p:txBody>
          <a:bodyPr wrap="square">
            <a:spAutoFit/>
          </a:bodyPr>
          <a:lstStyle/>
          <a:p>
            <a:r>
              <a:rPr lang="en-US" sz="2000" dirty="0"/>
              <a:t>It is difficult to predict, especially about the future</a:t>
            </a:r>
          </a:p>
        </p:txBody>
      </p:sp>
    </p:spTree>
    <p:extLst>
      <p:ext uri="{BB962C8B-B14F-4D97-AF65-F5344CB8AC3E}">
        <p14:creationId xmlns:p14="http://schemas.microsoft.com/office/powerpoint/2010/main" val="1653215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1"/>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sp>
        <p:nvSpPr>
          <p:cNvPr id="8" name="TextBox 7"/>
          <p:cNvSpPr txBox="1"/>
          <p:nvPr/>
        </p:nvSpPr>
        <p:spPr>
          <a:xfrm>
            <a:off x="1574176" y="236671"/>
            <a:ext cx="1224614" cy="707886"/>
          </a:xfrm>
          <a:prstGeom prst="rect">
            <a:avLst/>
          </a:prstGeom>
          <a:noFill/>
        </p:spPr>
        <p:txBody>
          <a:bodyPr wrap="none" rtlCol="0">
            <a:spAutoFit/>
          </a:bodyPr>
          <a:lstStyle/>
          <a:p>
            <a:r>
              <a:rPr lang="en-US" sz="4000" dirty="0" smtClean="0">
                <a:solidFill>
                  <a:srgbClr val="FFFF00"/>
                </a:solidFill>
              </a:rPr>
              <a:t>1994</a:t>
            </a:r>
            <a:endParaRPr lang="en-US" sz="4000" dirty="0">
              <a:solidFill>
                <a:srgbClr val="FFFF00"/>
              </a:solidFill>
            </a:endParaRPr>
          </a:p>
        </p:txBody>
      </p:sp>
    </p:spTree>
    <p:extLst>
      <p:ext uri="{BB962C8B-B14F-4D97-AF65-F5344CB8AC3E}">
        <p14:creationId xmlns:p14="http://schemas.microsoft.com/office/powerpoint/2010/main" val="351155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505"/>
            <a:ext cx="9144000" cy="3576995"/>
          </a:xfrm>
          <a:prstGeom prst="rect">
            <a:avLst/>
          </a:prstGeom>
          <a:ln>
            <a:noFill/>
          </a:ln>
          <a:effectLst>
            <a:softEdge rad="112500"/>
          </a:effectLst>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1628815"/>
          </a:xfrm>
          <a:prstGeom prst="rect">
            <a:avLst/>
          </a:prstGeom>
          <a:ln>
            <a:noFill/>
          </a:ln>
          <a:effectLst>
            <a:softEdge rad="112500"/>
          </a:effectLst>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124201" cy="1628815"/>
          </a:xfrm>
          <a:prstGeom prst="rect">
            <a:avLst/>
          </a:prstGeom>
          <a:ln>
            <a:noFill/>
          </a:ln>
          <a:effectLst>
            <a:softEdge rad="112500"/>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1" y="-1"/>
            <a:ext cx="2976267" cy="1628816"/>
          </a:xfrm>
          <a:prstGeom prst="rect">
            <a:avLst/>
          </a:prstGeom>
          <a:ln>
            <a:noFill/>
          </a:ln>
          <a:effectLst>
            <a:softEdge rad="112500"/>
          </a:effectLst>
        </p:spPr>
      </p:pic>
    </p:spTree>
    <p:extLst>
      <p:ext uri="{BB962C8B-B14F-4D97-AF65-F5344CB8AC3E}">
        <p14:creationId xmlns:p14="http://schemas.microsoft.com/office/powerpoint/2010/main" val="4164629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162120"/>
            <a:ext cx="6961946" cy="4823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760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42</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721131" y="114300"/>
            <a:ext cx="3177291" cy="4833062"/>
          </a:xfrm>
          <a:prstGeom prst="rect">
            <a:avLst/>
          </a:prstGeom>
          <a:noFill/>
        </p:spPr>
      </p:pic>
      <p:sp>
        <p:nvSpPr>
          <p:cNvPr id="7" name="TextBox 6"/>
          <p:cNvSpPr txBox="1"/>
          <p:nvPr/>
        </p:nvSpPr>
        <p:spPr>
          <a:xfrm>
            <a:off x="175172" y="149336"/>
            <a:ext cx="5537200" cy="452431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a:t>
            </a:r>
            <a:r>
              <a:rPr lang="en-US" sz="3200" dirty="0" smtClean="0"/>
              <a:t>”</a:t>
            </a:r>
            <a:endParaRPr lang="en-US" sz="3200" dirty="0"/>
          </a:p>
        </p:txBody>
      </p:sp>
    </p:spTree>
    <p:extLst>
      <p:ext uri="{BB962C8B-B14F-4D97-AF65-F5344CB8AC3E}">
        <p14:creationId xmlns:p14="http://schemas.microsoft.com/office/powerpoint/2010/main" val="4704017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153424"/>
            <a:ext cx="5815137" cy="48600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2343932"/>
            <a:ext cx="5268356" cy="857250"/>
          </a:xfrm>
          <a:solidFill>
            <a:schemeClr val="accent6">
              <a:lumMod val="20000"/>
              <a:lumOff val="80000"/>
              <a:alpha val="83000"/>
            </a:schemeClr>
          </a:solidFill>
        </p:spPr>
        <p:txBody>
          <a:bodyPr/>
          <a:lstStyle/>
          <a:p>
            <a:r>
              <a:rPr lang="en-US" dirty="0" smtClean="0"/>
              <a:t>Pace of Progress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spTree>
    <p:extLst>
      <p:ext uri="{BB962C8B-B14F-4D97-AF65-F5344CB8AC3E}">
        <p14:creationId xmlns:p14="http://schemas.microsoft.com/office/powerpoint/2010/main" val="896947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6" name="Chart 5"/>
          <p:cNvGraphicFramePr>
            <a:graphicFrameLocks/>
          </p:cNvGraphicFramePr>
          <p:nvPr>
            <p:extLst>
              <p:ext uri="{D42A27DB-BD31-4B8C-83A1-F6EECF244321}">
                <p14:modId xmlns:p14="http://schemas.microsoft.com/office/powerpoint/2010/main" val="4056199983"/>
              </p:ext>
            </p:extLst>
          </p:nvPr>
        </p:nvGraphicFramePr>
        <p:xfrm>
          <a:off x="148629" y="485677"/>
          <a:ext cx="8728517" cy="28884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19845"/>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3" y="1767521"/>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3440403"/>
            <a:ext cx="1524794" cy="1147407"/>
          </a:xfrm>
          <a:prstGeom prst="rect">
            <a:avLst/>
          </a:prstGeom>
        </p:spPr>
      </p:pic>
      <p:sp>
        <p:nvSpPr>
          <p:cNvPr id="13" name="TextBox 12"/>
          <p:cNvSpPr txBox="1"/>
          <p:nvPr/>
        </p:nvSpPr>
        <p:spPr>
          <a:xfrm>
            <a:off x="6019801" y="456309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3530859"/>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4420365"/>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4420365"/>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1" y="3303088"/>
            <a:ext cx="1119025" cy="1117277"/>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209325"/>
            <a:ext cx="1468974" cy="1300244"/>
          </a:xfrm>
          <a:prstGeom prst="rect">
            <a:avLst/>
          </a:prstGeom>
        </p:spPr>
      </p:pic>
    </p:spTree>
    <p:extLst>
      <p:ext uri="{BB962C8B-B14F-4D97-AF65-F5344CB8AC3E}">
        <p14:creationId xmlns:p14="http://schemas.microsoft.com/office/powerpoint/2010/main" val="4281092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accent6">
                <a:lumMod val="75000"/>
              </a:schemeClr>
            </a:gs>
          </a:gsLst>
          <a:lin ang="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662963325"/>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3543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74278040"/>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666144" y="1874344"/>
            <a:ext cx="2331016" cy="3215414"/>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spTree>
    <p:extLst>
      <p:ext uri="{BB962C8B-B14F-4D97-AF65-F5344CB8AC3E}">
        <p14:creationId xmlns:p14="http://schemas.microsoft.com/office/powerpoint/2010/main" val="2204760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p:graphicFrame>
        <p:nvGraphicFramePr>
          <p:cNvPr id="5" name="Chart 4"/>
          <p:cNvGraphicFramePr>
            <a:graphicFrameLocks/>
          </p:cNvGraphicFramePr>
          <p:nvPr>
            <p:extLst>
              <p:ext uri="{D42A27DB-BD31-4B8C-83A1-F6EECF244321}">
                <p14:modId xmlns:p14="http://schemas.microsoft.com/office/powerpoint/2010/main" val="460484561"/>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514392" y="2152895"/>
            <a:ext cx="4181094" cy="2779903"/>
          </a:xfrm>
          <a:prstGeom prst="rect">
            <a:avLst/>
          </a:prstGeom>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2846892" y="4253561"/>
            <a:ext cx="1935496" cy="523220"/>
          </a:xfrm>
          <a:prstGeom prst="rect">
            <a:avLst/>
          </a:prstGeom>
        </p:spPr>
        <p:txBody>
          <a:bodyPr wrap="none">
            <a:spAutoFit/>
          </a:bodyPr>
          <a:lstStyle/>
          <a:p>
            <a:r>
              <a:rPr lang="en-US" sz="2800" dirty="0">
                <a:solidFill>
                  <a:srgbClr val="FFFF66"/>
                </a:solidFill>
              </a:rPr>
              <a:t>Nikola Tesla</a:t>
            </a:r>
          </a:p>
        </p:txBody>
      </p:sp>
    </p:spTree>
    <p:extLst>
      <p:ext uri="{BB962C8B-B14F-4D97-AF65-F5344CB8AC3E}">
        <p14:creationId xmlns:p14="http://schemas.microsoft.com/office/powerpoint/2010/main" val="1694934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50931878"/>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6" y="1828800"/>
            <a:ext cx="623635" cy="591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2356422"/>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8" y="2372242"/>
            <a:ext cx="465153" cy="910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4" y="3282738"/>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060646"/>
            <a:ext cx="499810" cy="9315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2761391"/>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p:spTree>
    <p:extLst>
      <p:ext uri="{BB962C8B-B14F-4D97-AF65-F5344CB8AC3E}">
        <p14:creationId xmlns:p14="http://schemas.microsoft.com/office/powerpoint/2010/main" val="250640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18761"/>
            <a:ext cx="4866386" cy="1182172"/>
          </a:xfrm>
        </p:spPr>
        <p:txBody>
          <a:bodyPr>
            <a:normAutofit fontScale="90000"/>
          </a:bodyPr>
          <a:lstStyle/>
          <a:p>
            <a:r>
              <a:rPr lang="en-US" sz="6000" dirty="0" smtClean="0"/>
              <a:t>Past and Future</a:t>
            </a:r>
            <a:endParaRPr lang="en-US" sz="60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96500" l="22750" r="78500"/>
                    </a14:imgEffect>
                  </a14:imgLayer>
                </a14:imgProps>
              </a:ext>
            </a:extLst>
          </a:blip>
          <a:srcRect l="24587" r="30251"/>
          <a:stretch/>
        </p:blipFill>
        <p:spPr>
          <a:xfrm rot="2026504">
            <a:off x="5561047" y="-353708"/>
            <a:ext cx="2340114" cy="5181600"/>
          </a:xfrm>
          <a:prstGeom prst="rect">
            <a:avLst/>
          </a:prstGeom>
        </p:spPr>
      </p:pic>
      <p:pic>
        <p:nvPicPr>
          <p:cNvPr id="7" name="Picture 6"/>
          <p:cNvPicPr>
            <a:picLocks noChangeAspect="1"/>
          </p:cNvPicPr>
          <p:nvPr/>
        </p:nvPicPr>
        <p:blipFill rotWithShape="1">
          <a:blip r:embed="rId4"/>
          <a:srcRect l="32352" t="17551" r="28233" b="24265"/>
          <a:stretch/>
        </p:blipFill>
        <p:spPr>
          <a:xfrm>
            <a:off x="1285380" y="1600933"/>
            <a:ext cx="2789037" cy="2910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6235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
        <p:nvSpPr>
          <p:cNvPr id="7" name="TextBox 6"/>
          <p:cNvSpPr txBox="1"/>
          <p:nvPr/>
        </p:nvSpPr>
        <p:spPr>
          <a:xfrm>
            <a:off x="474718" y="1029566"/>
            <a:ext cx="8041620"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a:t>
            </a:r>
            <a:r>
              <a:rPr lang="en-US" sz="3200" b="1" dirty="0" smtClean="0"/>
              <a:t>there will be inventions that change the world </a:t>
            </a:r>
            <a:r>
              <a:rPr lang="en-US" sz="3200" dirty="0" smtClean="0"/>
              <a:t>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2" y="3215170"/>
            <a:ext cx="1956376" cy="1329767"/>
          </a:xfrm>
          <a:prstGeom prst="rect">
            <a:avLst/>
          </a:prstGeom>
        </p:spPr>
      </p:pic>
      <p:sp>
        <p:nvSpPr>
          <p:cNvPr id="8" name="TextBox 7"/>
          <p:cNvSpPr txBox="1"/>
          <p:nvPr/>
        </p:nvSpPr>
        <p:spPr>
          <a:xfrm>
            <a:off x="318345" y="4547949"/>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500941" y="3135464"/>
            <a:ext cx="1735895" cy="1552094"/>
          </a:xfrm>
          <a:prstGeom prst="rect">
            <a:avLst/>
          </a:prstGeom>
        </p:spPr>
      </p:pic>
      <p:sp>
        <p:nvSpPr>
          <p:cNvPr id="11" name="TextBox 10"/>
          <p:cNvSpPr txBox="1"/>
          <p:nvPr/>
        </p:nvSpPr>
        <p:spPr>
          <a:xfrm>
            <a:off x="2593955" y="4582598"/>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4582598"/>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5"/>
          <a:stretch>
            <a:fillRect/>
          </a:stretch>
        </p:blipFill>
        <p:spPr>
          <a:xfrm>
            <a:off x="4449891" y="3181039"/>
            <a:ext cx="1935449" cy="1298384"/>
          </a:xfrm>
          <a:prstGeom prst="rect">
            <a:avLst/>
          </a:prstGeom>
        </p:spPr>
      </p:pic>
      <p:pic>
        <p:nvPicPr>
          <p:cNvPr id="14" name="Picture 13"/>
          <p:cNvPicPr>
            <a:picLocks noChangeAspect="1"/>
          </p:cNvPicPr>
          <p:nvPr/>
        </p:nvPicPr>
        <p:blipFill>
          <a:blip r:embed="rId6"/>
          <a:stretch>
            <a:fillRect/>
          </a:stretch>
        </p:blipFill>
        <p:spPr>
          <a:xfrm>
            <a:off x="6752315" y="3181039"/>
            <a:ext cx="1783080" cy="1273119"/>
          </a:xfrm>
          <a:prstGeom prst="rect">
            <a:avLst/>
          </a:prstGeom>
        </p:spPr>
      </p:pic>
      <p:sp>
        <p:nvSpPr>
          <p:cNvPr id="16" name="TextBox 15"/>
          <p:cNvSpPr txBox="1"/>
          <p:nvPr/>
        </p:nvSpPr>
        <p:spPr>
          <a:xfrm>
            <a:off x="7339640" y="4547949"/>
            <a:ext cx="483350" cy="369332"/>
          </a:xfrm>
          <a:prstGeom prst="rect">
            <a:avLst/>
          </a:prstGeom>
          <a:noFill/>
        </p:spPr>
        <p:txBody>
          <a:bodyPr wrap="none" rtlCol="0">
            <a:spAutoFit/>
          </a:bodyPr>
          <a:lstStyle/>
          <a:p>
            <a:r>
              <a:rPr lang="en-US" dirty="0" smtClean="0"/>
              <a:t>AI?</a:t>
            </a:r>
            <a:endParaRPr lang="en-US" dirty="0"/>
          </a:p>
        </p:txBody>
      </p:sp>
    </p:spTree>
    <p:extLst>
      <p:ext uri="{BB962C8B-B14F-4D97-AF65-F5344CB8AC3E}">
        <p14:creationId xmlns:p14="http://schemas.microsoft.com/office/powerpoint/2010/main" val="3820710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rosecenter2"/>
          <p:cNvPicPr>
            <a:picLocks noChangeAspect="1" noChangeArrowheads="1"/>
          </p:cNvPicPr>
          <p:nvPr/>
        </p:nvPicPr>
        <p:blipFill>
          <a:blip r:embed="rId2" cstate="print"/>
          <a:srcRect/>
          <a:stretch>
            <a:fillRect/>
          </a:stretch>
        </p:blipFill>
        <p:spPr bwMode="auto">
          <a:xfrm>
            <a:off x="0" y="-1176144"/>
            <a:ext cx="9144000" cy="6858000"/>
          </a:xfrm>
          <a:prstGeom prst="rect">
            <a:avLst/>
          </a:prstGeom>
          <a:noFill/>
        </p:spPr>
      </p:pic>
      <p:pic>
        <p:nvPicPr>
          <p:cNvPr id="4" name="Picture 4" descr="http://scienceblogs.com/framing-science/TysonDailyShow.jpg"/>
          <p:cNvPicPr>
            <a:picLocks noChangeAspect="1" noChangeArrowheads="1"/>
          </p:cNvPicPr>
          <p:nvPr/>
        </p:nvPicPr>
        <p:blipFill>
          <a:blip r:embed="rId3" cstate="print"/>
          <a:srcRect/>
          <a:stretch>
            <a:fillRect/>
          </a:stretch>
        </p:blipFill>
        <p:spPr bwMode="auto">
          <a:xfrm>
            <a:off x="518599" y="1876188"/>
            <a:ext cx="4024884" cy="3011424"/>
          </a:xfrm>
          <a:prstGeom prst="rect">
            <a:avLst/>
          </a:prstGeom>
          <a:ln>
            <a:noFill/>
          </a:ln>
          <a:effectLst>
            <a:outerShdw blurRad="292100" dist="139700" dir="2700000" algn="tl" rotWithShape="0">
              <a:srgbClr val="333333">
                <a:alpha val="65000"/>
              </a:srgbClr>
            </a:outerShdw>
          </a:effectLst>
        </p:spPr>
      </p:pic>
      <p:pic>
        <p:nvPicPr>
          <p:cNvPr id="2" name="Picture 1" descr="Screen Shot 2014-02-19 at 6.19.14 AM.png">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27627"/>
          <a:stretch/>
        </p:blipFill>
        <p:spPr>
          <a:xfrm>
            <a:off x="3005084" y="212385"/>
            <a:ext cx="5773806" cy="14405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901D8F8-DFD5-3B41-9914-44ACC1FDB87E}" type="slidenum">
              <a:rPr lang="en-US" smtClean="0"/>
              <a:t>50</a:t>
            </a:fld>
            <a:endParaRPr lang="en-US"/>
          </a:p>
        </p:txBody>
      </p:sp>
    </p:spTree>
    <p:extLst>
      <p:ext uri="{BB962C8B-B14F-4D97-AF65-F5344CB8AC3E}">
        <p14:creationId xmlns:p14="http://schemas.microsoft.com/office/powerpoint/2010/main" val="239116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Screen Shot 2014-02-19 at 6.2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138" y="125526"/>
            <a:ext cx="6800951" cy="28754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46202" y="3154342"/>
            <a:ext cx="8420608" cy="1334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flipH="1" flipV="1">
            <a:off x="4656506" y="4513674"/>
            <a:ext cx="1104"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735933"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559992"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013265"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42767"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901D8F8-DFD5-3B41-9914-44ACC1FDB87E}" type="slidenum">
              <a:rPr lang="en-US" smtClean="0"/>
              <a:t>51</a:t>
            </a:fld>
            <a:endParaRPr lang="en-US"/>
          </a:p>
        </p:txBody>
      </p:sp>
    </p:spTree>
    <p:extLst>
      <p:ext uri="{BB962C8B-B14F-4D97-AF65-F5344CB8AC3E}">
        <p14:creationId xmlns:p14="http://schemas.microsoft.com/office/powerpoint/2010/main" val="3042544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57200" y="360941"/>
            <a:ext cx="8229600" cy="3539430"/>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3124200" y="4056497"/>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52</a:t>
            </a:fld>
            <a:endParaRPr lang="en-US"/>
          </a:p>
        </p:txBody>
      </p:sp>
    </p:spTree>
    <p:extLst>
      <p:ext uri="{BB962C8B-B14F-4D97-AF65-F5344CB8AC3E}">
        <p14:creationId xmlns:p14="http://schemas.microsoft.com/office/powerpoint/2010/main" val="39744380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marL="0" indent="0">
              <a:lnSpc>
                <a:spcPct val="80000"/>
              </a:lnSpc>
              <a:buNone/>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marL="400050" lvl="1" indent="0">
              <a:lnSpc>
                <a:spcPct val="80000"/>
              </a:lnSpc>
              <a:buNone/>
            </a:pPr>
            <a:r>
              <a:rPr lang="en-US" sz="3600" dirty="0">
                <a:sym typeface="Symbol" pitchFamily="18" charset="2"/>
              </a:rPr>
              <a:t>Moore’s </a:t>
            </a:r>
            <a:r>
              <a:rPr lang="en-US" sz="3600" dirty="0" smtClean="0">
                <a:sym typeface="Symbol" pitchFamily="18" charset="2"/>
              </a:rPr>
              <a:t>“law”: </a:t>
            </a:r>
            <a:r>
              <a:rPr lang="en-US" sz="3600" dirty="0">
                <a:sym typeface="Symbol" pitchFamily="18" charset="2"/>
              </a:rPr>
              <a:t>computing power doubles every 18 months</a:t>
            </a:r>
          </a:p>
          <a:p>
            <a:pPr marL="0" indent="0">
              <a:lnSpc>
                <a:spcPct val="80000"/>
              </a:lnSpc>
              <a:buNone/>
            </a:pPr>
            <a:r>
              <a:rPr lang="en-US" sz="4000" dirty="0" smtClean="0">
                <a:sym typeface="Symbol" pitchFamily="18" charset="2"/>
              </a:rPr>
              <a:t>Tyson</a:t>
            </a:r>
            <a:r>
              <a:rPr lang="en-US" sz="4000" dirty="0">
                <a:sym typeface="Symbol" pitchFamily="18" charset="2"/>
              </a:rPr>
              <a:t>: to understand something new about </a:t>
            </a:r>
            <a:r>
              <a:rPr lang="en-US" sz="4000" dirty="0" smtClean="0">
                <a:sym typeface="Symbol" pitchFamily="18" charset="2"/>
              </a:rPr>
              <a:t>universe</a:t>
            </a:r>
            <a:r>
              <a:rPr lang="en-US" sz="4000" dirty="0">
                <a:sym typeface="Symbol" pitchFamily="18" charset="2"/>
              </a:rPr>
              <a:t>,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320972" y="3999375"/>
            <a:ext cx="6324600" cy="89665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Tree>
    <p:extLst>
      <p:ext uri="{BB962C8B-B14F-4D97-AF65-F5344CB8AC3E}">
        <p14:creationId xmlns:p14="http://schemas.microsoft.com/office/powerpoint/2010/main" val="38451006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10" y="301803"/>
            <a:ext cx="6330696" cy="3633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4962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2"/>
            <a:ext cx="6330696" cy="3633343"/>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51"/>
            <a:ext cx="4883658" cy="5006721"/>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749205"/>
            <a:ext cx="2866644" cy="1391412"/>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9" y="1989196"/>
            <a:ext cx="3896872" cy="26818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9923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54" t="19392" b="6547"/>
          <a:stretch/>
        </p:blipFill>
        <p:spPr>
          <a:xfrm>
            <a:off x="0" y="-1"/>
            <a:ext cx="9144000" cy="5143501"/>
          </a:xfrm>
          <a:prstGeom prst="rect">
            <a:avLst/>
          </a:prstGeom>
        </p:spPr>
      </p:pic>
      <p:sp>
        <p:nvSpPr>
          <p:cNvPr id="891907" name="Text Box 3"/>
          <p:cNvSpPr txBox="1">
            <a:spLocks noChangeArrowheads="1"/>
          </p:cNvSpPr>
          <p:nvPr/>
        </p:nvSpPr>
        <p:spPr bwMode="auto">
          <a:xfrm>
            <a:off x="545662" y="3639126"/>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sp>
        <p:nvSpPr>
          <p:cNvPr id="8" name="Text Box 3"/>
          <p:cNvSpPr txBox="1">
            <a:spLocks noChangeArrowheads="1"/>
          </p:cNvSpPr>
          <p:nvPr/>
        </p:nvSpPr>
        <p:spPr bwMode="auto">
          <a:xfrm>
            <a:off x="1266880" y="15218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181876" y="1330802"/>
            <a:ext cx="2981989" cy="230832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1804214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24530" y="694323"/>
            <a:ext cx="4200040" cy="3416320"/>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5450396" y="23717"/>
            <a:ext cx="3693604" cy="511978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507B5A5-F0C2-644D-AEA7-E773B6B78F38}" type="slidenum">
              <a:rPr lang="en-US" smtClean="0"/>
              <a:pPr/>
              <a:t>57</a:t>
            </a:fld>
            <a:endParaRPr lang="en-US"/>
          </a:p>
        </p:txBody>
      </p:sp>
    </p:spTree>
    <p:extLst>
      <p:ext uri="{BB962C8B-B14F-4D97-AF65-F5344CB8AC3E}">
        <p14:creationId xmlns:p14="http://schemas.microsoft.com/office/powerpoint/2010/main" val="1631638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255717" y="1200151"/>
            <a:ext cx="8583483" cy="2831126"/>
          </a:xfrm>
        </p:spPr>
        <p:txBody>
          <a:bodyPr>
            <a:normAutofit fontScale="92500" lnSpcReduction="10000"/>
          </a:bodyPr>
          <a:lstStyle/>
          <a:p>
            <a:pPr marL="0" indent="0">
              <a:lnSpc>
                <a:spcPct val="90000"/>
              </a:lnSpc>
              <a:buNone/>
            </a:pPr>
            <a:r>
              <a:rPr lang="en-US" b="1" dirty="0"/>
              <a:t>Golden Age</a:t>
            </a:r>
            <a:r>
              <a:rPr lang="en-US" dirty="0"/>
              <a:t> – period in which knowledge/quality of something </a:t>
            </a:r>
            <a:r>
              <a:rPr lang="en-US" dirty="0" smtClean="0"/>
              <a:t>improves exponentially</a:t>
            </a:r>
            <a:endParaRPr lang="en-US" dirty="0"/>
          </a:p>
          <a:p>
            <a:pPr marL="0" indent="0">
              <a:lnSpc>
                <a:spcPct val="90000"/>
              </a:lnSpc>
              <a:buNone/>
            </a:pPr>
            <a:r>
              <a:rPr lang="en-US" dirty="0"/>
              <a:t>At </a:t>
            </a:r>
            <a:r>
              <a:rPr lang="en-US" b="1" dirty="0"/>
              <a:t>any point in history</a:t>
            </a:r>
            <a:r>
              <a:rPr lang="en-US" dirty="0"/>
              <a:t>, half of what is known </a:t>
            </a:r>
            <a:r>
              <a:rPr lang="en-US" dirty="0" smtClean="0"/>
              <a:t>was </a:t>
            </a:r>
            <a:r>
              <a:rPr lang="en-US" dirty="0"/>
              <a:t>discovered in the previous 15 years!</a:t>
            </a:r>
          </a:p>
          <a:p>
            <a:pPr marL="457200" lvl="1" indent="0">
              <a:lnSpc>
                <a:spcPct val="90000"/>
              </a:lnSpc>
              <a:buNone/>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525391" y="3913659"/>
            <a:ext cx="7817364"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Accumulating </a:t>
            </a:r>
            <a:r>
              <a:rPr lang="en-US" sz="2400" b="1" dirty="0" smtClean="0"/>
              <a:t>4% per year</a:t>
            </a:r>
            <a:r>
              <a:rPr lang="en-US" sz="2400" dirty="0" smtClean="0"/>
              <a:t> =&gt; doubling every 15 </a:t>
            </a:r>
            <a:r>
              <a:rPr lang="en-US" sz="2400" dirty="0" smtClean="0"/>
              <a:t>years</a:t>
            </a:r>
          </a:p>
          <a:p>
            <a:pPr algn="ctr"/>
            <a:r>
              <a:rPr lang="en-US" sz="2400" dirty="0" smtClean="0"/>
              <a:t>Accumulating </a:t>
            </a:r>
            <a:r>
              <a:rPr lang="en-US" sz="2400" b="1" dirty="0" smtClean="0"/>
              <a:t>4% per month</a:t>
            </a:r>
            <a:r>
              <a:rPr lang="en-US" sz="2400" dirty="0" smtClean="0"/>
              <a:t> =&gt; 1000x every 15 years</a:t>
            </a:r>
            <a:endParaRPr lang="en-US" sz="24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p:spTree>
    <p:extLst>
      <p:ext uri="{BB962C8B-B14F-4D97-AF65-F5344CB8AC3E}">
        <p14:creationId xmlns:p14="http://schemas.microsoft.com/office/powerpoint/2010/main" val="13745914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pic>
        <p:nvPicPr>
          <p:cNvPr id="3" name="Picture 2"/>
          <p:cNvPicPr>
            <a:picLocks noChangeAspect="1"/>
          </p:cNvPicPr>
          <p:nvPr/>
        </p:nvPicPr>
        <p:blipFill>
          <a:blip r:embed="rId2"/>
          <a:stretch>
            <a:fillRect/>
          </a:stretch>
        </p:blipFill>
        <p:spPr>
          <a:xfrm>
            <a:off x="698959" y="148200"/>
            <a:ext cx="7527551" cy="4892908"/>
          </a:xfrm>
          <a:prstGeom prst="rect">
            <a:avLst/>
          </a:prstGeom>
        </p:spPr>
      </p:pic>
    </p:spTree>
    <p:extLst>
      <p:ext uri="{BB962C8B-B14F-4D97-AF65-F5344CB8AC3E}">
        <p14:creationId xmlns:p14="http://schemas.microsoft.com/office/powerpoint/2010/main" val="810328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rotWithShape="1">
          <a:blip r:embed="rId2">
            <a:extLst>
              <a:ext uri="{28A0092B-C50C-407E-A947-70E740481C1C}">
                <a14:useLocalDpi xmlns:a14="http://schemas.microsoft.com/office/drawing/2010/main" val="0"/>
              </a:ext>
            </a:extLst>
          </a:blip>
          <a:srcRect l="13602" t="3128" r="20334" b="4835"/>
          <a:stretch/>
        </p:blipFill>
        <p:spPr>
          <a:xfrm>
            <a:off x="622647" y="-1"/>
            <a:ext cx="4423494" cy="50686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6B80A1A-7165-45C4-A01A-4D8082766133}" type="slidenum">
              <a:rPr lang="en-US" smtClean="0"/>
              <a:pPr/>
              <a:t>59</a:t>
            </a:fld>
            <a:endParaRPr lang="en-US" dirty="0"/>
          </a:p>
        </p:txBody>
      </p:sp>
      <p:sp>
        <p:nvSpPr>
          <p:cNvPr id="6" name="TextBox 5"/>
          <p:cNvSpPr txBox="1"/>
          <p:nvPr/>
        </p:nvSpPr>
        <p:spPr>
          <a:xfrm rot="16200000">
            <a:off x="-2011539" y="2250830"/>
            <a:ext cx="467971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7" name="TextBox 6"/>
          <p:cNvSpPr txBox="1"/>
          <p:nvPr/>
        </p:nvSpPr>
        <p:spPr>
          <a:xfrm>
            <a:off x="4445385" y="335783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5577699" y="368936"/>
            <a:ext cx="324452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pPr algn="r"/>
            <a:r>
              <a:rPr lang="en-US" sz="2000" dirty="0" smtClean="0"/>
              <a:t>Gordon Moore (2007)</a:t>
            </a:r>
            <a:endParaRPr lang="en-US" sz="2000" dirty="0"/>
          </a:p>
        </p:txBody>
      </p:sp>
    </p:spTree>
    <p:extLst>
      <p:ext uri="{BB962C8B-B14F-4D97-AF65-F5344CB8AC3E}">
        <p14:creationId xmlns:p14="http://schemas.microsoft.com/office/powerpoint/2010/main" val="2217174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98664" y="58330"/>
            <a:ext cx="6976163" cy="48936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i="1" dirty="0" smtClean="0"/>
              <a:t>An analysis of the history of technology shows that technological change is exponential, contrary to the common-sense 'intuitive linear' view</a:t>
            </a:r>
            <a:r>
              <a:rPr lang="en-US" sz="2400" i="1" dirty="0" smtClean="0"/>
              <a:t>. </a:t>
            </a:r>
            <a:r>
              <a:rPr lang="en-US" sz="2400" i="1" dirty="0" smtClean="0"/>
              <a:t>So we won't experience 100 years of progress in the 21st century-it will be more like 20,000 years of </a:t>
            </a:r>
            <a:r>
              <a:rPr lang="en-US" sz="2400" i="1" dirty="0" smtClean="0"/>
              <a:t>progress… Within </a:t>
            </a:r>
            <a:r>
              <a:rPr lang="en-US" sz="2400" i="1" dirty="0" smtClean="0"/>
              <a:t>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light.</a:t>
            </a:r>
            <a:endParaRPr lang="en-US" sz="2400" i="1" dirty="0"/>
          </a:p>
        </p:txBody>
      </p:sp>
      <p:sp>
        <p:nvSpPr>
          <p:cNvPr id="9" name="Slide Number Placeholder 8"/>
          <p:cNvSpPr>
            <a:spLocks noGrp="1"/>
          </p:cNvSpPr>
          <p:nvPr>
            <p:ph type="sldNum" sz="quarter" idx="12"/>
          </p:nvPr>
        </p:nvSpPr>
        <p:spPr/>
        <p:txBody>
          <a:bodyPr/>
          <a:lstStyle/>
          <a:p>
            <a:fld id="{6507B5A5-F0C2-644D-AEA7-E773B6B78F38}" type="slidenum">
              <a:rPr lang="en-US" smtClean="0"/>
              <a:pPr/>
              <a:t>60</a:t>
            </a:fld>
            <a:endParaRPr lang="en-US"/>
          </a:p>
        </p:txBody>
      </p:sp>
      <p:pic>
        <p:nvPicPr>
          <p:cNvPr id="11" name="Picture 10"/>
          <p:cNvPicPr>
            <a:picLocks noChangeAspect="1"/>
          </p:cNvPicPr>
          <p:nvPr/>
        </p:nvPicPr>
        <p:blipFill>
          <a:blip r:embed="rId2"/>
          <a:stretch>
            <a:fillRect/>
          </a:stretch>
        </p:blipFill>
        <p:spPr>
          <a:xfrm>
            <a:off x="7211209" y="366479"/>
            <a:ext cx="1845569" cy="2497176"/>
          </a:xfrm>
          <a:prstGeom prst="rect">
            <a:avLst/>
          </a:prstGeom>
        </p:spPr>
      </p:pic>
      <p:sp>
        <p:nvSpPr>
          <p:cNvPr id="12" name="Rectangle 11"/>
          <p:cNvSpPr/>
          <p:nvPr/>
        </p:nvSpPr>
        <p:spPr>
          <a:xfrm>
            <a:off x="7040732" y="2865238"/>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p:spTree>
    <p:extLst>
      <p:ext uri="{BB962C8B-B14F-4D97-AF65-F5344CB8AC3E}">
        <p14:creationId xmlns:p14="http://schemas.microsoft.com/office/powerpoint/2010/main" val="2808606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17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6" name="TextBox 5"/>
          <p:cNvSpPr txBox="1"/>
          <p:nvPr/>
        </p:nvSpPr>
        <p:spPr>
          <a:xfrm>
            <a:off x="474415" y="944286"/>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p:spTree>
    <p:extLst>
      <p:ext uri="{BB962C8B-B14F-4D97-AF65-F5344CB8AC3E}">
        <p14:creationId xmlns:p14="http://schemas.microsoft.com/office/powerpoint/2010/main" val="2266157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100000">
              <a:schemeClr val="accent2">
                <a:lumMod val="50000"/>
              </a:schemeClr>
            </a:gs>
          </a:gsLst>
          <a:lin ang="5400000" scaled="0"/>
          <a:tileRect/>
        </a:gradFill>
        <a:effectLst/>
      </p:bgPr>
    </p:bg>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681823"/>
            <a:ext cx="8229600" cy="3230135"/>
          </a:xfrm>
        </p:spPr>
        <p:txBody>
          <a:bodyPr>
            <a:noAutofit/>
          </a:bodyPr>
          <a:lstStyle/>
          <a:p>
            <a:r>
              <a:rPr lang="en-US" sz="6000" dirty="0">
                <a:solidFill>
                  <a:schemeClr val="accent6">
                    <a:lumMod val="75000"/>
                  </a:schemeClr>
                </a:solidFill>
                <a:effectLst>
                  <a:outerShdw blurRad="50800" dist="38100" dir="2700000" sx="98000" sy="98000" algn="tl" rotWithShape="0">
                    <a:schemeClr val="bg1">
                      <a:alpha val="43000"/>
                    </a:schemeClr>
                  </a:outerShdw>
                </a:effectLst>
              </a:rPr>
              <a:t>Golden Ages</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or</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Golden Catastrophes?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Tree>
    <p:extLst>
      <p:ext uri="{BB962C8B-B14F-4D97-AF65-F5344CB8AC3E}">
        <p14:creationId xmlns:p14="http://schemas.microsoft.com/office/powerpoint/2010/main" val="1441136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337487"/>
            <a:ext cx="4569506" cy="2574471"/>
          </a:xfrm>
        </p:spPr>
        <p:txBody>
          <a:bodyPr>
            <a:noAutofit/>
          </a:bodyPr>
          <a:lstStyle/>
          <a:p>
            <a:pPr>
              <a:buFontTx/>
              <a:buNone/>
            </a:pPr>
            <a:r>
              <a:rPr lang="en-US" sz="3600" dirty="0"/>
              <a:t>	Reverend Thomas Robert Malthus, </a:t>
            </a:r>
            <a:r>
              <a:rPr lang="en-US" sz="3600" i="1" dirty="0"/>
              <a:t>Essay on the Principle of Population</a:t>
            </a:r>
            <a:r>
              <a:rPr lang="en-US" sz="3600" dirty="0"/>
              <a:t>, 1798</a:t>
            </a:r>
          </a:p>
          <a:p>
            <a:endParaRPr lang="en-US" sz="3600" dirty="0">
              <a:latin typeface="Times New Roman" pitchFamily="18" charset="0"/>
              <a:sym typeface="Symbol" pitchFamily="18" charset="2"/>
            </a:endParaRPr>
          </a:p>
        </p:txBody>
      </p:sp>
      <p:pic>
        <p:nvPicPr>
          <p:cNvPr id="8" name="Picture 5"/>
          <p:cNvPicPr>
            <a:picLocks noChangeAspect="1" noChangeArrowheads="1"/>
          </p:cNvPicPr>
          <p:nvPr/>
        </p:nvPicPr>
        <p:blipFill rotWithShape="1">
          <a:blip r:embed="rId2" cstate="print"/>
          <a:srcRect b="11737"/>
          <a:stretch/>
        </p:blipFill>
        <p:spPr bwMode="auto">
          <a:xfrm>
            <a:off x="4960903" y="1827"/>
            <a:ext cx="4191622" cy="5152588"/>
          </a:xfrm>
          <a:prstGeom prst="rect">
            <a:avLst/>
          </a:prstGeom>
          <a:noFill/>
          <a:ln w="31750">
            <a:noFill/>
            <a:miter lim="800000"/>
            <a:headEnd/>
            <a:tailEnd/>
          </a:ln>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p:spTree>
    <p:extLst>
      <p:ext uri="{BB962C8B-B14F-4D97-AF65-F5344CB8AC3E}">
        <p14:creationId xmlns:p14="http://schemas.microsoft.com/office/powerpoint/2010/main" val="158941825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65</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395166"/>
            <a:ext cx="3148096" cy="410667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300497" y="185386"/>
            <a:ext cx="5843503" cy="4524315"/>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a:t>
            </a:r>
            <a:r>
              <a:rPr lang="en-US" sz="2400" i="1" dirty="0" smtClean="0"/>
              <a:t>. </a:t>
            </a:r>
            <a:endParaRPr lang="en-US" sz="2400" i="1" dirty="0"/>
          </a:p>
        </p:txBody>
      </p:sp>
    </p:spTree>
    <p:extLst>
      <p:ext uri="{BB962C8B-B14F-4D97-AF65-F5344CB8AC3E}">
        <p14:creationId xmlns:p14="http://schemas.microsoft.com/office/powerpoint/2010/main" val="23538843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66</a:t>
            </a:fld>
            <a:endParaRPr lang="en-US"/>
          </a:p>
        </p:txBody>
      </p:sp>
      <p:sp>
        <p:nvSpPr>
          <p:cNvPr id="6" name="Rectangle 5"/>
          <p:cNvSpPr/>
          <p:nvPr/>
        </p:nvSpPr>
        <p:spPr>
          <a:xfrm>
            <a:off x="228600" y="4325365"/>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p:spTree>
    <p:extLst>
      <p:ext uri="{BB962C8B-B14F-4D97-AF65-F5344CB8AC3E}">
        <p14:creationId xmlns:p14="http://schemas.microsoft.com/office/powerpoint/2010/main" val="210140123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914400"/>
            <a:ext cx="3200400" cy="310872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4892711" y="93309"/>
            <a:ext cx="4146901" cy="4941724"/>
          </a:xfrm>
          <a:prstGeom prst="rect">
            <a:avLst/>
          </a:prstGeom>
          <a:noFill/>
          <a:ln w="31750">
            <a:noFill/>
            <a:miter lim="800000"/>
            <a:headEnd/>
            <a:tailEnd/>
          </a:ln>
          <a:effectLst/>
        </p:spPr>
      </p:pic>
    </p:spTree>
    <p:extLst>
      <p:ext uri="{BB962C8B-B14F-4D97-AF65-F5344CB8AC3E}">
        <p14:creationId xmlns:p14="http://schemas.microsoft.com/office/powerpoint/2010/main" val="71650436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13411" name="Rectangle 3"/>
          <p:cNvSpPr>
            <a:spLocks noGrp="1" noChangeArrowheads="1"/>
          </p:cNvSpPr>
          <p:nvPr>
            <p:ph type="body" idx="1"/>
          </p:nvPr>
        </p:nvSpPr>
        <p:spPr>
          <a:xfrm>
            <a:off x="213097" y="227558"/>
            <a:ext cx="8702303" cy="4539705"/>
          </a:xfrm>
        </p:spPr>
        <p:txBody>
          <a:bodyPr>
            <a:noAutofit/>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dirty="0" smtClean="0"/>
              <a:t>“</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p:spTree>
    <p:extLst>
      <p:ext uri="{BB962C8B-B14F-4D97-AF65-F5344CB8AC3E}">
        <p14:creationId xmlns:p14="http://schemas.microsoft.com/office/powerpoint/2010/main" val="2594565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a:t>
            </a:fld>
            <a:endParaRPr lang="en-US"/>
          </a:p>
        </p:txBody>
      </p:sp>
      <p:pic>
        <p:nvPicPr>
          <p:cNvPr id="4" name="Picture 3" descr="Screen Shot 2014-04-22 at 9.0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69" y="1278419"/>
            <a:ext cx="7174233" cy="335385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TextBox 5"/>
          <p:cNvSpPr txBox="1"/>
          <p:nvPr/>
        </p:nvSpPr>
        <p:spPr>
          <a:xfrm>
            <a:off x="7525706" y="3298317"/>
            <a:ext cx="1391239" cy="646331"/>
          </a:xfrm>
          <a:prstGeom prst="rect">
            <a:avLst/>
          </a:prstGeom>
          <a:noFill/>
        </p:spPr>
        <p:txBody>
          <a:bodyPr wrap="none" rtlCol="0">
            <a:spAutoFit/>
          </a:bodyPr>
          <a:lstStyle/>
          <a:p>
            <a:r>
              <a:rPr lang="en-US" dirty="0" smtClean="0"/>
              <a:t>Isaac Asimov</a:t>
            </a:r>
          </a:p>
          <a:p>
            <a:pPr algn="ctr"/>
            <a:r>
              <a:rPr lang="en-US" dirty="0" smtClean="0"/>
              <a:t>(1919-1992)</a:t>
            </a:r>
            <a:endParaRPr lang="en-US" dirty="0"/>
          </a:p>
        </p:txBody>
      </p:sp>
    </p:spTree>
    <p:extLst>
      <p:ext uri="{BB962C8B-B14F-4D97-AF65-F5344CB8AC3E}">
        <p14:creationId xmlns:p14="http://schemas.microsoft.com/office/powerpoint/2010/main" val="1053876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48192" y="1028701"/>
            <a:ext cx="8534400" cy="812673"/>
          </a:xfrm>
        </p:spPr>
        <p:txBody>
          <a:bodyPr/>
          <a:lstStyle/>
          <a:p>
            <a:pPr>
              <a:buNone/>
            </a:pPr>
            <a:r>
              <a:rPr lang="en-US" sz="3600" dirty="0" smtClean="0"/>
              <a:t>	Agriculture </a:t>
            </a:r>
            <a:r>
              <a:rPr lang="en-US" sz="3600" b="1" dirty="0"/>
              <a:t>is</a:t>
            </a:r>
            <a:r>
              <a:rPr lang="en-US" sz="3600" dirty="0"/>
              <a:t> an “endless golden age” </a:t>
            </a:r>
            <a:r>
              <a:rPr lang="en-US" sz="3600" dirty="0" smtClean="0"/>
              <a:t>field</a:t>
            </a:r>
            <a:endParaRPr lang="en-US" dirty="0">
              <a:latin typeface="Times New Roman" pitchFamily="18" charset="0"/>
              <a:sym typeface="Symbol" pitchFamily="18" charset="2"/>
            </a:endParaRPr>
          </a:p>
        </p:txBody>
      </p:sp>
      <p:sp>
        <p:nvSpPr>
          <p:cNvPr id="4" name="Rectangle 3"/>
          <p:cNvSpPr/>
          <p:nvPr/>
        </p:nvSpPr>
        <p:spPr>
          <a:xfrm>
            <a:off x="434425" y="2819614"/>
            <a:ext cx="8361934"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a:t>
            </a:r>
            <a:r>
              <a:rPr lang="en-US" sz="3200" dirty="0" smtClean="0"/>
              <a:t>preservatives, genetic </a:t>
            </a:r>
            <a:r>
              <a:rPr lang="en-US" sz="3200" dirty="0" smtClean="0"/>
              <a:t>engineering, pest repellants, distribution channels, </a:t>
            </a:r>
            <a:r>
              <a:rPr lang="en-US" sz="3200" dirty="0" smtClean="0"/>
              <a:t>etc</a:t>
            </a:r>
            <a:r>
              <a:rPr lang="en-US" sz="3200" dirty="0" smtClean="0"/>
              <a:t>.</a:t>
            </a:r>
            <a:endParaRPr lang="en-US" sz="3200" i="1" baseline="30000" dirty="0">
              <a:latin typeface="Times New Roman" pitchFamily="18" charset="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69</a:t>
            </a:fld>
            <a:endParaRPr lang="en-US"/>
          </a:p>
        </p:txBody>
      </p:sp>
      <p:sp>
        <p:nvSpPr>
          <p:cNvPr id="6" name="Rectangle 5"/>
          <p:cNvSpPr/>
          <p:nvPr/>
        </p:nvSpPr>
        <p:spPr>
          <a:xfrm>
            <a:off x="315384" y="1841374"/>
            <a:ext cx="8600016"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buNone/>
            </a:pPr>
            <a:r>
              <a:rPr lang="en-US" sz="3600" dirty="0"/>
              <a:t>p</a:t>
            </a:r>
            <a:r>
              <a:rPr lang="en-US" sz="3200" dirty="0"/>
              <a:t>roduction from the same land </a:t>
            </a:r>
            <a:r>
              <a:rPr lang="en-US" sz="3200" dirty="0" smtClean="0"/>
              <a:t>increases 2%/year</a:t>
            </a:r>
            <a:endParaRPr lang="en-US" sz="3200" dirty="0">
              <a:latin typeface="Times New Roman" pitchFamily="18" charset="0"/>
              <a:sym typeface="Symbol" pitchFamily="18" charset="2"/>
            </a:endParaRPr>
          </a:p>
        </p:txBody>
      </p:sp>
    </p:spTree>
    <p:extLst>
      <p:ext uri="{BB962C8B-B14F-4D97-AF65-F5344CB8AC3E}">
        <p14:creationId xmlns:p14="http://schemas.microsoft.com/office/powerpoint/2010/main" val="1720161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914437" name="Picture 5" descr="corn_p3"/>
          <p:cNvPicPr>
            <a:picLocks noChangeAspect="1" noChangeArrowheads="1"/>
          </p:cNvPicPr>
          <p:nvPr/>
        </p:nvPicPr>
        <p:blipFill>
          <a:blip r:embed="rId2" cstate="print"/>
          <a:srcRect l="16835"/>
          <a:stretch>
            <a:fillRect/>
          </a:stretch>
        </p:blipFill>
        <p:spPr bwMode="auto">
          <a:xfrm>
            <a:off x="3890019" y="113863"/>
            <a:ext cx="4971932" cy="3536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14438" name="Text Box 6"/>
          <p:cNvSpPr txBox="1">
            <a:spLocks noChangeArrowheads="1"/>
          </p:cNvSpPr>
          <p:nvPr/>
        </p:nvSpPr>
        <p:spPr bwMode="auto">
          <a:xfrm>
            <a:off x="3713655" y="3871407"/>
            <a:ext cx="5209606" cy="584776"/>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09452" y="4519292"/>
            <a:ext cx="4152499" cy="400110"/>
          </a:xfrm>
          <a:prstGeom prst="rect">
            <a:avLst/>
          </a:prstGeom>
          <a:noFill/>
          <a:ln w="31750">
            <a:noFill/>
            <a:miter lim="800000"/>
            <a:headEnd/>
            <a:tailEnd/>
          </a:ln>
          <a:effectLst/>
        </p:spPr>
        <p:txBody>
          <a:bodyPr wrap="none">
            <a:spAutoFit/>
          </a:bodyPr>
          <a:lstStyle/>
          <a:p>
            <a:pPr algn="ctr"/>
            <a:r>
              <a:rPr lang="en-US" dirty="0">
                <a:solidFill>
                  <a:schemeClr val="bg1">
                    <a:lumMod val="65000"/>
                  </a:schemeClr>
                </a:solidFill>
              </a:rPr>
              <a:t>Michael </a:t>
            </a:r>
            <a:r>
              <a:rPr lang="en-US" dirty="0" err="1">
                <a:solidFill>
                  <a:schemeClr val="bg1">
                    <a:lumMod val="65000"/>
                  </a:schemeClr>
                </a:solidFill>
              </a:rPr>
              <a:t>Pollan’s</a:t>
            </a:r>
            <a:r>
              <a:rPr lang="en-US" dirty="0">
                <a:solidFill>
                  <a:schemeClr val="bg1">
                    <a:lumMod val="65000"/>
                  </a:schemeClr>
                </a:solidFill>
              </a:rPr>
              <a:t> </a:t>
            </a:r>
            <a:r>
              <a:rPr lang="en-US" sz="2000" i="1" dirty="0">
                <a:solidFill>
                  <a:schemeClr val="bg1">
                    <a:lumMod val="65000"/>
                  </a:schemeClr>
                </a:solidFill>
              </a:rPr>
              <a:t>The</a:t>
            </a:r>
            <a:r>
              <a:rPr lang="en-US" i="1" dirty="0">
                <a:solidFill>
                  <a:schemeClr val="bg1">
                    <a:lumMod val="65000"/>
                  </a:schemeClr>
                </a:solidFill>
              </a:rPr>
              <a:t> Omnivore’s Dilemma</a:t>
            </a:r>
            <a:endParaRPr lang="en-US" dirty="0">
              <a:solidFill>
                <a:schemeClr val="bg1">
                  <a:lumMod val="65000"/>
                </a:schemeClr>
              </a:solidFill>
            </a:endParaRPr>
          </a:p>
        </p:txBody>
      </p:sp>
      <p:sp>
        <p:nvSpPr>
          <p:cNvPr id="914443" name="Text Box 11"/>
          <p:cNvSpPr txBox="1">
            <a:spLocks noChangeArrowheads="1"/>
          </p:cNvSpPr>
          <p:nvPr/>
        </p:nvSpPr>
        <p:spPr bwMode="auto">
          <a:xfrm>
            <a:off x="541338" y="3536157"/>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rotWithShape="1">
          <a:blip r:embed="rId3" cstate="print"/>
          <a:srcRect r="12096"/>
          <a:stretch/>
        </p:blipFill>
        <p:spPr bwMode="auto">
          <a:xfrm>
            <a:off x="122620" y="479550"/>
            <a:ext cx="4151586" cy="264727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70</a:t>
            </a:fld>
            <a:endParaRPr lang="en-US"/>
          </a:p>
        </p:txBody>
      </p:sp>
    </p:spTree>
    <p:extLst>
      <p:ext uri="{BB962C8B-B14F-4D97-AF65-F5344CB8AC3E}">
        <p14:creationId xmlns:p14="http://schemas.microsoft.com/office/powerpoint/2010/main" val="26608453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915460" name="Picture 4" descr="v2n1a10-f01"/>
          <p:cNvPicPr>
            <a:picLocks noChangeAspect="1" noChangeArrowheads="1"/>
          </p:cNvPicPr>
          <p:nvPr/>
        </p:nvPicPr>
        <p:blipFill>
          <a:blip r:embed="rId2" cstate="print"/>
          <a:srcRect/>
          <a:stretch>
            <a:fillRect/>
          </a:stretch>
        </p:blipFill>
        <p:spPr bwMode="auto">
          <a:xfrm>
            <a:off x="1105319" y="125722"/>
            <a:ext cx="7207690" cy="4357262"/>
          </a:xfrm>
          <a:prstGeom prst="rect">
            <a:avLst/>
          </a:prstGeom>
          <a:noFill/>
        </p:spPr>
      </p:pic>
      <p:sp>
        <p:nvSpPr>
          <p:cNvPr id="915458" name="Rectangle 2"/>
          <p:cNvSpPr>
            <a:spLocks noGrp="1" noChangeArrowheads="1"/>
          </p:cNvSpPr>
          <p:nvPr>
            <p:ph type="title"/>
          </p:nvPr>
        </p:nvSpPr>
        <p:spPr>
          <a:xfrm>
            <a:off x="433400" y="205979"/>
            <a:ext cx="4152452" cy="857250"/>
          </a:xfrm>
          <a:solidFill>
            <a:schemeClr val="accent6">
              <a:lumMod val="40000"/>
              <a:lumOff val="60000"/>
            </a:schemeClr>
          </a:solidFill>
        </p:spPr>
        <p:txBody>
          <a:bodyPr/>
          <a:lstStyle/>
          <a:p>
            <a:r>
              <a:rPr lang="en-US" dirty="0"/>
              <a:t>Corn Yield</a:t>
            </a:r>
          </a:p>
        </p:txBody>
      </p:sp>
      <p:sp>
        <p:nvSpPr>
          <p:cNvPr id="915461" name="Text Box 5"/>
          <p:cNvSpPr txBox="1">
            <a:spLocks noChangeArrowheads="1"/>
          </p:cNvSpPr>
          <p:nvPr/>
        </p:nvSpPr>
        <p:spPr bwMode="auto">
          <a:xfrm rot="16200000">
            <a:off x="-40518" y="2449592"/>
            <a:ext cx="1570111" cy="369332"/>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2949491" y="4671776"/>
            <a:ext cx="5363518" cy="369332"/>
          </a:xfrm>
          <a:prstGeom prst="rect">
            <a:avLst/>
          </a:prstGeom>
          <a:noFill/>
          <a:ln w="31750">
            <a:noFill/>
            <a:miter lim="800000"/>
            <a:headEnd/>
            <a:tailEnd/>
          </a:ln>
          <a:effectLst/>
        </p:spPr>
        <p:txBody>
          <a:bodyPr wrap="none">
            <a:spAutoFit/>
          </a:bodyPr>
          <a:lstStyle/>
          <a:p>
            <a:r>
              <a:rPr lang="en-US" dirty="0"/>
              <a:t>http://</a:t>
            </a:r>
            <a:r>
              <a:rPr lang="en-US" dirty="0" err="1"/>
              <a:t>www.agbioforum.org</a:t>
            </a:r>
            <a:r>
              <a:rPr lang="en-US" dirty="0"/>
              <a:t>/v2n1/v2n1a10-ruttan.htm</a:t>
            </a:r>
          </a:p>
        </p:txBody>
      </p:sp>
      <p:sp>
        <p:nvSpPr>
          <p:cNvPr id="4" name="Slide Number Placeholder 3"/>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30810839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72</a:t>
            </a:fld>
            <a:endParaRPr lang="en-US" dirty="0"/>
          </a:p>
        </p:txBody>
      </p:sp>
      <p:sp>
        <p:nvSpPr>
          <p:cNvPr id="6" name="TextBox 5"/>
          <p:cNvSpPr txBox="1"/>
          <p:nvPr/>
        </p:nvSpPr>
        <p:spPr>
          <a:xfrm>
            <a:off x="253149" y="111458"/>
            <a:ext cx="8557752" cy="461665"/>
          </a:xfrm>
          <a:prstGeom prst="rect">
            <a:avLst/>
          </a:prstGeom>
          <a:noFill/>
        </p:spPr>
        <p:txBody>
          <a:bodyPr wrap="none" rtlCol="0">
            <a:spAutoFit/>
          </a:bodyPr>
          <a:lstStyle/>
          <a:p>
            <a:r>
              <a:rPr lang="en-US" sz="2400" dirty="0">
                <a:hlinkClick r:id="rId2"/>
              </a:rPr>
              <a:t>https://</a:t>
            </a:r>
            <a:r>
              <a:rPr lang="en-US" sz="2400" dirty="0" err="1">
                <a:hlinkClick r:id="rId2"/>
              </a:rPr>
              <a:t>www.wolframalpha.com</a:t>
            </a:r>
            <a:r>
              <a:rPr lang="en-US" sz="2400" dirty="0">
                <a:hlinkClick r:id="rId2"/>
              </a:rPr>
              <a:t>/input/?</a:t>
            </a:r>
            <a:r>
              <a:rPr lang="en-US" sz="2400" dirty="0" err="1">
                <a:hlinkClick r:id="rId2"/>
              </a:rPr>
              <a:t>i</a:t>
            </a:r>
            <a:r>
              <a:rPr lang="en-US" sz="2400" dirty="0">
                <a:hlinkClick r:id="rId2"/>
              </a:rPr>
              <a:t>=</a:t>
            </a:r>
            <a:r>
              <a:rPr lang="en-US" sz="2400" dirty="0" err="1">
                <a:hlinkClick r:id="rId2"/>
              </a:rPr>
              <a:t>corn+yield+china+vs</a:t>
            </a:r>
            <a:r>
              <a:rPr lang="en-US" sz="2400" dirty="0">
                <a:hlinkClick r:id="rId2"/>
              </a:rPr>
              <a:t>.+us</a:t>
            </a:r>
            <a:endParaRPr lang="en-US" sz="2400" dirty="0"/>
          </a:p>
        </p:txBody>
      </p:sp>
      <p:pic>
        <p:nvPicPr>
          <p:cNvPr id="5" name="Picture 4" descr="Screen Shot 2014-04-22 at 11.38.39 AM.png"/>
          <p:cNvPicPr>
            <a:picLocks noChangeAspect="1"/>
          </p:cNvPicPr>
          <p:nvPr/>
        </p:nvPicPr>
        <p:blipFill rotWithShape="1">
          <a:blip r:embed="rId3">
            <a:extLst>
              <a:ext uri="{28A0092B-C50C-407E-A947-70E740481C1C}">
                <a14:useLocalDpi xmlns:a14="http://schemas.microsoft.com/office/drawing/2010/main" val="0"/>
              </a:ext>
            </a:extLst>
          </a:blip>
          <a:srcRect r="4575"/>
          <a:stretch/>
        </p:blipFill>
        <p:spPr>
          <a:xfrm>
            <a:off x="253149" y="683550"/>
            <a:ext cx="8725663" cy="3870644"/>
          </a:xfrm>
          <a:prstGeom prst="rect">
            <a:avLst/>
          </a:prstGeom>
        </p:spPr>
      </p:pic>
    </p:spTree>
    <p:extLst>
      <p:ext uri="{BB962C8B-B14F-4D97-AF65-F5344CB8AC3E}">
        <p14:creationId xmlns:p14="http://schemas.microsoft.com/office/powerpoint/2010/main" val="70552405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73</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Rectangle 5"/>
          <p:cNvSpPr/>
          <p:nvPr/>
        </p:nvSpPr>
        <p:spPr>
          <a:xfrm>
            <a:off x="272766" y="2089608"/>
            <a:ext cx="6478153" cy="2677656"/>
          </a:xfrm>
          <a:prstGeom prst="rect">
            <a:avLst/>
          </a:prstGeom>
        </p:spPr>
        <p:txBody>
          <a:bodyPr wrap="square">
            <a:spAutoFit/>
          </a:bodyPr>
          <a:lstStyle/>
          <a:p>
            <a:r>
              <a:rPr lang="en-US" sz="2800" dirty="0"/>
              <a:t>The 2014 fair will feature an Algae Bar at which </a:t>
            </a:r>
            <a:r>
              <a:rPr lang="en-US" sz="2800" dirty="0" smtClean="0"/>
              <a:t>“mock</a:t>
            </a:r>
            <a:r>
              <a:rPr lang="en-US" sz="2800" dirty="0"/>
              <a:t>-</a:t>
            </a:r>
            <a:r>
              <a:rPr lang="en-US" sz="2800" dirty="0" smtClean="0"/>
              <a:t>turkey” </a:t>
            </a:r>
            <a:r>
              <a:rPr lang="en-US" sz="2800" dirty="0"/>
              <a:t>and </a:t>
            </a:r>
            <a:r>
              <a:rPr lang="en-US" sz="2800" dirty="0" smtClean="0"/>
              <a:t>“</a:t>
            </a:r>
            <a:r>
              <a:rPr lang="en-US" sz="2800" dirty="0" err="1" smtClean="0"/>
              <a:t>pseudosteak</a:t>
            </a:r>
            <a:r>
              <a:rPr lang="en-US" sz="2800" dirty="0" smtClean="0"/>
              <a:t>” </a:t>
            </a:r>
            <a:r>
              <a:rPr lang="en-US" sz="2800" dirty="0"/>
              <a:t>will be served. It </a:t>
            </a:r>
            <a:r>
              <a:rPr lang="en-US" sz="2800" dirty="0" smtClean="0"/>
              <a:t>won’t </a:t>
            </a:r>
            <a:r>
              <a:rPr lang="en-US" sz="2800" dirty="0"/>
              <a:t>be bad at all (if you can dig up those premium prices), but there will be considerable psychological resistance to such an innovation.</a:t>
            </a:r>
          </a:p>
        </p:txBody>
      </p:sp>
    </p:spTree>
    <p:extLst>
      <p:ext uri="{BB962C8B-B14F-4D97-AF65-F5344CB8AC3E}">
        <p14:creationId xmlns:p14="http://schemas.microsoft.com/office/powerpoint/2010/main" val="2090572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588556" y="970703"/>
            <a:ext cx="5555443" cy="4282545"/>
          </a:xfrm>
          <a:prstGeom prst="rect">
            <a:avLst/>
          </a:prstGeom>
          <a:noFill/>
          <a:ln w="9525">
            <a:noFill/>
            <a:miter lim="800000"/>
            <a:headEnd/>
            <a:tailEnd/>
          </a:ln>
        </p:spPr>
      </p:pic>
      <p:sp>
        <p:nvSpPr>
          <p:cNvPr id="2" name="Title 1"/>
          <p:cNvSpPr>
            <a:spLocks noGrp="1"/>
          </p:cNvSpPr>
          <p:nvPr>
            <p:ph type="title"/>
          </p:nvPr>
        </p:nvSpPr>
        <p:spPr>
          <a:xfrm>
            <a:off x="3886281" y="80793"/>
            <a:ext cx="4978909" cy="857250"/>
          </a:xfrm>
        </p:spPr>
        <p:txBody>
          <a:bodyPr/>
          <a:lstStyle/>
          <a:p>
            <a:r>
              <a:rPr lang="en-US" dirty="0" smtClean="0">
                <a:solidFill>
                  <a:srgbClr val="FFFF00"/>
                </a:solidFill>
              </a:rPr>
              <a:t>Green Revolution</a:t>
            </a:r>
            <a:endParaRPr lang="en-US" dirty="0">
              <a:solidFill>
                <a:srgbClr val="FFFF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 y="-1"/>
            <a:ext cx="3588557" cy="5163391"/>
          </a:xfrm>
          <a:prstGeom prst="rect">
            <a:avLst/>
          </a:prstGeom>
          <a:noFill/>
          <a:ln w="9525">
            <a:noFill/>
            <a:miter lim="800000"/>
            <a:headEnd/>
            <a:tailEnd/>
          </a:ln>
        </p:spPr>
      </p:pic>
      <p:sp>
        <p:nvSpPr>
          <p:cNvPr id="5" name="Rectangle 4"/>
          <p:cNvSpPr/>
          <p:nvPr/>
        </p:nvSpPr>
        <p:spPr>
          <a:xfrm>
            <a:off x="3810000" y="4182488"/>
            <a:ext cx="5055190" cy="584776"/>
          </a:xfrm>
          <a:prstGeom prst="rect">
            <a:avLst/>
          </a:prstGeom>
          <a:solidFill>
            <a:schemeClr val="tx1">
              <a:alpha val="49000"/>
            </a:schemeClr>
          </a:solidFill>
        </p:spPr>
        <p:txBody>
          <a:bodyPr wrap="none">
            <a:spAutoFit/>
          </a:bodyPr>
          <a:lstStyle/>
          <a:p>
            <a:r>
              <a:rPr lang="en-US" sz="3200" dirty="0" smtClean="0">
                <a:solidFill>
                  <a:srgbClr val="FFFF00"/>
                </a:solidFill>
              </a:rPr>
              <a:t>Norman Borlaug (1914-2009)</a:t>
            </a:r>
            <a:endParaRPr lang="en-US" sz="3200" dirty="0">
              <a:solidFill>
                <a:srgbClr val="FFFF00"/>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74</a:t>
            </a:fld>
            <a:endParaRPr lang="en-US"/>
          </a:p>
        </p:txBody>
      </p:sp>
    </p:spTree>
    <p:extLst>
      <p:ext uri="{BB962C8B-B14F-4D97-AF65-F5344CB8AC3E}">
        <p14:creationId xmlns:p14="http://schemas.microsoft.com/office/powerpoint/2010/main" val="347904503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Rectangle 3"/>
          <p:cNvSpPr/>
          <p:nvPr/>
        </p:nvSpPr>
        <p:spPr>
          <a:xfrm>
            <a:off x="161954" y="93751"/>
            <a:ext cx="8873366" cy="4893647"/>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b="1" dirty="0" smtClean="0">
                <a:solidFill>
                  <a:srgbClr val="000000"/>
                </a:solidFill>
                <a:ea typeface="ＭＳ Ｐゴシック" pitchFamily="50"/>
                <a:cs typeface="ＭＳ Ｐゴシック" pitchFamily="50"/>
              </a:rPr>
              <a:t>At </a:t>
            </a:r>
            <a:r>
              <a:rPr lang="en-US" sz="2400" b="1" dirty="0" smtClean="0">
                <a:solidFill>
                  <a:srgbClr val="000000"/>
                </a:solidFill>
                <a:ea typeface="ＭＳ Ｐゴシック" pitchFamily="50"/>
                <a:cs typeface="ＭＳ Ｐゴシック" pitchFamily="50"/>
              </a:rPr>
              <a:t>a time when doom-</a:t>
            </a:r>
            <a:r>
              <a:rPr lang="en-US" sz="2400" b="1" dirty="0" err="1" smtClean="0">
                <a:solidFill>
                  <a:srgbClr val="000000"/>
                </a:solidFill>
                <a:ea typeface="ＭＳ Ｐゴシック" pitchFamily="50"/>
                <a:cs typeface="ＭＳ Ｐゴシック" pitchFamily="50"/>
              </a:rPr>
              <a:t>sayers</a:t>
            </a:r>
            <a:r>
              <a:rPr lang="en-US" sz="2400" b="1" dirty="0" smtClean="0">
                <a:solidFill>
                  <a:srgbClr val="000000"/>
                </a:solidFill>
                <a:ea typeface="ＭＳ Ｐゴシック" pitchFamily="50"/>
                <a:cs typeface="ＭＳ Ｐゴシック" pitchFamily="50"/>
              </a:rPr>
              <a:t> were hopping around saying everyone was going to starve, Norman was working.</a:t>
            </a:r>
            <a:r>
              <a:rPr lang="en-US" sz="2400" dirty="0" smtClean="0">
                <a:solidFill>
                  <a:srgbClr val="000000"/>
                </a:solidFill>
                <a:ea typeface="ＭＳ Ｐゴシック" pitchFamily="50"/>
                <a:cs typeface="ＭＳ Ｐゴシック" pitchFamily="50"/>
              </a:rPr>
              <a:t>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a:t>
            </a:r>
            <a:r>
              <a:rPr lang="en-US" sz="2400" dirty="0" smtClean="0">
                <a:solidFill>
                  <a:srgbClr val="000000"/>
                </a:solidFill>
                <a:ea typeface="ＭＳ Ｐゴシック" pitchFamily="50"/>
                <a:cs typeface="ＭＳ Ｐゴシック" pitchFamily="50"/>
              </a:rPr>
              <a:t>wasn’t </a:t>
            </a:r>
            <a:r>
              <a:rPr lang="en-US" sz="2400" dirty="0" smtClean="0">
                <a:solidFill>
                  <a:srgbClr val="000000"/>
                </a:solidFill>
                <a:ea typeface="ＭＳ Ｐゴシック" pitchFamily="50"/>
                <a:cs typeface="ＭＳ Ｐゴシック" pitchFamily="50"/>
              </a:rPr>
              <a:t>done. He did the same thing with a new rice in China. </a:t>
            </a:r>
            <a:r>
              <a:rPr lang="en-US" sz="2400" dirty="0" smtClean="0">
                <a:solidFill>
                  <a:srgbClr val="000000"/>
                </a:solidFill>
                <a:ea typeface="ＭＳ Ｐゴシック" pitchFamily="50"/>
                <a:cs typeface="ＭＳ Ｐゴシック" pitchFamily="50"/>
              </a:rPr>
              <a:t>He’s </a:t>
            </a:r>
            <a:r>
              <a:rPr lang="en-US" sz="2400" dirty="0" smtClean="0">
                <a:solidFill>
                  <a:srgbClr val="000000"/>
                </a:solidFill>
                <a:ea typeface="ＭＳ Ｐゴシック" pitchFamily="50"/>
                <a:cs typeface="ＭＳ Ｐゴシック" pitchFamily="50"/>
              </a:rPr>
              <a:t>doing the same thing in Africa </a:t>
            </a:r>
            <a:r>
              <a:rPr lang="en-US" sz="2400" dirty="0" smtClean="0">
                <a:solidFill>
                  <a:srgbClr val="000000"/>
                </a:solidFill>
                <a:ea typeface="ＭＳ Ｐゴシック" pitchFamily="50"/>
                <a:cs typeface="ＭＳ Ｐゴシック" pitchFamily="50"/>
              </a:rPr>
              <a:t>- </a:t>
            </a:r>
            <a:r>
              <a:rPr lang="en-US" sz="2400" dirty="0" smtClean="0">
                <a:solidFill>
                  <a:srgbClr val="000000"/>
                </a:solidFill>
                <a:ea typeface="ＭＳ Ｐゴシック" pitchFamily="50"/>
                <a:cs typeface="ＭＳ Ｐゴシック" pitchFamily="50"/>
              </a:rPr>
              <a:t>as much of Africa as </a:t>
            </a:r>
            <a:r>
              <a:rPr lang="en-US" sz="2400" dirty="0" smtClean="0">
                <a:solidFill>
                  <a:srgbClr val="000000"/>
                </a:solidFill>
                <a:ea typeface="ＭＳ Ｐゴシック" pitchFamily="50"/>
                <a:cs typeface="ＭＳ Ｐゴシック" pitchFamily="50"/>
              </a:rPr>
              <a:t>he’s </a:t>
            </a:r>
            <a:r>
              <a:rPr lang="en-US" sz="2400" dirty="0" smtClean="0">
                <a:solidFill>
                  <a:srgbClr val="000000"/>
                </a:solidFill>
                <a:ea typeface="ＭＳ Ｐゴシック" pitchFamily="50"/>
                <a:cs typeface="ＭＳ Ｐゴシック" pitchFamily="50"/>
              </a:rPr>
              <a:t>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a:t>
            </a:r>
            <a:r>
              <a:rPr lang="en-US" sz="2400" dirty="0" smtClean="0">
                <a:solidFill>
                  <a:srgbClr val="000000"/>
                </a:solidFill>
                <a:ea typeface="ＭＳ Ｐゴシック" pitchFamily="50"/>
                <a:cs typeface="ＭＳ Ｐゴシック" pitchFamily="50"/>
              </a:rPr>
              <a:t>And </a:t>
            </a:r>
            <a:r>
              <a:rPr lang="en-US" sz="2400" dirty="0" smtClean="0">
                <a:solidFill>
                  <a:srgbClr val="000000"/>
                </a:solidFill>
                <a:ea typeface="ＭＳ Ｐゴシック" pitchFamily="50"/>
                <a:cs typeface="ＭＳ Ｐゴシック" pitchFamily="50"/>
              </a:rPr>
              <a:t>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endParaRPr lang="en-US" sz="2800" dirty="0" smtClean="0">
              <a:solidFill>
                <a:srgbClr val="000000"/>
              </a:solidFill>
              <a:ea typeface="ＭＳ Ｐゴシック" pitchFamily="50"/>
              <a:cs typeface="ＭＳ Ｐゴシック" pitchFamily="50"/>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75</a:t>
            </a:fld>
            <a:endParaRPr lang="en-US" dirty="0"/>
          </a:p>
        </p:txBody>
      </p:sp>
      <p:sp>
        <p:nvSpPr>
          <p:cNvPr id="6" name="Rectangle 5"/>
          <p:cNvSpPr/>
          <p:nvPr/>
        </p:nvSpPr>
        <p:spPr>
          <a:xfrm>
            <a:off x="5271320" y="4561115"/>
            <a:ext cx="3619801" cy="461665"/>
          </a:xfrm>
          <a:prstGeom prst="rect">
            <a:avLst/>
          </a:prstGeom>
          <a:solidFill>
            <a:schemeClr val="accent6">
              <a:lumMod val="40000"/>
              <a:lumOff val="60000"/>
            </a:schemeClr>
          </a:solidFill>
        </p:spPr>
        <p:txBody>
          <a:bodyPr wrap="none">
            <a:spAutoFit/>
          </a:bodyPr>
          <a:lstStyle/>
          <a:p>
            <a:r>
              <a:rPr lang="en-US" sz="2400" dirty="0">
                <a:solidFill>
                  <a:srgbClr val="000000"/>
                </a:solidFill>
                <a:ea typeface="ＭＳ Ｐゴシック" pitchFamily="50"/>
                <a:cs typeface="ＭＳ Ｐゴシック" pitchFamily="50"/>
              </a:rPr>
              <a:t>Penn </a:t>
            </a:r>
            <a:r>
              <a:rPr lang="en-US" sz="2400" dirty="0" err="1">
                <a:solidFill>
                  <a:srgbClr val="000000"/>
                </a:solidFill>
                <a:ea typeface="ＭＳ Ｐゴシック" pitchFamily="50"/>
                <a:cs typeface="ＭＳ Ｐゴシック" pitchFamily="50"/>
              </a:rPr>
              <a:t>Jillette</a:t>
            </a:r>
            <a:r>
              <a:rPr lang="en-US" sz="2400" dirty="0">
                <a:solidFill>
                  <a:srgbClr val="000000"/>
                </a:solidFill>
                <a:ea typeface="ＭＳ Ｐゴシック" pitchFamily="50"/>
                <a:cs typeface="ＭＳ Ｐゴシック" pitchFamily="50"/>
              </a:rPr>
              <a:t> (</a:t>
            </a:r>
            <a:r>
              <a:rPr lang="en-US" sz="2400" i="1" dirty="0">
                <a:solidFill>
                  <a:srgbClr val="000000"/>
                </a:solidFill>
                <a:ea typeface="ＭＳ Ｐゴシック" pitchFamily="50"/>
                <a:cs typeface="ＭＳ Ｐゴシック" pitchFamily="50"/>
              </a:rPr>
              <a:t>Penn &amp; Teller</a:t>
            </a:r>
            <a:r>
              <a:rPr lang="en-US" sz="2400" dirty="0">
                <a:solidFill>
                  <a:srgbClr val="000000"/>
                </a:solidFill>
                <a:ea typeface="ＭＳ Ｐゴシック" pitchFamily="50"/>
                <a:cs typeface="ＭＳ Ｐゴシック" pitchFamily="50"/>
              </a:rPr>
              <a:t>)</a:t>
            </a:r>
            <a:endParaRPr lang="en-US" sz="2400" dirty="0"/>
          </a:p>
        </p:txBody>
      </p:sp>
    </p:spTree>
    <p:extLst>
      <p:ext uri="{BB962C8B-B14F-4D97-AF65-F5344CB8AC3E}">
        <p14:creationId xmlns:p14="http://schemas.microsoft.com/office/powerpoint/2010/main" val="15385073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76</a:t>
            </a:fld>
            <a:endParaRPr lang="en-US"/>
          </a:p>
        </p:txBody>
      </p:sp>
      <p:sp>
        <p:nvSpPr>
          <p:cNvPr id="2" name="TextBox 1"/>
          <p:cNvSpPr txBox="1"/>
          <p:nvPr/>
        </p:nvSpPr>
        <p:spPr>
          <a:xfrm>
            <a:off x="3545938" y="4244044"/>
            <a:ext cx="4929404" cy="523220"/>
          </a:xfrm>
          <a:prstGeom prst="rect">
            <a:avLst/>
          </a:prstGeom>
          <a:solidFill>
            <a:schemeClr val="accent6">
              <a:lumMod val="40000"/>
              <a:lumOff val="60000"/>
            </a:schemeClr>
          </a:solidFill>
        </p:spPr>
        <p:txBody>
          <a:bodyPr wrap="none" rtlCol="0">
            <a:spAutoFit/>
          </a:bodyPr>
          <a:lstStyle/>
          <a:p>
            <a:r>
              <a:rPr lang="en-US" sz="2800" dirty="0" smtClean="0"/>
              <a:t>What about his other postulate?</a:t>
            </a:r>
            <a:endParaRPr lang="en-US" sz="2800" dirty="0"/>
          </a:p>
        </p:txBody>
      </p:sp>
    </p:spTree>
    <p:extLst>
      <p:ext uri="{BB962C8B-B14F-4D97-AF65-F5344CB8AC3E}">
        <p14:creationId xmlns:p14="http://schemas.microsoft.com/office/powerpoint/2010/main" val="133981127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38740" b="56292"/>
          <a:stretch/>
        </p:blipFill>
        <p:spPr>
          <a:xfrm>
            <a:off x="5955861" y="84463"/>
            <a:ext cx="2961083" cy="9876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643912"/>
            <a:ext cx="2166026" cy="3130893"/>
          </a:xfrm>
          <a:prstGeom prst="rect">
            <a:avLst/>
          </a:prstGeom>
        </p:spPr>
      </p:pic>
      <p:sp>
        <p:nvSpPr>
          <p:cNvPr id="3" name="Rectangle 2"/>
          <p:cNvSpPr/>
          <p:nvPr/>
        </p:nvSpPr>
        <p:spPr>
          <a:xfrm>
            <a:off x="272766" y="594458"/>
            <a:ext cx="6280434" cy="4154983"/>
          </a:xfrm>
          <a:prstGeom prst="rect">
            <a:avLst/>
          </a:prstGeom>
        </p:spPr>
        <p:txBody>
          <a:bodyPr wrap="square">
            <a:spAutoFit/>
          </a:bodyPr>
          <a:lstStyle/>
          <a:p>
            <a:r>
              <a:rPr lang="en-US" sz="2400" dirty="0"/>
              <a:t>Well, the </a:t>
            </a:r>
            <a:r>
              <a:rPr lang="en-US" sz="2400" dirty="0" smtClean="0"/>
              <a:t>earth’s </a:t>
            </a:r>
            <a:r>
              <a:rPr lang="en-US" sz="2400" dirty="0"/>
              <a:t>population is now about 3,000,000,000 and is doubling every 40 years. If this rate of doubling goes unchecked, then a World-Manhattan is coming in just 500 years. All earth will be a single choked Manhattan by A.D. 2450 and society will collapse long before that!</a:t>
            </a:r>
          </a:p>
          <a:p>
            <a:endParaRPr lang="en-US" sz="2400" dirty="0"/>
          </a:p>
          <a:p>
            <a:r>
              <a:rPr lang="en-US" sz="2400" dirty="0"/>
              <a:t>There are only two general ways of preventing this: (1) raise the death rate; (2) lower the birth rate. </a:t>
            </a:r>
            <a:r>
              <a:rPr lang="en-US" sz="2400" b="1" dirty="0"/>
              <a:t>Undoubtedly, the world of </a:t>
            </a:r>
            <a:r>
              <a:rPr lang="en-US" sz="2400" b="1" dirty="0" smtClean="0"/>
              <a:t> </a:t>
            </a:r>
            <a:r>
              <a:rPr lang="en-US" sz="2400" b="1" dirty="0"/>
              <a:t>2014 will have agreed on the latter method.</a:t>
            </a:r>
          </a:p>
        </p:txBody>
      </p:sp>
    </p:spTree>
    <p:extLst>
      <p:ext uri="{BB962C8B-B14F-4D97-AF65-F5344CB8AC3E}">
        <p14:creationId xmlns:p14="http://schemas.microsoft.com/office/powerpoint/2010/main" val="33580461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78</a:t>
            </a:fld>
            <a:endParaRPr lang="en-US" dirty="0"/>
          </a:p>
        </p:txBody>
      </p:sp>
      <p:sp>
        <p:nvSpPr>
          <p:cNvPr id="3" name="Rectangle 2"/>
          <p:cNvSpPr/>
          <p:nvPr/>
        </p:nvSpPr>
        <p:spPr>
          <a:xfrm>
            <a:off x="312520" y="2009322"/>
            <a:ext cx="6111627" cy="2677656"/>
          </a:xfrm>
          <a:prstGeom prst="rect">
            <a:avLst/>
          </a:prstGeom>
        </p:spPr>
        <p:txBody>
          <a:bodyPr wrap="square">
            <a:spAutoFit/>
          </a:bodyPr>
          <a:lstStyle/>
          <a:p>
            <a:r>
              <a:rPr lang="en-US" sz="2400" dirty="0" smtClean="0"/>
              <a:t>“In </a:t>
            </a:r>
            <a:r>
              <a:rPr lang="en-US" sz="2400" dirty="0"/>
              <a:t>2014, there is every likelihood that the world population will be 6,500,000,000 and the population of the United States will be 350,000,000. Boston-to-Washington, the most crowded area of its size on the earth, will have become a single city with a population of over 40,000,000</a:t>
            </a:r>
            <a:r>
              <a:rPr lang="en-US" sz="2400" dirty="0" smtClean="0"/>
              <a:t>.”</a:t>
            </a:r>
            <a:endParaRPr lang="en-US" sz="2400"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Tree>
    <p:extLst>
      <p:ext uri="{BB962C8B-B14F-4D97-AF65-F5344CB8AC3E}">
        <p14:creationId xmlns:p14="http://schemas.microsoft.com/office/powerpoint/2010/main" val="3373694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pic>
        <p:nvPicPr>
          <p:cNvPr id="3" name="Picture 2"/>
          <p:cNvPicPr>
            <a:picLocks noChangeAspect="1"/>
          </p:cNvPicPr>
          <p:nvPr/>
        </p:nvPicPr>
        <p:blipFill>
          <a:blip r:embed="rId2"/>
          <a:stretch>
            <a:fillRect/>
          </a:stretch>
        </p:blipFill>
        <p:spPr>
          <a:xfrm>
            <a:off x="107860" y="323868"/>
            <a:ext cx="4260210" cy="431252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419214" y="1504529"/>
            <a:ext cx="4616108" cy="3170099"/>
          </a:xfrm>
          <a:prstGeom prst="rect">
            <a:avLst/>
          </a:prstGeom>
        </p:spPr>
        <p:txBody>
          <a:bodyPr wrap="square">
            <a:spAutoFit/>
          </a:bodyPr>
          <a:lstStyle/>
          <a:p>
            <a:r>
              <a:rPr lang="en-US" sz="2000" dirty="0" smtClean="0"/>
              <a:t>“Much </a:t>
            </a:r>
            <a:r>
              <a:rPr lang="en-US" sz="2000" dirty="0"/>
              <a:t>effort will be put into the designing of vehicles with </a:t>
            </a:r>
            <a:r>
              <a:rPr lang="en-US" sz="2000" dirty="0" smtClean="0"/>
              <a:t>“Robot</a:t>
            </a:r>
            <a:r>
              <a:rPr lang="en-US" sz="2000" dirty="0"/>
              <a:t>-</a:t>
            </a:r>
            <a:r>
              <a:rPr lang="en-US" sz="2000" dirty="0" smtClean="0"/>
              <a:t>brains” - </a:t>
            </a:r>
            <a:r>
              <a:rPr lang="en-US" sz="2000" dirty="0"/>
              <a:t>vehicles that can be set for particular destinations and that will </a:t>
            </a:r>
            <a:r>
              <a:rPr lang="en-US" sz="2000" dirty="0" smtClean="0"/>
              <a:t>then </a:t>
            </a:r>
            <a:r>
              <a:rPr lang="en-US" sz="2000" dirty="0"/>
              <a:t>proceed there without interference by the slow reflexes of a human driver. I suspect one of the major attractions of the 2014 fair will be rides on small </a:t>
            </a:r>
            <a:r>
              <a:rPr lang="en-US" sz="2000" dirty="0" err="1" smtClean="0"/>
              <a:t>roboticized</a:t>
            </a:r>
            <a:r>
              <a:rPr lang="en-US" sz="2000" dirty="0" smtClean="0"/>
              <a:t> </a:t>
            </a:r>
            <a:r>
              <a:rPr lang="en-US" sz="2000" dirty="0"/>
              <a:t>cars which will maneuver in crowds at the two-foot level, neatly and automatically avoiding each other</a:t>
            </a:r>
            <a:r>
              <a:rPr lang="en-US" sz="2000" dirty="0" smtClean="0"/>
              <a:t>.”</a:t>
            </a:r>
            <a:endParaRPr lang="en-US" sz="2000" dirty="0"/>
          </a:p>
        </p:txBody>
      </p:sp>
      <p:pic>
        <p:nvPicPr>
          <p:cNvPr id="5" name="Picture 4"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37583" b="55021"/>
          <a:stretch/>
        </p:blipFill>
        <p:spPr>
          <a:xfrm>
            <a:off x="4883432" y="70092"/>
            <a:ext cx="4160414" cy="1401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53695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5" descr="Screen Shot 2014-04-22 at 9.19.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44" y="64008"/>
            <a:ext cx="8799633" cy="383090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6507B5A5-F0C2-644D-AEA7-E773B6B78F38}" type="slidenum">
              <a:rPr lang="en-US" smtClean="0"/>
              <a:t>79</a:t>
            </a:fld>
            <a:endParaRPr lang="en-US" dirty="0"/>
          </a:p>
        </p:txBody>
      </p:sp>
      <p:pic>
        <p:nvPicPr>
          <p:cNvPr id="4" name="Picture 3"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28791" b="56292"/>
          <a:stretch/>
        </p:blipFill>
        <p:spPr>
          <a:xfrm>
            <a:off x="73850" y="3589060"/>
            <a:ext cx="4733622" cy="1358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22772" y="2925415"/>
            <a:ext cx="4336528" cy="1938992"/>
          </a:xfrm>
          <a:prstGeom prst="rect">
            <a:avLst/>
          </a:prstGeom>
          <a:solidFill>
            <a:schemeClr val="accent6">
              <a:lumMod val="20000"/>
              <a:lumOff val="80000"/>
            </a:schemeClr>
          </a:solidFill>
        </p:spPr>
        <p:txBody>
          <a:bodyPr wrap="square">
            <a:spAutoFit/>
          </a:bodyPr>
          <a:lstStyle/>
          <a:p>
            <a:r>
              <a:rPr lang="en-US" sz="2400" dirty="0" smtClean="0"/>
              <a:t>“In </a:t>
            </a:r>
            <a:r>
              <a:rPr lang="en-US" sz="2400" dirty="0"/>
              <a:t>2014, there is every likelihood that the world population will be 6,500,000,000 and the population of the United States will be </a:t>
            </a:r>
            <a:r>
              <a:rPr lang="en-US" sz="2400" dirty="0" smtClean="0"/>
              <a:t>350,000,000.”</a:t>
            </a:r>
            <a:endParaRPr lang="en-US" sz="2400" dirty="0"/>
          </a:p>
        </p:txBody>
      </p:sp>
    </p:spTree>
    <p:extLst>
      <p:ext uri="{BB962C8B-B14F-4D97-AF65-F5344CB8AC3E}">
        <p14:creationId xmlns:p14="http://schemas.microsoft.com/office/powerpoint/2010/main" val="1655513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78595" name="Picture 3"/>
          <p:cNvPicPr>
            <a:picLocks noChangeAspect="1" noChangeArrowheads="1"/>
          </p:cNvPicPr>
          <p:nvPr/>
        </p:nvPicPr>
        <p:blipFill>
          <a:blip r:embed="rId2" cstate="print"/>
          <a:srcRect/>
          <a:stretch>
            <a:fillRect/>
          </a:stretch>
        </p:blipFill>
        <p:spPr bwMode="auto">
          <a:xfrm>
            <a:off x="368015" y="203150"/>
            <a:ext cx="3842785" cy="2565108"/>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554437" y="756409"/>
            <a:ext cx="4263728" cy="3281365"/>
          </a:xfrm>
          <a:prstGeom prst="rect">
            <a:avLst/>
          </a:prstGeom>
          <a:noFill/>
          <a:ln w="31750">
            <a:noFill/>
            <a:miter lim="800000"/>
            <a:headEnd/>
            <a:tailEnd/>
          </a:ln>
          <a:effectLst/>
        </p:spPr>
      </p:pic>
      <p:sp>
        <p:nvSpPr>
          <p:cNvPr id="878597" name="Text Box 5"/>
          <p:cNvSpPr txBox="1">
            <a:spLocks noChangeArrowheads="1"/>
          </p:cNvSpPr>
          <p:nvPr/>
        </p:nvSpPr>
        <p:spPr bwMode="auto">
          <a:xfrm>
            <a:off x="368015" y="2768258"/>
            <a:ext cx="4098502" cy="1938992"/>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80</a:t>
            </a:fld>
            <a:endParaRPr lang="en-US"/>
          </a:p>
        </p:txBody>
      </p:sp>
    </p:spTree>
    <p:extLst>
      <p:ext uri="{BB962C8B-B14F-4D97-AF65-F5344CB8AC3E}">
        <p14:creationId xmlns:p14="http://schemas.microsoft.com/office/powerpoint/2010/main" val="2346975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3" name="Rectangle 5"/>
          <p:cNvSpPr>
            <a:spLocks noChangeArrowheads="1"/>
          </p:cNvSpPr>
          <p:nvPr/>
        </p:nvSpPr>
        <p:spPr bwMode="auto">
          <a:xfrm>
            <a:off x="1900817" y="4628764"/>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81</a:t>
            </a:fld>
            <a:endParaRPr lang="en-US"/>
          </a:p>
        </p:txBody>
      </p:sp>
      <p:pic>
        <p:nvPicPr>
          <p:cNvPr id="5" name="Picture 4"/>
          <p:cNvPicPr>
            <a:picLocks noChangeAspect="1"/>
          </p:cNvPicPr>
          <p:nvPr/>
        </p:nvPicPr>
        <p:blipFill rotWithShape="1">
          <a:blip r:embed="rId2"/>
          <a:srcRect l="3545" t="3241" r="24184" b="3065"/>
          <a:stretch/>
        </p:blipFill>
        <p:spPr>
          <a:xfrm>
            <a:off x="392100" y="240155"/>
            <a:ext cx="5745100" cy="4474799"/>
          </a:xfrm>
          <a:prstGeom prst="rect">
            <a:avLst/>
          </a:prstGeom>
        </p:spPr>
      </p:pic>
      <p:sp>
        <p:nvSpPr>
          <p:cNvPr id="877570" name="Rectangle 2"/>
          <p:cNvSpPr>
            <a:spLocks noGrp="1" noChangeArrowheads="1"/>
          </p:cNvSpPr>
          <p:nvPr>
            <p:ph type="title"/>
          </p:nvPr>
        </p:nvSpPr>
        <p:spPr>
          <a:xfrm>
            <a:off x="6026388" y="120750"/>
            <a:ext cx="3000408" cy="1924717"/>
          </a:xfrm>
        </p:spPr>
        <p:txBody>
          <a:bodyPr>
            <a:normAutofit fontScale="90000"/>
          </a:bodyPr>
          <a:lstStyle/>
          <a:p>
            <a:r>
              <a:rPr lang="en-US" sz="4000" dirty="0"/>
              <a:t>Upcoming Malthusian Catastrophes?</a:t>
            </a:r>
          </a:p>
        </p:txBody>
      </p:sp>
      <p:pic>
        <p:nvPicPr>
          <p:cNvPr id="8" name="Picture 7"/>
          <p:cNvPicPr>
            <a:picLocks noChangeAspect="1"/>
          </p:cNvPicPr>
          <p:nvPr/>
        </p:nvPicPr>
        <p:blipFill rotWithShape="1">
          <a:blip r:embed="rId2"/>
          <a:srcRect l="80093" t="32909" r="2379" b="20511"/>
          <a:stretch/>
        </p:blipFill>
        <p:spPr>
          <a:xfrm>
            <a:off x="6230562" y="2045467"/>
            <a:ext cx="1366538" cy="2181833"/>
          </a:xfrm>
          <a:prstGeom prst="rect">
            <a:avLst/>
          </a:prstGeom>
        </p:spPr>
      </p:pic>
    </p:spTree>
    <p:extLst>
      <p:ext uri="{BB962C8B-B14F-4D97-AF65-F5344CB8AC3E}">
        <p14:creationId xmlns:p14="http://schemas.microsoft.com/office/powerpoint/2010/main" val="411659891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545" t="3241" r="24184" b="3065"/>
          <a:stretch/>
        </p:blipFill>
        <p:spPr>
          <a:xfrm>
            <a:off x="255716" y="0"/>
            <a:ext cx="8431084" cy="508391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82</a:t>
            </a:fld>
            <a:endParaRPr lang="en-US"/>
          </a:p>
        </p:txBody>
      </p:sp>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59" y="2664860"/>
            <a:ext cx="3927410" cy="2376248"/>
          </a:xfrm>
          <a:prstGeom prst="rect">
            <a:avLst/>
          </a:prstGeom>
        </p:spPr>
      </p:pic>
      <p:cxnSp>
        <p:nvCxnSpPr>
          <p:cNvPr id="8" name="Straight Arrow Connector 7"/>
          <p:cNvCxnSpPr/>
          <p:nvPr/>
        </p:nvCxnSpPr>
        <p:spPr>
          <a:xfrm flipV="1">
            <a:off x="4413168" y="3129918"/>
            <a:ext cx="2545326" cy="637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755" y="477361"/>
            <a:ext cx="3520348" cy="2371799"/>
          </a:xfrm>
          <a:prstGeom prst="rect">
            <a:avLst/>
          </a:prstGeom>
        </p:spPr>
      </p:pic>
      <p:cxnSp>
        <p:nvCxnSpPr>
          <p:cNvPr id="10" name="Straight Arrow Connector 9"/>
          <p:cNvCxnSpPr/>
          <p:nvPr/>
        </p:nvCxnSpPr>
        <p:spPr>
          <a:xfrm flipV="1">
            <a:off x="6103103" y="994120"/>
            <a:ext cx="2414522" cy="182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3256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dirty="0"/>
              <a:t>“</a:t>
            </a:r>
            <a:r>
              <a:rPr lang="en-US" b="1" dirty="0">
                <a:solidFill>
                  <a:srgbClr val="FFCC00"/>
                </a:solidFill>
              </a:rPr>
              <a:t>Corn</a:t>
            </a:r>
            <a:r>
              <a:rPr lang="en-US" dirty="0">
                <a:solidFill>
                  <a:schemeClr val="tx1"/>
                </a:solidFill>
              </a:rPr>
              <a:t>ucopian</a:t>
            </a:r>
            <a:r>
              <a:rPr lang="en-US" dirty="0"/>
              <a:t> View”</a:t>
            </a:r>
          </a:p>
        </p:txBody>
      </p:sp>
      <p:sp>
        <p:nvSpPr>
          <p:cNvPr id="879619" name="Rectangle 3"/>
          <p:cNvSpPr>
            <a:spLocks noGrp="1" noChangeArrowheads="1"/>
          </p:cNvSpPr>
          <p:nvPr>
            <p:ph type="body" idx="1"/>
          </p:nvPr>
        </p:nvSpPr>
        <p:spPr>
          <a:xfrm>
            <a:off x="247193" y="1200151"/>
            <a:ext cx="8583553" cy="3394472"/>
          </a:xfrm>
        </p:spPr>
        <p:txBody>
          <a:bodyPr>
            <a:noAutofit/>
          </a:bodyPr>
          <a:lstStyle/>
          <a:p>
            <a:pPr>
              <a:buNone/>
            </a:pPr>
            <a:r>
              <a:rPr lang="en-US" sz="2800" dirty="0"/>
              <a:t>Few resources are really finite</a:t>
            </a:r>
          </a:p>
          <a:p>
            <a:pPr>
              <a:buNone/>
            </a:pPr>
            <a:r>
              <a:rPr lang="en-US" sz="2800" dirty="0"/>
              <a:t>All scientific things </a:t>
            </a:r>
            <a:r>
              <a:rPr lang="en-US" sz="2800" dirty="0" smtClean="0"/>
              <a:t>have </a:t>
            </a:r>
            <a:r>
              <a:rPr lang="en-US" sz="2800" dirty="0"/>
              <a:t>endless golden </a:t>
            </a:r>
            <a:r>
              <a:rPr lang="en-US" sz="2800" dirty="0" smtClean="0"/>
              <a:t>ages</a:t>
            </a:r>
          </a:p>
          <a:p>
            <a:pPr>
              <a:buNone/>
            </a:pPr>
            <a:r>
              <a:rPr lang="en-US" sz="2800" dirty="0" smtClean="0"/>
              <a:t>	Knowledge accumulates</a:t>
            </a:r>
          </a:p>
          <a:p>
            <a:pPr>
              <a:buNone/>
            </a:pPr>
            <a:r>
              <a:rPr lang="en-US" sz="2800" dirty="0" smtClean="0"/>
              <a:t>	Knowledge makes it easier to acquire more</a:t>
            </a:r>
            <a:endParaRPr lang="en-US" sz="2800" dirty="0"/>
          </a:p>
          <a:p>
            <a:pPr>
              <a:buNone/>
            </a:pPr>
            <a:r>
              <a:rPr lang="en-US" sz="2800" dirty="0"/>
              <a:t>(We hope) Human ingenuity and economics and politics </a:t>
            </a:r>
            <a:r>
              <a:rPr lang="en-US" sz="2800" dirty="0" smtClean="0"/>
              <a:t>will continue </a:t>
            </a:r>
            <a:r>
              <a:rPr lang="en-US" sz="2800" dirty="0"/>
              <a:t>solve problems before they become </a:t>
            </a:r>
            <a:r>
              <a:rPr lang="en-US" sz="2800" dirty="0" smtClean="0"/>
              <a:t>catastrophes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83</a:t>
            </a:fld>
            <a:endParaRPr lang="en-US" dirty="0"/>
          </a:p>
        </p:txBody>
      </p:sp>
    </p:spTree>
    <p:extLst>
      <p:ext uri="{BB962C8B-B14F-4D97-AF65-F5344CB8AC3E}">
        <p14:creationId xmlns:p14="http://schemas.microsoft.com/office/powerpoint/2010/main" val="37629134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366527" y="3330525"/>
            <a:ext cx="1659777" cy="1710583"/>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84</a:t>
            </a:fld>
            <a:endParaRPr lang="en-US"/>
          </a:p>
        </p:txBody>
      </p:sp>
      <p:sp>
        <p:nvSpPr>
          <p:cNvPr id="7" name="TextBox 6"/>
          <p:cNvSpPr txBox="1"/>
          <p:nvPr/>
        </p:nvSpPr>
        <p:spPr>
          <a:xfrm>
            <a:off x="238669" y="953855"/>
            <a:ext cx="8711413"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122965" y="3932792"/>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6350296" y="3730186"/>
            <a:ext cx="1920384" cy="1310922"/>
          </a:xfrm>
          <a:prstGeom prst="rect">
            <a:avLst/>
          </a:prstGeom>
        </p:spPr>
      </p:pic>
      <p:sp>
        <p:nvSpPr>
          <p:cNvPr id="11" name="TextBox 10"/>
          <p:cNvSpPr txBox="1"/>
          <p:nvPr/>
        </p:nvSpPr>
        <p:spPr>
          <a:xfrm>
            <a:off x="3896262" y="4582598"/>
            <a:ext cx="2379828" cy="369332"/>
          </a:xfrm>
          <a:prstGeom prst="rect">
            <a:avLst/>
          </a:prstGeom>
          <a:noFill/>
        </p:spPr>
        <p:txBody>
          <a:bodyPr wrap="none" rtlCol="0">
            <a:spAutoFit/>
          </a:bodyPr>
          <a:lstStyle/>
          <a:p>
            <a:r>
              <a:rPr lang="en-US" dirty="0" smtClean="0"/>
              <a:t>Automated Warehouse</a:t>
            </a:r>
            <a:endParaRPr lang="en-US" dirty="0"/>
          </a:p>
        </p:txBody>
      </p:sp>
    </p:spTree>
    <p:extLst>
      <p:ext uri="{BB962C8B-B14F-4D97-AF65-F5344CB8AC3E}">
        <p14:creationId xmlns:p14="http://schemas.microsoft.com/office/powerpoint/2010/main" val="1897733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85</a:t>
            </a:fld>
            <a:endParaRPr lang="en-US"/>
          </a:p>
        </p:txBody>
      </p:sp>
      <p:pic>
        <p:nvPicPr>
          <p:cNvPr id="5" name="Picture 4"/>
          <p:cNvPicPr>
            <a:picLocks noChangeAspect="1"/>
          </p:cNvPicPr>
          <p:nvPr/>
        </p:nvPicPr>
        <p:blipFill>
          <a:blip r:embed="rId2"/>
          <a:stretch>
            <a:fillRect/>
          </a:stretch>
        </p:blipFill>
        <p:spPr>
          <a:xfrm>
            <a:off x="248383" y="207858"/>
            <a:ext cx="4030608" cy="3964532"/>
          </a:xfrm>
          <a:prstGeom prst="rect">
            <a:avLst/>
          </a:prstGeom>
        </p:spPr>
      </p:pic>
      <p:sp>
        <p:nvSpPr>
          <p:cNvPr id="6" name="TextBox 5"/>
          <p:cNvSpPr txBox="1"/>
          <p:nvPr/>
        </p:nvSpPr>
        <p:spPr>
          <a:xfrm>
            <a:off x="3327376" y="284563"/>
            <a:ext cx="5633239" cy="1754327"/>
          </a:xfrm>
          <a:prstGeom prst="rect">
            <a:avLst/>
          </a:prstGeom>
          <a:solidFill>
            <a:schemeClr val="accent5">
              <a:lumMod val="20000"/>
              <a:lumOff val="80000"/>
            </a:schemeClr>
          </a:solid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189547"/>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53657" y="2128860"/>
            <a:ext cx="2599086" cy="2827020"/>
          </a:xfrm>
          <a:prstGeom prst="rect">
            <a:avLst/>
          </a:prstGeom>
        </p:spPr>
      </p:pic>
    </p:spTree>
    <p:extLst>
      <p:ext uri="{BB962C8B-B14F-4D97-AF65-F5344CB8AC3E}">
        <p14:creationId xmlns:p14="http://schemas.microsoft.com/office/powerpoint/2010/main" val="2410234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Software Engineers Safe?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65231550"/>
              </p:ext>
            </p:extLst>
          </p:nvPr>
        </p:nvGraphicFramePr>
        <p:xfrm>
          <a:off x="818291" y="1065347"/>
          <a:ext cx="7773786" cy="3595596"/>
        </p:xfrm>
        <a:graphic>
          <a:graphicData uri="http://schemas.openxmlformats.org/drawingml/2006/table">
            <a:tbl>
              <a:tblPr bandRow="1">
                <a:tableStyleId>{08FB837D-C827-4EFA-A057-4D05807E0F7C}</a:tableStyleId>
              </a:tblPr>
              <a:tblGrid>
                <a:gridCol w="1591794"/>
                <a:gridCol w="1825712"/>
                <a:gridCol w="2178140"/>
                <a:gridCol w="2178140"/>
              </a:tblGrid>
              <a:tr h="567916">
                <a:tc>
                  <a:txBody>
                    <a:bodyPr/>
                    <a:lstStyle/>
                    <a:p>
                      <a:pPr algn="ctr" fontAlgn="b"/>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smtClean="0">
                          <a:effectLst/>
                        </a:rPr>
                        <a:t>Year Founded</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a:effectLst/>
                        </a:rPr>
                        <a:t>Employees</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b="0" i="0" u="none" strike="noStrike" dirty="0" smtClean="0">
                          <a:solidFill>
                            <a:srgbClr val="000000"/>
                          </a:solidFill>
                          <a:effectLst/>
                          <a:latin typeface="Calibri"/>
                        </a:rPr>
                        <a:t>Revenues</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err="1" smtClean="0">
                          <a:effectLst/>
                        </a:rPr>
                        <a:t>Instagram</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2010</a:t>
                      </a:r>
                      <a:endParaRPr lang="en-US" sz="2400" dirty="0"/>
                    </a:p>
                  </a:txBody>
                  <a:tcPr marL="12700" marR="12700" marT="12700" marB="0" anchor="b"/>
                </a:tc>
                <a:tc>
                  <a:txBody>
                    <a:bodyPr/>
                    <a:lstStyle/>
                    <a:p>
                      <a:pPr algn="r" fontAlgn="b"/>
                      <a:r>
                        <a:rPr lang="en-US" sz="2400" u="none" strike="noStrike" dirty="0" smtClean="0">
                          <a:effectLst/>
                        </a:rPr>
                        <a:t>13</a:t>
                      </a:r>
                      <a:endParaRPr lang="en-US" sz="2400" b="0" i="0" u="none" strike="noStrike" dirty="0">
                        <a:solidFill>
                          <a:srgbClr val="000000"/>
                        </a:solidFill>
                        <a:effectLst/>
                        <a:latin typeface="Calibri"/>
                      </a:endParaRPr>
                    </a:p>
                  </a:txBody>
                  <a:tcPr marL="12700" marR="12700" marT="12700" marB="0" anchor="b"/>
                </a:tc>
                <a:tc>
                  <a:txBody>
                    <a:bodyPr/>
                    <a:lstStyle/>
                    <a:p>
                      <a:pPr algn="r" fontAlgn="b"/>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Twitter</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2006</a:t>
                      </a:r>
                      <a:endParaRPr lang="en-US" sz="2400" dirty="0"/>
                    </a:p>
                  </a:txBody>
                  <a:tcPr marL="12700" marR="12700" marT="12700" marB="0" anchor="b"/>
                </a:tc>
                <a:tc>
                  <a:txBody>
                    <a:bodyPr/>
                    <a:lstStyle/>
                    <a:p>
                      <a:pPr algn="r" fontAlgn="b"/>
                      <a:r>
                        <a:rPr lang="en-US" sz="2400" u="none" strike="noStrike" dirty="0">
                          <a:effectLst/>
                        </a:rPr>
                        <a:t>2000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$0.3B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a:effectLst/>
                        </a:rPr>
                        <a:t>Facebook</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2004</a:t>
                      </a:r>
                      <a:endParaRPr lang="en-US" sz="2400" dirty="0"/>
                    </a:p>
                  </a:txBody>
                  <a:tcPr marL="12700" marR="12700" marT="12700" marB="0" anchor="b"/>
                </a:tc>
                <a:tc>
                  <a:txBody>
                    <a:bodyPr/>
                    <a:lstStyle/>
                    <a:p>
                      <a:pPr algn="r" fontAlgn="b"/>
                      <a:r>
                        <a:rPr lang="en-US" sz="2400" u="none" strike="noStrike" dirty="0">
                          <a:effectLst/>
                        </a:rPr>
                        <a:t>5800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Google</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1998</a:t>
                      </a:r>
                      <a:endParaRPr lang="en-US" sz="2400" dirty="0"/>
                    </a:p>
                  </a:txBody>
                  <a:tcPr marL="12700" marR="12700" marT="12700" marB="0" anchor="b"/>
                </a:tc>
                <a:tc>
                  <a:txBody>
                    <a:bodyPr/>
                    <a:lstStyle/>
                    <a:p>
                      <a:pPr algn="r" fontAlgn="b"/>
                      <a:r>
                        <a:rPr lang="en-US" sz="2400" u="none" strike="noStrike" dirty="0">
                          <a:effectLst/>
                        </a:rPr>
                        <a:t>46000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$50B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eBay</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1995</a:t>
                      </a:r>
                      <a:endParaRPr lang="en-US" sz="2400" dirty="0"/>
                    </a:p>
                  </a:txBody>
                  <a:tcPr marL="12700" marR="12700" marT="12700" marB="0" anchor="b"/>
                </a:tc>
                <a:tc>
                  <a:txBody>
                    <a:bodyPr/>
                    <a:lstStyle/>
                    <a:p>
                      <a:pPr algn="r" fontAlgn="b"/>
                      <a:r>
                        <a:rPr lang="en-US" sz="2400" u="none" strike="noStrike" dirty="0">
                          <a:effectLst/>
                        </a:rPr>
                        <a:t>27700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$14B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Microsoft</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1975</a:t>
                      </a:r>
                      <a:endParaRPr lang="en-US" sz="2400" dirty="0"/>
                    </a:p>
                  </a:txBody>
                  <a:tcPr marL="12700" marR="12700" marT="12700" marB="0" anchor="b"/>
                </a:tc>
                <a:tc>
                  <a:txBody>
                    <a:bodyPr/>
                    <a:lstStyle/>
                    <a:p>
                      <a:pPr algn="r" fontAlgn="b"/>
                      <a:r>
                        <a:rPr lang="en-US" sz="2400" u="none" strike="noStrike" dirty="0" smtClean="0">
                          <a:effectLst/>
                        </a:rPr>
                        <a:t>100518</a:t>
                      </a:r>
                      <a:endParaRPr lang="en-US" sz="2400" b="0" i="0" u="none" strike="noStrike" dirty="0">
                        <a:solidFill>
                          <a:srgbClr val="000000"/>
                        </a:solidFill>
                        <a:effectLst/>
                        <a:latin typeface="+mn-lt"/>
                      </a:endParaRPr>
                    </a:p>
                  </a:txBody>
                  <a:tcPr marL="12700" marR="12700" marT="12700" marB="0" anchor="b"/>
                </a:tc>
                <a:tc>
                  <a:txBody>
                    <a:bodyPr/>
                    <a:lstStyle/>
                    <a:p>
                      <a:pPr algn="r" fontAlgn="b"/>
                      <a:r>
                        <a:rPr lang="en-US" sz="2400" b="0" i="0" u="none" strike="noStrike" dirty="0" smtClean="0">
                          <a:solidFill>
                            <a:srgbClr val="000000"/>
                          </a:solidFill>
                          <a:effectLst/>
                          <a:latin typeface="+mn-lt"/>
                        </a:rPr>
                        <a:t>$78B</a:t>
                      </a:r>
                      <a:endParaRPr lang="en-US" sz="2400" b="0" i="0" u="none" strike="noStrike" dirty="0">
                        <a:solidFill>
                          <a:srgbClr val="000000"/>
                        </a:solidFill>
                        <a:effectLst/>
                        <a:latin typeface="+mn-lt"/>
                      </a:endParaRPr>
                    </a:p>
                  </a:txBody>
                  <a:tcPr marL="12700" marR="12700" marT="12700" marB="0" anchor="b"/>
                </a:tc>
              </a:tr>
              <a:tr h="288681">
                <a:tc>
                  <a:txBody>
                    <a:bodyPr/>
                    <a:lstStyle/>
                    <a:p>
                      <a:pPr algn="l" fontAlgn="b"/>
                      <a:r>
                        <a:rPr lang="en-US" sz="2400" u="none" strike="noStrike" dirty="0" smtClean="0">
                          <a:effectLst/>
                        </a:rPr>
                        <a:t>HP</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1939</a:t>
                      </a:r>
                      <a:endParaRPr lang="en-US" sz="2400" dirty="0"/>
                    </a:p>
                  </a:txBody>
                  <a:tcPr marL="12700" marR="12700" marT="12700" marB="0" anchor="b"/>
                </a:tc>
                <a:tc>
                  <a:txBody>
                    <a:bodyPr/>
                    <a:lstStyle/>
                    <a:p>
                      <a:pPr algn="r" fontAlgn="b"/>
                      <a:r>
                        <a:rPr lang="en-US" sz="2400" u="none" strike="noStrike" dirty="0" smtClean="0">
                          <a:effectLst/>
                        </a:rPr>
                        <a:t>331800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IBM</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1911</a:t>
                      </a:r>
                      <a:endParaRPr lang="en-US" sz="2400" dirty="0"/>
                    </a:p>
                  </a:txBody>
                  <a:tcPr marL="12700" marR="12700" marT="12700" marB="0" anchor="b"/>
                </a:tc>
                <a:tc>
                  <a:txBody>
                    <a:bodyPr/>
                    <a:lstStyle/>
                    <a:p>
                      <a:pPr algn="r" fontAlgn="b"/>
                      <a:r>
                        <a:rPr lang="en-US" sz="2400" u="none" strike="noStrike" dirty="0">
                          <a:effectLst/>
                        </a:rPr>
                        <a:t>435000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$104B</a:t>
                      </a:r>
                      <a:endParaRPr lang="en-US" sz="2400" b="0" i="0" u="none" strike="noStrike" dirty="0">
                        <a:solidFill>
                          <a:srgbClr val="000000"/>
                        </a:solidFill>
                        <a:effectLst/>
                        <a:latin typeface="Calibri"/>
                      </a:endParaRPr>
                    </a:p>
                  </a:txBody>
                  <a:tcPr marL="12700" marR="12700" marT="12700" marB="0" anchor="b"/>
                </a:tc>
              </a:tr>
            </a:tbl>
          </a:graphicData>
        </a:graphic>
      </p:graphicFrame>
      <p:sp>
        <p:nvSpPr>
          <p:cNvPr id="6" name="TextBox 5"/>
          <p:cNvSpPr txBox="1"/>
          <p:nvPr/>
        </p:nvSpPr>
        <p:spPr>
          <a:xfrm>
            <a:off x="8140312" y="190910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80879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87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6282105" y="3670508"/>
            <a:ext cx="2710597" cy="7777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85647"/>
            <a:ext cx="2166026" cy="3130893"/>
          </a:xfrm>
          <a:prstGeom prst="rect">
            <a:avLst/>
          </a:prstGeom>
        </p:spPr>
      </p:pic>
      <p:sp>
        <p:nvSpPr>
          <p:cNvPr id="3" name="Rectangle 2"/>
          <p:cNvSpPr/>
          <p:nvPr/>
        </p:nvSpPr>
        <p:spPr>
          <a:xfrm>
            <a:off x="385172" y="185647"/>
            <a:ext cx="6092981" cy="4401205"/>
          </a:xfrm>
          <a:prstGeom prst="rect">
            <a:avLst/>
          </a:prstGeom>
        </p:spPr>
        <p:txBody>
          <a:bodyPr wrap="square">
            <a:spAutoFit/>
          </a:bodyPr>
          <a:lstStyle/>
          <a:p>
            <a:r>
              <a:rPr lang="en-US" sz="2000" dirty="0"/>
              <a:t>Even so, mankind will suffer badly from the disease of boredom, a disease spreading more widely each year and growing in intensity. This will have serious mental, emotional and sociological consequences, and I dare say that psychiatry will be far and away the most important medical specialty in 2014. The lucky few who can be involved in creative work of any sort will be the true elite of mankind, for they alone will do more than serve a machine.</a:t>
            </a:r>
          </a:p>
          <a:p>
            <a:endParaRPr lang="en-US" sz="2000" dirty="0"/>
          </a:p>
          <a:p>
            <a:r>
              <a:rPr lang="en-US" sz="2000" b="1" dirty="0"/>
              <a:t>Indeed, the most somber speculation I can make about A.D. 2014 is that in a society of enforced leisure, the most glorious single word in the vocabulary will have become work!</a:t>
            </a:r>
          </a:p>
        </p:txBody>
      </p:sp>
    </p:spTree>
    <p:extLst>
      <p:ext uri="{BB962C8B-B14F-4D97-AF65-F5344CB8AC3E}">
        <p14:creationId xmlns:p14="http://schemas.microsoft.com/office/powerpoint/2010/main" val="39490392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88</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1" y="-1"/>
            <a:ext cx="3869845" cy="5210882"/>
          </a:xfrm>
          <a:prstGeom prst="rect">
            <a:avLst/>
          </a:prstGeom>
          <a:noFill/>
        </p:spPr>
      </p:pic>
      <p:sp>
        <p:nvSpPr>
          <p:cNvPr id="6" name="TextBox 5"/>
          <p:cNvSpPr txBox="1"/>
          <p:nvPr/>
        </p:nvSpPr>
        <p:spPr>
          <a:xfrm>
            <a:off x="4117038" y="700194"/>
            <a:ext cx="4841567" cy="3477875"/>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a:t>
            </a:r>
            <a:r>
              <a:rPr lang="en-US" sz="4400" dirty="0" smtClean="0"/>
              <a:t>only after</a:t>
            </a:r>
            <a:r>
              <a:rPr lang="en-US" sz="4400" dirty="0"/>
              <a:t> </a:t>
            </a:r>
            <a:r>
              <a:rPr lang="en-US" sz="4400" b="1" dirty="0" smtClean="0"/>
              <a:t>exhausting</a:t>
            </a:r>
            <a:r>
              <a:rPr lang="en-US" sz="4400" dirty="0" smtClean="0"/>
              <a:t> all other options.</a:t>
            </a:r>
            <a:endParaRPr lang="en-US" sz="4400" dirty="0"/>
          </a:p>
        </p:txBody>
      </p:sp>
      <p:sp>
        <p:nvSpPr>
          <p:cNvPr id="7" name="TextBox 6"/>
          <p:cNvSpPr txBox="1"/>
          <p:nvPr/>
        </p:nvSpPr>
        <p:spPr>
          <a:xfrm>
            <a:off x="5625641" y="4628359"/>
            <a:ext cx="2503247"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69732" y="4168209"/>
            <a:ext cx="2406428" cy="461665"/>
          </a:xfrm>
          <a:prstGeom prst="rect">
            <a:avLst/>
          </a:prstGeom>
          <a:noFill/>
        </p:spPr>
        <p:txBody>
          <a:bodyPr wrap="none" rtlCol="0">
            <a:spAutoFit/>
          </a:bodyPr>
          <a:lstStyle/>
          <a:p>
            <a:r>
              <a:rPr lang="en-US" sz="2400" dirty="0" smtClean="0">
                <a:solidFill>
                  <a:schemeClr val="bg1">
                    <a:lumMod val="85000"/>
                  </a:schemeClr>
                </a:solidFill>
              </a:rPr>
              <a:t>Winston Churchill</a:t>
            </a:r>
            <a:endParaRPr lang="en-US" sz="2400" dirty="0">
              <a:solidFill>
                <a:schemeClr val="bg1">
                  <a:lumMod val="85000"/>
                </a:schemeClr>
              </a:solidFill>
            </a:endParaRPr>
          </a:p>
        </p:txBody>
      </p:sp>
    </p:spTree>
    <p:extLst>
      <p:ext uri="{BB962C8B-B14F-4D97-AF65-F5344CB8AC3E}">
        <p14:creationId xmlns:p14="http://schemas.microsoft.com/office/powerpoint/2010/main" val="3737951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282" y="205979"/>
            <a:ext cx="3768517" cy="1694602"/>
          </a:xfrm>
        </p:spPr>
        <p:txBody>
          <a:bodyPr/>
          <a:lstStyle/>
          <a:p>
            <a:r>
              <a:rPr lang="en-US" dirty="0" smtClean="0"/>
              <a:t>AT&amp;T’s </a:t>
            </a:r>
            <a:r>
              <a:rPr lang="en-US" dirty="0" smtClean="0"/>
              <a:t/>
            </a:r>
            <a:br>
              <a:rPr lang="en-US" dirty="0" smtClean="0"/>
            </a:br>
            <a:r>
              <a:rPr lang="en-US" dirty="0" smtClean="0"/>
              <a:t>“</a:t>
            </a:r>
            <a:r>
              <a:rPr lang="en-US" dirty="0" smtClean="0"/>
              <a:t>You Will</a:t>
            </a:r>
            <a:r>
              <a:rPr lang="en-US" dirty="0" smtClean="0"/>
              <a: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8</a:t>
            </a:fld>
            <a:endParaRPr lang="en-US"/>
          </a:p>
        </p:txBody>
      </p:sp>
      <p:pic>
        <p:nvPicPr>
          <p:cNvPr id="8" name="Picture 7" descr="Screen Shot 2014-02-21 at 6.30.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8" y="205978"/>
            <a:ext cx="3930643" cy="2829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 Shot 2014-02-21 at 6.3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190" y="2290967"/>
            <a:ext cx="3582313" cy="263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209303" y="3827435"/>
            <a:ext cx="2129534" cy="769441"/>
          </a:xfrm>
          <a:prstGeom prst="rect">
            <a:avLst/>
          </a:prstGeom>
        </p:spPr>
        <p:txBody>
          <a:bodyPr wrap="none">
            <a:spAutoFit/>
          </a:bodyPr>
          <a:lstStyle/>
          <a:p>
            <a:r>
              <a:rPr lang="en-US" sz="4400" dirty="0"/>
              <a:t>(1993-4)</a:t>
            </a:r>
          </a:p>
        </p:txBody>
      </p:sp>
    </p:spTree>
    <p:extLst>
      <p:ext uri="{BB962C8B-B14F-4D97-AF65-F5344CB8AC3E}">
        <p14:creationId xmlns:p14="http://schemas.microsoft.com/office/powerpoint/2010/main" val="151456564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457200" y="205979"/>
            <a:ext cx="4381500" cy="857250"/>
          </a:xfrm>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89</a:t>
            </a:fld>
            <a:endParaRPr lang="en-US"/>
          </a:p>
        </p:txBody>
      </p:sp>
      <p:sp>
        <p:nvSpPr>
          <p:cNvPr id="880643" name="Rectangle 3"/>
          <p:cNvSpPr>
            <a:spLocks noChangeArrowheads="1"/>
          </p:cNvSpPr>
          <p:nvPr/>
        </p:nvSpPr>
        <p:spPr bwMode="auto">
          <a:xfrm>
            <a:off x="342900" y="1539166"/>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5063189" y="0"/>
            <a:ext cx="4080811" cy="5159314"/>
          </a:xfrm>
          <a:prstGeom prst="rect">
            <a:avLst/>
          </a:prstGeom>
          <a:noFill/>
          <a:ln w="9525">
            <a:noFill/>
            <a:miter lim="800000"/>
            <a:headEnd/>
            <a:tailEnd/>
          </a:ln>
        </p:spPr>
      </p:pic>
    </p:spTree>
    <p:extLst>
      <p:ext uri="{BB962C8B-B14F-4D97-AF65-F5344CB8AC3E}">
        <p14:creationId xmlns:p14="http://schemas.microsoft.com/office/powerpoint/2010/main" val="18837301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57284</TotalTime>
  <Words>6301</Words>
  <Application>Microsoft Macintosh PowerPoint</Application>
  <PresentationFormat>On-screen Show (16:9)</PresentationFormat>
  <Paragraphs>689</Paragraphs>
  <Slides>90</Slides>
  <Notes>0</Notes>
  <HiddenSlides>0</HiddenSlides>
  <MMClips>1</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Class 23: Invent the Future</vt:lpstr>
      <vt:lpstr>This Week in cs4414</vt:lpstr>
      <vt:lpstr>PowerPoint Presentation</vt:lpstr>
      <vt:lpstr>PowerPoint Presentation</vt:lpstr>
      <vt:lpstr>Past and Future</vt:lpstr>
      <vt:lpstr>PowerPoint Presentation</vt:lpstr>
      <vt:lpstr>PowerPoint Presentation</vt:lpstr>
      <vt:lpstr>PowerPoint Presentation</vt:lpstr>
      <vt:lpstr>AT&amp;T’s  “You Will”</vt:lpstr>
      <vt:lpstr>PowerPoint Presentation</vt:lpstr>
      <vt:lpstr>PowerPoint Presentation</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PowerPoint Presentation</vt:lpstr>
      <vt:lpstr>Golden Age of Food Production</vt:lpstr>
      <vt:lpstr>PowerPoint Presentation</vt:lpstr>
      <vt:lpstr>Corn Yield</vt:lpstr>
      <vt:lpstr>PowerPoint Presentation</vt:lpstr>
      <vt:lpstr>PowerPoint Presentation</vt:lpstr>
      <vt:lpstr>Green Revolution</vt:lpstr>
      <vt:lpstr>PowerPoint Presentation</vt:lpstr>
      <vt:lpstr>PowerPoint Presentation</vt:lpstr>
      <vt:lpstr>PowerPoint Presentation</vt:lpstr>
      <vt:lpstr>PowerPoint Presentation</vt:lpstr>
      <vt:lpstr>PowerPoint Presentation</vt:lpstr>
      <vt:lpstr>PowerPoint Presentation</vt:lpstr>
      <vt:lpstr>Upcoming Malthusian Catastrophes?</vt:lpstr>
      <vt:lpstr>PowerPoint Presentation</vt:lpstr>
      <vt:lpstr>“Cornucopian View”</vt:lpstr>
      <vt:lpstr>Prediction #4</vt:lpstr>
      <vt:lpstr>PowerPoint Presentation</vt:lpstr>
      <vt:lpstr>Are Software Engineers Safe?</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484</cp:revision>
  <cp:lastPrinted>2014-02-18T16:56:09Z</cp:lastPrinted>
  <dcterms:created xsi:type="dcterms:W3CDTF">2013-08-26T17:24:32Z</dcterms:created>
  <dcterms:modified xsi:type="dcterms:W3CDTF">2014-04-22T16:24:48Z</dcterms:modified>
</cp:coreProperties>
</file>