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8" r:id="rId9"/>
    <p:sldId id="258" r:id="rId10"/>
    <p:sldId id="265" r:id="rId11"/>
    <p:sldId id="267" r:id="rId12"/>
    <p:sldId id="276" r:id="rId13"/>
    <p:sldId id="277" r:id="rId14"/>
    <p:sldId id="279" r:id="rId15"/>
    <p:sldId id="271" r:id="rId16"/>
    <p:sldId id="273" r:id="rId17"/>
    <p:sldId id="274" r:id="rId18"/>
    <p:sldId id="275" r:id="rId19"/>
    <p:sldId id="280" r:id="rId20"/>
    <p:sldId id="281" r:id="rId21"/>
    <p:sldId id="282" r:id="rId22"/>
    <p:sldId id="284" r:id="rId23"/>
    <p:sldId id="283" r:id="rId24"/>
    <p:sldId id="286" r:id="rId25"/>
    <p:sldId id="285" r:id="rId26"/>
    <p:sldId id="272" r:id="rId27"/>
    <p:sldId id="266" r:id="rId28"/>
    <p:sldId id="269" r:id="rId29"/>
    <p:sldId id="270" r:id="rId30"/>
  </p:sldIdLst>
  <p:sldSz cx="9144000" cy="6858000" type="screen4x3"/>
  <p:notesSz cx="7188200" cy="9448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501"/>
    <a:srgbClr val="BEEAFF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rvalds/linux/blob/master/include/linux/fs.h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ston.com/datasheets/KVR16N11_4.pdf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5073" t="10114" r="15015" b="10183"/>
          <a:stretch/>
        </p:blipFill>
        <p:spPr>
          <a:xfrm rot="5400000">
            <a:off x="1790733" y="-1056994"/>
            <a:ext cx="5733847" cy="84007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5940" y="5395397"/>
            <a:ext cx="3660204" cy="1290582"/>
          </a:xfrm>
          <a:noFill/>
        </p:spPr>
        <p:txBody>
          <a:bodyPr>
            <a:normAutofit lnSpcReduction="10000"/>
          </a:bodyPr>
          <a:lstStyle/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cs4414 Fall 2013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 of Virginia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David Evans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727" y="33020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812" y="90721"/>
            <a:ext cx="4002892" cy="192783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24: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Storage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66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Abstractions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529" y="1460504"/>
            <a:ext cx="280089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 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0067" y="1460504"/>
            <a:ext cx="253509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9152" y="5755938"/>
            <a:ext cx="3159839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What about: database, URI?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50287" y="5755938"/>
            <a:ext cx="2728556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Do we really need both?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344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“Abstractions”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2624" y="2381447"/>
            <a:ext cx="71725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abstract: array of bytes</a:t>
            </a:r>
          </a:p>
          <a:p>
            <a:r>
              <a:rPr lang="en-US" dirty="0"/>
              <a:t>	</a:t>
            </a:r>
            <a:r>
              <a:rPr lang="en-US" dirty="0" smtClean="0"/>
              <a:t>can be accessed arbitrarily</a:t>
            </a:r>
          </a:p>
          <a:p>
            <a:r>
              <a:rPr lang="en-US" dirty="0"/>
              <a:t>	</a:t>
            </a:r>
            <a:r>
              <a:rPr lang="en-US" dirty="0" smtClean="0"/>
              <a:t>live forever</a:t>
            </a:r>
          </a:p>
          <a:p>
            <a:endParaRPr lang="en-US" dirty="0"/>
          </a:p>
          <a:p>
            <a:r>
              <a:rPr lang="en-US" dirty="0" smtClean="0"/>
              <a:t>Before files:</a:t>
            </a:r>
          </a:p>
          <a:p>
            <a:r>
              <a:rPr lang="en-US" dirty="0"/>
              <a:t>	</a:t>
            </a:r>
            <a:r>
              <a:rPr lang="en-US" dirty="0" smtClean="0"/>
              <a:t>application programs needed to worry about records, block sizes, etc.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Physical disk: collection of sectors, each is fixed size (512 bytes)</a:t>
            </a:r>
          </a:p>
          <a:p>
            <a:r>
              <a:rPr lang="en-US" dirty="0" smtClean="0"/>
              <a:t>time to reach different sectors varies (a lot!)</a:t>
            </a:r>
          </a:p>
          <a:p>
            <a:endParaRPr lang="en-US" dirty="0" smtClean="0"/>
          </a:p>
          <a:p>
            <a:r>
              <a:rPr lang="en-US" dirty="0" err="1" smtClean="0"/>
              <a:t>inode</a:t>
            </a:r>
            <a:r>
              <a:rPr lang="en-US" dirty="0" smtClean="0"/>
              <a:t>: descriptor of a file</a:t>
            </a:r>
            <a:endParaRPr lang="en-US" dirty="0"/>
          </a:p>
          <a:p>
            <a:r>
              <a:rPr lang="en-US" dirty="0" smtClean="0"/>
              <a:t>directory = just a file that is a mapping from names to </a:t>
            </a:r>
            <a:r>
              <a:rPr lang="en-US" dirty="0" err="1" smtClean="0"/>
              <a:t>inode</a:t>
            </a:r>
            <a:r>
              <a:rPr lang="en-US" dirty="0" smtClean="0"/>
              <a:t> numbers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01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055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994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Unix File Abstraction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9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are files?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7794" y="1610310"/>
            <a:ext cx="2982324" cy="13721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class24.pptx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2698834" y="3294335"/>
            <a:ext cx="6100725" cy="10319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/Users/</a:t>
            </a:r>
            <a:r>
              <a:rPr lang="en-US" sz="4000" dirty="0" err="1" smtClean="0"/>
              <a:t>dave</a:t>
            </a:r>
            <a:r>
              <a:rPr lang="en-US" sz="4000" dirty="0" smtClean="0"/>
              <a:t>/OS/classes/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27794" y="4758865"/>
            <a:ext cx="39788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OS-provided random numbers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84089" y="4606028"/>
            <a:ext cx="178667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157" y="4684521"/>
            <a:ext cx="1451475" cy="145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1225" y="1412817"/>
            <a:ext cx="178667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10310"/>
            <a:ext cx="1729685" cy="12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8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i="1" dirty="0"/>
              <a:t>Everything</a:t>
            </a:r>
            <a:r>
              <a:rPr lang="en-US" dirty="0"/>
              <a:t> is a File”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7794" y="1610310"/>
            <a:ext cx="2982324" cy="13721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class24.pptx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2698834" y="3294335"/>
            <a:ext cx="6100725" cy="10319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/Users/</a:t>
            </a:r>
            <a:r>
              <a:rPr lang="en-US" sz="4000" dirty="0" err="1" smtClean="0"/>
              <a:t>dave</a:t>
            </a:r>
            <a:r>
              <a:rPr lang="en-US" sz="4000" dirty="0" smtClean="0"/>
              <a:t>/OS/classes/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27794" y="4758865"/>
            <a:ext cx="39788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OS-provided random numbers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84089" y="4606028"/>
            <a:ext cx="178667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157" y="4684521"/>
            <a:ext cx="1451475" cy="145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1225" y="1412817"/>
            <a:ext cx="178667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10310"/>
            <a:ext cx="1729685" cy="1267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2632" y="2491551"/>
            <a:ext cx="174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/</a:t>
            </a:r>
            <a:r>
              <a:rPr lang="en-US" sz="2400" dirty="0" err="1" smtClean="0"/>
              <a:t>mnt</a:t>
            </a:r>
            <a:r>
              <a:rPr lang="en-US" sz="2400" dirty="0" smtClean="0"/>
              <a:t>/</a:t>
            </a:r>
            <a:r>
              <a:rPr lang="en-US" sz="2400" dirty="0" err="1" smtClean="0"/>
              <a:t>cdrom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00485" y="4989697"/>
            <a:ext cx="1366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/</a:t>
            </a:r>
            <a:r>
              <a:rPr lang="en-US" sz="2400" dirty="0" err="1" smtClean="0"/>
              <a:t>dev</a:t>
            </a:r>
            <a:r>
              <a:rPr lang="en-US" sz="2400" dirty="0" smtClean="0"/>
              <a:t>/tty0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7554" y="5372929"/>
            <a:ext cx="1862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/</a:t>
            </a:r>
            <a:r>
              <a:rPr lang="en-US" sz="2400" dirty="0" err="1" smtClean="0"/>
              <a:t>dev</a:t>
            </a:r>
            <a:r>
              <a:rPr lang="en-US" sz="2400" dirty="0" smtClean="0"/>
              <a:t>/random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85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89783"/>
              </p:ext>
            </p:extLst>
          </p:nvPr>
        </p:nvGraphicFramePr>
        <p:xfrm>
          <a:off x="2143191" y="583297"/>
          <a:ext cx="6703616" cy="5852159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6703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Size of File (bytes)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Device ID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User ID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Group ID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File Mode (permission bits)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Link count (number of hard links to node)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b="1" dirty="0" err="1" smtClean="0"/>
                        <a:t>Diskmap</a:t>
                      </a:r>
                      <a:endParaRPr lang="en-US" sz="2800" b="1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</a:txBody>
                  <a:tcPr>
                    <a:solidFill>
                      <a:srgbClr val="FFFF6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13" y="127215"/>
            <a:ext cx="3333852" cy="20841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/>
              <a:t>inode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represents a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3-11-20 at 7.2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6" y="269341"/>
            <a:ext cx="7537244" cy="477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79625" y="92793"/>
            <a:ext cx="183396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include/linux/fs.h</a:t>
            </a:r>
            <a:endParaRPr lang="en-US" dirty="0"/>
          </a:p>
        </p:txBody>
      </p:sp>
      <p:pic>
        <p:nvPicPr>
          <p:cNvPr id="7" name="Picture 6" descr="Screen Shot 2013-11-20 at 7.31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93" y="5195891"/>
            <a:ext cx="6676507" cy="108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48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5115" y="3327063"/>
            <a:ext cx="7461481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&gt; stat </a:t>
            </a:r>
            <a:r>
              <a:rPr lang="en-US" sz="2000" b="1" dirty="0">
                <a:solidFill>
                  <a:srgbClr val="FFFF00"/>
                </a:solidFill>
              </a:rPr>
              <a:t>-x class24.pptx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File: "class24.pptx"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Size: 5855495      </a:t>
            </a:r>
            <a:r>
              <a:rPr lang="en-US" sz="2000" dirty="0" err="1">
                <a:solidFill>
                  <a:srgbClr val="FFFF00"/>
                </a:solidFill>
              </a:rPr>
              <a:t>FileType</a:t>
            </a:r>
            <a:r>
              <a:rPr lang="en-US" sz="2000" dirty="0">
                <a:solidFill>
                  <a:srgbClr val="FFFF00"/>
                </a:solidFill>
              </a:rPr>
              <a:t>: Regular File</a:t>
            </a:r>
          </a:p>
          <a:p>
            <a:r>
              <a:rPr lang="is-IS" sz="2000" dirty="0">
                <a:solidFill>
                  <a:srgbClr val="FFFF00"/>
                </a:solidFill>
              </a:rPr>
              <a:t>  Mode: (0644/-rw-r--r--)         Uid: (  501/    dave)  Gid: (   20/   staff)</a:t>
            </a:r>
          </a:p>
          <a:p>
            <a:r>
              <a:rPr lang="tr-TR" sz="2000" dirty="0">
                <a:solidFill>
                  <a:srgbClr val="FFFF00"/>
                </a:solidFill>
              </a:rPr>
              <a:t>Device: 1,2   </a:t>
            </a:r>
            <a:r>
              <a:rPr lang="tr-TR" sz="2000" dirty="0" err="1">
                <a:solidFill>
                  <a:srgbClr val="FFFF00"/>
                </a:solidFill>
              </a:rPr>
              <a:t>Inode</a:t>
            </a:r>
            <a:r>
              <a:rPr lang="tr-TR" sz="2000" dirty="0">
                <a:solidFill>
                  <a:srgbClr val="FFFF00"/>
                </a:solidFill>
              </a:rPr>
              <a:t>: 6706357    Links: 1</a:t>
            </a:r>
          </a:p>
          <a:p>
            <a:r>
              <a:rPr lang="sk-SK" sz="2000" dirty="0">
                <a:solidFill>
                  <a:srgbClr val="FFFF00"/>
                </a:solidFill>
              </a:rPr>
              <a:t>Access: Wed Nov 20 15:00:41 2013</a:t>
            </a:r>
          </a:p>
          <a:p>
            <a:r>
              <a:rPr lang="sk-SK" sz="2000" dirty="0">
                <a:solidFill>
                  <a:srgbClr val="FFFF00"/>
                </a:solidFill>
              </a:rPr>
              <a:t>Modify: Wed Nov 20 14:23:13 2013</a:t>
            </a:r>
          </a:p>
          <a:p>
            <a:r>
              <a:rPr lang="sk-SK" sz="2000" dirty="0">
                <a:solidFill>
                  <a:srgbClr val="FFFF00"/>
                </a:solidFill>
              </a:rPr>
              <a:t>Change: Wed Nov 20 14:23:13 2013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085190"/>
              </p:ext>
            </p:extLst>
          </p:nvPr>
        </p:nvGraphicFramePr>
        <p:xfrm>
          <a:off x="4819347" y="156577"/>
          <a:ext cx="4027460" cy="3291839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4027460"/>
              </a:tblGrid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Size of File (bytes)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Device ID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User ID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Group ID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File Mode (permission bits)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Link count (number of hard links to node)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810755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="1" dirty="0" err="1" smtClean="0"/>
                        <a:t>Diskmap</a:t>
                      </a:r>
                      <a:endParaRPr lang="en-US" sz="1400" b="1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>
                    <a:solidFill>
                      <a:srgbClr val="FFFF6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3388" y="1213403"/>
            <a:ext cx="816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207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528" y="125400"/>
            <a:ext cx="8538747" cy="624786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&gt; </a:t>
            </a:r>
            <a:r>
              <a:rPr lang="en-US" sz="2000" dirty="0" err="1">
                <a:solidFill>
                  <a:srgbClr val="FFFF00"/>
                </a:solidFill>
              </a:rPr>
              <a:t>ln</a:t>
            </a:r>
            <a:r>
              <a:rPr lang="en-US" sz="2000" dirty="0">
                <a:solidFill>
                  <a:srgbClr val="FFFF00"/>
                </a:solidFill>
              </a:rPr>
              <a:t> class24.pptx todays-</a:t>
            </a:r>
            <a:r>
              <a:rPr lang="en-US" sz="2000" dirty="0" err="1">
                <a:solidFill>
                  <a:srgbClr val="FFFF00"/>
                </a:solidFill>
              </a:rPr>
              <a:t>class.pptx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&gt; stat -x class24.pptx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File: "class24.pptx"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Size: 5855495      </a:t>
            </a:r>
            <a:r>
              <a:rPr lang="en-US" sz="2000" dirty="0" err="1">
                <a:solidFill>
                  <a:srgbClr val="FFFF00"/>
                </a:solidFill>
              </a:rPr>
              <a:t>FileType</a:t>
            </a:r>
            <a:r>
              <a:rPr lang="en-US" sz="2000" dirty="0">
                <a:solidFill>
                  <a:srgbClr val="FFFF00"/>
                </a:solidFill>
              </a:rPr>
              <a:t>: Regular File</a:t>
            </a:r>
          </a:p>
          <a:p>
            <a:r>
              <a:rPr lang="is-IS" sz="2000" dirty="0">
                <a:solidFill>
                  <a:srgbClr val="FFFF00"/>
                </a:solidFill>
              </a:rPr>
              <a:t>  Mode: (0644/-rw-r--r--)         Uid: (  501/    dave)  Gid: (   20/   staff)</a:t>
            </a:r>
          </a:p>
          <a:p>
            <a:r>
              <a:rPr lang="tr-TR" sz="2000" dirty="0">
                <a:solidFill>
                  <a:srgbClr val="FFFF00"/>
                </a:solidFill>
              </a:rPr>
              <a:t>Device: 1,2   </a:t>
            </a:r>
            <a:r>
              <a:rPr lang="tr-TR" sz="2000" dirty="0" err="1">
                <a:solidFill>
                  <a:srgbClr val="FFFF00"/>
                </a:solidFill>
              </a:rPr>
              <a:t>Inode</a:t>
            </a:r>
            <a:r>
              <a:rPr lang="tr-TR" sz="2000" dirty="0">
                <a:solidFill>
                  <a:srgbClr val="FFFF00"/>
                </a:solidFill>
              </a:rPr>
              <a:t>: 6706357    Links: 2</a:t>
            </a:r>
          </a:p>
          <a:p>
            <a:r>
              <a:rPr lang="sk-SK" sz="2000" dirty="0">
                <a:solidFill>
                  <a:srgbClr val="FFFF00"/>
                </a:solidFill>
              </a:rPr>
              <a:t>Access: </a:t>
            </a:r>
            <a:r>
              <a:rPr lang="sk-SK" sz="2000" dirty="0" smtClean="0">
                <a:solidFill>
                  <a:srgbClr val="FFFF00"/>
                </a:solidFill>
              </a:rPr>
              <a:t>..</a:t>
            </a:r>
          </a:p>
          <a:p>
            <a:r>
              <a:rPr lang="sk-SK" sz="2000" dirty="0" smtClean="0">
                <a:solidFill>
                  <a:srgbClr val="FFFF00"/>
                </a:solidFill>
              </a:rPr>
              <a:t>&gt; stat -x todays-class.pptx </a:t>
            </a:r>
          </a:p>
          <a:p>
            <a:r>
              <a:rPr lang="sk-SK" sz="2000" dirty="0" smtClean="0">
                <a:solidFill>
                  <a:srgbClr val="FFFF00"/>
                </a:solidFill>
              </a:rPr>
              <a:t>  </a:t>
            </a:r>
            <a:r>
              <a:rPr lang="sk-SK" sz="2000" dirty="0">
                <a:solidFill>
                  <a:srgbClr val="FFFF00"/>
                </a:solidFill>
              </a:rPr>
              <a:t>File: "todays-class.pptx"</a:t>
            </a:r>
          </a:p>
          <a:p>
            <a:r>
              <a:rPr lang="sk-SK" sz="2000" dirty="0">
                <a:solidFill>
                  <a:srgbClr val="FFFF00"/>
                </a:solidFill>
              </a:rPr>
              <a:t>  Size: 5855495      FileType: Regular File</a:t>
            </a:r>
          </a:p>
          <a:p>
            <a:r>
              <a:rPr lang="is-IS" sz="2000" dirty="0">
                <a:solidFill>
                  <a:srgbClr val="FFFF00"/>
                </a:solidFill>
              </a:rPr>
              <a:t>  Mode: (0644/-rw-r--r--)         Uid: (  501/    dave)  Gid: (   20/   staff)</a:t>
            </a:r>
          </a:p>
          <a:p>
            <a:r>
              <a:rPr lang="tr-TR" sz="2000" dirty="0">
                <a:solidFill>
                  <a:srgbClr val="FFFF00"/>
                </a:solidFill>
              </a:rPr>
              <a:t>Device: 1,2   </a:t>
            </a:r>
            <a:r>
              <a:rPr lang="tr-TR" sz="2000" dirty="0" err="1">
                <a:solidFill>
                  <a:srgbClr val="FFFF00"/>
                </a:solidFill>
              </a:rPr>
              <a:t>Inode</a:t>
            </a:r>
            <a:r>
              <a:rPr lang="tr-TR" sz="2000" dirty="0">
                <a:solidFill>
                  <a:srgbClr val="FFFF00"/>
                </a:solidFill>
              </a:rPr>
              <a:t>: 6706357    Links: 2</a:t>
            </a:r>
          </a:p>
          <a:p>
            <a:r>
              <a:rPr lang="sk-SK" sz="2000" dirty="0" smtClean="0">
                <a:solidFill>
                  <a:srgbClr val="FFFF00"/>
                </a:solidFill>
              </a:rPr>
              <a:t>&gt; </a:t>
            </a:r>
            <a:r>
              <a:rPr lang="sk-SK" sz="2000" dirty="0">
                <a:solidFill>
                  <a:srgbClr val="FFFF00"/>
                </a:solidFill>
              </a:rPr>
              <a:t>rm class24.pptx</a:t>
            </a:r>
          </a:p>
          <a:p>
            <a:r>
              <a:rPr lang="sk-SK" sz="2000" dirty="0">
                <a:solidFill>
                  <a:srgbClr val="FFFF00"/>
                </a:solidFill>
              </a:rPr>
              <a:t>&gt; stat -x class24.pptx</a:t>
            </a:r>
          </a:p>
          <a:p>
            <a:r>
              <a:rPr lang="sk-SK" sz="2000" dirty="0">
                <a:solidFill>
                  <a:srgbClr val="FFFF00"/>
                </a:solidFill>
              </a:rPr>
              <a:t>stat: class24.pptx: stat: No such file or directory</a:t>
            </a:r>
          </a:p>
          <a:p>
            <a:r>
              <a:rPr lang="sk-SK" sz="2000" dirty="0">
                <a:solidFill>
                  <a:srgbClr val="FFFF00"/>
                </a:solidFill>
              </a:rPr>
              <a:t>&gt; stat -x todays-class.pptx </a:t>
            </a:r>
          </a:p>
          <a:p>
            <a:r>
              <a:rPr lang="sk-SK" sz="2000" dirty="0">
                <a:solidFill>
                  <a:srgbClr val="FFFF00"/>
                </a:solidFill>
              </a:rPr>
              <a:t>  File: "todays-class.pptx"</a:t>
            </a:r>
          </a:p>
          <a:p>
            <a:r>
              <a:rPr lang="sk-SK" sz="2000" dirty="0">
                <a:solidFill>
                  <a:srgbClr val="FFFF00"/>
                </a:solidFill>
              </a:rPr>
              <a:t>  Size: 5855495      FileType: Regular File</a:t>
            </a:r>
          </a:p>
          <a:p>
            <a:r>
              <a:rPr lang="is-IS" sz="2000" dirty="0">
                <a:solidFill>
                  <a:srgbClr val="FFFF00"/>
                </a:solidFill>
              </a:rPr>
              <a:t>  Mode: (0644/-rw-r--r--)         Uid: (  501/    dave)  Gid: (   20/   staff)</a:t>
            </a:r>
          </a:p>
          <a:p>
            <a:r>
              <a:rPr lang="tr-TR" sz="2000" dirty="0">
                <a:solidFill>
                  <a:srgbClr val="FFFF00"/>
                </a:solidFill>
              </a:rPr>
              <a:t>Device: 1,2   </a:t>
            </a:r>
            <a:r>
              <a:rPr lang="tr-TR" sz="2000" dirty="0" err="1">
                <a:solidFill>
                  <a:srgbClr val="FFFF00"/>
                </a:solidFill>
              </a:rPr>
              <a:t>Inode</a:t>
            </a:r>
            <a:r>
              <a:rPr lang="tr-TR" sz="2000" dirty="0">
                <a:solidFill>
                  <a:srgbClr val="FFFF00"/>
                </a:solidFill>
              </a:rPr>
              <a:t>: 6706357    Links: </a:t>
            </a:r>
            <a:r>
              <a:rPr lang="tr-TR" sz="2000" dirty="0" smtClean="0">
                <a:solidFill>
                  <a:srgbClr val="FFFF00"/>
                </a:solidFill>
              </a:rPr>
              <a:t>1</a:t>
            </a:r>
            <a:endParaRPr lang="tr-T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8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31570"/>
              </p:ext>
            </p:extLst>
          </p:nvPr>
        </p:nvGraphicFramePr>
        <p:xfrm>
          <a:off x="4819347" y="156577"/>
          <a:ext cx="4027460" cy="3291839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4027460"/>
              </a:tblGrid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Size of File (bytes)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Device ID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User ID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Group ID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File Mode (permission bits)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Link count (number of hard links to node)</a:t>
                      </a:r>
                      <a:endParaRPr lang="en-US" sz="1400" dirty="0"/>
                    </a:p>
                  </a:txBody>
                  <a:tcPr/>
                </a:tc>
              </a:tr>
              <a:tr h="213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810755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="1" dirty="0" err="1" smtClean="0"/>
                        <a:t>Diskmap</a:t>
                      </a:r>
                      <a:endParaRPr lang="en-US" sz="1400" b="1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>
                    <a:solidFill>
                      <a:srgbClr val="FFFF6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8905" y="196667"/>
            <a:ext cx="3106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Diskmap</a:t>
            </a:r>
            <a:endParaRPr lang="en-US" sz="3600" dirty="0" smtClean="0"/>
          </a:p>
          <a:p>
            <a:pPr algn="ctr"/>
            <a:r>
              <a:rPr lang="en-US" sz="3600" dirty="0" smtClean="0"/>
              <a:t>(Unix System 5)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8314"/>
              </p:ext>
            </p:extLst>
          </p:nvPr>
        </p:nvGraphicFramePr>
        <p:xfrm>
          <a:off x="684867" y="1467186"/>
          <a:ext cx="1685117" cy="4352496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1685117"/>
              </a:tblGrid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21459" y="3798975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618108" y="380395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12" name="Curved Connector 11"/>
          <p:cNvCxnSpPr>
            <a:endCxn id="9" idx="0"/>
          </p:cNvCxnSpPr>
          <p:nvPr/>
        </p:nvCxnSpPr>
        <p:spPr>
          <a:xfrm>
            <a:off x="2369984" y="1723714"/>
            <a:ext cx="2296278" cy="207526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10" idx="2"/>
          </p:cNvCxnSpPr>
          <p:nvPr/>
        </p:nvCxnSpPr>
        <p:spPr>
          <a:xfrm>
            <a:off x="2369984" y="2222684"/>
            <a:ext cx="4092927" cy="2658589"/>
          </a:xfrm>
          <a:prstGeom prst="curvedConnector4">
            <a:avLst>
              <a:gd name="adj1" fmla="val 20563"/>
              <a:gd name="adj2" fmla="val 13504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endCxn id="23" idx="1"/>
          </p:cNvCxnSpPr>
          <p:nvPr/>
        </p:nvCxnSpPr>
        <p:spPr>
          <a:xfrm>
            <a:off x="2369984" y="3935057"/>
            <a:ext cx="4409752" cy="1847226"/>
          </a:xfrm>
          <a:prstGeom prst="curvedConnector3">
            <a:avLst>
              <a:gd name="adj1" fmla="val 1528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79736" y="524362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84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9281"/>
            <a:ext cx="8229600" cy="1143000"/>
          </a:xfrm>
        </p:spPr>
        <p:txBody>
          <a:bodyPr/>
          <a:lstStyle/>
          <a:p>
            <a:r>
              <a:rPr lang="en-US" dirty="0" smtClean="0"/>
              <a:t>Why is storage complicated?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8905" y="196667"/>
            <a:ext cx="3106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Diskmap</a:t>
            </a:r>
            <a:endParaRPr lang="en-US" sz="3600" dirty="0" smtClean="0"/>
          </a:p>
          <a:p>
            <a:pPr algn="ctr"/>
            <a:r>
              <a:rPr lang="en-US" sz="3600" dirty="0" smtClean="0"/>
              <a:t>(Unix System 5)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95436"/>
              </p:ext>
            </p:extLst>
          </p:nvPr>
        </p:nvGraphicFramePr>
        <p:xfrm>
          <a:off x="684867" y="1467186"/>
          <a:ext cx="1685117" cy="4352496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1685117"/>
              </a:tblGrid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21459" y="3798975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618108" y="380395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12" name="Curved Connector 11"/>
          <p:cNvCxnSpPr>
            <a:endCxn id="9" idx="0"/>
          </p:cNvCxnSpPr>
          <p:nvPr/>
        </p:nvCxnSpPr>
        <p:spPr>
          <a:xfrm>
            <a:off x="2369984" y="1723714"/>
            <a:ext cx="2296278" cy="207526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10" idx="2"/>
          </p:cNvCxnSpPr>
          <p:nvPr/>
        </p:nvCxnSpPr>
        <p:spPr>
          <a:xfrm>
            <a:off x="2369984" y="2222684"/>
            <a:ext cx="4092927" cy="2658589"/>
          </a:xfrm>
          <a:prstGeom prst="curvedConnector4">
            <a:avLst>
              <a:gd name="adj1" fmla="val 20563"/>
              <a:gd name="adj2" fmla="val 13504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endCxn id="23" idx="1"/>
          </p:cNvCxnSpPr>
          <p:nvPr/>
        </p:nvCxnSpPr>
        <p:spPr>
          <a:xfrm>
            <a:off x="2369984" y="3935057"/>
            <a:ext cx="4409752" cy="1847226"/>
          </a:xfrm>
          <a:prstGeom prst="curvedConnector3">
            <a:avLst>
              <a:gd name="adj1" fmla="val 1528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79736" y="524362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14" name="Curved Connector 13"/>
          <p:cNvCxnSpPr>
            <a:stCxn id="21" idx="3"/>
            <a:endCxn id="18" idx="1"/>
          </p:cNvCxnSpPr>
          <p:nvPr/>
        </p:nvCxnSpPr>
        <p:spPr>
          <a:xfrm flipV="1">
            <a:off x="2369984" y="1078508"/>
            <a:ext cx="2296278" cy="3400880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66262" y="433302"/>
            <a:ext cx="1689606" cy="1290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211229" y="4422687"/>
            <a:ext cx="158755" cy="1134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6262" y="1853352"/>
            <a:ext cx="30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bytes for each = 256 pointers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70903" y="208007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6917133" y="43330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7069533" y="58570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30" name="Curved Connector 29"/>
          <p:cNvCxnSpPr/>
          <p:nvPr/>
        </p:nvCxnSpPr>
        <p:spPr>
          <a:xfrm flipV="1">
            <a:off x="6355868" y="858563"/>
            <a:ext cx="561265" cy="106545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8" idx="3"/>
          </p:cNvCxnSpPr>
          <p:nvPr/>
        </p:nvCxnSpPr>
        <p:spPr>
          <a:xfrm>
            <a:off x="6355868" y="1078508"/>
            <a:ext cx="713665" cy="45856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35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8905" y="196667"/>
            <a:ext cx="3106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Diskmap</a:t>
            </a:r>
            <a:endParaRPr lang="en-US" sz="3600" dirty="0" smtClean="0"/>
          </a:p>
          <a:p>
            <a:pPr algn="ctr"/>
            <a:r>
              <a:rPr lang="en-US" sz="3600" dirty="0" smtClean="0"/>
              <a:t>(Unix System 5)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93712"/>
              </p:ext>
            </p:extLst>
          </p:nvPr>
        </p:nvGraphicFramePr>
        <p:xfrm>
          <a:off x="684867" y="1467186"/>
          <a:ext cx="1685117" cy="4352496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1685117"/>
              </a:tblGrid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Curved Connector 13"/>
          <p:cNvCxnSpPr>
            <a:stCxn id="21" idx="3"/>
            <a:endCxn id="18" idx="1"/>
          </p:cNvCxnSpPr>
          <p:nvPr/>
        </p:nvCxnSpPr>
        <p:spPr>
          <a:xfrm flipV="1">
            <a:off x="2369984" y="1078508"/>
            <a:ext cx="2296278" cy="3400880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66262" y="433302"/>
            <a:ext cx="1689606" cy="1290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211229" y="4422687"/>
            <a:ext cx="158755" cy="1134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6262" y="1853352"/>
            <a:ext cx="30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bytes for each = 256 pointers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70903" y="208007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6917133" y="43330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7069533" y="58570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30" name="Curved Connector 29"/>
          <p:cNvCxnSpPr/>
          <p:nvPr/>
        </p:nvCxnSpPr>
        <p:spPr>
          <a:xfrm flipV="1">
            <a:off x="6355868" y="858563"/>
            <a:ext cx="561265" cy="106545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8" idx="3"/>
          </p:cNvCxnSpPr>
          <p:nvPr/>
        </p:nvCxnSpPr>
        <p:spPr>
          <a:xfrm>
            <a:off x="6355868" y="1078508"/>
            <a:ext cx="713665" cy="45856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04869" y="4926627"/>
            <a:ext cx="158755" cy="1134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24" idx="3"/>
            <a:endCxn id="31" idx="1"/>
          </p:cNvCxnSpPr>
          <p:nvPr/>
        </p:nvCxnSpPr>
        <p:spPr>
          <a:xfrm flipV="1">
            <a:off x="2363624" y="3289851"/>
            <a:ext cx="2137523" cy="1693477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01147" y="2644645"/>
            <a:ext cx="1689606" cy="1290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Double</a:t>
            </a:r>
          </a:p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</a:t>
            </a:r>
            <a:endParaRPr lang="en-US" sz="2400" dirty="0"/>
          </a:p>
        </p:txBody>
      </p:sp>
      <p:cxnSp>
        <p:nvCxnSpPr>
          <p:cNvPr id="32" name="Curved Connector 31"/>
          <p:cNvCxnSpPr>
            <a:endCxn id="33" idx="1"/>
          </p:cNvCxnSpPr>
          <p:nvPr/>
        </p:nvCxnSpPr>
        <p:spPr>
          <a:xfrm>
            <a:off x="6190753" y="2789695"/>
            <a:ext cx="453590" cy="210288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44343" y="2354777"/>
            <a:ext cx="1689606" cy="1290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34" name="Curved Connector 33"/>
          <p:cNvCxnSpPr>
            <a:endCxn id="36" idx="1"/>
          </p:cNvCxnSpPr>
          <p:nvPr/>
        </p:nvCxnSpPr>
        <p:spPr>
          <a:xfrm>
            <a:off x="6190753" y="2999983"/>
            <a:ext cx="583310" cy="277140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74063" y="2631917"/>
            <a:ext cx="1689606" cy="1290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8912909" y="273846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8759139" y="2963757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8911539" y="3116157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40" name="Curved Connector 39"/>
          <p:cNvCxnSpPr/>
          <p:nvPr/>
        </p:nvCxnSpPr>
        <p:spPr>
          <a:xfrm flipV="1">
            <a:off x="8463669" y="3389019"/>
            <a:ext cx="295470" cy="106544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8469342" y="3608963"/>
            <a:ext cx="442197" cy="45856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84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8905" y="196667"/>
            <a:ext cx="3106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Diskmap</a:t>
            </a:r>
            <a:endParaRPr lang="en-US" sz="3600" dirty="0" smtClean="0"/>
          </a:p>
          <a:p>
            <a:pPr algn="ctr"/>
            <a:r>
              <a:rPr lang="en-US" sz="3600" dirty="0" smtClean="0"/>
              <a:t>(Unix System 5)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46252"/>
              </p:ext>
            </p:extLst>
          </p:nvPr>
        </p:nvGraphicFramePr>
        <p:xfrm>
          <a:off x="684867" y="1467186"/>
          <a:ext cx="1685117" cy="4352496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1685117"/>
              </a:tblGrid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Curved Connector 13"/>
          <p:cNvCxnSpPr>
            <a:stCxn id="21" idx="3"/>
            <a:endCxn id="18" idx="1"/>
          </p:cNvCxnSpPr>
          <p:nvPr/>
        </p:nvCxnSpPr>
        <p:spPr>
          <a:xfrm flipV="1">
            <a:off x="2369984" y="1078508"/>
            <a:ext cx="2296278" cy="3400880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66262" y="433302"/>
            <a:ext cx="1689606" cy="1290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211229" y="4422687"/>
            <a:ext cx="158755" cy="1134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6262" y="1853352"/>
            <a:ext cx="30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bytes for each = 256 pointers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70903" y="208007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6917133" y="43330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7069533" y="58570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30" name="Curved Connector 29"/>
          <p:cNvCxnSpPr/>
          <p:nvPr/>
        </p:nvCxnSpPr>
        <p:spPr>
          <a:xfrm flipV="1">
            <a:off x="6355868" y="858563"/>
            <a:ext cx="561265" cy="106545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8" idx="3"/>
          </p:cNvCxnSpPr>
          <p:nvPr/>
        </p:nvCxnSpPr>
        <p:spPr>
          <a:xfrm>
            <a:off x="6355868" y="1078508"/>
            <a:ext cx="713665" cy="45856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04869" y="4926627"/>
            <a:ext cx="158755" cy="1134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24" idx="3"/>
            <a:endCxn id="31" idx="1"/>
          </p:cNvCxnSpPr>
          <p:nvPr/>
        </p:nvCxnSpPr>
        <p:spPr>
          <a:xfrm flipV="1">
            <a:off x="2363624" y="3289851"/>
            <a:ext cx="2137523" cy="1693477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01147" y="2644645"/>
            <a:ext cx="1689606" cy="1290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Double</a:t>
            </a:r>
          </a:p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</a:t>
            </a:r>
            <a:endParaRPr lang="en-US" sz="2400" dirty="0"/>
          </a:p>
        </p:txBody>
      </p:sp>
      <p:cxnSp>
        <p:nvCxnSpPr>
          <p:cNvPr id="32" name="Curved Connector 31"/>
          <p:cNvCxnSpPr>
            <a:endCxn id="33" idx="1"/>
          </p:cNvCxnSpPr>
          <p:nvPr/>
        </p:nvCxnSpPr>
        <p:spPr>
          <a:xfrm>
            <a:off x="6190753" y="2789695"/>
            <a:ext cx="453590" cy="210288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44343" y="2354777"/>
            <a:ext cx="1689606" cy="1290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34" name="Curved Connector 33"/>
          <p:cNvCxnSpPr>
            <a:endCxn id="36" idx="1"/>
          </p:cNvCxnSpPr>
          <p:nvPr/>
        </p:nvCxnSpPr>
        <p:spPr>
          <a:xfrm>
            <a:off x="6190753" y="2999983"/>
            <a:ext cx="583310" cy="277140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74063" y="2631917"/>
            <a:ext cx="1689606" cy="1290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8912909" y="273846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8759139" y="2963757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8911539" y="3116157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40" name="Curved Connector 39"/>
          <p:cNvCxnSpPr/>
          <p:nvPr/>
        </p:nvCxnSpPr>
        <p:spPr>
          <a:xfrm flipV="1">
            <a:off x="8463669" y="3389019"/>
            <a:ext cx="295470" cy="106544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8469342" y="3608963"/>
            <a:ext cx="442197" cy="45856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69930" y="4926627"/>
            <a:ext cx="456918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How would you determine if your file system has this structure?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98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8905" y="196667"/>
            <a:ext cx="3106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Diskmap</a:t>
            </a:r>
            <a:endParaRPr lang="en-US" sz="3600" dirty="0" smtClean="0"/>
          </a:p>
          <a:p>
            <a:pPr algn="ctr"/>
            <a:r>
              <a:rPr lang="en-US" sz="3600" dirty="0" smtClean="0"/>
              <a:t>(Unix System 5)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12782"/>
              </p:ext>
            </p:extLst>
          </p:nvPr>
        </p:nvGraphicFramePr>
        <p:xfrm>
          <a:off x="684867" y="1467186"/>
          <a:ext cx="1685117" cy="4352496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1685117"/>
              </a:tblGrid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544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Curved Connector 21"/>
          <p:cNvCxnSpPr>
            <a:endCxn id="23" idx="1"/>
          </p:cNvCxnSpPr>
          <p:nvPr/>
        </p:nvCxnSpPr>
        <p:spPr>
          <a:xfrm>
            <a:off x="2369984" y="3935057"/>
            <a:ext cx="4409752" cy="1847226"/>
          </a:xfrm>
          <a:prstGeom prst="curvedConnector3">
            <a:avLst>
              <a:gd name="adj1" fmla="val 1528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79736" y="524362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14" name="Curved Connector 13"/>
          <p:cNvCxnSpPr>
            <a:stCxn id="21" idx="3"/>
            <a:endCxn id="18" idx="1"/>
          </p:cNvCxnSpPr>
          <p:nvPr/>
        </p:nvCxnSpPr>
        <p:spPr>
          <a:xfrm flipV="1">
            <a:off x="2369984" y="1078508"/>
            <a:ext cx="2296278" cy="3400880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66262" y="433302"/>
            <a:ext cx="1689606" cy="1290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211229" y="4422687"/>
            <a:ext cx="158755" cy="1134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6262" y="1853352"/>
            <a:ext cx="30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bytes for each = 256 pointers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70903" y="208007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6917133" y="43330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7069533" y="58570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30" name="Curved Connector 29"/>
          <p:cNvCxnSpPr/>
          <p:nvPr/>
        </p:nvCxnSpPr>
        <p:spPr>
          <a:xfrm flipV="1">
            <a:off x="6355868" y="858563"/>
            <a:ext cx="561265" cy="106545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8" idx="3"/>
          </p:cNvCxnSpPr>
          <p:nvPr/>
        </p:nvCxnSpPr>
        <p:spPr>
          <a:xfrm>
            <a:off x="6355868" y="1078508"/>
            <a:ext cx="713665" cy="45856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04869" y="4926627"/>
            <a:ext cx="158755" cy="11340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24" idx="3"/>
            <a:endCxn id="31" idx="1"/>
          </p:cNvCxnSpPr>
          <p:nvPr/>
        </p:nvCxnSpPr>
        <p:spPr>
          <a:xfrm flipV="1">
            <a:off x="2363624" y="3289851"/>
            <a:ext cx="2137523" cy="1693477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01147" y="2644645"/>
            <a:ext cx="1689606" cy="1290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Double</a:t>
            </a:r>
          </a:p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</a:t>
            </a:r>
            <a:endParaRPr lang="en-US" sz="2400" dirty="0"/>
          </a:p>
        </p:txBody>
      </p:sp>
      <p:cxnSp>
        <p:nvCxnSpPr>
          <p:cNvPr id="32" name="Curved Connector 31"/>
          <p:cNvCxnSpPr>
            <a:endCxn id="33" idx="1"/>
          </p:cNvCxnSpPr>
          <p:nvPr/>
        </p:nvCxnSpPr>
        <p:spPr>
          <a:xfrm>
            <a:off x="6190753" y="2789695"/>
            <a:ext cx="453590" cy="210288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44343" y="2354777"/>
            <a:ext cx="1689606" cy="1290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34" name="Curved Connector 33"/>
          <p:cNvCxnSpPr>
            <a:endCxn id="36" idx="1"/>
          </p:cNvCxnSpPr>
          <p:nvPr/>
        </p:nvCxnSpPr>
        <p:spPr>
          <a:xfrm>
            <a:off x="6190753" y="2999983"/>
            <a:ext cx="583310" cy="277140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74063" y="2631917"/>
            <a:ext cx="1689606" cy="1290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8912909" y="2738462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8759139" y="2963757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8911539" y="3116157"/>
            <a:ext cx="1689606" cy="1077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40" name="Curved Connector 39"/>
          <p:cNvCxnSpPr/>
          <p:nvPr/>
        </p:nvCxnSpPr>
        <p:spPr>
          <a:xfrm flipV="1">
            <a:off x="8463669" y="3389019"/>
            <a:ext cx="295470" cy="106544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8469342" y="3608963"/>
            <a:ext cx="442197" cy="45856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3"/>
            <a:ext cx="8229600" cy="1143000"/>
          </a:xfrm>
        </p:spPr>
        <p:txBody>
          <a:bodyPr/>
          <a:lstStyle/>
          <a:p>
            <a:r>
              <a:rPr lang="en-US" dirty="0" smtClean="0"/>
              <a:t>Directories are Files Too!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37913"/>
              </p:ext>
            </p:extLst>
          </p:nvPr>
        </p:nvGraphicFramePr>
        <p:xfrm>
          <a:off x="326487" y="1111452"/>
          <a:ext cx="6096000" cy="54864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Filename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Inode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494205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4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DS_Store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6565946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6565826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1467012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2252968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5649155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43735" y="1417638"/>
            <a:ext cx="1364426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err="1"/>
              <a:t>ls</a:t>
            </a:r>
            <a:r>
              <a:rPr lang="en-US" sz="4400" dirty="0"/>
              <a:t> -</a:t>
            </a:r>
            <a:r>
              <a:rPr lang="en-US" sz="4400" dirty="0" err="1"/>
              <a:t>ali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3296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new file?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71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982" y="1314080"/>
            <a:ext cx="735942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&gt; </a:t>
            </a:r>
            <a:r>
              <a:rPr lang="en-US" b="1" dirty="0"/>
              <a:t>brew install tree</a:t>
            </a:r>
            <a:r>
              <a:rPr lang="en-US" dirty="0"/>
              <a:t>  # needed on </a:t>
            </a:r>
            <a:r>
              <a:rPr lang="en-US" dirty="0" err="1"/>
              <a:t>MacOS</a:t>
            </a:r>
            <a:r>
              <a:rPr lang="en-US" dirty="0"/>
              <a:t> X, but </a:t>
            </a:r>
            <a:r>
              <a:rPr lang="en-US" dirty="0" err="1"/>
              <a:t>builtin</a:t>
            </a:r>
            <a:r>
              <a:rPr lang="en-US" dirty="0"/>
              <a:t> to most </a:t>
            </a:r>
            <a:r>
              <a:rPr lang="en-US" dirty="0" err="1"/>
              <a:t>Unixes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1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Abstractions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529" y="1460504"/>
            <a:ext cx="280089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 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0067" y="1460504"/>
            <a:ext cx="253509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9152" y="5755938"/>
            <a:ext cx="3159839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What about: database, URI?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50287" y="5755938"/>
            <a:ext cx="2728556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Do we really need both?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984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3-11-20 at 4.08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0"/>
          <a:stretch/>
        </p:blipFill>
        <p:spPr>
          <a:xfrm>
            <a:off x="91355" y="241247"/>
            <a:ext cx="8950527" cy="530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480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3-11-20 at 4.1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4" y="1048147"/>
            <a:ext cx="8572766" cy="315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49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716" y="2381446"/>
            <a:ext cx="5578811" cy="3974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948" y="274638"/>
            <a:ext cx="4581851" cy="1143000"/>
          </a:xfrm>
        </p:spPr>
        <p:txBody>
          <a:bodyPr/>
          <a:lstStyle/>
          <a:p>
            <a:r>
              <a:rPr lang="en-US" dirty="0" smtClean="0"/>
              <a:t>Delay Lines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5" y="76869"/>
            <a:ext cx="3827763" cy="2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0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9729" y="152400"/>
            <a:ext cx="5881734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I do not imagine that many of the Turing lecturers who will follow me will be people who were acquainted with Alan Turing. … Although a mathematician, Turing took quite an interest in the engineering side of computer design… </a:t>
            </a:r>
            <a:r>
              <a:rPr lang="en-US" sz="2800" b="1" dirty="0" smtClean="0"/>
              <a:t>Turing’s contribution to this discussion was to advocate the use of gin, which he said contained alcohol and water in just the right proportions …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4953000"/>
            <a:ext cx="6062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Sir Maurice Wilkes (1913</a:t>
            </a:r>
            <a:r>
              <a:rPr lang="en-US" sz="2800" dirty="0" smtClean="0"/>
              <a:t>-2010</a:t>
            </a:r>
            <a:r>
              <a:rPr lang="en-US" sz="2800" dirty="0" smtClean="0"/>
              <a:t>), </a:t>
            </a:r>
            <a:r>
              <a:rPr lang="en-US" sz="2800" i="1" dirty="0" smtClean="0"/>
              <a:t>Computers Then and Now </a:t>
            </a:r>
          </a:p>
          <a:p>
            <a:pPr algn="r"/>
            <a:r>
              <a:rPr lang="en-US" sz="2800" dirty="0" smtClean="0"/>
              <a:t>(1967 Turing Award Lecture)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49" y="186964"/>
            <a:ext cx="2815836" cy="385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3103418"/>
            <a:ext cx="2390879" cy="368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21709" y="6414777"/>
            <a:ext cx="1519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rolandeva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Shot 2013-11-19 at 10.0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7" y="3685573"/>
            <a:ext cx="8087563" cy="231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3-11-19 at 10.09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835"/>
            <a:ext cx="5562600" cy="317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72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3-11-19 at 10.10.4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/>
          <a:stretch/>
        </p:blipFill>
        <p:spPr>
          <a:xfrm>
            <a:off x="457200" y="304233"/>
            <a:ext cx="8541720" cy="342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4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704" b="16553"/>
          <a:stretch/>
        </p:blipFill>
        <p:spPr>
          <a:xfrm>
            <a:off x="360565" y="419588"/>
            <a:ext cx="4436102" cy="300515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Screen Shot 2013-11-19 at 9.42.30 A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77" y="2309404"/>
            <a:ext cx="4919856" cy="344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90385" y="1040364"/>
            <a:ext cx="289641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cycles (at 800MHz) to read a particular row = 13.75ns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146083" y="2653612"/>
            <a:ext cx="1383436" cy="498970"/>
          </a:xfrm>
          <a:prstGeom prst="ellipse">
            <a:avLst/>
          </a:prstGeom>
          <a:noFill/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0" y="4572000"/>
            <a:ext cx="94128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= 185°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7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creen Shot 2013-11-20 at 2.5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724283"/>
            <a:ext cx="5651500" cy="47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37111"/>
              </p:ext>
            </p:extLst>
          </p:nvPr>
        </p:nvGraphicFramePr>
        <p:xfrm>
          <a:off x="718886" y="1510401"/>
          <a:ext cx="7967915" cy="3092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93583"/>
                <a:gridCol w="1593583"/>
                <a:gridCol w="1593583"/>
                <a:gridCol w="1593583"/>
                <a:gridCol w="1593583"/>
              </a:tblGrid>
              <a:tr h="598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to Access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Consumption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per Bit</a:t>
                      </a:r>
                      <a:endParaRPr lang="en-US" dirty="0"/>
                    </a:p>
                  </a:txBody>
                  <a:tcPr anchor="b"/>
                </a:tc>
              </a:tr>
              <a:tr h="1225960">
                <a:tc>
                  <a:txBody>
                    <a:bodyPr/>
                    <a:lstStyle/>
                    <a:p>
                      <a:r>
                        <a:rPr lang="en-US" dirty="0" smtClean="0"/>
                        <a:t>DRAM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Kingston KVR16N11/4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4GB</a:t>
                      </a:r>
                      <a:r>
                        <a:rPr lang="en-US" baseline="0" dirty="0" smtClean="0"/>
                        <a:t> DDR3 ($40)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13.75ns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5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87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64783</TotalTime>
  <Words>1303</Words>
  <Application>Microsoft Macintosh PowerPoint</Application>
  <PresentationFormat>On-screen Show (4:3)</PresentationFormat>
  <Paragraphs>349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Class 24: Storage</vt:lpstr>
      <vt:lpstr>Why is storage complicated?</vt:lpstr>
      <vt:lpstr>Delay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Storage Systems</vt:lpstr>
      <vt:lpstr>Storage Abstractions</vt:lpstr>
      <vt:lpstr>Storage “Abstractions”</vt:lpstr>
      <vt:lpstr>Unix File Abstraction</vt:lpstr>
      <vt:lpstr>Which are files?</vt:lpstr>
      <vt:lpstr>“Everything is a File”</vt:lpstr>
      <vt:lpstr>inode represents a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Directories are Files Too!</vt:lpstr>
      <vt:lpstr>How to create a new file?</vt:lpstr>
      <vt:lpstr>examining inodes</vt:lpstr>
      <vt:lpstr>Storage Abstractions</vt:lpstr>
      <vt:lpstr>PowerPoint Presentation</vt:lpstr>
      <vt:lpstr>PowerPoint Presentation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 What is an Operating System?</dc:title>
  <dc:creator>David Evans</dc:creator>
  <cp:lastModifiedBy>David Evans</cp:lastModifiedBy>
  <cp:revision>692</cp:revision>
  <cp:lastPrinted>2013-11-14T15:27:08Z</cp:lastPrinted>
  <dcterms:created xsi:type="dcterms:W3CDTF">2013-08-26T17:24:32Z</dcterms:created>
  <dcterms:modified xsi:type="dcterms:W3CDTF">2013-11-21T01:46:13Z</dcterms:modified>
</cp:coreProperties>
</file>