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bin" ContentType="audio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1" r:id="rId3"/>
    <p:sldId id="258" r:id="rId4"/>
    <p:sldId id="260" r:id="rId5"/>
    <p:sldId id="257" r:id="rId6"/>
    <p:sldId id="270" r:id="rId7"/>
    <p:sldId id="273" r:id="rId8"/>
    <p:sldId id="271" r:id="rId9"/>
    <p:sldId id="272" r:id="rId10"/>
    <p:sldId id="274" r:id="rId11"/>
    <p:sldId id="276" r:id="rId12"/>
    <p:sldId id="275" r:id="rId13"/>
    <p:sldId id="277" r:id="rId14"/>
    <p:sldId id="279" r:id="rId15"/>
    <p:sldId id="263" r:id="rId16"/>
    <p:sldId id="265" r:id="rId17"/>
    <p:sldId id="264" r:id="rId18"/>
    <p:sldId id="266" r:id="rId19"/>
    <p:sldId id="267" r:id="rId20"/>
    <p:sldId id="269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9/4/13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9/4/13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http://</a:t>
            </a:r>
            <a:r>
              <a:rPr lang="en-US" dirty="0" err="1" smtClean="0"/>
              <a:t>mindclockwork.com</a:t>
            </a:r>
            <a:r>
              <a:rPr lang="en-US" dirty="0" smtClean="0"/>
              <a:t>/ape-intelligence-can-monkeys-be-as-clever-as-humans/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8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1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s.virginia.edu/evans/academic-roots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roups.google.com/forum/message/raw?msg=comp.os.minix/dlNtH7RRrGA/SwRavCzVE7gJ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roups.google.com/forum/message/raw?msg=comp.os.minix/wlhw16QWltI/PsAJDusEG6wJ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nytimes.com/2003/09/28/magazine/the-way-we-live-now-9-28-03-questions-for-linus-torvalds-the-sharer.html?pagewanted=all&amp;src=p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43" r="19365"/>
          <a:stretch/>
        </p:blipFill>
        <p:spPr>
          <a:xfrm>
            <a:off x="0" y="-28191"/>
            <a:ext cx="9144000" cy="6886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791" y="196065"/>
            <a:ext cx="6616126" cy="1838218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rgbClr val="0000FF"/>
                </a:solidFill>
              </a:rPr>
              <a:t>Class 3: Zero to a Billion in 4.86 Years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5190503"/>
            <a:ext cx="3794500" cy="1502165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0451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1679</a:t>
            </a:r>
            <a:endParaRPr lang="en-US" sz="6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31" y="1763045"/>
            <a:ext cx="4043910" cy="303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3903" y="4290488"/>
            <a:ext cx="3801041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Digital Mechanical Calculator: +, -, *, /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12" y="159562"/>
            <a:ext cx="5142911" cy="649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68784" y="5896495"/>
            <a:ext cx="3368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Gottfried Wilhelm Leibniz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8371" y="621678"/>
            <a:ext cx="6591371" cy="5016757"/>
          </a:xfrm>
          <a:prstGeom prst="rect">
            <a:avLst/>
          </a:prstGeom>
          <a:solidFill>
            <a:srgbClr val="CCFFCC">
              <a:alpha val="61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...</a:t>
            </a:r>
            <a:r>
              <a:rPr lang="en-US" sz="3200" b="1" dirty="0"/>
              <a:t>a general method in which all truths of reason would be </a:t>
            </a:r>
            <a:r>
              <a:rPr lang="en-US" sz="3200" b="1" dirty="0" smtClean="0"/>
              <a:t>reduced </a:t>
            </a:r>
            <a:r>
              <a:rPr lang="en-US" sz="3200" b="1" dirty="0"/>
              <a:t>to a kind of calculation.  At the same time, </a:t>
            </a:r>
            <a:r>
              <a:rPr lang="en-US" sz="3200" b="1" dirty="0" smtClean="0"/>
              <a:t>this would </a:t>
            </a:r>
            <a:r>
              <a:rPr lang="en-US" sz="3200" b="1" dirty="0"/>
              <a:t>be a sort of universal language </a:t>
            </a:r>
            <a:r>
              <a:rPr lang="en-US" sz="3200" dirty="0"/>
              <a:t>or script, but </a:t>
            </a:r>
            <a:r>
              <a:rPr lang="en-US" sz="3200" dirty="0" smtClean="0"/>
              <a:t>infinitely different </a:t>
            </a:r>
            <a:r>
              <a:rPr lang="en-US" sz="3200" dirty="0"/>
              <a:t>from all those imagined previously, because </a:t>
            </a:r>
            <a:r>
              <a:rPr lang="en-US" sz="3200" dirty="0" smtClean="0"/>
              <a:t>its symbols </a:t>
            </a:r>
            <a:r>
              <a:rPr lang="en-US" sz="3200" dirty="0"/>
              <a:t>and words would direct the reason, and errors </a:t>
            </a:r>
            <a:r>
              <a:rPr lang="en-US" sz="3200" dirty="0" smtClean="0"/>
              <a:t>– except those </a:t>
            </a:r>
            <a:r>
              <a:rPr lang="en-US" sz="3200" dirty="0"/>
              <a:t>of fact - would be mere mistakes in </a:t>
            </a:r>
            <a:r>
              <a:rPr lang="en-US" sz="3200" dirty="0" smtClean="0"/>
              <a:t>calculation…</a:t>
            </a:r>
          </a:p>
        </p:txBody>
      </p:sp>
    </p:spTree>
    <p:extLst>
      <p:ext uri="{BB962C8B-B14F-4D97-AF65-F5344CB8AC3E}">
        <p14:creationId xmlns:p14="http://schemas.microsoft.com/office/powerpoint/2010/main" val="287249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8637" y="354708"/>
            <a:ext cx="9045363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Gottfried Wilhelm Leibniz</a:t>
            </a:r>
            <a:r>
              <a:rPr lang="en-US" sz="2400" dirty="0"/>
              <a:t> (</a:t>
            </a:r>
            <a:r>
              <a:rPr lang="en-US" sz="2400" dirty="0" err="1"/>
              <a:t>Universitat</a:t>
            </a:r>
            <a:r>
              <a:rPr lang="en-US" sz="2400" dirty="0"/>
              <a:t> Altdorf, 1666) who advised:</a:t>
            </a:r>
          </a:p>
          <a:p>
            <a:r>
              <a:rPr lang="en-US" sz="2400" dirty="0"/>
              <a:t>    Jacob Bernoulli (</a:t>
            </a:r>
            <a:r>
              <a:rPr lang="en-US" sz="2400" dirty="0" err="1"/>
              <a:t>Universitdt</a:t>
            </a:r>
            <a:r>
              <a:rPr lang="en-US" sz="2400" dirty="0"/>
              <a:t> Basel, 1684) who advised:</a:t>
            </a:r>
          </a:p>
          <a:p>
            <a:r>
              <a:rPr lang="en-US" sz="2400" dirty="0"/>
              <a:t>      Johann Bernoulli (</a:t>
            </a:r>
            <a:r>
              <a:rPr lang="en-US" sz="2400" dirty="0" err="1"/>
              <a:t>Universitdt</a:t>
            </a:r>
            <a:r>
              <a:rPr lang="en-US" sz="2400" dirty="0"/>
              <a:t> Basel, 1694) who advised:</a:t>
            </a:r>
          </a:p>
          <a:p>
            <a:r>
              <a:rPr lang="en-US" sz="2400" dirty="0"/>
              <a:t>         Leonhard Euler (</a:t>
            </a:r>
            <a:r>
              <a:rPr lang="en-US" sz="2400" dirty="0" err="1"/>
              <a:t>Universitat</a:t>
            </a:r>
            <a:r>
              <a:rPr lang="en-US" sz="2400" dirty="0"/>
              <a:t> Basel, 1726) who advised:</a:t>
            </a:r>
          </a:p>
          <a:p>
            <a:r>
              <a:rPr lang="en-US" sz="2400" dirty="0"/>
              <a:t>           Joseph Louis Lagrange who advised:</a:t>
            </a:r>
          </a:p>
          <a:p>
            <a:r>
              <a:rPr lang="en-US" sz="2400" dirty="0"/>
              <a:t>             Simeon Denis Poisson who advised:</a:t>
            </a:r>
          </a:p>
          <a:p>
            <a:r>
              <a:rPr lang="en-US" sz="2400" dirty="0"/>
              <a:t>              Michel </a:t>
            </a:r>
            <a:r>
              <a:rPr lang="en-US" sz="2400" dirty="0" err="1"/>
              <a:t>Chasles</a:t>
            </a:r>
            <a:r>
              <a:rPr lang="en-US" sz="2400" dirty="0"/>
              <a:t> (</a:t>
            </a:r>
            <a:r>
              <a:rPr lang="en-US" sz="2400" dirty="0" err="1"/>
              <a:t>Ecole</a:t>
            </a:r>
            <a:r>
              <a:rPr lang="en-US" sz="2400" dirty="0"/>
              <a:t> </a:t>
            </a:r>
            <a:r>
              <a:rPr lang="en-US" sz="2400" dirty="0" err="1"/>
              <a:t>Polytechnique</a:t>
            </a:r>
            <a:r>
              <a:rPr lang="en-US" sz="2400" dirty="0"/>
              <a:t>, 1814) who advised:</a:t>
            </a:r>
          </a:p>
          <a:p>
            <a:r>
              <a:rPr lang="en-US" sz="2400" dirty="0"/>
              <a:t>                H. A. (Hubert Anson) Newton (Yale, 1850) who advised:</a:t>
            </a:r>
          </a:p>
          <a:p>
            <a:r>
              <a:rPr lang="en-US" sz="2400" dirty="0"/>
              <a:t>                  E. H. Moore (Yale, 1885) who advised:</a:t>
            </a:r>
          </a:p>
          <a:p>
            <a:r>
              <a:rPr lang="en-US" sz="2400" dirty="0"/>
              <a:t>                    Oswald Veblen (</a:t>
            </a:r>
            <a:r>
              <a:rPr lang="en-US" sz="2400" dirty="0" smtClean="0"/>
              <a:t>U. </a:t>
            </a:r>
            <a:r>
              <a:rPr lang="en-US" sz="2400" dirty="0"/>
              <a:t>of Chicago, 1903) who advised:</a:t>
            </a:r>
          </a:p>
          <a:p>
            <a:r>
              <a:rPr lang="en-US" sz="2400" dirty="0"/>
              <a:t>                      Philip Franklin (Princeton 1921) who advised:</a:t>
            </a:r>
          </a:p>
          <a:p>
            <a:r>
              <a:rPr lang="en-US" sz="2400" dirty="0"/>
              <a:t>                        </a:t>
            </a:r>
            <a:r>
              <a:rPr lang="en-US" sz="2400" b="1" dirty="0"/>
              <a:t>Alan Perlis</a:t>
            </a:r>
            <a:r>
              <a:rPr lang="en-US" sz="2400" dirty="0"/>
              <a:t> </a:t>
            </a:r>
            <a:r>
              <a:rPr lang="en-US" sz="2400" dirty="0" smtClean="0"/>
              <a:t>(MIT Math PhD 1950) </a:t>
            </a:r>
            <a:r>
              <a:rPr lang="en-US" sz="2400" dirty="0"/>
              <a:t>who advised:</a:t>
            </a:r>
          </a:p>
          <a:p>
            <a:r>
              <a:rPr lang="en-US" sz="2400" dirty="0"/>
              <a:t>                          Jerry Feldman </a:t>
            </a:r>
            <a:r>
              <a:rPr lang="en-US" sz="2400" dirty="0" smtClean="0"/>
              <a:t>(CMU Math 1966</a:t>
            </a:r>
            <a:r>
              <a:rPr lang="en-US" sz="2400" dirty="0"/>
              <a:t>) who advised:</a:t>
            </a:r>
          </a:p>
          <a:p>
            <a:r>
              <a:rPr lang="en-US" sz="2400" dirty="0"/>
              <a:t>                            Jim Horning (</a:t>
            </a:r>
            <a:r>
              <a:rPr lang="en-US" sz="2400" dirty="0" smtClean="0"/>
              <a:t>Stanford CS PhD </a:t>
            </a:r>
            <a:r>
              <a:rPr lang="en-US" sz="2400" dirty="0"/>
              <a:t>1969) who advised:</a:t>
            </a:r>
          </a:p>
          <a:p>
            <a:r>
              <a:rPr lang="en-US" sz="2400" dirty="0"/>
              <a:t>                              John </a:t>
            </a:r>
            <a:r>
              <a:rPr lang="en-US" sz="2400" dirty="0" err="1"/>
              <a:t>Guttag</a:t>
            </a:r>
            <a:r>
              <a:rPr lang="en-US" sz="2400" dirty="0"/>
              <a:t> (</a:t>
            </a:r>
            <a:r>
              <a:rPr lang="en-US" sz="2400" dirty="0" smtClean="0"/>
              <a:t>U. </a:t>
            </a:r>
            <a:r>
              <a:rPr lang="en-US" sz="2400" dirty="0"/>
              <a:t>of </a:t>
            </a:r>
            <a:r>
              <a:rPr lang="en-US" sz="2400" dirty="0" smtClean="0"/>
              <a:t>Toronto CS PhD </a:t>
            </a:r>
            <a:r>
              <a:rPr lang="en-US" sz="2400" dirty="0"/>
              <a:t>1975) who advised:</a:t>
            </a:r>
          </a:p>
          <a:p>
            <a:r>
              <a:rPr lang="en-US" sz="2400" dirty="0"/>
              <a:t>                                </a:t>
            </a:r>
            <a:r>
              <a:rPr lang="en-US" sz="2400" b="1" dirty="0">
                <a:solidFill>
                  <a:srgbClr val="660066"/>
                </a:solidFill>
              </a:rPr>
              <a:t>David Evans </a:t>
            </a:r>
            <a:r>
              <a:rPr lang="en-US" sz="2400" dirty="0"/>
              <a:t>(MIT </a:t>
            </a:r>
            <a:r>
              <a:rPr lang="en-US" sz="2400" dirty="0" smtClean="0"/>
              <a:t>CS PhD </a:t>
            </a:r>
            <a:r>
              <a:rPr lang="en-US" sz="2400" dirty="0"/>
              <a:t>2000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 rot="5400000">
            <a:off x="6013966" y="2901434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www.cs.virginia.edu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evans</a:t>
            </a:r>
            <a:r>
              <a:rPr lang="en-US" dirty="0">
                <a:hlinkClick r:id="rId2"/>
              </a:rPr>
              <a:t>/academic-</a:t>
            </a:r>
            <a:r>
              <a:rPr lang="en-US" dirty="0" err="1">
                <a:hlinkClick r:id="rId2"/>
              </a:rPr>
              <a:t>roots.html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786351"/>
            <a:ext cx="7668060" cy="138499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my academic great-great-great-great-</a:t>
            </a:r>
            <a:r>
              <a:rPr lang="en-US" sz="2800" dirty="0"/>
              <a:t>great</a:t>
            </a:r>
            <a:r>
              <a:rPr lang="en-US" sz="2800" dirty="0" smtClean="0"/>
              <a:t>-</a:t>
            </a:r>
            <a:r>
              <a:rPr lang="en-US" sz="2800" dirty="0"/>
              <a:t>great-great-great-great-great</a:t>
            </a:r>
            <a:r>
              <a:rPr lang="en-US" sz="2800" dirty="0" smtClean="0"/>
              <a:t>-</a:t>
            </a:r>
            <a:r>
              <a:rPr lang="en-US" sz="2800" dirty="0"/>
              <a:t>great-great-great-great-great-</a:t>
            </a:r>
            <a:r>
              <a:rPr lang="en-US" sz="2800" dirty="0" smtClean="0"/>
              <a:t>grandparent!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837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367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228599" y="1588568"/>
            <a:ext cx="6612152" cy="3972075"/>
            <a:chOff x="228599" y="1588568"/>
            <a:chExt cx="6612152" cy="3972075"/>
          </a:xfrm>
        </p:grpSpPr>
        <p:sp>
          <p:nvSpPr>
            <p:cNvPr id="12" name="TextBox 11"/>
            <p:cNvSpPr txBox="1"/>
            <p:nvPr/>
          </p:nvSpPr>
          <p:spPr>
            <a:xfrm>
              <a:off x="268860" y="5037423"/>
              <a:ext cx="1126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-13.8B</a:t>
              </a:r>
              <a:endParaRPr lang="en-US" sz="28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3340" y="2642403"/>
              <a:ext cx="1471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Universe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81200" y="2218416"/>
              <a:ext cx="141862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Tools</a:t>
              </a:r>
            </a:p>
            <a:p>
              <a:pPr algn="ctr"/>
              <a:r>
                <a:rPr lang="en-US" sz="2800" dirty="0" smtClean="0"/>
                <a:t>Altruism</a:t>
              </a:r>
              <a:endParaRPr lang="en-US" sz="28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97418" y="5037423"/>
              <a:ext cx="78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-5M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26537" y="5037423"/>
              <a:ext cx="9126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1679</a:t>
              </a:r>
              <a:endParaRPr lang="en-US" sz="28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68151" y="1588568"/>
              <a:ext cx="207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Programmable Machines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3859" y="3266861"/>
              <a:ext cx="1551749" cy="58477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i="1" dirty="0" smtClean="0"/>
                <a:t>S </a:t>
              </a:r>
              <a:r>
                <a:rPr lang="en-US" sz="1600" b="1" dirty="0" smtClean="0"/>
                <a:t>::=</a:t>
              </a:r>
              <a:r>
                <a:rPr lang="en-US" sz="1600" b="1" i="1" dirty="0" smtClean="0"/>
                <a:t> NP V O</a:t>
              </a:r>
            </a:p>
            <a:p>
              <a:r>
                <a:rPr lang="en-US" sz="1600" b="1" i="1" dirty="0" smtClean="0"/>
                <a:t>NP </a:t>
              </a:r>
              <a:r>
                <a:rPr lang="en-US" sz="1600" b="1" dirty="0" smtClean="0"/>
                <a:t>::=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dirty="0" smtClean="0">
                  <a:sym typeface="Wingdings"/>
                </a:rPr>
                <a:t>and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b="1" i="1" dirty="0" smtClean="0">
                  <a:sym typeface="Wingdings"/>
                </a:rPr>
                <a:t>NP</a:t>
              </a:r>
              <a:endParaRPr lang="en-US" sz="1600" b="1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00400" y="1981200"/>
              <a:ext cx="20942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Recursive Language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84563" y="5037423"/>
              <a:ext cx="1027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-300K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916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686E-6 1.44082E-6 L -0.17714 0.108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7" y="5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5646" y="4933582"/>
            <a:ext cx="8733651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2178" y="5037423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3679" y="4989728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yesterday</a:t>
            </a:r>
          </a:p>
          <a:p>
            <a:pPr algn="ctr"/>
            <a:r>
              <a:rPr lang="en-US" sz="2800" dirty="0" smtClean="0"/>
              <a:t>(2013)</a:t>
            </a:r>
            <a:endParaRPr lang="en-US" sz="2800" dirty="0"/>
          </a:p>
        </p:txBody>
      </p:sp>
      <p:sp>
        <p:nvSpPr>
          <p:cNvPr id="19" name="Freeform 18"/>
          <p:cNvSpPr/>
          <p:nvPr/>
        </p:nvSpPr>
        <p:spPr>
          <a:xfrm>
            <a:off x="68287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02197" y="279437"/>
            <a:ext cx="30488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1 000 000 000</a:t>
            </a:r>
          </a:p>
          <a:p>
            <a:pPr algn="ctr"/>
            <a:r>
              <a:rPr lang="en-US" sz="2800" dirty="0" smtClean="0"/>
              <a:t>Android Activations</a:t>
            </a:r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5646" y="3057785"/>
            <a:ext cx="3768917" cy="2330189"/>
            <a:chOff x="228599" y="1588568"/>
            <a:chExt cx="6612152" cy="4035119"/>
          </a:xfrm>
        </p:grpSpPr>
        <p:sp>
          <p:nvSpPr>
            <p:cNvPr id="25" name="TextBox 24"/>
            <p:cNvSpPr txBox="1"/>
            <p:nvPr/>
          </p:nvSpPr>
          <p:spPr>
            <a:xfrm>
              <a:off x="268860" y="5037423"/>
              <a:ext cx="1136015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-13.8B</a:t>
              </a:r>
              <a:endParaRPr lang="en-US" sz="16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4540" r="17440"/>
            <a:stretch/>
          </p:blipFill>
          <p:spPr>
            <a:xfrm>
              <a:off x="228599" y="3352800"/>
              <a:ext cx="1655515" cy="13690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664" r="10111"/>
            <a:stretch/>
          </p:blipFill>
          <p:spPr>
            <a:xfrm>
              <a:off x="1981200" y="3209016"/>
              <a:ext cx="1470538" cy="13354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73340" y="2642404"/>
              <a:ext cx="1445557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Universe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91352" y="2218416"/>
              <a:ext cx="1398323" cy="1012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Tools</a:t>
              </a:r>
            </a:p>
            <a:p>
              <a:pPr algn="ctr"/>
              <a:r>
                <a:rPr lang="en-US" sz="1600" dirty="0" smtClean="0"/>
                <a:t>Altruism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7418" y="5037423"/>
              <a:ext cx="828048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-5M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26537" y="5037423"/>
              <a:ext cx="943929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1679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8409" y="2590806"/>
              <a:ext cx="1310668" cy="16562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8151" y="1588568"/>
              <a:ext cx="2072600" cy="799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Programmable Machines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63860" y="3266861"/>
              <a:ext cx="1551749" cy="9993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50" b="1" i="1" dirty="0" smtClean="0"/>
                <a:t>S </a:t>
              </a:r>
              <a:r>
                <a:rPr lang="en-US" sz="1050" b="1" dirty="0" smtClean="0"/>
                <a:t>::=</a:t>
              </a:r>
              <a:r>
                <a:rPr lang="en-US" sz="1050" b="1" i="1" dirty="0" smtClean="0"/>
                <a:t> NP V O</a:t>
              </a:r>
            </a:p>
            <a:p>
              <a:r>
                <a:rPr lang="en-US" sz="1050" b="1" i="1" dirty="0" smtClean="0"/>
                <a:t>NP </a:t>
              </a:r>
              <a:r>
                <a:rPr lang="en-US" sz="1050" b="1" dirty="0" smtClean="0"/>
                <a:t>::=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dirty="0" smtClean="0">
                  <a:sym typeface="Wingdings"/>
                </a:rPr>
                <a:t>and</a:t>
              </a:r>
              <a:r>
                <a:rPr lang="en-US" sz="1050" dirty="0" smtClean="0">
                  <a:sym typeface="Wingdings"/>
                </a:rPr>
                <a:t> </a:t>
              </a:r>
              <a:r>
                <a:rPr lang="en-US" sz="1050" b="1" i="1" dirty="0" smtClean="0">
                  <a:sym typeface="Wingdings"/>
                </a:rPr>
                <a:t>NP</a:t>
              </a:r>
              <a:endParaRPr lang="en-US" sz="1050" b="1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00401" y="1981200"/>
              <a:ext cx="2094208" cy="1012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Recursive Language</a:t>
              </a:r>
              <a:endParaRPr lang="en-US" sz="16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84563" y="5037423"/>
              <a:ext cx="1046743" cy="586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-300K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123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Moral / Bet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fr-FR" dirty="0" smtClean="0"/>
              <a:t>’</a:t>
            </a:r>
            <a:r>
              <a:rPr lang="en-US" dirty="0" smtClean="0"/>
              <a:t>s a very exciting time in operating systems!</a:t>
            </a:r>
          </a:p>
          <a:p>
            <a:r>
              <a:rPr lang="en-US" dirty="0" smtClean="0"/>
              <a:t>Five years from now, there will be a billion computing devices running an operating system none of us has heard of</a:t>
            </a:r>
          </a:p>
          <a:p>
            <a:pPr lvl="1"/>
            <a:r>
              <a:rPr lang="en-US" dirty="0" smtClean="0"/>
              <a:t>(but, it might be derived from things developed in the 1960s in Bell Labs)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4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Pre-History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October 2008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029" y="1784234"/>
            <a:ext cx="4591350" cy="36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0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WWII</a:t>
            </a:r>
          </a:p>
          <a:p>
            <a:r>
              <a:rPr lang="en-US" dirty="0" smtClean="0"/>
              <a:t>Cold War</a:t>
            </a:r>
          </a:p>
          <a:p>
            <a:r>
              <a:rPr lang="en-US" dirty="0" smtClean="0"/>
              <a:t>MULTICS</a:t>
            </a:r>
          </a:p>
          <a:p>
            <a:r>
              <a:rPr lang="en-US" dirty="0" smtClean="0"/>
              <a:t>Unix</a:t>
            </a:r>
          </a:p>
          <a:p>
            <a:r>
              <a:rPr lang="en-US" dirty="0" smtClean="0"/>
              <a:t>1987: Andy Tanenbaum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Includes source code for </a:t>
            </a:r>
            <a:r>
              <a:rPr lang="en-US" dirty="0" err="1" smtClean="0"/>
              <a:t>Minix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4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965" y="274638"/>
            <a:ext cx="4473419" cy="604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1392" y="2459504"/>
            <a:ext cx="33904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1987: Andy Tanenbaum </a:t>
            </a:r>
          </a:p>
          <a:p>
            <a:pPr lvl="1"/>
            <a:r>
              <a:rPr lang="en-US" sz="3200" dirty="0" smtClean="0"/>
              <a:t>Includes </a:t>
            </a:r>
            <a:r>
              <a:rPr lang="en-US" sz="3200" dirty="0"/>
              <a:t>source code for </a:t>
            </a:r>
            <a:r>
              <a:rPr lang="en-US" sz="3200" dirty="0" err="1" smtClean="0"/>
              <a:t>Minix</a:t>
            </a:r>
            <a:r>
              <a:rPr lang="en-US" sz="3200" dirty="0" smtClean="0"/>
              <a:t> (“toy” Unix)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5996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sp>
        <p:nvSpPr>
          <p:cNvPr id="8" name="Rectangle 7">
            <a:hlinkClick r:id="rId2"/>
          </p:cNvPr>
          <p:cNvSpPr/>
          <p:nvPr/>
        </p:nvSpPr>
        <p:spPr>
          <a:xfrm>
            <a:off x="228600" y="381000"/>
            <a:ext cx="8686800" cy="57554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/>
              <a:t>From</a:t>
            </a:r>
            <a:r>
              <a:rPr lang="en-US" sz="1600" dirty="0"/>
              <a:t>: </a:t>
            </a:r>
            <a:r>
              <a:rPr lang="en-US" sz="1600" dirty="0" err="1"/>
              <a:t>torv</a:t>
            </a:r>
            <a:r>
              <a:rPr lang="en-US" sz="1600" dirty="0"/>
              <a:t>...@</a:t>
            </a:r>
            <a:r>
              <a:rPr lang="en-US" sz="1600" dirty="0" err="1"/>
              <a:t>klaava.Helsinki.FI</a:t>
            </a:r>
            <a:r>
              <a:rPr lang="en-US" sz="1600" dirty="0"/>
              <a:t> (Linus Benedict Torvalds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/>
              <a:t>Newsgroups: </a:t>
            </a:r>
            <a:r>
              <a:rPr lang="en-US" sz="1600" dirty="0" err="1"/>
              <a:t>comp.os.minix</a:t>
            </a:r>
            <a:endParaRPr lang="en-US" sz="1600" dirty="0"/>
          </a:p>
          <a:p>
            <a:r>
              <a:rPr lang="en-US" sz="1600" dirty="0"/>
              <a:t>Subject: What would you like to see most in </a:t>
            </a:r>
            <a:r>
              <a:rPr lang="en-US" sz="1600" dirty="0" err="1"/>
              <a:t>minix</a:t>
            </a:r>
            <a:r>
              <a:rPr lang="en-US" sz="1600" dirty="0"/>
              <a:t>?</a:t>
            </a:r>
          </a:p>
          <a:p>
            <a:r>
              <a:rPr lang="en-US" sz="1600" dirty="0"/>
              <a:t>Summary: small poll for my new operating system</a:t>
            </a:r>
          </a:p>
          <a:p>
            <a:r>
              <a:rPr lang="en-US" sz="1600" dirty="0"/>
              <a:t>Keywords: 386, preferences</a:t>
            </a:r>
          </a:p>
          <a:p>
            <a:r>
              <a:rPr lang="en-US" sz="1600" dirty="0" smtClean="0"/>
              <a:t>Date</a:t>
            </a:r>
            <a:r>
              <a:rPr lang="en-US" sz="1600" dirty="0"/>
              <a:t>: 25 Aug 91 20:57:08 GMT</a:t>
            </a:r>
          </a:p>
          <a:p>
            <a:endParaRPr lang="en-US" sz="1600" dirty="0"/>
          </a:p>
          <a:p>
            <a:r>
              <a:rPr lang="en-US" sz="1600" dirty="0"/>
              <a:t>Hello everybody out there using </a:t>
            </a:r>
            <a:r>
              <a:rPr lang="en-US" sz="1600" dirty="0" err="1"/>
              <a:t>minix</a:t>
            </a:r>
            <a:r>
              <a:rPr lang="en-US" sz="1600" dirty="0"/>
              <a:t> -</a:t>
            </a:r>
          </a:p>
          <a:p>
            <a:endParaRPr lang="en-US" sz="1600" dirty="0"/>
          </a:p>
          <a:p>
            <a:r>
              <a:rPr lang="en-US" sz="1600" dirty="0"/>
              <a:t>I'm doing a (free) operating system (just a hobby, won't be big </a:t>
            </a:r>
            <a:r>
              <a:rPr lang="en-US" sz="1600" dirty="0" smtClean="0"/>
              <a:t>and professional </a:t>
            </a:r>
            <a:r>
              <a:rPr lang="en-US" sz="1600" dirty="0"/>
              <a:t>like gnu) for 386(486) AT clones.  This has been </a:t>
            </a:r>
            <a:r>
              <a:rPr lang="en-US" sz="1600" dirty="0" smtClean="0"/>
              <a:t>brewing since </a:t>
            </a:r>
            <a:r>
              <a:rPr lang="en-US" sz="1600" dirty="0" err="1"/>
              <a:t>april</a:t>
            </a:r>
            <a:r>
              <a:rPr lang="en-US" sz="1600" dirty="0"/>
              <a:t>, and is starting to get ready.  I'd like any feedback </a:t>
            </a:r>
            <a:r>
              <a:rPr lang="en-US" sz="1600" dirty="0" smtClean="0"/>
              <a:t>on things </a:t>
            </a:r>
            <a:r>
              <a:rPr lang="en-US" sz="1600" dirty="0"/>
              <a:t>people like/dislike in </a:t>
            </a:r>
            <a:r>
              <a:rPr lang="en-US" sz="1600" dirty="0" err="1"/>
              <a:t>minix</a:t>
            </a:r>
            <a:r>
              <a:rPr lang="en-US" sz="1600" dirty="0"/>
              <a:t>, as my OS resembles it </a:t>
            </a:r>
            <a:r>
              <a:rPr lang="en-US" sz="1600" dirty="0" smtClean="0"/>
              <a:t>somewhat (</a:t>
            </a:r>
            <a:r>
              <a:rPr lang="en-US" sz="1600" dirty="0"/>
              <a:t>same physical layout of the file-system (due to practical reasons</a:t>
            </a:r>
            <a:r>
              <a:rPr lang="en-US" sz="1600" dirty="0" smtClean="0"/>
              <a:t>) among </a:t>
            </a:r>
            <a:r>
              <a:rPr lang="en-US" sz="1600" dirty="0"/>
              <a:t>other things). </a:t>
            </a:r>
          </a:p>
          <a:p>
            <a:endParaRPr lang="en-US" sz="1600" dirty="0"/>
          </a:p>
          <a:p>
            <a:r>
              <a:rPr lang="en-US" sz="1600" dirty="0"/>
              <a:t>I've currently ported bash(1.08) and </a:t>
            </a:r>
            <a:r>
              <a:rPr lang="en-US" sz="1600" dirty="0" err="1"/>
              <a:t>gcc</a:t>
            </a:r>
            <a:r>
              <a:rPr lang="en-US" sz="1600" dirty="0"/>
              <a:t>(1.40), and things seem to work. </a:t>
            </a:r>
            <a:r>
              <a:rPr lang="en-US" sz="1600" dirty="0" smtClean="0"/>
              <a:t>This </a:t>
            </a:r>
            <a:r>
              <a:rPr lang="en-US" sz="1600" dirty="0"/>
              <a:t>implies that I'll get something practical within a few months, </a:t>
            </a:r>
            <a:r>
              <a:rPr lang="en-US" sz="1600" dirty="0" smtClean="0"/>
              <a:t>and I'd </a:t>
            </a:r>
            <a:r>
              <a:rPr lang="en-US" sz="1600" dirty="0"/>
              <a:t>like to know what features most people would want.  Any </a:t>
            </a:r>
            <a:r>
              <a:rPr lang="en-US" sz="1600" dirty="0" smtClean="0"/>
              <a:t>suggestions are </a:t>
            </a:r>
            <a:r>
              <a:rPr lang="en-US" sz="1600" dirty="0"/>
              <a:t>welcome, but I won't promise I'll implement them :-)</a:t>
            </a:r>
          </a:p>
          <a:p>
            <a:endParaRPr lang="en-US" sz="1600" dirty="0"/>
          </a:p>
          <a:p>
            <a:r>
              <a:rPr lang="en-US" sz="1600" dirty="0"/>
              <a:t>		Linus (</a:t>
            </a:r>
            <a:r>
              <a:rPr lang="en-US" sz="1600" dirty="0" err="1"/>
              <a:t>torv</a:t>
            </a:r>
            <a:r>
              <a:rPr lang="en-US" sz="1600" dirty="0"/>
              <a:t>...@</a:t>
            </a:r>
            <a:r>
              <a:rPr lang="en-US" sz="1600" dirty="0" err="1"/>
              <a:t>kruuna.helsinki.fi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/>
              <a:t>PS.  Yes - it's free of any </a:t>
            </a:r>
            <a:r>
              <a:rPr lang="en-US" sz="1600" dirty="0" err="1"/>
              <a:t>minix</a:t>
            </a:r>
            <a:r>
              <a:rPr lang="en-US" sz="1600" dirty="0"/>
              <a:t> code, and it has a multi-threaded </a:t>
            </a:r>
            <a:r>
              <a:rPr lang="en-US" sz="1600" dirty="0" err="1"/>
              <a:t>fs</a:t>
            </a:r>
            <a:r>
              <a:rPr lang="en-US" sz="1600" dirty="0"/>
              <a:t>. </a:t>
            </a:r>
            <a:r>
              <a:rPr lang="en-US" sz="1600" dirty="0" smtClean="0"/>
              <a:t>It </a:t>
            </a:r>
            <a:r>
              <a:rPr lang="en-US" sz="1600" dirty="0"/>
              <a:t>is NOT </a:t>
            </a:r>
            <a:r>
              <a:rPr lang="en-US" sz="1600" dirty="0" err="1"/>
              <a:t>protable</a:t>
            </a:r>
            <a:r>
              <a:rPr lang="en-US" sz="1600" dirty="0"/>
              <a:t> (uses 386 task switching </a:t>
            </a:r>
            <a:r>
              <a:rPr lang="en-US" sz="1600" dirty="0" err="1"/>
              <a:t>etc</a:t>
            </a:r>
            <a:r>
              <a:rPr lang="en-US" sz="1600" dirty="0"/>
              <a:t>), and it probably </a:t>
            </a:r>
            <a:r>
              <a:rPr lang="en-US" sz="1600" dirty="0" smtClean="0"/>
              <a:t>never will </a:t>
            </a:r>
            <a:r>
              <a:rPr lang="en-US" sz="1600" dirty="0"/>
              <a:t>support anything other than AT-</a:t>
            </a:r>
            <a:r>
              <a:rPr lang="en-US" sz="1600" dirty="0" err="1"/>
              <a:t>harddisks</a:t>
            </a:r>
            <a:r>
              <a:rPr lang="en-US" sz="1600" dirty="0"/>
              <a:t>, as that's all I have :-(. </a:t>
            </a:r>
          </a:p>
        </p:txBody>
      </p:sp>
    </p:spTree>
    <p:extLst>
      <p:ext uri="{BB962C8B-B14F-4D97-AF65-F5344CB8AC3E}">
        <p14:creationId xmlns:p14="http://schemas.microsoft.com/office/powerpoint/2010/main" val="4129530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Operating Systems present, past, and (maybe) future</a:t>
            </a:r>
          </a:p>
          <a:p>
            <a:endParaRPr lang="en-US" sz="3600" dirty="0" smtClean="0"/>
          </a:p>
          <a:p>
            <a:r>
              <a:rPr lang="en-US" sz="3600" dirty="0" smtClean="0"/>
              <a:t>Two prevailing technical themes:</a:t>
            </a:r>
          </a:p>
          <a:p>
            <a:pPr lvl="1"/>
            <a:r>
              <a:rPr lang="en-US" sz="3200" dirty="0" smtClean="0"/>
              <a:t>kernel</a:t>
            </a:r>
          </a:p>
          <a:p>
            <a:pPr lvl="1"/>
            <a:r>
              <a:rPr lang="en-US" sz="3200" dirty="0" smtClean="0"/>
              <a:t>process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38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359410" y="527956"/>
            <a:ext cx="8327390" cy="50167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From: </a:t>
            </a:r>
            <a:r>
              <a:rPr lang="en-US" sz="2000" dirty="0" err="1"/>
              <a:t>torv</a:t>
            </a:r>
            <a:r>
              <a:rPr lang="en-US" sz="2000" dirty="0"/>
              <a:t>...@</a:t>
            </a:r>
            <a:r>
              <a:rPr lang="en-US" sz="2000" dirty="0" err="1"/>
              <a:t>klaava.Helsinki.FI</a:t>
            </a:r>
            <a:r>
              <a:rPr lang="en-US" sz="2000" dirty="0"/>
              <a:t> (Linus Benedict Torvalds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Newsgroups: </a:t>
            </a:r>
            <a:r>
              <a:rPr lang="en-US" sz="2000" dirty="0" err="1" smtClean="0"/>
              <a:t>comp.os.minix</a:t>
            </a:r>
            <a:endParaRPr lang="en-US" sz="2000" dirty="0"/>
          </a:p>
          <a:p>
            <a:r>
              <a:rPr lang="en-US" sz="2000" dirty="0"/>
              <a:t>Subject: Re: LINUX is </a:t>
            </a:r>
            <a:r>
              <a:rPr lang="en-US" sz="2000" dirty="0" smtClean="0"/>
              <a:t>obsolete</a:t>
            </a:r>
            <a:endParaRPr lang="en-US" sz="2000" dirty="0"/>
          </a:p>
          <a:p>
            <a:r>
              <a:rPr lang="en-US" sz="2000" dirty="0" smtClean="0"/>
              <a:t>Date</a:t>
            </a:r>
            <a:r>
              <a:rPr lang="en-US" sz="2000" dirty="0"/>
              <a:t>: 31 Jan 92 10:33:23 GMT</a:t>
            </a:r>
          </a:p>
          <a:p>
            <a:endParaRPr lang="en-US" sz="2000" dirty="0" smtClean="0"/>
          </a:p>
          <a:p>
            <a:r>
              <a:rPr lang="en-US" sz="2000" dirty="0" smtClean="0"/>
              <a:t>…</a:t>
            </a:r>
          </a:p>
          <a:p>
            <a:endParaRPr lang="en-US" sz="2000" dirty="0" smtClean="0"/>
          </a:p>
          <a:p>
            <a:r>
              <a:rPr lang="en-US" sz="2000" dirty="0" smtClean="0"/>
              <a:t>&gt;</a:t>
            </a:r>
            <a:r>
              <a:rPr lang="en-US" sz="2000" dirty="0"/>
              <a:t>I still maintain the point that designing a monolithic kernel in 1991 is</a:t>
            </a:r>
          </a:p>
          <a:p>
            <a:r>
              <a:rPr lang="en-US" sz="2000" dirty="0"/>
              <a:t>&gt;a fundamental error.  Be thankful you are not my student.  You would not</a:t>
            </a:r>
          </a:p>
          <a:p>
            <a:r>
              <a:rPr lang="en-US" sz="2000" dirty="0"/>
              <a:t>&gt;get a high grade for such a design :-)</a:t>
            </a:r>
          </a:p>
          <a:p>
            <a:endParaRPr lang="en-US" sz="2000" dirty="0"/>
          </a:p>
          <a:p>
            <a:r>
              <a:rPr lang="en-US" sz="2000" dirty="0"/>
              <a:t>Well, I probably won't get too good grades even without you: I had an</a:t>
            </a:r>
          </a:p>
          <a:p>
            <a:r>
              <a:rPr lang="en-US" sz="2000" dirty="0"/>
              <a:t>argument (completely unrelated - not even pertaining to OS's) with the</a:t>
            </a:r>
          </a:p>
          <a:p>
            <a:r>
              <a:rPr lang="en-US" sz="2000" dirty="0"/>
              <a:t>person here at the university that teaches OS design.  I wonder when</a:t>
            </a:r>
          </a:p>
          <a:p>
            <a:r>
              <a:rPr lang="en-US" sz="2000" dirty="0"/>
              <a:t>I'll learn :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7222958" y="2894744"/>
            <a:ext cx="311936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Andy Tanenbaum</a:t>
            </a:r>
            <a:endParaRPr lang="en-US" sz="3200" dirty="0"/>
          </a:p>
        </p:txBody>
      </p:sp>
      <p:sp>
        <p:nvSpPr>
          <p:cNvPr id="8" name="Right Brace 7"/>
          <p:cNvSpPr/>
          <p:nvPr/>
        </p:nvSpPr>
        <p:spPr>
          <a:xfrm>
            <a:off x="8074752" y="2612001"/>
            <a:ext cx="323470" cy="11382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21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0" y="1828800"/>
            <a:ext cx="66153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/>
              <a:t>Really, </a:t>
            </a:r>
            <a:r>
              <a:rPr lang="en-US" sz="4000" i="1" dirty="0" smtClean="0"/>
              <a:t>I’m </a:t>
            </a:r>
            <a:r>
              <a:rPr lang="en-US" sz="4000" i="1" dirty="0"/>
              <a:t>not out to destroy Microsoft. That will just be a completely unintentional side effect.</a:t>
            </a:r>
          </a:p>
          <a:p>
            <a:pPr algn="r"/>
            <a:r>
              <a:rPr lang="en-US" sz="4000" dirty="0" smtClean="0"/>
              <a:t>Linus Torvalds, 28 Sept 2003 (</a:t>
            </a:r>
            <a:r>
              <a:rPr lang="en-US" sz="4000" dirty="0" smtClean="0">
                <a:hlinkClick r:id="rId2"/>
              </a:rPr>
              <a:t>New </a:t>
            </a:r>
            <a:r>
              <a:rPr lang="en-US" sz="4000" dirty="0">
                <a:hlinkClick r:id="rId2"/>
              </a:rPr>
              <a:t>York </a:t>
            </a:r>
            <a:r>
              <a:rPr lang="en-US" sz="4000" dirty="0" smtClean="0">
                <a:hlinkClick r:id="rId2"/>
              </a:rPr>
              <a:t>Times</a:t>
            </a:r>
            <a:r>
              <a:rPr lang="en-US" sz="4000" dirty="0" smtClean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54689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387968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4.86 years ago…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594" y="1797249"/>
            <a:ext cx="4401261" cy="34746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2400" y="152400"/>
            <a:ext cx="5130584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“The </a:t>
            </a:r>
            <a:r>
              <a:rPr lang="en-US" sz="2800" dirty="0"/>
              <a:t>long-awaited HTC Dream, the first commercial handset running </a:t>
            </a:r>
            <a:r>
              <a:rPr lang="en-US" sz="2800" dirty="0" smtClean="0"/>
              <a:t>Google’s </a:t>
            </a:r>
            <a:r>
              <a:rPr lang="en-US" sz="2800" dirty="0"/>
              <a:t>Android operating system, will be coming to T-Mobile as the G1 for $179 on October 22nd. Featuring a 3-inch touchscreen, internet navigation buttons and a full QWERTY keypad, </a:t>
            </a:r>
            <a:r>
              <a:rPr lang="en-US" sz="2800" b="1" dirty="0"/>
              <a:t>the smartphone market has finally broken free of Symbian, Windows Mobile and the sweet clutches of fruit companies</a:t>
            </a:r>
            <a:r>
              <a:rPr lang="en-US" sz="2800" b="1" dirty="0" smtClean="0"/>
              <a:t>.</a:t>
            </a:r>
            <a:r>
              <a:rPr lang="en-US" sz="2800" dirty="0" smtClean="0"/>
              <a:t>”</a:t>
            </a:r>
          </a:p>
          <a:p>
            <a:r>
              <a:rPr lang="en-US" sz="2800" dirty="0" smtClean="0"/>
              <a:t>Mark Wilson, </a:t>
            </a:r>
            <a:r>
              <a:rPr lang="en-US" sz="2800" dirty="0" err="1" smtClean="0"/>
              <a:t>Gizmondo</a:t>
            </a:r>
            <a:r>
              <a:rPr lang="en-US" sz="2800" dirty="0" smtClean="0"/>
              <a:t>, 23 Sept 2008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2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19413" y="5710019"/>
            <a:ext cx="576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www.mobilephonedevelopment.com</a:t>
            </a:r>
            <a:r>
              <a:rPr lang="en-US" dirty="0"/>
              <a:t>/archives/507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50850"/>
          <a:stretch/>
        </p:blipFill>
        <p:spPr>
          <a:xfrm>
            <a:off x="124475" y="527188"/>
            <a:ext cx="8959626" cy="51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86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Screen Shot 2013-09-03 at 8.3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" y="61809"/>
            <a:ext cx="5890231" cy="498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creen Shot 2013-09-03 at 9.00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34" y="2213442"/>
            <a:ext cx="5525935" cy="464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9279" y="429457"/>
            <a:ext cx="3560990" cy="165440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Earlier this week…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4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94369" y="4888515"/>
            <a:ext cx="7176228" cy="11982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93478" y="508726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18966" y="5090941"/>
            <a:ext cx="110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yesterday</a:t>
            </a:r>
          </a:p>
          <a:p>
            <a:pPr algn="ctr"/>
            <a:r>
              <a:rPr lang="en-US" dirty="0" smtClean="0"/>
              <a:t>(2013)</a:t>
            </a:r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6050075" y="694936"/>
            <a:ext cx="1797052" cy="4181598"/>
          </a:xfrm>
          <a:custGeom>
            <a:avLst/>
            <a:gdLst>
              <a:gd name="connsiteX0" fmla="*/ 0 w 1797052"/>
              <a:gd name="connsiteY0" fmla="*/ 3342882 h 3342882"/>
              <a:gd name="connsiteX1" fmla="*/ 143765 w 1797052"/>
              <a:gd name="connsiteY1" fmla="*/ 3259010 h 3342882"/>
              <a:gd name="connsiteX2" fmla="*/ 263568 w 1797052"/>
              <a:gd name="connsiteY2" fmla="*/ 3199102 h 3342882"/>
              <a:gd name="connsiteX3" fmla="*/ 359411 w 1797052"/>
              <a:gd name="connsiteY3" fmla="*/ 3139194 h 3342882"/>
              <a:gd name="connsiteX4" fmla="*/ 467234 w 1797052"/>
              <a:gd name="connsiteY4" fmla="*/ 3091267 h 3342882"/>
              <a:gd name="connsiteX5" fmla="*/ 622978 w 1797052"/>
              <a:gd name="connsiteY5" fmla="*/ 3079285 h 3342882"/>
              <a:gd name="connsiteX6" fmla="*/ 706841 w 1797052"/>
              <a:gd name="connsiteY6" fmla="*/ 3043340 h 3342882"/>
              <a:gd name="connsiteX7" fmla="*/ 730802 w 1797052"/>
              <a:gd name="connsiteY7" fmla="*/ 3007395 h 3342882"/>
              <a:gd name="connsiteX8" fmla="*/ 778723 w 1797052"/>
              <a:gd name="connsiteY8" fmla="*/ 2971450 h 3342882"/>
              <a:gd name="connsiteX9" fmla="*/ 814664 w 1797052"/>
              <a:gd name="connsiteY9" fmla="*/ 2923524 h 3342882"/>
              <a:gd name="connsiteX10" fmla="*/ 862585 w 1797052"/>
              <a:gd name="connsiteY10" fmla="*/ 2887579 h 3342882"/>
              <a:gd name="connsiteX11" fmla="*/ 898526 w 1797052"/>
              <a:gd name="connsiteY11" fmla="*/ 2839652 h 3342882"/>
              <a:gd name="connsiteX12" fmla="*/ 958428 w 1797052"/>
              <a:gd name="connsiteY12" fmla="*/ 2791726 h 3342882"/>
              <a:gd name="connsiteX13" fmla="*/ 1030310 w 1797052"/>
              <a:gd name="connsiteY13" fmla="*/ 2719836 h 3342882"/>
              <a:gd name="connsiteX14" fmla="*/ 1054271 w 1797052"/>
              <a:gd name="connsiteY14" fmla="*/ 2683891 h 3342882"/>
              <a:gd name="connsiteX15" fmla="*/ 1066251 w 1797052"/>
              <a:gd name="connsiteY15" fmla="*/ 2647946 h 3342882"/>
              <a:gd name="connsiteX16" fmla="*/ 1090212 w 1797052"/>
              <a:gd name="connsiteY16" fmla="*/ 2623982 h 3342882"/>
              <a:gd name="connsiteX17" fmla="*/ 1138133 w 1797052"/>
              <a:gd name="connsiteY17" fmla="*/ 2540111 h 3342882"/>
              <a:gd name="connsiteX18" fmla="*/ 1221996 w 1797052"/>
              <a:gd name="connsiteY18" fmla="*/ 2432276 h 3342882"/>
              <a:gd name="connsiteX19" fmla="*/ 1269917 w 1797052"/>
              <a:gd name="connsiteY19" fmla="*/ 2384349 h 3342882"/>
              <a:gd name="connsiteX20" fmla="*/ 1293878 w 1797052"/>
              <a:gd name="connsiteY20" fmla="*/ 2336423 h 3342882"/>
              <a:gd name="connsiteX21" fmla="*/ 1305858 w 1797052"/>
              <a:gd name="connsiteY21" fmla="*/ 2288496 h 3342882"/>
              <a:gd name="connsiteX22" fmla="*/ 1317839 w 1797052"/>
              <a:gd name="connsiteY22" fmla="*/ 2252551 h 3342882"/>
              <a:gd name="connsiteX23" fmla="*/ 1329819 w 1797052"/>
              <a:gd name="connsiteY23" fmla="*/ 2024900 h 3342882"/>
              <a:gd name="connsiteX24" fmla="*/ 1341799 w 1797052"/>
              <a:gd name="connsiteY24" fmla="*/ 1964991 h 3342882"/>
              <a:gd name="connsiteX25" fmla="*/ 1353780 w 1797052"/>
              <a:gd name="connsiteY25" fmla="*/ 1893101 h 3342882"/>
              <a:gd name="connsiteX26" fmla="*/ 1425662 w 1797052"/>
              <a:gd name="connsiteY26" fmla="*/ 1701395 h 3342882"/>
              <a:gd name="connsiteX27" fmla="*/ 1461603 w 1797052"/>
              <a:gd name="connsiteY27" fmla="*/ 1677432 h 3342882"/>
              <a:gd name="connsiteX28" fmla="*/ 1485563 w 1797052"/>
              <a:gd name="connsiteY28" fmla="*/ 1641487 h 3342882"/>
              <a:gd name="connsiteX29" fmla="*/ 1509524 w 1797052"/>
              <a:gd name="connsiteY29" fmla="*/ 1569597 h 3342882"/>
              <a:gd name="connsiteX30" fmla="*/ 1521504 w 1797052"/>
              <a:gd name="connsiteY30" fmla="*/ 802771 h 3342882"/>
              <a:gd name="connsiteX31" fmla="*/ 1533485 w 1797052"/>
              <a:gd name="connsiteY31" fmla="*/ 766826 h 3342882"/>
              <a:gd name="connsiteX32" fmla="*/ 1545465 w 1797052"/>
              <a:gd name="connsiteY32" fmla="*/ 694936 h 3342882"/>
              <a:gd name="connsiteX33" fmla="*/ 1593387 w 1797052"/>
              <a:gd name="connsiteY33" fmla="*/ 515211 h 3342882"/>
              <a:gd name="connsiteX34" fmla="*/ 1605367 w 1797052"/>
              <a:gd name="connsiteY34" fmla="*/ 443321 h 3342882"/>
              <a:gd name="connsiteX35" fmla="*/ 1629328 w 1797052"/>
              <a:gd name="connsiteY35" fmla="*/ 371431 h 3342882"/>
              <a:gd name="connsiteX36" fmla="*/ 1641308 w 1797052"/>
              <a:gd name="connsiteY36" fmla="*/ 335486 h 3342882"/>
              <a:gd name="connsiteX37" fmla="*/ 1653288 w 1797052"/>
              <a:gd name="connsiteY37" fmla="*/ 287560 h 3342882"/>
              <a:gd name="connsiteX38" fmla="*/ 1677249 w 1797052"/>
              <a:gd name="connsiteY38" fmla="*/ 251615 h 3342882"/>
              <a:gd name="connsiteX39" fmla="*/ 1701210 w 1797052"/>
              <a:gd name="connsiteY39" fmla="*/ 155761 h 3342882"/>
              <a:gd name="connsiteX40" fmla="*/ 1713190 w 1797052"/>
              <a:gd name="connsiteY40" fmla="*/ 119816 h 3342882"/>
              <a:gd name="connsiteX41" fmla="*/ 1749131 w 1797052"/>
              <a:gd name="connsiteY41" fmla="*/ 83871 h 3342882"/>
              <a:gd name="connsiteX42" fmla="*/ 1773092 w 1797052"/>
              <a:gd name="connsiteY42" fmla="*/ 47927 h 3342882"/>
              <a:gd name="connsiteX43" fmla="*/ 1797052 w 1797052"/>
              <a:gd name="connsiteY43" fmla="*/ 0 h 334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97052" h="3342882">
                <a:moveTo>
                  <a:pt x="0" y="3342882"/>
                </a:moveTo>
                <a:cubicBezTo>
                  <a:pt x="209078" y="3163654"/>
                  <a:pt x="-12941" y="3330247"/>
                  <a:pt x="143765" y="3259010"/>
                </a:cubicBezTo>
                <a:cubicBezTo>
                  <a:pt x="318101" y="3179758"/>
                  <a:pt x="136963" y="3230758"/>
                  <a:pt x="263568" y="3199102"/>
                </a:cubicBezTo>
                <a:cubicBezTo>
                  <a:pt x="355199" y="3130370"/>
                  <a:pt x="267313" y="3191827"/>
                  <a:pt x="359411" y="3139194"/>
                </a:cubicBezTo>
                <a:cubicBezTo>
                  <a:pt x="402051" y="3114826"/>
                  <a:pt x="406802" y="3095916"/>
                  <a:pt x="467234" y="3091267"/>
                </a:cubicBezTo>
                <a:lnTo>
                  <a:pt x="622978" y="3079285"/>
                </a:lnTo>
                <a:cubicBezTo>
                  <a:pt x="659642" y="3070119"/>
                  <a:pt x="679261" y="3070923"/>
                  <a:pt x="706841" y="3043340"/>
                </a:cubicBezTo>
                <a:cubicBezTo>
                  <a:pt x="717023" y="3033157"/>
                  <a:pt x="720620" y="3017578"/>
                  <a:pt x="730802" y="3007395"/>
                </a:cubicBezTo>
                <a:cubicBezTo>
                  <a:pt x="744921" y="2993275"/>
                  <a:pt x="764604" y="2985570"/>
                  <a:pt x="778723" y="2971450"/>
                </a:cubicBezTo>
                <a:cubicBezTo>
                  <a:pt x="792842" y="2957329"/>
                  <a:pt x="800545" y="2937645"/>
                  <a:pt x="814664" y="2923524"/>
                </a:cubicBezTo>
                <a:cubicBezTo>
                  <a:pt x="828783" y="2909404"/>
                  <a:pt x="848466" y="2901699"/>
                  <a:pt x="862585" y="2887579"/>
                </a:cubicBezTo>
                <a:cubicBezTo>
                  <a:pt x="876704" y="2873458"/>
                  <a:pt x="884407" y="2853773"/>
                  <a:pt x="898526" y="2839652"/>
                </a:cubicBezTo>
                <a:cubicBezTo>
                  <a:pt x="916607" y="2821569"/>
                  <a:pt x="940347" y="2809809"/>
                  <a:pt x="958428" y="2791726"/>
                </a:cubicBezTo>
                <a:cubicBezTo>
                  <a:pt x="1047589" y="2702555"/>
                  <a:pt x="945608" y="2776310"/>
                  <a:pt x="1030310" y="2719836"/>
                </a:cubicBezTo>
                <a:cubicBezTo>
                  <a:pt x="1038297" y="2707854"/>
                  <a:pt x="1047832" y="2696771"/>
                  <a:pt x="1054271" y="2683891"/>
                </a:cubicBezTo>
                <a:cubicBezTo>
                  <a:pt x="1059919" y="2672594"/>
                  <a:pt x="1059754" y="2658776"/>
                  <a:pt x="1066251" y="2647946"/>
                </a:cubicBezTo>
                <a:cubicBezTo>
                  <a:pt x="1072062" y="2638259"/>
                  <a:pt x="1083947" y="2633381"/>
                  <a:pt x="1090212" y="2623982"/>
                </a:cubicBezTo>
                <a:cubicBezTo>
                  <a:pt x="1108071" y="2597190"/>
                  <a:pt x="1119893" y="2566645"/>
                  <a:pt x="1138133" y="2540111"/>
                </a:cubicBezTo>
                <a:cubicBezTo>
                  <a:pt x="1163928" y="2502587"/>
                  <a:pt x="1189800" y="2464477"/>
                  <a:pt x="1221996" y="2432276"/>
                </a:cubicBezTo>
                <a:cubicBezTo>
                  <a:pt x="1237970" y="2416300"/>
                  <a:pt x="1256363" y="2402423"/>
                  <a:pt x="1269917" y="2384349"/>
                </a:cubicBezTo>
                <a:cubicBezTo>
                  <a:pt x="1280633" y="2370060"/>
                  <a:pt x="1285891" y="2352398"/>
                  <a:pt x="1293878" y="2336423"/>
                </a:cubicBezTo>
                <a:cubicBezTo>
                  <a:pt x="1297871" y="2320447"/>
                  <a:pt x="1301335" y="2304330"/>
                  <a:pt x="1305858" y="2288496"/>
                </a:cubicBezTo>
                <a:cubicBezTo>
                  <a:pt x="1309327" y="2276352"/>
                  <a:pt x="1316696" y="2265129"/>
                  <a:pt x="1317839" y="2252551"/>
                </a:cubicBezTo>
                <a:cubicBezTo>
                  <a:pt x="1324718" y="2176874"/>
                  <a:pt x="1323509" y="2100626"/>
                  <a:pt x="1329819" y="2024900"/>
                </a:cubicBezTo>
                <a:cubicBezTo>
                  <a:pt x="1331510" y="2004605"/>
                  <a:pt x="1338156" y="1985028"/>
                  <a:pt x="1341799" y="1964991"/>
                </a:cubicBezTo>
                <a:cubicBezTo>
                  <a:pt x="1346144" y="1941089"/>
                  <a:pt x="1348690" y="1916856"/>
                  <a:pt x="1353780" y="1893101"/>
                </a:cubicBezTo>
                <a:cubicBezTo>
                  <a:pt x="1361713" y="1856075"/>
                  <a:pt x="1389792" y="1725311"/>
                  <a:pt x="1425662" y="1701395"/>
                </a:cubicBezTo>
                <a:lnTo>
                  <a:pt x="1461603" y="1677432"/>
                </a:lnTo>
                <a:cubicBezTo>
                  <a:pt x="1469590" y="1665450"/>
                  <a:pt x="1479715" y="1654646"/>
                  <a:pt x="1485563" y="1641487"/>
                </a:cubicBezTo>
                <a:cubicBezTo>
                  <a:pt x="1495821" y="1618404"/>
                  <a:pt x="1509524" y="1569597"/>
                  <a:pt x="1509524" y="1569597"/>
                </a:cubicBezTo>
                <a:cubicBezTo>
                  <a:pt x="1513517" y="1313988"/>
                  <a:pt x="1513877" y="1058297"/>
                  <a:pt x="1521504" y="802771"/>
                </a:cubicBezTo>
                <a:cubicBezTo>
                  <a:pt x="1521881" y="790147"/>
                  <a:pt x="1530745" y="779155"/>
                  <a:pt x="1533485" y="766826"/>
                </a:cubicBezTo>
                <a:cubicBezTo>
                  <a:pt x="1538755" y="743111"/>
                  <a:pt x="1540375" y="718691"/>
                  <a:pt x="1545465" y="694936"/>
                </a:cubicBezTo>
                <a:cubicBezTo>
                  <a:pt x="1607924" y="403430"/>
                  <a:pt x="1532617" y="778578"/>
                  <a:pt x="1593387" y="515211"/>
                </a:cubicBezTo>
                <a:cubicBezTo>
                  <a:pt x="1598849" y="491539"/>
                  <a:pt x="1599476" y="466890"/>
                  <a:pt x="1605367" y="443321"/>
                </a:cubicBezTo>
                <a:cubicBezTo>
                  <a:pt x="1611493" y="418816"/>
                  <a:pt x="1621341" y="395394"/>
                  <a:pt x="1629328" y="371431"/>
                </a:cubicBezTo>
                <a:cubicBezTo>
                  <a:pt x="1633321" y="359449"/>
                  <a:pt x="1638245" y="347739"/>
                  <a:pt x="1641308" y="335486"/>
                </a:cubicBezTo>
                <a:cubicBezTo>
                  <a:pt x="1645301" y="319511"/>
                  <a:pt x="1646802" y="302696"/>
                  <a:pt x="1653288" y="287560"/>
                </a:cubicBezTo>
                <a:cubicBezTo>
                  <a:pt x="1658960" y="274324"/>
                  <a:pt x="1669262" y="263597"/>
                  <a:pt x="1677249" y="251615"/>
                </a:cubicBezTo>
                <a:cubicBezTo>
                  <a:pt x="1685236" y="219664"/>
                  <a:pt x="1690797" y="187006"/>
                  <a:pt x="1701210" y="155761"/>
                </a:cubicBezTo>
                <a:cubicBezTo>
                  <a:pt x="1705203" y="143779"/>
                  <a:pt x="1706185" y="130325"/>
                  <a:pt x="1713190" y="119816"/>
                </a:cubicBezTo>
                <a:cubicBezTo>
                  <a:pt x="1722588" y="105717"/>
                  <a:pt x="1738284" y="96888"/>
                  <a:pt x="1749131" y="83871"/>
                </a:cubicBezTo>
                <a:cubicBezTo>
                  <a:pt x="1758349" y="72809"/>
                  <a:pt x="1765105" y="59908"/>
                  <a:pt x="1773092" y="47927"/>
                </a:cubicBezTo>
                <a:cubicBezTo>
                  <a:pt x="1786858" y="6624"/>
                  <a:pt x="1776142" y="20913"/>
                  <a:pt x="17970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28080" y="279437"/>
            <a:ext cx="2639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1 000 000 000</a:t>
            </a:r>
          </a:p>
          <a:p>
            <a:pPr algn="ctr"/>
            <a:r>
              <a:rPr lang="en-US" sz="2400" dirty="0" smtClean="0"/>
              <a:t>Android Activations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440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0993" y="-739739"/>
            <a:ext cx="15474251" cy="87042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95979" y="1232899"/>
            <a:ext cx="3853489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about 13.8 Billion years ago…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5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880" r="5184"/>
          <a:stretch/>
        </p:blipFill>
        <p:spPr>
          <a:xfrm>
            <a:off x="-83862" y="0"/>
            <a:ext cx="927496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5878" y="249704"/>
            <a:ext cx="5301451" cy="1569660"/>
          </a:xfrm>
          <a:prstGeom prst="rect">
            <a:avLst/>
          </a:prstGeom>
          <a:solidFill>
            <a:srgbClr val="000090">
              <a:alpha val="84000"/>
            </a:srgb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Chimpanzees (~5 million years ago): 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Using </a:t>
            </a:r>
            <a:r>
              <a:rPr lang="en-US" sz="2400" b="1" dirty="0" smtClean="0">
                <a:solidFill>
                  <a:srgbClr val="FFFFFF"/>
                </a:solidFill>
              </a:rPr>
              <a:t>tools</a:t>
            </a:r>
            <a:r>
              <a:rPr lang="en-US" sz="2400" dirty="0" smtClean="0">
                <a:solidFill>
                  <a:srgbClr val="FFFFFF"/>
                </a:solidFill>
              </a:rPr>
              <a:t> to amplify physical abilities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Working in </a:t>
            </a:r>
            <a:r>
              <a:rPr lang="en-US" sz="2400" b="1" dirty="0" smtClean="0">
                <a:solidFill>
                  <a:srgbClr val="FFFFFF"/>
                </a:solidFill>
              </a:rPr>
              <a:t>teams</a:t>
            </a: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FFFFFF"/>
                </a:solidFill>
              </a:rPr>
              <a:t>Altruistic</a:t>
            </a:r>
            <a:r>
              <a:rPr lang="en-US" sz="2400" dirty="0" smtClean="0">
                <a:solidFill>
                  <a:srgbClr val="FFFFFF"/>
                </a:solidFill>
              </a:rPr>
              <a:t> behavior</a:t>
            </a:r>
          </a:p>
        </p:txBody>
      </p:sp>
    </p:spTree>
    <p:extLst>
      <p:ext uri="{BB962C8B-B14F-4D97-AF65-F5344CB8AC3E}">
        <p14:creationId xmlns:p14="http://schemas.microsoft.com/office/powerpoint/2010/main" val="416708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t>4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07376"/>
            <a:ext cx="4049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about 300,000 years ago…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85790" y="5787140"/>
            <a:ext cx="5156855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Caveat: This is speculative…best current theory.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280" b="45804"/>
          <a:stretch/>
        </p:blipFill>
        <p:spPr>
          <a:xfrm>
            <a:off x="163358" y="1070303"/>
            <a:ext cx="8779287" cy="3170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897" y="3603785"/>
            <a:ext cx="5438605" cy="20621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  <a:r>
              <a:rPr lang="en-US" sz="3200" dirty="0" smtClean="0"/>
              <a:t>utations to the FOXP2 gene enable development of brains that can handle recursive language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4240824"/>
            <a:ext cx="2618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/>
              <a:t>S </a:t>
            </a:r>
            <a:r>
              <a:rPr lang="en-US" sz="2800" b="1" dirty="0" smtClean="0"/>
              <a:t>::=</a:t>
            </a:r>
            <a:r>
              <a:rPr lang="en-US" sz="2800" b="1" i="1" dirty="0" smtClean="0"/>
              <a:t> NP V</a:t>
            </a:r>
          </a:p>
          <a:p>
            <a:r>
              <a:rPr lang="en-US" sz="2800" b="1" i="1" dirty="0" smtClean="0"/>
              <a:t>NP</a:t>
            </a:r>
            <a:r>
              <a:rPr lang="en-US" sz="2800" dirty="0" smtClean="0"/>
              <a:t> ::= </a:t>
            </a:r>
            <a:r>
              <a:rPr lang="en-US" sz="2800" b="1" i="1" dirty="0" smtClean="0">
                <a:sym typeface="Wingdings"/>
              </a:rPr>
              <a:t>N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dirty="0" smtClean="0">
                <a:sym typeface="Wingdings"/>
              </a:rPr>
              <a:t>and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b="1" i="1" dirty="0" smtClean="0">
                <a:sym typeface="Wingdings"/>
              </a:rPr>
              <a:t>NP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90376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13440</TotalTime>
  <Words>1201</Words>
  <Application>Microsoft Macintosh PowerPoint</Application>
  <PresentationFormat>On-screen Show (4:3)</PresentationFormat>
  <Paragraphs>197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Class 3: Zero to a Billion in 4.86 Years</vt:lpstr>
      <vt:lpstr>Today’s Class</vt:lpstr>
      <vt:lpstr>4.86 years ago…</vt:lpstr>
      <vt:lpstr>PowerPoint Presentation</vt:lpstr>
      <vt:lpstr>Earlier this week…</vt:lpstr>
      <vt:lpstr>PowerPoint Presentation</vt:lpstr>
      <vt:lpstr>PowerPoint Presentation</vt:lpstr>
      <vt:lpstr>PowerPoint Presentation</vt:lpstr>
      <vt:lpstr>PowerPoint Presentation</vt:lpstr>
      <vt:lpstr>1679</vt:lpstr>
      <vt:lpstr>PowerPoint Presentation</vt:lpstr>
      <vt:lpstr>PowerPoint Presentation</vt:lpstr>
      <vt:lpstr>PowerPoint Presentation</vt:lpstr>
      <vt:lpstr>PowerPoint Presentation</vt:lpstr>
      <vt:lpstr>Moral / Bet</vt:lpstr>
      <vt:lpstr>Android Pre-History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104</cp:revision>
  <dcterms:created xsi:type="dcterms:W3CDTF">2013-08-26T17:24:32Z</dcterms:created>
  <dcterms:modified xsi:type="dcterms:W3CDTF">2013-09-05T03:53:20Z</dcterms:modified>
</cp:coreProperties>
</file>