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61" r:id="rId3"/>
    <p:sldId id="258" r:id="rId4"/>
    <p:sldId id="260" r:id="rId5"/>
    <p:sldId id="257" r:id="rId6"/>
    <p:sldId id="270" r:id="rId7"/>
    <p:sldId id="273" r:id="rId8"/>
    <p:sldId id="271" r:id="rId9"/>
    <p:sldId id="272" r:id="rId10"/>
    <p:sldId id="274" r:id="rId11"/>
    <p:sldId id="276" r:id="rId12"/>
    <p:sldId id="275" r:id="rId13"/>
    <p:sldId id="277" r:id="rId14"/>
    <p:sldId id="280" r:id="rId15"/>
    <p:sldId id="282" r:id="rId16"/>
    <p:sldId id="283" r:id="rId17"/>
    <p:sldId id="284" r:id="rId18"/>
    <p:sldId id="302" r:id="rId19"/>
    <p:sldId id="281" r:id="rId20"/>
    <p:sldId id="279" r:id="rId21"/>
    <p:sldId id="285" r:id="rId22"/>
    <p:sldId id="287" r:id="rId23"/>
    <p:sldId id="288" r:id="rId24"/>
    <p:sldId id="289" r:id="rId25"/>
    <p:sldId id="290" r:id="rId26"/>
    <p:sldId id="295" r:id="rId27"/>
    <p:sldId id="297" r:id="rId28"/>
    <p:sldId id="300" r:id="rId29"/>
    <p:sldId id="301" r:id="rId30"/>
    <p:sldId id="303" r:id="rId31"/>
    <p:sldId id="304" r:id="rId32"/>
    <p:sldId id="305" r:id="rId33"/>
    <p:sldId id="299" r:id="rId34"/>
    <p:sldId id="306" r:id="rId35"/>
    <p:sldId id="307" r:id="rId36"/>
    <p:sldId id="309" r:id="rId37"/>
    <p:sldId id="308" r:id="rId38"/>
    <p:sldId id="310" r:id="rId39"/>
    <p:sldId id="311" r:id="rId40"/>
    <p:sldId id="312" r:id="rId41"/>
    <p:sldId id="314" r:id="rId42"/>
    <p:sldId id="313" r:id="rId43"/>
    <p:sldId id="315" r:id="rId44"/>
    <p:sldId id="266" r:id="rId45"/>
    <p:sldId id="267" r:id="rId46"/>
    <p:sldId id="269" r:id="rId47"/>
    <p:sldId id="268" r:id="rId48"/>
    <p:sldId id="316" r:id="rId49"/>
    <p:sldId id="317" r:id="rId50"/>
    <p:sldId id="320" r:id="rId51"/>
    <p:sldId id="319" r:id="rId52"/>
    <p:sldId id="318" r:id="rId53"/>
    <p:sldId id="263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pPr/>
              <a:t>9/5/2013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pPr/>
              <a:t>9/5/2013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.cam.ac.uk/TechReports/UCAM-CL-TR-574.pdf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http://</a:t>
            </a:r>
            <a:r>
              <a:rPr lang="en-US" dirty="0" err="1" smtClean="0"/>
              <a:t>mindclockwork.com</a:t>
            </a:r>
            <a:r>
              <a:rPr lang="en-US" dirty="0" smtClean="0"/>
              <a:t>/ape-intelligence-can-monkeys-be-as-clever-as-humans/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998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8318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6AE849-7609-4803-9873-D14205A96DAD}" type="slidenum">
              <a:rPr lang="en-US"/>
              <a:pPr/>
              <a:t>32</a:t>
            </a:fld>
            <a:endParaRPr lang="en-US"/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342192"/>
            <a:ext cx="5030391" cy="4115405"/>
          </a:xfrm>
        </p:spPr>
        <p:txBody>
          <a:bodyPr/>
          <a:lstStyle/>
          <a:p>
            <a:pPr defTabSz="914350">
              <a:defRPr/>
            </a:pPr>
            <a:r>
              <a:rPr lang="en-US" dirty="0" smtClean="0">
                <a:latin typeface="Verdana" pitchFamily="34" charset="0"/>
                <a:hlinkClick r:id="rId3"/>
              </a:rPr>
              <a:t>http://www.cl.cam.ac.uk/TechReports/UCAM-CL-TR-574.pdf</a:t>
            </a:r>
            <a:endParaRPr lang="en-US" dirty="0" smtClean="0">
              <a:latin typeface="Verdana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A40B-D368-6541-9EB9-2E8893F4FD74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D50D-D5B2-7D4F-97EB-B7F744238548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037F-29BC-F840-87F5-0083D6CAF8E8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2078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960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BD21-4CCE-EA4F-8252-46A6FC0DA221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DE15-4262-A74A-B4A2-FFB1E89DB9FC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E811-19A8-FC4B-BA65-5FE343A47E1E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D2DF-4209-F149-BDC6-12D6BE13753D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4E26-1F07-F14F-B79A-19528365E007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65A3-681A-0245-A544-A79BEE2E9970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virginia.edu/evans/academic-roots.html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microsoft.com/office/2007/relationships/hdphoto" Target="../media/hdphoto1.wdp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aradox1x.org/2010/09/grace-hopper-on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history.org/revolution/memory-storage/8/326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computerhistory.org/revolution/memory-storage/8/326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v=PI8Fo1vzUPM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norvig.com/21-days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jpe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groups.google.com/forum/message/raw?msg=comp.os.minix/dlNtH7RRrGA/SwRavCzVE7gJ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roups.google.com/forum/message/raw?msg=comp.os.minix/wlhw16QWltI/PsAJDusEG6wJ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nytimes.com/2003/09/28/magazine/the-way-we-live-now-9-28-03-questions-for-linus-torvalds-the-sharer.html?pagewanted=all&amp;src=pm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44.png"/><Relationship Id="rId4" Type="http://schemas.openxmlformats.org/officeDocument/2006/relationships/image" Target="../media/image7.jpeg"/><Relationship Id="rId9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7.jpe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43" r="19365"/>
          <a:stretch/>
        </p:blipFill>
        <p:spPr>
          <a:xfrm>
            <a:off x="0" y="-28191"/>
            <a:ext cx="9144000" cy="6886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811" y="208046"/>
            <a:ext cx="6616126" cy="2308103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solidFill>
                  <a:srgbClr val="0000FF"/>
                </a:solidFill>
              </a:rPr>
              <a:t>Class 3: Zero to a Billion in 4.86 Years</a:t>
            </a:r>
            <a:br>
              <a:rPr lang="en-US" sz="6000" dirty="0" smtClean="0">
                <a:solidFill>
                  <a:srgbClr val="0000FF"/>
                </a:solidFill>
              </a:rPr>
            </a:b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608" y="5190503"/>
            <a:ext cx="3794500" cy="1502165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Evans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20520588">
            <a:off x="372417" y="3205712"/>
            <a:ext cx="4047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(War, Peace, and Operating Systems)</a:t>
            </a:r>
          </a:p>
        </p:txBody>
      </p:sp>
    </p:spTree>
    <p:extLst>
      <p:ext uri="{BB962C8B-B14F-4D97-AF65-F5344CB8AC3E}">
        <p14:creationId xmlns:p14="http://schemas.microsoft.com/office/powerpoint/2010/main" xmlns="" val="219766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0451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1679</a:t>
            </a:r>
            <a:endParaRPr lang="en-US" sz="6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12" y="159562"/>
            <a:ext cx="5142911" cy="649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8784" y="5896495"/>
            <a:ext cx="3368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Gottfried Wilhelm Leibniz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31" y="1763045"/>
            <a:ext cx="4043910" cy="303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33903" y="4290488"/>
            <a:ext cx="3801041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Digital Mechanical Calculator: +, -, *, /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61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12" y="159562"/>
            <a:ext cx="5142911" cy="649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8784" y="5896495"/>
            <a:ext cx="3368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Gottfried Wilhelm Leibniz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8371" y="621678"/>
            <a:ext cx="6591371" cy="5016757"/>
          </a:xfrm>
          <a:prstGeom prst="rect">
            <a:avLst/>
          </a:prstGeom>
          <a:solidFill>
            <a:srgbClr val="CCFFCC">
              <a:alpha val="61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...</a:t>
            </a:r>
            <a:r>
              <a:rPr lang="en-US" sz="3200" b="1" dirty="0"/>
              <a:t>a general method in which all truths of reason would be </a:t>
            </a:r>
            <a:r>
              <a:rPr lang="en-US" sz="3200" b="1" dirty="0" smtClean="0"/>
              <a:t>reduced </a:t>
            </a:r>
            <a:r>
              <a:rPr lang="en-US" sz="3200" b="1" dirty="0"/>
              <a:t>to a kind of calculation.  At the same time, </a:t>
            </a:r>
            <a:r>
              <a:rPr lang="en-US" sz="3200" b="1" dirty="0" smtClean="0"/>
              <a:t>this would </a:t>
            </a:r>
            <a:r>
              <a:rPr lang="en-US" sz="3200" b="1" dirty="0"/>
              <a:t>be a sort of universal language </a:t>
            </a:r>
            <a:r>
              <a:rPr lang="en-US" sz="3200" dirty="0"/>
              <a:t>or script, but </a:t>
            </a:r>
            <a:r>
              <a:rPr lang="en-US" sz="3200" dirty="0" smtClean="0"/>
              <a:t>infinitely different </a:t>
            </a:r>
            <a:r>
              <a:rPr lang="en-US" sz="3200" dirty="0"/>
              <a:t>from all those imagined previously, because </a:t>
            </a:r>
            <a:r>
              <a:rPr lang="en-US" sz="3200" dirty="0" smtClean="0"/>
              <a:t>its symbols </a:t>
            </a:r>
            <a:r>
              <a:rPr lang="en-US" sz="3200" dirty="0"/>
              <a:t>and words would direct the reason, and errors </a:t>
            </a:r>
            <a:r>
              <a:rPr lang="en-US" sz="3200" dirty="0" smtClean="0"/>
              <a:t>– except those </a:t>
            </a:r>
            <a:r>
              <a:rPr lang="en-US" sz="3200" dirty="0"/>
              <a:t>of fact - would be mere mistakes in </a:t>
            </a:r>
            <a:r>
              <a:rPr lang="en-US" sz="3200" dirty="0" smtClean="0"/>
              <a:t>calculation…</a:t>
            </a:r>
          </a:p>
        </p:txBody>
      </p:sp>
    </p:spTree>
    <p:extLst>
      <p:ext uri="{BB962C8B-B14F-4D97-AF65-F5344CB8AC3E}">
        <p14:creationId xmlns:p14="http://schemas.microsoft.com/office/powerpoint/2010/main" xmlns="" val="28724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8637" y="354708"/>
            <a:ext cx="9045363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</a:t>
            </a:r>
            <a:r>
              <a:rPr lang="en-US" sz="2400" b="1" dirty="0">
                <a:solidFill>
                  <a:srgbClr val="0000FF"/>
                </a:solidFill>
              </a:rPr>
              <a:t>Gottfried Wilhelm Leibniz</a:t>
            </a:r>
            <a:r>
              <a:rPr lang="en-US" sz="2400" dirty="0"/>
              <a:t> (</a:t>
            </a:r>
            <a:r>
              <a:rPr lang="en-US" sz="2400" dirty="0" err="1"/>
              <a:t>Universitat</a:t>
            </a:r>
            <a:r>
              <a:rPr lang="en-US" sz="2400" dirty="0"/>
              <a:t> Altdorf, 1666) who advised:</a:t>
            </a:r>
          </a:p>
          <a:p>
            <a:r>
              <a:rPr lang="en-US" sz="2400" dirty="0"/>
              <a:t>    Jacob Bernoulli (</a:t>
            </a:r>
            <a:r>
              <a:rPr lang="en-US" sz="2400" dirty="0" err="1"/>
              <a:t>Universitdt</a:t>
            </a:r>
            <a:r>
              <a:rPr lang="en-US" sz="2400" dirty="0"/>
              <a:t> Basel, 1684) who advised:</a:t>
            </a:r>
          </a:p>
          <a:p>
            <a:r>
              <a:rPr lang="en-US" sz="2400" dirty="0"/>
              <a:t>      Johann Bernoulli (</a:t>
            </a:r>
            <a:r>
              <a:rPr lang="en-US" sz="2400" dirty="0" err="1"/>
              <a:t>Universitdt</a:t>
            </a:r>
            <a:r>
              <a:rPr lang="en-US" sz="2400" dirty="0"/>
              <a:t> Basel, 1694) who advised:</a:t>
            </a:r>
          </a:p>
          <a:p>
            <a:r>
              <a:rPr lang="en-US" sz="2400" dirty="0"/>
              <a:t>         Leonhard Euler (</a:t>
            </a:r>
            <a:r>
              <a:rPr lang="en-US" sz="2400" dirty="0" err="1"/>
              <a:t>Universitat</a:t>
            </a:r>
            <a:r>
              <a:rPr lang="en-US" sz="2400" dirty="0"/>
              <a:t> Basel, 1726) who advised:</a:t>
            </a:r>
          </a:p>
          <a:p>
            <a:r>
              <a:rPr lang="en-US" sz="2400" dirty="0"/>
              <a:t>           Joseph Louis Lagrange who advised:</a:t>
            </a:r>
          </a:p>
          <a:p>
            <a:r>
              <a:rPr lang="en-US" sz="2400" dirty="0"/>
              <a:t>             Simeon Denis Poisson who advised:</a:t>
            </a:r>
          </a:p>
          <a:p>
            <a:r>
              <a:rPr lang="en-US" sz="2400" dirty="0"/>
              <a:t>              Michel </a:t>
            </a:r>
            <a:r>
              <a:rPr lang="en-US" sz="2400" dirty="0" err="1"/>
              <a:t>Chasles</a:t>
            </a:r>
            <a:r>
              <a:rPr lang="en-US" sz="2400" dirty="0"/>
              <a:t> (</a:t>
            </a:r>
            <a:r>
              <a:rPr lang="en-US" sz="2400" dirty="0" err="1"/>
              <a:t>Ecole</a:t>
            </a:r>
            <a:r>
              <a:rPr lang="en-US" sz="2400" dirty="0"/>
              <a:t> </a:t>
            </a:r>
            <a:r>
              <a:rPr lang="en-US" sz="2400" dirty="0" err="1"/>
              <a:t>Polytechnique</a:t>
            </a:r>
            <a:r>
              <a:rPr lang="en-US" sz="2400" dirty="0"/>
              <a:t>, 1814) who advised:</a:t>
            </a:r>
          </a:p>
          <a:p>
            <a:r>
              <a:rPr lang="en-US" sz="2400" dirty="0"/>
              <a:t>                H. A. (Hubert Anson) Newton (Yale, 1850) who advised:</a:t>
            </a:r>
          </a:p>
          <a:p>
            <a:r>
              <a:rPr lang="en-US" sz="2400" dirty="0"/>
              <a:t>                  E. H. Moore (Yale, 1885) who advised:</a:t>
            </a:r>
          </a:p>
          <a:p>
            <a:r>
              <a:rPr lang="en-US" sz="2400" dirty="0"/>
              <a:t>                    Oswald Veblen (</a:t>
            </a:r>
            <a:r>
              <a:rPr lang="en-US" sz="2400" dirty="0" smtClean="0"/>
              <a:t>U. </a:t>
            </a:r>
            <a:r>
              <a:rPr lang="en-US" sz="2400" dirty="0"/>
              <a:t>of Chicago, 1903) who advised:</a:t>
            </a:r>
          </a:p>
          <a:p>
            <a:r>
              <a:rPr lang="en-US" sz="2400" dirty="0"/>
              <a:t>                      Philip Franklin (Princeton 1921) who advised:</a:t>
            </a:r>
          </a:p>
          <a:p>
            <a:r>
              <a:rPr lang="en-US" sz="2400" dirty="0"/>
              <a:t>                        </a:t>
            </a:r>
            <a:r>
              <a:rPr lang="en-US" sz="2400" b="1" dirty="0"/>
              <a:t>Alan Perlis</a:t>
            </a:r>
            <a:r>
              <a:rPr lang="en-US" sz="2400" dirty="0"/>
              <a:t> </a:t>
            </a:r>
            <a:r>
              <a:rPr lang="en-US" sz="2400" dirty="0" smtClean="0"/>
              <a:t>(MIT Math PhD 1950) </a:t>
            </a:r>
            <a:r>
              <a:rPr lang="en-US" sz="2400" dirty="0"/>
              <a:t>who advised:</a:t>
            </a:r>
          </a:p>
          <a:p>
            <a:r>
              <a:rPr lang="en-US" sz="2400" dirty="0"/>
              <a:t>                          Jerry Feldman </a:t>
            </a:r>
            <a:r>
              <a:rPr lang="en-US" sz="2400" dirty="0" smtClean="0"/>
              <a:t>(CMU Math 1966</a:t>
            </a:r>
            <a:r>
              <a:rPr lang="en-US" sz="2400" dirty="0"/>
              <a:t>) who advised:</a:t>
            </a:r>
          </a:p>
          <a:p>
            <a:r>
              <a:rPr lang="en-US" sz="2400" dirty="0"/>
              <a:t>                            Jim Horning (</a:t>
            </a:r>
            <a:r>
              <a:rPr lang="en-US" sz="2400" dirty="0" smtClean="0"/>
              <a:t>Stanford CS PhD </a:t>
            </a:r>
            <a:r>
              <a:rPr lang="en-US" sz="2400" dirty="0"/>
              <a:t>1969) who advised:</a:t>
            </a:r>
          </a:p>
          <a:p>
            <a:r>
              <a:rPr lang="en-US" sz="2400" dirty="0"/>
              <a:t>                              John </a:t>
            </a:r>
            <a:r>
              <a:rPr lang="en-US" sz="2400" dirty="0" err="1"/>
              <a:t>Guttag</a:t>
            </a:r>
            <a:r>
              <a:rPr lang="en-US" sz="2400" dirty="0"/>
              <a:t> (</a:t>
            </a:r>
            <a:r>
              <a:rPr lang="en-US" sz="2400" dirty="0" smtClean="0"/>
              <a:t>U. </a:t>
            </a:r>
            <a:r>
              <a:rPr lang="en-US" sz="2400" dirty="0"/>
              <a:t>of </a:t>
            </a:r>
            <a:r>
              <a:rPr lang="en-US" sz="2400" dirty="0" smtClean="0"/>
              <a:t>Toronto CS PhD </a:t>
            </a:r>
            <a:r>
              <a:rPr lang="en-US" sz="2400" dirty="0"/>
              <a:t>1975) who advised:</a:t>
            </a:r>
          </a:p>
          <a:p>
            <a:r>
              <a:rPr lang="en-US" sz="2400" dirty="0"/>
              <a:t>                                </a:t>
            </a:r>
            <a:r>
              <a:rPr lang="en-US" sz="2400" b="1" dirty="0">
                <a:solidFill>
                  <a:srgbClr val="660066"/>
                </a:solidFill>
              </a:rPr>
              <a:t>David Evans </a:t>
            </a:r>
            <a:r>
              <a:rPr lang="en-US" sz="2400" dirty="0"/>
              <a:t>(MIT </a:t>
            </a:r>
            <a:r>
              <a:rPr lang="en-US" sz="2400" dirty="0" smtClean="0"/>
              <a:t>CS PhD </a:t>
            </a:r>
            <a:r>
              <a:rPr lang="en-US" sz="2400" dirty="0"/>
              <a:t>2000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 rot="5400000">
            <a:off x="6013966" y="2901434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www.cs.virginia.edu</a:t>
            </a:r>
            <a:r>
              <a:rPr lang="en-US" dirty="0" smtClean="0">
                <a:hlinkClick r:id="rId2"/>
              </a:rPr>
              <a:t>/</a:t>
            </a:r>
            <a:r>
              <a:rPr lang="en-US" dirty="0" err="1" smtClean="0">
                <a:hlinkClick r:id="rId2"/>
              </a:rPr>
              <a:t>evans</a:t>
            </a:r>
            <a:r>
              <a:rPr lang="en-US" dirty="0">
                <a:hlinkClick r:id="rId2"/>
              </a:rPr>
              <a:t>/academic-</a:t>
            </a:r>
            <a:r>
              <a:rPr lang="en-US" dirty="0" err="1">
                <a:hlinkClick r:id="rId2"/>
              </a:rPr>
              <a:t>roots.html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786351"/>
            <a:ext cx="7668060" cy="138499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my academic great-great-great-great-</a:t>
            </a:r>
            <a:r>
              <a:rPr lang="en-US" sz="2800" dirty="0"/>
              <a:t>great</a:t>
            </a:r>
            <a:r>
              <a:rPr lang="en-US" sz="2800" dirty="0" smtClean="0"/>
              <a:t>-</a:t>
            </a:r>
            <a:r>
              <a:rPr lang="en-US" sz="2800" dirty="0"/>
              <a:t>great-great-great-great-great</a:t>
            </a:r>
            <a:r>
              <a:rPr lang="en-US" sz="2800" dirty="0" smtClean="0"/>
              <a:t>-</a:t>
            </a:r>
            <a:r>
              <a:rPr lang="en-US" sz="2800" dirty="0"/>
              <a:t>great-great-great-great-great-</a:t>
            </a:r>
            <a:r>
              <a:rPr lang="en-US" sz="2800" dirty="0" smtClean="0"/>
              <a:t>grandparent!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86837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3981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228599" y="1588568"/>
            <a:ext cx="6612152" cy="3972075"/>
            <a:chOff x="228599" y="1588568"/>
            <a:chExt cx="6612152" cy="3972075"/>
          </a:xfrm>
        </p:grpSpPr>
        <p:sp>
          <p:nvSpPr>
            <p:cNvPr id="12" name="TextBox 11"/>
            <p:cNvSpPr txBox="1"/>
            <p:nvPr/>
          </p:nvSpPr>
          <p:spPr>
            <a:xfrm>
              <a:off x="268860" y="5037423"/>
              <a:ext cx="11265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-13.8B</a:t>
              </a:r>
              <a:endParaRPr lang="en-US" sz="28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3340" y="2642403"/>
              <a:ext cx="14712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Universe</a:t>
              </a:r>
              <a:endParaRPr 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81200" y="2218416"/>
              <a:ext cx="141862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Tools</a:t>
              </a:r>
            </a:p>
            <a:p>
              <a:pPr algn="ctr"/>
              <a:r>
                <a:rPr lang="en-US" sz="2800" dirty="0" smtClean="0"/>
                <a:t>Altruism</a:t>
              </a:r>
              <a:endParaRPr lang="en-US" sz="2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97418" y="5037423"/>
              <a:ext cx="78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-5M</a:t>
              </a:r>
              <a:endParaRPr lang="en-US" sz="2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26537" y="5037423"/>
              <a:ext cx="9126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1679</a:t>
              </a:r>
              <a:endParaRPr lang="en-US" sz="2800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68151" y="1588568"/>
              <a:ext cx="207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Programmable Machines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63859" y="3266861"/>
              <a:ext cx="1551749" cy="58477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 i="1" dirty="0" smtClean="0"/>
                <a:t>S </a:t>
              </a:r>
              <a:r>
                <a:rPr lang="en-US" sz="1600" b="1" dirty="0" smtClean="0"/>
                <a:t>::=</a:t>
              </a:r>
              <a:r>
                <a:rPr lang="en-US" sz="1600" b="1" i="1" dirty="0" smtClean="0"/>
                <a:t> NP V O</a:t>
              </a:r>
            </a:p>
            <a:p>
              <a:r>
                <a:rPr lang="en-US" sz="1600" b="1" i="1" dirty="0" smtClean="0"/>
                <a:t>NP </a:t>
              </a:r>
              <a:r>
                <a:rPr lang="en-US" sz="1600" b="1" dirty="0" smtClean="0"/>
                <a:t>::=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i="1" dirty="0" smtClean="0">
                  <a:sym typeface="Wingdings"/>
                </a:rPr>
                <a:t>N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dirty="0" smtClean="0">
                  <a:sym typeface="Wingdings"/>
                </a:rPr>
                <a:t>and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i="1" dirty="0" smtClean="0">
                  <a:sym typeface="Wingdings"/>
                </a:rPr>
                <a:t>NP</a:t>
              </a:r>
              <a:endParaRPr lang="en-US" sz="1600" b="1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00400" y="1981200"/>
              <a:ext cx="20942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Recursive Language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84563" y="5037423"/>
              <a:ext cx="1027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-300K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88916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686E-6 1.44082E-6 L -0.17714 0.108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7" y="5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947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826" y="814753"/>
            <a:ext cx="3689947" cy="138499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Z3 (Operational 1941)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First working (bounded) universal machine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7044" y="5763177"/>
            <a:ext cx="3332312" cy="461665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Konrad</a:t>
            </a:r>
            <a:r>
              <a:rPr lang="en-US" sz="2400" dirty="0" smtClean="0"/>
              <a:t> </a:t>
            </a:r>
            <a:r>
              <a:rPr lang="en-US" sz="2400" dirty="0" err="1" smtClean="0"/>
              <a:t>Zuse</a:t>
            </a:r>
            <a:r>
              <a:rPr lang="en-US" sz="2400" dirty="0" smtClean="0"/>
              <a:t> (1910-1995)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13791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610" r="9524"/>
          <a:stretch/>
        </p:blipFill>
        <p:spPr>
          <a:xfrm>
            <a:off x="-139388" y="65470"/>
            <a:ext cx="9558345" cy="612823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957308"/>
            <a:ext cx="8229600" cy="1143000"/>
          </a:xfrm>
        </p:spPr>
        <p:txBody>
          <a:bodyPr/>
          <a:lstStyle/>
          <a:p>
            <a:r>
              <a:rPr lang="en-US" dirty="0" smtClean="0"/>
              <a:t>The World in August 1941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3B6A-0BE8-244C-A688-B0DD33DF658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6324600"/>
            <a:ext cx="732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commons.wikimedia.org</a:t>
            </a:r>
            <a:r>
              <a:rPr lang="en-US" dirty="0" smtClean="0"/>
              <a:t>/wiki/File:Ww2_allied_axis_1941_jul.png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6945" y="1400516"/>
            <a:ext cx="1957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Bletchley Park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743200" y="1371600"/>
            <a:ext cx="381000" cy="152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5745" y="3880974"/>
            <a:ext cx="2851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Black: Axis</a:t>
            </a:r>
          </a:p>
          <a:p>
            <a:r>
              <a:rPr lang="en-US" dirty="0" smtClean="0"/>
              <a:t>Red: Soviet (pact with Nazis)</a:t>
            </a:r>
          </a:p>
          <a:p>
            <a:r>
              <a:rPr lang="en-US" dirty="0" smtClean="0"/>
              <a:t>Grey: Neutral</a:t>
            </a:r>
          </a:p>
          <a:p>
            <a:r>
              <a:rPr lang="en-US" dirty="0" smtClean="0"/>
              <a:t>Blue: Anti-Nazis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04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735458"/>
            <a:ext cx="4572000" cy="4801315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dirty="0" smtClean="0">
                <a:latin typeface="American Typewriter"/>
                <a:cs typeface="American Typewriter"/>
              </a:rPr>
              <a:t>21st </a:t>
            </a:r>
            <a:r>
              <a:rPr lang="en-US" dirty="0">
                <a:latin typeface="American Typewriter"/>
                <a:cs typeface="American Typewriter"/>
              </a:rPr>
              <a:t>October 1941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r>
              <a:rPr lang="en-US" dirty="0">
                <a:latin typeface="American Typewriter"/>
                <a:cs typeface="American Typewriter"/>
              </a:rPr>
              <a:t>Dear Prime Minister,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r>
              <a:rPr lang="en-US" dirty="0">
                <a:latin typeface="American Typewriter"/>
                <a:cs typeface="American Typewriter"/>
              </a:rPr>
              <a:t>Some weeks ago you paid us the </a:t>
            </a:r>
            <a:r>
              <a:rPr lang="en-US" dirty="0" err="1">
                <a:latin typeface="American Typewriter"/>
                <a:cs typeface="American Typewriter"/>
              </a:rPr>
              <a:t>honour</a:t>
            </a:r>
            <a:r>
              <a:rPr lang="en-US" dirty="0">
                <a:latin typeface="American Typewriter"/>
                <a:cs typeface="American Typewriter"/>
              </a:rPr>
              <a:t> of a visit, and we believe that </a:t>
            </a:r>
            <a:r>
              <a:rPr lang="en-US" dirty="0" smtClean="0">
                <a:latin typeface="American Typewriter"/>
                <a:cs typeface="American Typewriter"/>
              </a:rPr>
              <a:t>you regard </a:t>
            </a:r>
            <a:r>
              <a:rPr lang="en-US" dirty="0">
                <a:latin typeface="American Typewriter"/>
                <a:cs typeface="American Typewriter"/>
              </a:rPr>
              <a:t>our work as important. … </a:t>
            </a:r>
            <a:r>
              <a:rPr lang="en-US" dirty="0" smtClean="0">
                <a:latin typeface="American Typewriter"/>
                <a:cs typeface="American Typewriter"/>
              </a:rPr>
              <a:t>it </a:t>
            </a:r>
            <a:r>
              <a:rPr lang="en-US" dirty="0">
                <a:latin typeface="American Typewriter"/>
                <a:cs typeface="American Typewriter"/>
              </a:rPr>
              <a:t>seems to us that we have met with unnecessary impediments. </a:t>
            </a:r>
            <a:r>
              <a:rPr lang="en-US" dirty="0" smtClean="0">
                <a:latin typeface="American Typewriter"/>
                <a:cs typeface="American Typewriter"/>
              </a:rPr>
              <a:t>…The </a:t>
            </a:r>
            <a:r>
              <a:rPr lang="en-US" dirty="0">
                <a:latin typeface="American Typewriter"/>
                <a:cs typeface="American Typewriter"/>
              </a:rPr>
              <a:t>cumulative </a:t>
            </a:r>
            <a:r>
              <a:rPr lang="en-US" dirty="0" smtClean="0">
                <a:latin typeface="American Typewriter"/>
                <a:cs typeface="American Typewriter"/>
              </a:rPr>
              <a:t>effect</a:t>
            </a:r>
            <a:r>
              <a:rPr lang="en-US" dirty="0">
                <a:latin typeface="American Typewriter"/>
                <a:cs typeface="American Typewriter"/>
              </a:rPr>
              <a:t>, however, has been </a:t>
            </a:r>
            <a:r>
              <a:rPr lang="en-US" dirty="0" smtClean="0">
                <a:latin typeface="American Typewriter"/>
                <a:cs typeface="American Typewriter"/>
              </a:rPr>
              <a:t>to drive </a:t>
            </a:r>
            <a:r>
              <a:rPr lang="en-US" dirty="0">
                <a:latin typeface="American Typewriter"/>
                <a:cs typeface="American Typewriter"/>
              </a:rPr>
              <a:t>us to the conviction that the importance of the work is not being </a:t>
            </a:r>
            <a:r>
              <a:rPr lang="en-US" dirty="0" smtClean="0">
                <a:latin typeface="American Typewriter"/>
                <a:cs typeface="American Typewriter"/>
              </a:rPr>
              <a:t>impressed with sufficient </a:t>
            </a:r>
            <a:r>
              <a:rPr lang="en-US" dirty="0">
                <a:latin typeface="American Typewriter"/>
                <a:cs typeface="American Typewriter"/>
              </a:rPr>
              <a:t>force upon those outside authorities with whom we have </a:t>
            </a:r>
            <a:r>
              <a:rPr lang="en-US" dirty="0" smtClean="0">
                <a:latin typeface="American Typewriter"/>
                <a:cs typeface="American Typewriter"/>
              </a:rPr>
              <a:t>to deal.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pPr algn="r"/>
            <a:r>
              <a:rPr lang="en-US" dirty="0" smtClean="0">
                <a:latin typeface="American Typewriter"/>
                <a:cs typeface="American Typewriter"/>
              </a:rPr>
              <a:t>A.M. Turing (+ 3 others)</a:t>
            </a:r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07" y="735458"/>
            <a:ext cx="3857373" cy="4573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8488" y="5329633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Winston Churchill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904875" y="4924993"/>
            <a:ext cx="2895725" cy="436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363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21" y="255869"/>
            <a:ext cx="4036622" cy="5832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8779"/>
          <a:stretch/>
        </p:blipFill>
        <p:spPr>
          <a:xfrm>
            <a:off x="4420748" y="255869"/>
            <a:ext cx="4551802" cy="59626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86507" y="5556307"/>
            <a:ext cx="210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Konrad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Zuse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Z3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5178" y="2240570"/>
            <a:ext cx="4157978" cy="1323439"/>
          </a:xfrm>
          <a:prstGeom prst="rect">
            <a:avLst/>
          </a:prstGeom>
          <a:solidFill>
            <a:srgbClr val="008000"/>
          </a:solidFill>
          <a:ln>
            <a:solidFill>
              <a:srgbClr val="8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man Old Style"/>
                <a:cs typeface="Bookman Old Style"/>
              </a:rPr>
              <a:t>“Strategically Unimportant”</a:t>
            </a:r>
            <a:endParaRPr lang="en-US" sz="40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33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92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Most Important Decision of WWII?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274648"/>
            <a:ext cx="4572000" cy="4801315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dirty="0" smtClean="0">
                <a:latin typeface="American Typewriter"/>
                <a:cs typeface="American Typewriter"/>
              </a:rPr>
              <a:t>21st </a:t>
            </a:r>
            <a:r>
              <a:rPr lang="en-US" dirty="0">
                <a:latin typeface="American Typewriter"/>
                <a:cs typeface="American Typewriter"/>
              </a:rPr>
              <a:t>October 1941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r>
              <a:rPr lang="en-US" dirty="0">
                <a:latin typeface="American Typewriter"/>
                <a:cs typeface="American Typewriter"/>
              </a:rPr>
              <a:t>Dear Prime Minister,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r>
              <a:rPr lang="en-US" dirty="0">
                <a:latin typeface="American Typewriter"/>
                <a:cs typeface="American Typewriter"/>
              </a:rPr>
              <a:t>Some weeks ago you paid us the </a:t>
            </a:r>
            <a:r>
              <a:rPr lang="en-US" dirty="0" err="1">
                <a:latin typeface="American Typewriter"/>
                <a:cs typeface="American Typewriter"/>
              </a:rPr>
              <a:t>honour</a:t>
            </a:r>
            <a:r>
              <a:rPr lang="en-US" dirty="0">
                <a:latin typeface="American Typewriter"/>
                <a:cs typeface="American Typewriter"/>
              </a:rPr>
              <a:t> of a visit, and we believe that </a:t>
            </a:r>
            <a:r>
              <a:rPr lang="en-US" dirty="0" smtClean="0">
                <a:latin typeface="American Typewriter"/>
                <a:cs typeface="American Typewriter"/>
              </a:rPr>
              <a:t>you regard </a:t>
            </a:r>
            <a:r>
              <a:rPr lang="en-US" dirty="0">
                <a:latin typeface="American Typewriter"/>
                <a:cs typeface="American Typewriter"/>
              </a:rPr>
              <a:t>our work as important. … </a:t>
            </a:r>
            <a:r>
              <a:rPr lang="en-US" dirty="0" smtClean="0">
                <a:latin typeface="American Typewriter"/>
                <a:cs typeface="American Typewriter"/>
              </a:rPr>
              <a:t>it </a:t>
            </a:r>
            <a:r>
              <a:rPr lang="en-US" dirty="0">
                <a:latin typeface="American Typewriter"/>
                <a:cs typeface="American Typewriter"/>
              </a:rPr>
              <a:t>seems to us that we have met with unnecessary impediments. </a:t>
            </a:r>
            <a:r>
              <a:rPr lang="en-US" dirty="0" smtClean="0">
                <a:latin typeface="American Typewriter"/>
                <a:cs typeface="American Typewriter"/>
              </a:rPr>
              <a:t>…The </a:t>
            </a:r>
            <a:r>
              <a:rPr lang="en-US" dirty="0">
                <a:latin typeface="American Typewriter"/>
                <a:cs typeface="American Typewriter"/>
              </a:rPr>
              <a:t>cumulative </a:t>
            </a:r>
            <a:r>
              <a:rPr lang="en-US" dirty="0" smtClean="0">
                <a:latin typeface="American Typewriter"/>
                <a:cs typeface="American Typewriter"/>
              </a:rPr>
              <a:t>effect</a:t>
            </a:r>
            <a:r>
              <a:rPr lang="en-US" dirty="0">
                <a:latin typeface="American Typewriter"/>
                <a:cs typeface="American Typewriter"/>
              </a:rPr>
              <a:t>, however, has been </a:t>
            </a:r>
            <a:r>
              <a:rPr lang="en-US" dirty="0" smtClean="0">
                <a:latin typeface="American Typewriter"/>
                <a:cs typeface="American Typewriter"/>
              </a:rPr>
              <a:t>to drive </a:t>
            </a:r>
            <a:r>
              <a:rPr lang="en-US" dirty="0">
                <a:latin typeface="American Typewriter"/>
                <a:cs typeface="American Typewriter"/>
              </a:rPr>
              <a:t>us to the conviction that the importance of the work is not being </a:t>
            </a:r>
            <a:r>
              <a:rPr lang="en-US" dirty="0" smtClean="0">
                <a:latin typeface="American Typewriter"/>
                <a:cs typeface="American Typewriter"/>
              </a:rPr>
              <a:t>impressed with sufficient </a:t>
            </a:r>
            <a:r>
              <a:rPr lang="en-US" dirty="0">
                <a:latin typeface="American Typewriter"/>
                <a:cs typeface="American Typewriter"/>
              </a:rPr>
              <a:t>force upon those outside authorities with whom we have </a:t>
            </a:r>
            <a:r>
              <a:rPr lang="en-US" dirty="0" smtClean="0">
                <a:latin typeface="American Typewriter"/>
                <a:cs typeface="American Typewriter"/>
              </a:rPr>
              <a:t>to deal.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pPr algn="r"/>
            <a:r>
              <a:rPr lang="en-US" dirty="0" smtClean="0">
                <a:latin typeface="American Typewriter"/>
                <a:cs typeface="American Typewriter"/>
              </a:rPr>
              <a:t>A.M. Turing (+ 3 others)</a:t>
            </a:r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07" y="1274648"/>
            <a:ext cx="3857373" cy="4573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8488" y="5868823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Winston Churchill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2851634"/>
            <a:ext cx="4157978" cy="1938992"/>
          </a:xfrm>
          <a:prstGeom prst="rect">
            <a:avLst/>
          </a:prstGeom>
          <a:solidFill>
            <a:srgbClr val="FF0000"/>
          </a:solidFill>
          <a:ln>
            <a:solidFill>
              <a:srgbClr val="8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Monaco"/>
                <a:cs typeface="Monaco"/>
              </a:rPr>
              <a:t>ACTION</a:t>
            </a:r>
          </a:p>
          <a:p>
            <a:pPr algn="ctr"/>
            <a:r>
              <a:rPr lang="en-US" sz="6000" dirty="0" smtClean="0">
                <a:latin typeface="Monaco"/>
                <a:cs typeface="Monaco"/>
              </a:rPr>
              <a:t>THIS DAY</a:t>
            </a:r>
            <a:endParaRPr lang="en-US" sz="6000" dirty="0">
              <a:latin typeface="Monaco"/>
              <a:cs typeface="Monac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45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3848"/>
          <a:stretch/>
        </p:blipFill>
        <p:spPr bwMode="auto">
          <a:xfrm>
            <a:off x="-658919" y="0"/>
            <a:ext cx="9960864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31617" y="4896744"/>
            <a:ext cx="3689947" cy="1077218"/>
          </a:xfrm>
          <a:prstGeom prst="rect">
            <a:avLst/>
          </a:prstGeom>
          <a:solidFill>
            <a:srgbClr val="660066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Colossus (1943)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Bletchley Park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94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Brief history of operating systems: 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this week, the past, and future</a:t>
            </a:r>
          </a:p>
          <a:p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Two prevailing technical themes:</a:t>
            </a:r>
          </a:p>
          <a:p>
            <a:pPr marL="457200" lvl="1" indent="0">
              <a:buNone/>
            </a:pPr>
            <a:r>
              <a:rPr lang="en-US" sz="3200" b="1" dirty="0" smtClean="0"/>
              <a:t>kernel</a:t>
            </a:r>
          </a:p>
          <a:p>
            <a:pPr marL="457200" lvl="1" indent="0">
              <a:buNone/>
            </a:pPr>
            <a:r>
              <a:rPr lang="en-US" sz="3200" b="1" dirty="0" smtClean="0"/>
              <a:t>process</a:t>
            </a:r>
            <a:endParaRPr lang="en-US" sz="32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68882" y="4615471"/>
            <a:ext cx="4501836" cy="1200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Today’s notes will be posted later today – there will be a few new </a:t>
            </a:r>
            <a:r>
              <a:rPr lang="en-US" sz="2400" b="1" dirty="0" smtClean="0"/>
              <a:t>action items</a:t>
            </a:r>
            <a:r>
              <a:rPr lang="en-US" sz="2400" dirty="0" smtClean="0"/>
              <a:t> to do by Monday.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1991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179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15646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468997" y="5083570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3940" y="3344006"/>
            <a:ext cx="1821212" cy="136590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942189" y="2361191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9123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11" y="1101046"/>
            <a:ext cx="3664039" cy="16720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 we have Operating Systems yet?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6" descr="Eni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9232" y="399188"/>
            <a:ext cx="5419949" cy="428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55706" y="5171247"/>
            <a:ext cx="23831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ENIAC (1946)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1302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82550"/>
            <a:ext cx="8229600" cy="1143000"/>
          </a:xfrm>
        </p:spPr>
        <p:txBody>
          <a:bodyPr/>
          <a:lstStyle/>
          <a:p>
            <a:r>
              <a:rPr lang="en-US"/>
              <a:t>Directions for Getting </a:t>
            </a:r>
            <a:r>
              <a:rPr lang="en-US" b="1"/>
              <a:t>6</a:t>
            </a: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174625" y="1225550"/>
            <a:ext cx="8654891" cy="501675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000" dirty="0" smtClean="0">
                <a:latin typeface="+mn-lt"/>
              </a:rPr>
              <a:t>Choose </a:t>
            </a:r>
            <a:r>
              <a:rPr lang="en-US" sz="2000" dirty="0">
                <a:latin typeface="+mn-lt"/>
              </a:rPr>
              <a:t>any regular accumulator (</a:t>
            </a:r>
            <a:r>
              <a:rPr lang="en-US" sz="2000" dirty="0" err="1">
                <a:latin typeface="+mn-lt"/>
              </a:rPr>
              <a:t>ie</a:t>
            </a:r>
            <a:r>
              <a:rPr lang="en-US" sz="2000" dirty="0">
                <a:latin typeface="+mn-lt"/>
              </a:rPr>
              <a:t>. Accumulator #9).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latin typeface="+mn-lt"/>
              </a:rPr>
              <a:t>Direct the Initiating Pulse to terminal </a:t>
            </a:r>
            <a:r>
              <a:rPr lang="en-US" sz="2000" i="1" dirty="0">
                <a:latin typeface="+mn-lt"/>
              </a:rPr>
              <a:t>5i</a:t>
            </a:r>
            <a:r>
              <a:rPr lang="en-US" sz="2000" dirty="0">
                <a:latin typeface="+mn-lt"/>
              </a:rPr>
              <a:t>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The initiating pulse is produced by the initiating unit's </a:t>
            </a:r>
            <a:r>
              <a:rPr lang="en-US" sz="2000" i="1" dirty="0">
                <a:latin typeface="+mn-lt"/>
              </a:rPr>
              <a:t>Io</a:t>
            </a:r>
            <a:r>
              <a:rPr lang="en-US" sz="2000" dirty="0">
                <a:latin typeface="+mn-lt"/>
              </a:rPr>
              <a:t> terminal each time the </a:t>
            </a:r>
            <a:r>
              <a:rPr lang="en-US" sz="2000" dirty="0" err="1">
                <a:latin typeface="+mn-lt"/>
              </a:rPr>
              <a:t>Eniac</a:t>
            </a:r>
            <a:r>
              <a:rPr lang="en-US" sz="2000" dirty="0">
                <a:latin typeface="+mn-lt"/>
              </a:rPr>
              <a:t> is started. This terminal is usually, by default, plugged into Program Line 1-1 (described later). Simply connect a program cable from Program Line 1-1 to terminal </a:t>
            </a:r>
            <a:r>
              <a:rPr lang="en-US" sz="2000" i="1" dirty="0">
                <a:latin typeface="+mn-lt"/>
              </a:rPr>
              <a:t>5i</a:t>
            </a:r>
            <a:r>
              <a:rPr lang="en-US" sz="2000" dirty="0">
                <a:latin typeface="+mn-lt"/>
              </a:rPr>
              <a:t> on this Accumulator.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Set the Repeat Switch for Program Control 5 to 6.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Set the Operation Switch for Program Control 5 to </a:t>
            </a:r>
            <a:r>
              <a:rPr lang="en-US" sz="2000" dirty="0" smtClean="0">
                <a:latin typeface="+mn-lt"/>
              </a:rPr>
              <a:t>ADD</a:t>
            </a:r>
            <a:r>
              <a:rPr lang="en-US" sz="400" dirty="0">
                <a:latin typeface="+mn-lt"/>
              </a:rPr>
              <a:t> </a:t>
            </a:r>
            <a:r>
              <a:rPr lang="en-US" sz="2000" dirty="0">
                <a:latin typeface="+mn-lt"/>
              </a:rPr>
              <a:t>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Set the Clear-Correct switch to C.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Turn on and clear the </a:t>
            </a:r>
            <a:r>
              <a:rPr lang="en-US" sz="2000" dirty="0" err="1">
                <a:latin typeface="+mn-lt"/>
              </a:rPr>
              <a:t>Eniac</a:t>
            </a:r>
            <a:r>
              <a:rPr lang="en-US" sz="2000" dirty="0">
                <a:latin typeface="+mn-lt"/>
              </a:rPr>
              <a:t>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Normally, when the </a:t>
            </a:r>
            <a:r>
              <a:rPr lang="en-US" sz="2000" dirty="0" err="1">
                <a:latin typeface="+mn-lt"/>
              </a:rPr>
              <a:t>Eniac</a:t>
            </a:r>
            <a:r>
              <a:rPr lang="en-US" sz="2000" dirty="0">
                <a:latin typeface="+mn-lt"/>
              </a:rPr>
              <a:t> is first started, a clearing process is begun. If the </a:t>
            </a:r>
            <a:r>
              <a:rPr lang="en-US" sz="2000" dirty="0" err="1">
                <a:latin typeface="+mn-lt"/>
              </a:rPr>
              <a:t>Eniac</a:t>
            </a:r>
            <a:r>
              <a:rPr lang="en-US" sz="2000" dirty="0">
                <a:latin typeface="+mn-lt"/>
              </a:rPr>
              <a:t> had been previously started, or if there are random </a:t>
            </a:r>
            <a:r>
              <a:rPr lang="en-US" sz="2000" dirty="0" err="1">
                <a:latin typeface="+mn-lt"/>
              </a:rPr>
              <a:t>neons</a:t>
            </a:r>
            <a:r>
              <a:rPr lang="en-US" sz="2000" dirty="0">
                <a:latin typeface="+mn-lt"/>
              </a:rPr>
              <a:t> illuminated in the accumulators, the </a:t>
            </a:r>
            <a:r>
              <a:rPr lang="en-US" sz="2000" dirty="0" smtClean="0">
                <a:latin typeface="+mn-lt"/>
              </a:rPr>
              <a:t>“Initial Clear” </a:t>
            </a:r>
            <a:r>
              <a:rPr lang="en-US" sz="2000" dirty="0">
                <a:latin typeface="+mn-lt"/>
              </a:rPr>
              <a:t>button of the Initiating device can be pressed.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Press the </a:t>
            </a:r>
            <a:r>
              <a:rPr lang="en-US" sz="2000" dirty="0" smtClean="0">
                <a:latin typeface="+mn-lt"/>
              </a:rPr>
              <a:t>“Initiating </a:t>
            </a:r>
            <a:r>
              <a:rPr lang="en-US" sz="2000" dirty="0">
                <a:latin typeface="+mn-lt"/>
              </a:rPr>
              <a:t>Pulse </a:t>
            </a:r>
            <a:r>
              <a:rPr lang="en-US" sz="2000" dirty="0" smtClean="0">
                <a:latin typeface="+mn-lt"/>
              </a:rPr>
              <a:t>Switch” </a:t>
            </a:r>
            <a:r>
              <a:rPr lang="en-US" sz="2000" dirty="0">
                <a:latin typeface="+mn-lt"/>
              </a:rPr>
              <a:t>that is located on the Initiating device.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+mn-lt"/>
              </a:rPr>
              <a:t>Stand back.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69202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_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706438"/>
            <a:ext cx="3667125" cy="3106737"/>
          </a:xfrm>
          <a:prstGeom prst="rect">
            <a:avLst/>
          </a:prstGeom>
          <a:noFill/>
        </p:spPr>
      </p:pic>
      <p:sp>
        <p:nvSpPr>
          <p:cNvPr id="217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7425" y="1554163"/>
            <a:ext cx="5554052" cy="4692650"/>
          </a:xfrm>
          <a:solidFill>
            <a:schemeClr val="bg1">
              <a:alpha val="89999"/>
            </a:schemeClr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Mathematics PhD Yale, 1934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Entered Navy, 1943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First to program Mark I (first “large” computer, 51 feet long)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Wrote first compiler (1952) – program for programming </a:t>
            </a:r>
            <a:r>
              <a:rPr lang="en-US" sz="2800" dirty="0" smtClean="0"/>
              <a:t>computers and designed FLOW-MATIC programming language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“Mother” of </a:t>
            </a:r>
            <a:r>
              <a:rPr lang="en-US" sz="2800" dirty="0"/>
              <a:t>COBOL (most widely used programming language </a:t>
            </a:r>
            <a:r>
              <a:rPr lang="en-US" sz="2800" dirty="0" smtClean="0"/>
              <a:t>in 21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century)</a:t>
            </a:r>
            <a:endParaRPr lang="en-US" sz="2800" dirty="0"/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0" y="274638"/>
            <a:ext cx="6400800" cy="1143000"/>
          </a:xfrm>
        </p:spPr>
        <p:txBody>
          <a:bodyPr/>
          <a:lstStyle/>
          <a:p>
            <a:r>
              <a:rPr lang="en-US" sz="4000"/>
              <a:t>Admiral Grace Hopper </a:t>
            </a:r>
            <a:br>
              <a:rPr lang="en-US" sz="4000"/>
            </a:br>
            <a:r>
              <a:rPr lang="en-US" sz="2800"/>
              <a:t>(1906-1992)</a:t>
            </a: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-228600" y="3967163"/>
            <a:ext cx="3810000" cy="230832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/>
            <a:r>
              <a:rPr lang="en-US" sz="2400" i="1" dirty="0">
                <a:latin typeface="+mn-lt"/>
              </a:rPr>
              <a:t>“Nobody believed that I had a running compiler and nobody would touch it. They told me computers could only do arithmetic.”</a:t>
            </a:r>
          </a:p>
        </p:txBody>
      </p:sp>
    </p:spTree>
    <p:extLst>
      <p:ext uri="{BB962C8B-B14F-4D97-AF65-F5344CB8AC3E}">
        <p14:creationId xmlns:p14="http://schemas.microsoft.com/office/powerpoint/2010/main" xmlns="" val="27763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3235" r="15625"/>
          <a:stretch>
            <a:fillRect/>
          </a:stretch>
        </p:blipFill>
        <p:spPr bwMode="auto">
          <a:xfrm>
            <a:off x="4724400" y="3480391"/>
            <a:ext cx="4191000" cy="331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2743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USS Hopper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7726" y="5610726"/>
            <a:ext cx="4600074" cy="685800"/>
          </a:xfr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en-US" dirty="0">
                <a:hlinkClick r:id="rId3"/>
              </a:rPr>
              <a:t>Guest on David </a:t>
            </a:r>
            <a:r>
              <a:rPr lang="en-US" dirty="0" smtClean="0">
                <a:hlinkClick r:id="rId3"/>
              </a:rPr>
              <a:t>Letterman</a:t>
            </a:r>
            <a:endParaRPr lang="en-US" dirty="0"/>
          </a:p>
        </p:txBody>
      </p:sp>
      <p:pic>
        <p:nvPicPr>
          <p:cNvPr id="218116" name="Picture 4" descr="usshopp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838200"/>
            <a:ext cx="5805488" cy="2076450"/>
          </a:xfrm>
          <a:prstGeom prst="rect">
            <a:avLst/>
          </a:prstGeom>
          <a:noFill/>
          <a:ln/>
        </p:spPr>
      </p:pic>
      <p:pic>
        <p:nvPicPr>
          <p:cNvPr id="218117" name="Picture 5" descr="crest_finished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52400"/>
            <a:ext cx="2558843" cy="3276600"/>
          </a:xfrm>
          <a:prstGeom prst="rect">
            <a:avLst/>
          </a:prstGeom>
          <a:noFill/>
        </p:spPr>
      </p:pic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1524000" y="2667000"/>
            <a:ext cx="2604624" cy="5847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latin typeface="+mn-lt"/>
              </a:rPr>
              <a:t>“Dare and Do”</a:t>
            </a:r>
          </a:p>
        </p:txBody>
      </p:sp>
    </p:spTree>
    <p:extLst>
      <p:ext uri="{BB962C8B-B14F-4D97-AF65-F5344CB8AC3E}">
        <p14:creationId xmlns:p14="http://schemas.microsoft.com/office/powerpoint/2010/main" xmlns="" val="18488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179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15646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984563" y="5033933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941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560757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090790" y="5049420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4857760" y="2628601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760" y="3223527"/>
            <a:ext cx="1175634" cy="148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92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81600" y="381000"/>
            <a:ext cx="327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August 29, 1949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618" y="3272695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First Soviet Atomic Test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66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43434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Semi-Automatic Ground Environment (SAGE)</a:t>
            </a:r>
          </a:p>
          <a:p>
            <a:pPr marL="0" indent="0">
              <a:buNone/>
            </a:pPr>
            <a:r>
              <a:rPr lang="en-US" dirty="0" smtClean="0"/>
              <a:t>MIT/IBM, 1950-1982</a:t>
            </a:r>
          </a:p>
          <a:p>
            <a:pPr>
              <a:buNone/>
            </a:pPr>
            <a:r>
              <a:rPr lang="en-US" dirty="0" smtClean="0"/>
              <a:t>Coordinate radar stations in real-time to track incoming bombers</a:t>
            </a:r>
          </a:p>
          <a:p>
            <a:pPr>
              <a:buNone/>
            </a:pPr>
            <a:r>
              <a:rPr lang="en-US" dirty="0" smtClean="0"/>
              <a:t>Total cost: </a:t>
            </a:r>
            <a:r>
              <a:rPr lang="en-US" dirty="0" smtClean="0">
                <a:sym typeface="Symbol"/>
              </a:rPr>
              <a:t></a:t>
            </a:r>
            <a:r>
              <a:rPr lang="en-US" b="1" dirty="0" smtClean="0"/>
              <a:t>$55B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	(</a:t>
            </a:r>
            <a:r>
              <a:rPr lang="en-US" dirty="0"/>
              <a:t>&gt;</a:t>
            </a:r>
            <a:r>
              <a:rPr lang="en-US" dirty="0" smtClean="0"/>
              <a:t> Manhattan Project)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482"/>
          <a:stretch/>
        </p:blipFill>
        <p:spPr bwMode="auto">
          <a:xfrm>
            <a:off x="4572000" y="0"/>
            <a:ext cx="4572000" cy="688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6560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864020" cy="6902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95804" y="2827671"/>
            <a:ext cx="39698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Control program for SAGE</a:t>
            </a:r>
          </a:p>
          <a:p>
            <a:r>
              <a:rPr lang="en-US" sz="2800" dirty="0" smtClean="0"/>
              <a:t>(62500 cards ~ 5MB)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091647" y="6010981"/>
            <a:ext cx="342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Computer History Museum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826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Processing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37108"/>
            <a:ext cx="1882566" cy="267168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396069" y="2168680"/>
            <a:ext cx="886546" cy="5871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29185"/>
          <a:stretch/>
        </p:blipFill>
        <p:spPr>
          <a:xfrm>
            <a:off x="6553200" y="1495197"/>
            <a:ext cx="2393774" cy="2574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036" y="4112033"/>
            <a:ext cx="16167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Program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408662" y="4038348"/>
            <a:ext cx="2272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Computer Center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615" y="1743065"/>
            <a:ext cx="2371238" cy="2025432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576527" y="2321080"/>
            <a:ext cx="886546" cy="5871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79579" y="4275264"/>
            <a:ext cx="2990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Your Program Runs</a:t>
            </a:r>
            <a:endParaRPr lang="en-US" sz="2800" dirty="0"/>
          </a:p>
        </p:txBody>
      </p:sp>
      <p:sp>
        <p:nvSpPr>
          <p:cNvPr id="15" name="Bent Arrow 14"/>
          <p:cNvSpPr/>
          <p:nvPr/>
        </p:nvSpPr>
        <p:spPr>
          <a:xfrm rot="10800000">
            <a:off x="5409006" y="4941053"/>
            <a:ext cx="2517399" cy="109194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11562" y="5356612"/>
            <a:ext cx="3942105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merican Typewriter"/>
                <a:cs typeface="American Typewriter"/>
              </a:rPr>
              <a:t>Output: Invalid Operation</a:t>
            </a:r>
          </a:p>
          <a:p>
            <a:r>
              <a:rPr lang="en-US" sz="2400" dirty="0" smtClean="0">
                <a:latin typeface="American Typewriter"/>
                <a:cs typeface="American Typewriter"/>
              </a:rPr>
              <a:t>Charge: $174.32</a:t>
            </a:r>
            <a:endParaRPr lang="en-US" sz="24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883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387968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4.86 years ago…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594" y="1797249"/>
            <a:ext cx="4401261" cy="34746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62400" y="152400"/>
            <a:ext cx="513058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“The </a:t>
            </a:r>
            <a:r>
              <a:rPr lang="en-US" sz="2800" dirty="0"/>
              <a:t>long-awaited HTC Dream, the first commercial handset running </a:t>
            </a:r>
            <a:r>
              <a:rPr lang="en-US" sz="2800" dirty="0" smtClean="0"/>
              <a:t>Google’s </a:t>
            </a:r>
            <a:r>
              <a:rPr lang="en-US" sz="2800" dirty="0"/>
              <a:t>Android operating system, will be coming to T-Mobile as the G1 for $179 on October 22nd. Featuring a 3-inch touchscreen, internet navigation buttons and a full QWERTY keypad, </a:t>
            </a:r>
            <a:r>
              <a:rPr lang="en-US" sz="2800" b="1" dirty="0"/>
              <a:t>the smartphone market has finally broken free of Symbian, Windows Mobile and the sweet clutches of fruit companies</a:t>
            </a:r>
            <a:r>
              <a:rPr lang="en-US" sz="2800" b="1" dirty="0" smtClean="0"/>
              <a:t>.</a:t>
            </a:r>
            <a:r>
              <a:rPr lang="en-US" sz="2800" dirty="0" smtClean="0"/>
              <a:t>”</a:t>
            </a:r>
          </a:p>
          <a:p>
            <a:pPr algn="r"/>
            <a:r>
              <a:rPr lang="en-US" sz="2800" dirty="0" smtClean="0"/>
              <a:t>Mark Wilson, 23 Sept 2008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98201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38" y="476289"/>
            <a:ext cx="2707568" cy="4581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001" y="5375266"/>
            <a:ext cx="3147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Reading data is slow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34894"/>
          <a:stretch/>
        </p:blipFill>
        <p:spPr>
          <a:xfrm>
            <a:off x="4565650" y="476289"/>
            <a:ext cx="3973098" cy="4581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5650" y="5380243"/>
            <a:ext cx="430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Processing is (relatively) fast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39049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9-04 at 9.58.37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1672" y="1776798"/>
            <a:ext cx="4323770" cy="3875574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Peter </a:t>
            </a:r>
            <a:r>
              <a:rPr lang="en-US" sz="3200" dirty="0" err="1" smtClean="0"/>
              <a:t>Norvig’s</a:t>
            </a:r>
            <a:r>
              <a:rPr lang="en-US" sz="3200" dirty="0" smtClean="0"/>
              <a:t> </a:t>
            </a:r>
            <a:r>
              <a:rPr lang="en-US" sz="3200" dirty="0" smtClean="0">
                <a:hlinkClick r:id="rId4"/>
              </a:rPr>
              <a:t>Numbers Every Programmer Should Know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2133600"/>
            <a:ext cx="5973923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execute typical instruction	</a:t>
            </a:r>
            <a:r>
              <a:rPr lang="en-US" sz="2000" b="1" dirty="0" smtClean="0"/>
              <a:t>		1 ns</a:t>
            </a:r>
            <a:endParaRPr lang="en-US" sz="2000" b="1" dirty="0"/>
          </a:p>
          <a:p>
            <a:r>
              <a:rPr lang="en-US" sz="2000" dirty="0" smtClean="0"/>
              <a:t>fetch </a:t>
            </a:r>
            <a:r>
              <a:rPr lang="en-US" sz="2000" dirty="0"/>
              <a:t>from main memory	 </a:t>
            </a:r>
            <a:r>
              <a:rPr lang="en-US" sz="2000" dirty="0" smtClean="0"/>
              <a:t>			100 ns</a:t>
            </a:r>
            <a:endParaRPr lang="en-US" sz="2000" dirty="0"/>
          </a:p>
          <a:p>
            <a:r>
              <a:rPr lang="en-US" sz="2000" dirty="0" smtClean="0"/>
              <a:t>read </a:t>
            </a:r>
            <a:r>
              <a:rPr lang="en-US" sz="2000" dirty="0"/>
              <a:t>1MB sequentially from memory	</a:t>
            </a:r>
            <a:r>
              <a:rPr lang="en-US" sz="2000" dirty="0" smtClean="0"/>
              <a:t>250,000 ns</a:t>
            </a:r>
            <a:endParaRPr lang="en-US" sz="2000" dirty="0"/>
          </a:p>
          <a:p>
            <a:r>
              <a:rPr lang="en-US" sz="2000" b="1" dirty="0"/>
              <a:t>fetch from new disk location (seek)	</a:t>
            </a:r>
            <a:r>
              <a:rPr lang="en-US" sz="2000" b="1" dirty="0" smtClean="0"/>
              <a:t>8,000,000 ns</a:t>
            </a:r>
            <a:endParaRPr lang="en-US" sz="2000" b="1" dirty="0"/>
          </a:p>
          <a:p>
            <a:r>
              <a:rPr lang="en-US" sz="2000" dirty="0" smtClean="0"/>
              <a:t>send </a:t>
            </a:r>
            <a:r>
              <a:rPr lang="en-US" sz="2000" dirty="0"/>
              <a:t>packet US to Europe and back	 </a:t>
            </a:r>
            <a:r>
              <a:rPr lang="en-US" sz="2000" dirty="0" smtClean="0"/>
              <a:t>	150,000,000 ns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39789" y="4365985"/>
            <a:ext cx="3544538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These are from 2001 (and several more numbers) – you’ll have an assignment later in the course to update for today.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19742" y="5743049"/>
            <a:ext cx="350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(Please don’t click the picture link!)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50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Multiprograming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r="29185"/>
          <a:stretch/>
        </p:blipFill>
        <p:spPr>
          <a:xfrm>
            <a:off x="3124200" y="2300353"/>
            <a:ext cx="2393774" cy="257479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1893719" y="2131962"/>
            <a:ext cx="1099945" cy="5783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893719" y="3225600"/>
            <a:ext cx="1099945" cy="57835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1893719" y="4296800"/>
            <a:ext cx="1099945" cy="578351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1747" y="219269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A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41747" y="3250922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B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41747" y="4332076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C</a:t>
            </a:r>
            <a:endParaRPr lang="en-US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5940420" y="2022591"/>
            <a:ext cx="533400" cy="903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0420" y="3030300"/>
            <a:ext cx="533400" cy="58405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40420" y="3716100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40420" y="4359720"/>
            <a:ext cx="533400" cy="9529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2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982"/>
            <a:ext cx="9144000" cy="6858000"/>
          </a:xfrm>
          <a:prstGeom prst="rect">
            <a:avLst/>
          </a:prstGeom>
        </p:spPr>
      </p:pic>
      <p:sp>
        <p:nvSpPr>
          <p:cNvPr id="1135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61869" y="419358"/>
            <a:ext cx="5943600" cy="1447800"/>
          </a:xfrm>
          <a:solidFill>
            <a:schemeClr val="bg1">
              <a:lumMod val="75000"/>
              <a:alpha val="73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Sketchpad</a:t>
            </a:r>
            <a:b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Ivan Sutherland’s 1963 PhD thesis </a:t>
            </a:r>
            <a:b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(supervised by Claude Shannon)</a:t>
            </a: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60198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Interactive drawing program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Light pen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28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Multiprogramming Work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3470" y="2022591"/>
            <a:ext cx="533400" cy="903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3470" y="3030300"/>
            <a:ext cx="533400" cy="58405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633470" y="3716100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470" y="4359720"/>
            <a:ext cx="533400" cy="9529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0946" y="1927838"/>
            <a:ext cx="6758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Goal:</a:t>
            </a:r>
            <a:r>
              <a:rPr lang="en-US" sz="2400" dirty="0" smtClean="0"/>
              <a:t> allow multiple programs to share one machine, but other programs shouldn’t break my program</a:t>
            </a:r>
          </a:p>
        </p:txBody>
      </p:sp>
    </p:spTree>
    <p:extLst>
      <p:ext uri="{BB962C8B-B14F-4D97-AF65-F5344CB8AC3E}">
        <p14:creationId xmlns:p14="http://schemas.microsoft.com/office/powerpoint/2010/main" xmlns="" val="198500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2892"/>
            <a:ext cx="9126091" cy="6775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6761" y="456081"/>
            <a:ext cx="3935492" cy="1675881"/>
          </a:xfrm>
          <a:solidFill>
            <a:schemeClr val="tx1">
              <a:alpha val="5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MULTICS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100" dirty="0">
                <a:solidFill>
                  <a:srgbClr val="FFFF00"/>
                </a:solidFill>
              </a:rPr>
              <a:t>Multiplexed Information and Computing </a:t>
            </a:r>
            <a:r>
              <a:rPr lang="en-US" sz="3100" dirty="0" smtClean="0">
                <a:solidFill>
                  <a:srgbClr val="FFFF00"/>
                </a:solidFill>
              </a:rPr>
              <a:t>Service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13984" y="4331966"/>
            <a:ext cx="333199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1964-(2000)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MIT, GE/Honeywell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(Bell Labs &lt; 1969)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144" y="5162963"/>
            <a:ext cx="25931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Fernando </a:t>
            </a:r>
            <a:r>
              <a:rPr lang="en-US" sz="32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Corbató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997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47800"/>
            <a:ext cx="5212619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Process abstraction</a:t>
            </a:r>
          </a:p>
          <a:p>
            <a:r>
              <a:rPr lang="en-US" dirty="0"/>
              <a:t>V</a:t>
            </a:r>
            <a:r>
              <a:rPr lang="en-US" dirty="0" smtClean="0"/>
              <a:t>irtual memory</a:t>
            </a:r>
          </a:p>
          <a:p>
            <a:r>
              <a:rPr lang="en-US" dirty="0" smtClean="0"/>
              <a:t>Dynamic linking</a:t>
            </a:r>
          </a:p>
          <a:p>
            <a:r>
              <a:rPr lang="en-US" dirty="0" smtClean="0"/>
              <a:t>Hierarchical file system</a:t>
            </a:r>
          </a:p>
          <a:p>
            <a:r>
              <a:rPr lang="en-US" dirty="0" smtClean="0"/>
              <a:t>Entirely programmed in high-level language</a:t>
            </a:r>
          </a:p>
          <a:p>
            <a:r>
              <a:rPr lang="en-US" dirty="0" smtClean="0"/>
              <a:t>Multi-level security</a:t>
            </a:r>
          </a:p>
          <a:p>
            <a:r>
              <a:rPr lang="en-US" dirty="0" smtClean="0"/>
              <a:t>On-line reconfiguration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49259" y="5019369"/>
            <a:ext cx="3437541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Which of these is true for the OS running on your laptop today?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2352" t="17551" r="28233" b="24265"/>
          <a:stretch/>
        </p:blipFill>
        <p:spPr>
          <a:xfrm>
            <a:off x="5579103" y="1621800"/>
            <a:ext cx="2938596" cy="306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206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179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383294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385623" y="5033933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001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961817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491850" y="5049420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3258820" y="2628601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820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822059" y="5049420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1969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4352075" y="1584972"/>
            <a:ext cx="220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“(post?) Modern OS”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059" y="2073439"/>
            <a:ext cx="2073592" cy="26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08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32994"/>
            <a:ext cx="9144000" cy="74164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916" y="294846"/>
            <a:ext cx="2776278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IBM 704 </a:t>
            </a:r>
            <a:r>
              <a:rPr lang="en-US" sz="3200" dirty="0" smtClean="0"/>
              <a:t>(1969)</a:t>
            </a:r>
          </a:p>
          <a:p>
            <a:pPr algn="ctr"/>
            <a:r>
              <a:rPr lang="en-US" sz="3200" dirty="0" smtClean="0"/>
              <a:t>~144 KB</a:t>
            </a:r>
          </a:p>
          <a:p>
            <a:pPr algn="ctr"/>
            <a:r>
              <a:rPr lang="en-US" sz="3200" dirty="0" smtClean="0"/>
              <a:t>$3.5 Million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7512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511" y="128159"/>
            <a:ext cx="7770411" cy="62281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2868" y="4209177"/>
            <a:ext cx="2009487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4000" dirty="0" smtClean="0"/>
              <a:t>PDP</a:t>
            </a:r>
            <a:r>
              <a:rPr lang="en-US" sz="4000" dirty="0"/>
              <a:t>-7 </a:t>
            </a:r>
            <a:endParaRPr lang="en-US" sz="4000" dirty="0" smtClean="0"/>
          </a:p>
          <a:p>
            <a:pPr algn="r"/>
            <a:r>
              <a:rPr lang="en-US" sz="4000" dirty="0" smtClean="0"/>
              <a:t>~8KB </a:t>
            </a:r>
          </a:p>
          <a:p>
            <a:pPr algn="r"/>
            <a:r>
              <a:rPr lang="en-US" sz="4000" dirty="0" smtClean="0"/>
              <a:t>$</a:t>
            </a:r>
            <a:r>
              <a:rPr lang="en-US" sz="4000" dirty="0"/>
              <a:t>72,000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87275" y="5778837"/>
            <a:ext cx="218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6D9F1"/>
                </a:solidFill>
              </a:rPr>
              <a:t>Later picture: PDP-11</a:t>
            </a:r>
            <a:endParaRPr lang="en-US" dirty="0">
              <a:solidFill>
                <a:srgbClr val="C6D9F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0972" y="609341"/>
            <a:ext cx="158735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6D9F1"/>
                </a:solidFill>
              </a:rPr>
              <a:t>Ken </a:t>
            </a:r>
            <a:r>
              <a:rPr lang="en-US" dirty="0" smtClean="0">
                <a:solidFill>
                  <a:srgbClr val="C6D9F1"/>
                </a:solidFill>
              </a:rPr>
              <a:t>Thompson</a:t>
            </a:r>
            <a:endParaRPr lang="en-US" dirty="0">
              <a:solidFill>
                <a:srgbClr val="C6D9F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39069" y="5190031"/>
            <a:ext cx="1521871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6D9F1"/>
                </a:solidFill>
              </a:rPr>
              <a:t>Dennis Ritchie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7275" y="407173"/>
            <a:ext cx="2281869" cy="128252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Bell Labs 1969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307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19413" y="5710019"/>
            <a:ext cx="5767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www.mobilephonedevelopment.com</a:t>
            </a:r>
            <a:r>
              <a:rPr lang="en-US" dirty="0"/>
              <a:t>/archives/507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0850"/>
          <a:stretch/>
        </p:blipFill>
        <p:spPr>
          <a:xfrm>
            <a:off x="124475" y="527188"/>
            <a:ext cx="8959626" cy="51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68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UNIX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1481" b="11481"/>
          <a:stretch>
            <a:fillRect/>
          </a:stretch>
        </p:blipFill>
        <p:spPr>
          <a:xfrm>
            <a:off x="1383436" y="1826602"/>
            <a:ext cx="6498250" cy="35737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63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385730"/>
            <a:ext cx="4040188" cy="6397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MULTICS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209364"/>
            <a:ext cx="4040188" cy="4765336"/>
          </a:xfrm>
        </p:spPr>
        <p:txBody>
          <a:bodyPr>
            <a:normAutofit/>
          </a:bodyPr>
          <a:lstStyle/>
          <a:p>
            <a:r>
              <a:rPr lang="en-US" dirty="0" smtClean="0"/>
              <a:t>Process abstraction</a:t>
            </a:r>
          </a:p>
          <a:p>
            <a:r>
              <a:rPr lang="en-US" dirty="0"/>
              <a:t>V</a:t>
            </a:r>
            <a:r>
              <a:rPr lang="en-US" dirty="0" smtClean="0"/>
              <a:t>irtual memory</a:t>
            </a:r>
          </a:p>
          <a:p>
            <a:r>
              <a:rPr lang="en-US" dirty="0" smtClean="0"/>
              <a:t>Dynamic linking</a:t>
            </a:r>
          </a:p>
          <a:p>
            <a:r>
              <a:rPr lang="en-US" dirty="0" smtClean="0"/>
              <a:t>Hierarchical file system</a:t>
            </a:r>
          </a:p>
          <a:p>
            <a:r>
              <a:rPr lang="en-US" dirty="0" smtClean="0"/>
              <a:t>Entirely programmed in high-level language (PL/1)</a:t>
            </a:r>
          </a:p>
          <a:p>
            <a:r>
              <a:rPr lang="en-US" dirty="0" smtClean="0"/>
              <a:t>Multi-level security</a:t>
            </a:r>
          </a:p>
          <a:p>
            <a:r>
              <a:rPr lang="en-US" dirty="0" smtClean="0"/>
              <a:t>On-line reconfiguration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385730"/>
            <a:ext cx="4041775" cy="6397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3600" dirty="0" smtClean="0"/>
              <a:t>UNIX</a:t>
            </a:r>
            <a:endParaRPr lang="en-US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5" y="1209364"/>
            <a:ext cx="4041775" cy="4765336"/>
          </a:xfrm>
        </p:spPr>
        <p:txBody>
          <a:bodyPr/>
          <a:lstStyle/>
          <a:p>
            <a:r>
              <a:rPr lang="en-US" dirty="0" smtClean="0"/>
              <a:t>Process abstraction</a:t>
            </a:r>
          </a:p>
          <a:p>
            <a:r>
              <a:rPr lang="en-US" dirty="0" smtClean="0"/>
              <a:t>(Not Really)</a:t>
            </a:r>
          </a:p>
          <a:p>
            <a:r>
              <a:rPr lang="en-US" dirty="0" smtClean="0"/>
              <a:t>(Not Really)</a:t>
            </a:r>
          </a:p>
          <a:p>
            <a:r>
              <a:rPr lang="en-US" dirty="0" smtClean="0"/>
              <a:t>Yes</a:t>
            </a:r>
          </a:p>
          <a:p>
            <a:r>
              <a:rPr lang="en-US" dirty="0" smtClean="0"/>
              <a:t>Assembly; had to simplify B to fit into machine (C)</a:t>
            </a:r>
          </a:p>
          <a:p>
            <a:r>
              <a:rPr lang="en-US" dirty="0" smtClean="0"/>
              <a:t>No security (until later)</a:t>
            </a:r>
          </a:p>
          <a:p>
            <a:r>
              <a:rPr lang="en-US" dirty="0" smtClean="0"/>
              <a:t>Reboot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45025" y="4792368"/>
            <a:ext cx="414319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Runs on machines costing $10Ks</a:t>
            </a:r>
          </a:p>
          <a:p>
            <a:r>
              <a:rPr lang="en-US" dirty="0" smtClean="0"/>
              <a:t>Source code available to universities, classroom use permitted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6792" y="4913349"/>
            <a:ext cx="316283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Runs on machines costing $</a:t>
            </a:r>
            <a:r>
              <a:rPr lang="en-US" dirty="0" err="1" smtClean="0"/>
              <a:t>Ms</a:t>
            </a:r>
            <a:endParaRPr lang="en-US" dirty="0" smtClean="0"/>
          </a:p>
          <a:p>
            <a:pPr algn="ctr"/>
            <a:r>
              <a:rPr lang="en-US" dirty="0" smtClean="0"/>
              <a:t>Code controlled by GE/etc.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45025" y="5806206"/>
            <a:ext cx="414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1956 Anti-Trust Settlement: AT&amp;T was not allowed to enter computer business!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6858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90848"/>
            <a:ext cx="6460031" cy="49957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40543" y="5624751"/>
            <a:ext cx="19443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1976 book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56429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016000"/>
            <a:ext cx="76962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025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965" y="274638"/>
            <a:ext cx="4473419" cy="6043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71392" y="2459504"/>
            <a:ext cx="33904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1987: Andy </a:t>
            </a:r>
            <a:r>
              <a:rPr lang="en-US" sz="3200" dirty="0" err="1"/>
              <a:t>Tanenbaum</a:t>
            </a:r>
            <a:r>
              <a:rPr lang="en-US" sz="3200" dirty="0"/>
              <a:t> </a:t>
            </a:r>
          </a:p>
          <a:p>
            <a:pPr lvl="1"/>
            <a:r>
              <a:rPr lang="en-US" sz="3200" dirty="0" smtClean="0"/>
              <a:t>Includes </a:t>
            </a:r>
            <a:r>
              <a:rPr lang="en-US" sz="3200" dirty="0"/>
              <a:t>source code for </a:t>
            </a:r>
            <a:r>
              <a:rPr lang="en-US" sz="3200" dirty="0" err="1" smtClean="0"/>
              <a:t>Minix</a:t>
            </a:r>
            <a:r>
              <a:rPr lang="en-US" sz="3200" dirty="0" smtClean="0"/>
              <a:t> (“toy” Unix)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79599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Rectangle 7">
            <a:hlinkClick r:id="rId3"/>
          </p:cNvPr>
          <p:cNvSpPr/>
          <p:nvPr/>
        </p:nvSpPr>
        <p:spPr>
          <a:xfrm>
            <a:off x="228600" y="381000"/>
            <a:ext cx="8686800" cy="57554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/>
              <a:t>From</a:t>
            </a:r>
            <a:r>
              <a:rPr lang="en-US" sz="1600" dirty="0"/>
              <a:t>: </a:t>
            </a:r>
            <a:r>
              <a:rPr lang="en-US" sz="1600" dirty="0" err="1"/>
              <a:t>torv</a:t>
            </a:r>
            <a:r>
              <a:rPr lang="en-US" sz="1600" dirty="0"/>
              <a:t>...@</a:t>
            </a:r>
            <a:r>
              <a:rPr lang="en-US" sz="1600" dirty="0" err="1"/>
              <a:t>klaava.Helsinki.FI</a:t>
            </a:r>
            <a:r>
              <a:rPr lang="en-US" sz="1600" dirty="0"/>
              <a:t> (Linus Benedict Torvalds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/>
              <a:t>Newsgroups: </a:t>
            </a:r>
            <a:r>
              <a:rPr lang="en-US" sz="1600" dirty="0" err="1"/>
              <a:t>comp.os.minix</a:t>
            </a:r>
            <a:endParaRPr lang="en-US" sz="1600" dirty="0"/>
          </a:p>
          <a:p>
            <a:r>
              <a:rPr lang="en-US" sz="1600" dirty="0"/>
              <a:t>Subject: What would you like to see most in </a:t>
            </a:r>
            <a:r>
              <a:rPr lang="en-US" sz="1600" dirty="0" err="1"/>
              <a:t>minix</a:t>
            </a:r>
            <a:r>
              <a:rPr lang="en-US" sz="1600" dirty="0"/>
              <a:t>?</a:t>
            </a:r>
          </a:p>
          <a:p>
            <a:r>
              <a:rPr lang="en-US" sz="1600" dirty="0"/>
              <a:t>Summary: small poll for my new operating system</a:t>
            </a:r>
          </a:p>
          <a:p>
            <a:r>
              <a:rPr lang="en-US" sz="1600" dirty="0"/>
              <a:t>Keywords: 386, preferences</a:t>
            </a:r>
          </a:p>
          <a:p>
            <a:r>
              <a:rPr lang="en-US" sz="1600" dirty="0" smtClean="0"/>
              <a:t>Date</a:t>
            </a:r>
            <a:r>
              <a:rPr lang="en-US" sz="1600" dirty="0"/>
              <a:t>: 25 Aug 91 20:57:08 GMT</a:t>
            </a:r>
          </a:p>
          <a:p>
            <a:endParaRPr lang="en-US" sz="1600" dirty="0"/>
          </a:p>
          <a:p>
            <a:r>
              <a:rPr lang="en-US" sz="1600" dirty="0"/>
              <a:t>Hello everybody out there using </a:t>
            </a:r>
            <a:r>
              <a:rPr lang="en-US" sz="1600" dirty="0" err="1"/>
              <a:t>minix</a:t>
            </a:r>
            <a:r>
              <a:rPr lang="en-US" sz="1600" dirty="0"/>
              <a:t> -</a:t>
            </a:r>
          </a:p>
          <a:p>
            <a:endParaRPr lang="en-US" sz="1600" dirty="0"/>
          </a:p>
          <a:p>
            <a:r>
              <a:rPr lang="en-US" sz="1600" dirty="0"/>
              <a:t>I'm doing a (free) operating system (just a hobby, won't be big </a:t>
            </a:r>
            <a:r>
              <a:rPr lang="en-US" sz="1600" dirty="0" smtClean="0"/>
              <a:t>and professional </a:t>
            </a:r>
            <a:r>
              <a:rPr lang="en-US" sz="1600" dirty="0"/>
              <a:t>like gnu) for 386(486) AT clones.  This has been </a:t>
            </a:r>
            <a:r>
              <a:rPr lang="en-US" sz="1600" dirty="0" smtClean="0"/>
              <a:t>brewing since </a:t>
            </a:r>
            <a:r>
              <a:rPr lang="en-US" sz="1600" dirty="0" err="1"/>
              <a:t>april</a:t>
            </a:r>
            <a:r>
              <a:rPr lang="en-US" sz="1600" dirty="0"/>
              <a:t>, and is starting to get ready.  I'd like any feedback </a:t>
            </a:r>
            <a:r>
              <a:rPr lang="en-US" sz="1600" dirty="0" smtClean="0"/>
              <a:t>on things </a:t>
            </a:r>
            <a:r>
              <a:rPr lang="en-US" sz="1600" dirty="0"/>
              <a:t>people like/dislike in </a:t>
            </a:r>
            <a:r>
              <a:rPr lang="en-US" sz="1600" dirty="0" err="1"/>
              <a:t>minix</a:t>
            </a:r>
            <a:r>
              <a:rPr lang="en-US" sz="1600" dirty="0"/>
              <a:t>, as my OS resembles it </a:t>
            </a:r>
            <a:r>
              <a:rPr lang="en-US" sz="1600" dirty="0" smtClean="0"/>
              <a:t>somewhat (</a:t>
            </a:r>
            <a:r>
              <a:rPr lang="en-US" sz="1600" dirty="0"/>
              <a:t>same physical layout of the file-system (due to practical reasons</a:t>
            </a:r>
            <a:r>
              <a:rPr lang="en-US" sz="1600" dirty="0" smtClean="0"/>
              <a:t>) among </a:t>
            </a:r>
            <a:r>
              <a:rPr lang="en-US" sz="1600" dirty="0"/>
              <a:t>other things). </a:t>
            </a:r>
          </a:p>
          <a:p>
            <a:endParaRPr lang="en-US" sz="1600" dirty="0"/>
          </a:p>
          <a:p>
            <a:r>
              <a:rPr lang="en-US" sz="1600" dirty="0"/>
              <a:t>I've currently ported bash(1.08) and </a:t>
            </a:r>
            <a:r>
              <a:rPr lang="en-US" sz="1600" dirty="0" err="1"/>
              <a:t>gcc</a:t>
            </a:r>
            <a:r>
              <a:rPr lang="en-US" sz="1600" dirty="0"/>
              <a:t>(1.40), and things seem to work. </a:t>
            </a:r>
            <a:r>
              <a:rPr lang="en-US" sz="1600" dirty="0" smtClean="0"/>
              <a:t>This </a:t>
            </a:r>
            <a:r>
              <a:rPr lang="en-US" sz="1600" dirty="0"/>
              <a:t>implies that I'll get something practical within a few months, </a:t>
            </a:r>
            <a:r>
              <a:rPr lang="en-US" sz="1600" dirty="0" smtClean="0"/>
              <a:t>and I'd </a:t>
            </a:r>
            <a:r>
              <a:rPr lang="en-US" sz="1600" dirty="0"/>
              <a:t>like to know what features most people would want.  Any </a:t>
            </a:r>
            <a:r>
              <a:rPr lang="en-US" sz="1600" dirty="0" smtClean="0"/>
              <a:t>suggestions are </a:t>
            </a:r>
            <a:r>
              <a:rPr lang="en-US" sz="1600" dirty="0"/>
              <a:t>welcome, but I won't promise I'll implement them :-)</a:t>
            </a:r>
          </a:p>
          <a:p>
            <a:endParaRPr lang="en-US" sz="1600" dirty="0"/>
          </a:p>
          <a:p>
            <a:r>
              <a:rPr lang="en-US" sz="1600" dirty="0"/>
              <a:t>		Linus (</a:t>
            </a:r>
            <a:r>
              <a:rPr lang="en-US" sz="1600" dirty="0" err="1"/>
              <a:t>torv</a:t>
            </a:r>
            <a:r>
              <a:rPr lang="en-US" sz="1600" dirty="0"/>
              <a:t>...@</a:t>
            </a:r>
            <a:r>
              <a:rPr lang="en-US" sz="1600" dirty="0" err="1"/>
              <a:t>kruuna.helsinki.fi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sz="1600" dirty="0"/>
              <a:t>PS.  Yes - it's free of any </a:t>
            </a:r>
            <a:r>
              <a:rPr lang="en-US" sz="1600" dirty="0" err="1"/>
              <a:t>minix</a:t>
            </a:r>
            <a:r>
              <a:rPr lang="en-US" sz="1600" dirty="0"/>
              <a:t> code, and it has a multi-threaded </a:t>
            </a:r>
            <a:r>
              <a:rPr lang="en-US" sz="1600" dirty="0" err="1"/>
              <a:t>fs</a:t>
            </a:r>
            <a:r>
              <a:rPr lang="en-US" sz="1600" dirty="0"/>
              <a:t>. </a:t>
            </a:r>
            <a:r>
              <a:rPr lang="en-US" sz="1600" dirty="0" smtClean="0"/>
              <a:t>It </a:t>
            </a:r>
            <a:r>
              <a:rPr lang="en-US" sz="1600" dirty="0"/>
              <a:t>is NOT </a:t>
            </a:r>
            <a:r>
              <a:rPr lang="en-US" sz="1600" dirty="0" err="1"/>
              <a:t>protable</a:t>
            </a:r>
            <a:r>
              <a:rPr lang="en-US" sz="1600" dirty="0"/>
              <a:t> (uses 386 task switching </a:t>
            </a:r>
            <a:r>
              <a:rPr lang="en-US" sz="1600" dirty="0" err="1"/>
              <a:t>etc</a:t>
            </a:r>
            <a:r>
              <a:rPr lang="en-US" sz="1600" dirty="0"/>
              <a:t>), and it probably </a:t>
            </a:r>
            <a:r>
              <a:rPr lang="en-US" sz="1600" dirty="0" smtClean="0"/>
              <a:t>never will </a:t>
            </a:r>
            <a:r>
              <a:rPr lang="en-US" sz="1600" dirty="0"/>
              <a:t>support anything other than AT-</a:t>
            </a:r>
            <a:r>
              <a:rPr lang="en-US" sz="1600" dirty="0" err="1"/>
              <a:t>harddisks</a:t>
            </a:r>
            <a:r>
              <a:rPr lang="en-US" sz="1600" dirty="0"/>
              <a:t>, as that's all I have :-(. </a:t>
            </a:r>
          </a:p>
        </p:txBody>
      </p:sp>
    </p:spTree>
    <p:extLst>
      <p:ext uri="{BB962C8B-B14F-4D97-AF65-F5344CB8AC3E}">
        <p14:creationId xmlns:p14="http://schemas.microsoft.com/office/powerpoint/2010/main" xmlns="" val="412953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Rectangle 4">
            <a:hlinkClick r:id="rId3"/>
          </p:cNvPr>
          <p:cNvSpPr/>
          <p:nvPr/>
        </p:nvSpPr>
        <p:spPr>
          <a:xfrm>
            <a:off x="359410" y="527956"/>
            <a:ext cx="8327390" cy="50167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From: </a:t>
            </a:r>
            <a:r>
              <a:rPr lang="en-US" sz="2000" dirty="0" err="1"/>
              <a:t>torv</a:t>
            </a:r>
            <a:r>
              <a:rPr lang="en-US" sz="2000" dirty="0"/>
              <a:t>...@</a:t>
            </a:r>
            <a:r>
              <a:rPr lang="en-US" sz="2000" dirty="0" err="1"/>
              <a:t>klaava.Helsinki.FI</a:t>
            </a:r>
            <a:r>
              <a:rPr lang="en-US" sz="2000" dirty="0"/>
              <a:t> (Linus Benedict Torvalds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Newsgroups: </a:t>
            </a:r>
            <a:r>
              <a:rPr lang="en-US" sz="2000" dirty="0" err="1" smtClean="0"/>
              <a:t>comp.os.minix</a:t>
            </a:r>
            <a:endParaRPr lang="en-US" sz="2000" dirty="0"/>
          </a:p>
          <a:p>
            <a:r>
              <a:rPr lang="en-US" sz="2000" dirty="0"/>
              <a:t>Subject: Re: LINUX is </a:t>
            </a:r>
            <a:r>
              <a:rPr lang="en-US" sz="2000" dirty="0" smtClean="0"/>
              <a:t>obsolete</a:t>
            </a:r>
            <a:endParaRPr lang="en-US" sz="2000" dirty="0"/>
          </a:p>
          <a:p>
            <a:r>
              <a:rPr lang="en-US" sz="2000" dirty="0" smtClean="0"/>
              <a:t>Date</a:t>
            </a:r>
            <a:r>
              <a:rPr lang="en-US" sz="2000" dirty="0"/>
              <a:t>: 31 Jan 92 10:33:23 GMT</a:t>
            </a:r>
          </a:p>
          <a:p>
            <a:endParaRPr lang="en-US" sz="2000" dirty="0" smtClean="0"/>
          </a:p>
          <a:p>
            <a:r>
              <a:rPr lang="en-US" sz="2000" dirty="0" smtClean="0"/>
              <a:t>…</a:t>
            </a:r>
          </a:p>
          <a:p>
            <a:endParaRPr lang="en-US" sz="2000" dirty="0" smtClean="0"/>
          </a:p>
          <a:p>
            <a:r>
              <a:rPr lang="en-US" sz="2000" dirty="0" smtClean="0"/>
              <a:t>&gt;</a:t>
            </a:r>
            <a:r>
              <a:rPr lang="en-US" sz="2000" dirty="0"/>
              <a:t>I still maintain the point that designing a </a:t>
            </a:r>
            <a:r>
              <a:rPr lang="en-US" sz="2000" b="1" dirty="0"/>
              <a:t>monolithic kernel </a:t>
            </a:r>
            <a:r>
              <a:rPr lang="en-US" sz="2000" dirty="0"/>
              <a:t>in 1991 is</a:t>
            </a:r>
          </a:p>
          <a:p>
            <a:r>
              <a:rPr lang="en-US" sz="2000" dirty="0"/>
              <a:t>&gt;a fundamental error.  Be thankful you are not my student.  You would not</a:t>
            </a:r>
          </a:p>
          <a:p>
            <a:r>
              <a:rPr lang="en-US" sz="2000" dirty="0"/>
              <a:t>&gt;get a high grade for such a design :-)</a:t>
            </a:r>
          </a:p>
          <a:p>
            <a:endParaRPr lang="en-US" sz="2000" dirty="0"/>
          </a:p>
          <a:p>
            <a:r>
              <a:rPr lang="en-US" sz="2000" dirty="0"/>
              <a:t>Well, </a:t>
            </a:r>
            <a:r>
              <a:rPr lang="en-US" sz="2000" b="1" dirty="0"/>
              <a:t>I probably won't get too good grades even without you</a:t>
            </a:r>
            <a:r>
              <a:rPr lang="en-US" sz="2000" dirty="0"/>
              <a:t>: I had an</a:t>
            </a:r>
          </a:p>
          <a:p>
            <a:r>
              <a:rPr lang="en-US" sz="2000" dirty="0"/>
              <a:t>argument (completely unrelated - not even pertaining to OS's) with the</a:t>
            </a:r>
          </a:p>
          <a:p>
            <a:r>
              <a:rPr lang="en-US" sz="2000" dirty="0"/>
              <a:t>person here at the university that teaches OS design.  I wonder when</a:t>
            </a:r>
          </a:p>
          <a:p>
            <a:r>
              <a:rPr lang="en-US" sz="2000" dirty="0"/>
              <a:t>I'll learn :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…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7222958" y="2894744"/>
            <a:ext cx="3119363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Andy Tanenbaum</a:t>
            </a:r>
            <a:endParaRPr lang="en-US" sz="3200" dirty="0"/>
          </a:p>
        </p:txBody>
      </p:sp>
      <p:sp>
        <p:nvSpPr>
          <p:cNvPr id="8" name="Right Brace 7"/>
          <p:cNvSpPr/>
          <p:nvPr/>
        </p:nvSpPr>
        <p:spPr>
          <a:xfrm>
            <a:off x="8074752" y="2612001"/>
            <a:ext cx="323470" cy="113825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112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39738" y="633970"/>
            <a:ext cx="49732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/>
              <a:t>Really, </a:t>
            </a:r>
            <a:r>
              <a:rPr lang="en-US" sz="4000" i="1" dirty="0" smtClean="0"/>
              <a:t>I’m </a:t>
            </a:r>
            <a:r>
              <a:rPr lang="en-US" sz="4000" i="1" dirty="0"/>
              <a:t>not out to destroy Microsoft. That will just be a completely unintentional side effect.</a:t>
            </a:r>
          </a:p>
          <a:p>
            <a:pPr algn="r"/>
            <a:r>
              <a:rPr lang="en-US" sz="4000" dirty="0" smtClean="0"/>
              <a:t>Linus Torvalds, </a:t>
            </a:r>
          </a:p>
          <a:p>
            <a:pPr algn="r"/>
            <a:r>
              <a:rPr lang="en-US" sz="4000" dirty="0" smtClean="0"/>
              <a:t>28 Sept 2003 </a:t>
            </a:r>
          </a:p>
          <a:p>
            <a:pPr algn="r"/>
            <a:r>
              <a:rPr lang="en-US" sz="4000" dirty="0" smtClean="0"/>
              <a:t>(</a:t>
            </a:r>
            <a:r>
              <a:rPr lang="en-US" sz="4000" dirty="0" smtClean="0">
                <a:hlinkClick r:id="rId2"/>
              </a:rPr>
              <a:t>New </a:t>
            </a:r>
            <a:r>
              <a:rPr lang="en-US" sz="4000" dirty="0">
                <a:hlinkClick r:id="rId2"/>
              </a:rPr>
              <a:t>York </a:t>
            </a:r>
            <a:r>
              <a:rPr lang="en-US" sz="4000" dirty="0" smtClean="0">
                <a:hlinkClick r:id="rId2"/>
              </a:rPr>
              <a:t>Times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8" y="1405105"/>
            <a:ext cx="3652633" cy="36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468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47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21931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4989728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179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311818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57099" y="498972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77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33293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63326" y="4989728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2271876" y="2819400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0296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893535" y="498972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1969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3567276" y="2819400"/>
            <a:ext cx="125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Modern 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1535" y="3223527"/>
            <a:ext cx="1189063" cy="15460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97879" y="498972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1993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2828" y="3179538"/>
            <a:ext cx="1454670" cy="168764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818970" y="1602660"/>
            <a:ext cx="1251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Open Source OS, runs on cheap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14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598154" y="2188642"/>
            <a:ext cx="2339308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Android</a:t>
            </a:r>
            <a:endParaRPr lang="en-US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71" y="139809"/>
            <a:ext cx="7272413" cy="59045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5386" y="6187073"/>
            <a:ext cx="6069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en.wikipedia.org</a:t>
            </a:r>
            <a:r>
              <a:rPr lang="en-US" sz="1600" dirty="0"/>
              <a:t>/wiki/</a:t>
            </a:r>
            <a:r>
              <a:rPr lang="en-US" sz="1600" dirty="0" err="1"/>
              <a:t>File:Android-System-Architecture.svg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0745"/>
            <a:ext cx="1539106" cy="1785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256" y="2567232"/>
            <a:ext cx="779195" cy="144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893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 descr="Screen Shot 2013-09-03 at 8.37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69" y="61809"/>
            <a:ext cx="5890231" cy="498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creen Shot 2013-09-03 at 9.00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4334" y="2213442"/>
            <a:ext cx="5525935" cy="464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9279" y="429457"/>
            <a:ext cx="3560990" cy="165440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Earlier this week…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214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40" y="376700"/>
            <a:ext cx="4194119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6D9F1"/>
                </a:solidFill>
              </a:rPr>
              <a:t>13.8 Billion years of Progress!</a:t>
            </a:r>
            <a:endParaRPr lang="en-US" dirty="0">
              <a:solidFill>
                <a:srgbClr val="C6D9F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Picture 6" descr="Screen Shot 2013-09-05 at 8.31.18 AM.png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8148" y="3311345"/>
            <a:ext cx="6933279" cy="26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913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22583" y="3446261"/>
            <a:ext cx="1536530" cy="12130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50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21931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179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311818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57099" y="5033933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477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33293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63326" y="5049420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2271876" y="2819400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0296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893535" y="5049420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1969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3567276" y="2819400"/>
            <a:ext cx="125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Modern 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1535" y="3223527"/>
            <a:ext cx="1189063" cy="15460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97879" y="509897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1993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2828" y="3179538"/>
            <a:ext cx="1454670" cy="168764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818970" y="1602660"/>
            <a:ext cx="1251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Open Source OS, runs on cheap machines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234902" y="1524696"/>
            <a:ext cx="12516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Cheaper, faster, low-energy processors, Internet, web, $$$</a:t>
            </a:r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/>
          <a:srcRect l="26035" t="1336" r="21691" b="-1336"/>
          <a:stretch/>
        </p:blipFill>
        <p:spPr>
          <a:xfrm>
            <a:off x="7519762" y="1561534"/>
            <a:ext cx="1595218" cy="203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5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414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26572" y="5908756"/>
            <a:ext cx="4211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6D9F1"/>
                </a:solidFill>
              </a:rPr>
              <a:t>http://</a:t>
            </a:r>
            <a:r>
              <a:rPr lang="en-US" sz="1400" dirty="0" err="1">
                <a:solidFill>
                  <a:srgbClr val="C6D9F1"/>
                </a:solidFill>
              </a:rPr>
              <a:t>ranpict.com</a:t>
            </a:r>
            <a:r>
              <a:rPr lang="en-US" sz="1400" dirty="0">
                <a:solidFill>
                  <a:srgbClr val="C6D9F1"/>
                </a:solidFill>
              </a:rPr>
              <a:t>/android-evolution-</a:t>
            </a:r>
            <a:r>
              <a:rPr lang="en-US" sz="1400" dirty="0" err="1">
                <a:solidFill>
                  <a:srgbClr val="C6D9F1"/>
                </a:solidFill>
              </a:rPr>
              <a:t>wallpaper.html</a:t>
            </a:r>
            <a:endParaRPr lang="en-US" sz="1400" dirty="0">
              <a:solidFill>
                <a:srgbClr val="C6D9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507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</a:t>
            </a:r>
            <a:r>
              <a:rPr lang="fr-FR" dirty="0" smtClean="0"/>
              <a:t>’</a:t>
            </a:r>
            <a:r>
              <a:rPr lang="en-US" dirty="0" smtClean="0"/>
              <a:t>s a very exciting time in operating systems!</a:t>
            </a:r>
          </a:p>
          <a:p>
            <a:r>
              <a:rPr lang="en-US" b="1" dirty="0" smtClean="0"/>
              <a:t>Bet:</a:t>
            </a:r>
            <a:r>
              <a:rPr lang="en-US" dirty="0" smtClean="0"/>
              <a:t> Five years from now, there will be a billion computing devices running an operating system we haven’t heard of yet</a:t>
            </a:r>
          </a:p>
          <a:p>
            <a:endParaRPr lang="en-US" dirty="0" smtClean="0"/>
          </a:p>
          <a:p>
            <a:r>
              <a:rPr lang="en-US" b="1" dirty="0" smtClean="0"/>
              <a:t>PS1 is due Tuesday</a:t>
            </a:r>
          </a:p>
          <a:p>
            <a:r>
              <a:rPr lang="en-US" b="1" dirty="0" smtClean="0"/>
              <a:t>Watch the Bret Victor talk</a:t>
            </a:r>
            <a:r>
              <a:rPr lang="en-US" dirty="0" smtClean="0"/>
              <a:t> (linked from notes)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74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994369" y="4888515"/>
            <a:ext cx="7176228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93478" y="5087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18966" y="5090941"/>
            <a:ext cx="1103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yesterday</a:t>
            </a:r>
          </a:p>
          <a:p>
            <a:pPr algn="ctr"/>
            <a:r>
              <a:rPr lang="en-US" dirty="0" smtClean="0"/>
              <a:t>(2013)</a:t>
            </a:r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60500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28080" y="279437"/>
            <a:ext cx="2639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1 000 000 000</a:t>
            </a:r>
          </a:p>
          <a:p>
            <a:pPr algn="ctr"/>
            <a:r>
              <a:rPr lang="en-US" sz="2400" dirty="0" smtClean="0"/>
              <a:t>Android Activations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98440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0993" y="-739739"/>
            <a:ext cx="15474251" cy="87042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95979" y="1232899"/>
            <a:ext cx="3853489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about 13.8 Billion years ago…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15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880" r="5184"/>
          <a:stretch/>
        </p:blipFill>
        <p:spPr>
          <a:xfrm>
            <a:off x="-83862" y="0"/>
            <a:ext cx="927496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5878" y="249704"/>
            <a:ext cx="5301451" cy="1569660"/>
          </a:xfrm>
          <a:prstGeom prst="rect">
            <a:avLst/>
          </a:prstGeom>
          <a:solidFill>
            <a:srgbClr val="000090">
              <a:alpha val="84000"/>
            </a:srgbClr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Chimpanzees (~5 million years ago): 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Using </a:t>
            </a:r>
            <a:r>
              <a:rPr lang="en-US" sz="2400" b="1" dirty="0" smtClean="0">
                <a:solidFill>
                  <a:srgbClr val="FFFFFF"/>
                </a:solidFill>
              </a:rPr>
              <a:t>tools</a:t>
            </a:r>
            <a:r>
              <a:rPr lang="en-US" sz="2400" dirty="0" smtClean="0">
                <a:solidFill>
                  <a:srgbClr val="FFFFFF"/>
                </a:solidFill>
              </a:rPr>
              <a:t> to amplify physical abilities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Working in </a:t>
            </a:r>
            <a:r>
              <a:rPr lang="en-US" sz="2400" b="1" dirty="0" smtClean="0">
                <a:solidFill>
                  <a:srgbClr val="FFFFFF"/>
                </a:solidFill>
              </a:rPr>
              <a:t>teams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FFFFFF"/>
                </a:solidFill>
              </a:rPr>
              <a:t>Altruistic</a:t>
            </a:r>
            <a:r>
              <a:rPr lang="en-US" sz="2400" dirty="0" smtClean="0">
                <a:solidFill>
                  <a:srgbClr val="FFFFFF"/>
                </a:solidFill>
              </a:rPr>
              <a:t> behavior</a:t>
            </a:r>
          </a:p>
        </p:txBody>
      </p:sp>
    </p:spTree>
    <p:extLst>
      <p:ext uri="{BB962C8B-B14F-4D97-AF65-F5344CB8AC3E}">
        <p14:creationId xmlns:p14="http://schemas.microsoft.com/office/powerpoint/2010/main" xmlns="" val="4167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407376"/>
            <a:ext cx="4049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about 300,000 years ago…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85790" y="5787140"/>
            <a:ext cx="5156855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Caveat: This is speculative…best current theory.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2280" b="45804"/>
          <a:stretch/>
        </p:blipFill>
        <p:spPr>
          <a:xfrm>
            <a:off x="163358" y="1070303"/>
            <a:ext cx="8779287" cy="3170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4897" y="3603785"/>
            <a:ext cx="5438605" cy="20621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  <a:r>
              <a:rPr lang="en-US" sz="3200" dirty="0" smtClean="0"/>
              <a:t>utations to the FOXP2 gene enable development of brains that can handle recursive language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4240824"/>
            <a:ext cx="2618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/>
              <a:t>S </a:t>
            </a:r>
            <a:r>
              <a:rPr lang="en-US" sz="2800" b="1" dirty="0" smtClean="0"/>
              <a:t>::=</a:t>
            </a:r>
            <a:r>
              <a:rPr lang="en-US" sz="2800" b="1" i="1" dirty="0" smtClean="0"/>
              <a:t> NP V</a:t>
            </a:r>
          </a:p>
          <a:p>
            <a:r>
              <a:rPr lang="en-US" sz="2800" b="1" i="1" dirty="0" smtClean="0"/>
              <a:t>NP</a:t>
            </a:r>
            <a:r>
              <a:rPr lang="en-US" sz="2800" dirty="0" smtClean="0"/>
              <a:t> ::= </a:t>
            </a:r>
            <a:r>
              <a:rPr lang="en-US" sz="2800" b="1" i="1" dirty="0" smtClean="0">
                <a:sym typeface="Wingdings"/>
              </a:rPr>
              <a:t>N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b="1" dirty="0" smtClean="0">
                <a:sym typeface="Wingdings"/>
              </a:rPr>
              <a:t>and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b="1" i="1" dirty="0" smtClean="0">
                <a:sym typeface="Wingdings"/>
              </a:rPr>
              <a:t>NP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90376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14315</TotalTime>
  <Words>2231</Words>
  <Application>Microsoft Macintosh PowerPoint</Application>
  <PresentationFormat>On-screen Show (4:3)</PresentationFormat>
  <Paragraphs>517</Paragraphs>
  <Slides>53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Class 3: Zero to a Billion in 4.86 Years </vt:lpstr>
      <vt:lpstr>Today’s Class</vt:lpstr>
      <vt:lpstr>4.86 years ago…</vt:lpstr>
      <vt:lpstr>Slide 3</vt:lpstr>
      <vt:lpstr>Earlier this week…</vt:lpstr>
      <vt:lpstr>Slide 5</vt:lpstr>
      <vt:lpstr>Slide 6</vt:lpstr>
      <vt:lpstr>Slide 7</vt:lpstr>
      <vt:lpstr>Slide 8</vt:lpstr>
      <vt:lpstr>1679</vt:lpstr>
      <vt:lpstr>Slide 10</vt:lpstr>
      <vt:lpstr>Slide 11</vt:lpstr>
      <vt:lpstr>Slide 12</vt:lpstr>
      <vt:lpstr>Slide 13</vt:lpstr>
      <vt:lpstr>The World in August 1941</vt:lpstr>
      <vt:lpstr>Slide 15</vt:lpstr>
      <vt:lpstr>Slide 16</vt:lpstr>
      <vt:lpstr>Most Important Decision of WWII?</vt:lpstr>
      <vt:lpstr>Slide 18</vt:lpstr>
      <vt:lpstr>Slide 19</vt:lpstr>
      <vt:lpstr>Do we have Operating Systems yet?</vt:lpstr>
      <vt:lpstr>Directions for Getting 6</vt:lpstr>
      <vt:lpstr>Admiral Grace Hopper  (1906-1992)</vt:lpstr>
      <vt:lpstr>USS Hopper</vt:lpstr>
      <vt:lpstr>Slide 24</vt:lpstr>
      <vt:lpstr>Slide 25</vt:lpstr>
      <vt:lpstr>Slide 26</vt:lpstr>
      <vt:lpstr>Slide 27</vt:lpstr>
      <vt:lpstr>Batch Processing</vt:lpstr>
      <vt:lpstr>Slide 29</vt:lpstr>
      <vt:lpstr>Peter Norvig’s Numbers Every Programmer Should Know</vt:lpstr>
      <vt:lpstr>Multiprograming</vt:lpstr>
      <vt:lpstr>Sketchpad Ivan Sutherland’s 1963 PhD thesis  (supervised by Claude Shannon)</vt:lpstr>
      <vt:lpstr>Making Multiprogramming Work</vt:lpstr>
      <vt:lpstr>MULTICS Multiplexed Information and Computing Service</vt:lpstr>
      <vt:lpstr>MULTICS</vt:lpstr>
      <vt:lpstr>Slide 36</vt:lpstr>
      <vt:lpstr>Slide 37</vt:lpstr>
      <vt:lpstr>Bell Labs 1969</vt:lpstr>
      <vt:lpstr>UNIX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Android</vt:lpstr>
      <vt:lpstr>13.8 Billion years of Progress!</vt:lpstr>
      <vt:lpstr>Slide 50</vt:lpstr>
      <vt:lpstr>Slide 51</vt:lpstr>
      <vt:lpstr>Charge</vt:lpstr>
    </vt:vector>
  </TitlesOfParts>
  <Company>Udacity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David Evans</cp:lastModifiedBy>
  <cp:revision>121</cp:revision>
  <cp:lastPrinted>2013-09-05T13:47:01Z</cp:lastPrinted>
  <dcterms:created xsi:type="dcterms:W3CDTF">2013-08-26T17:24:32Z</dcterms:created>
  <dcterms:modified xsi:type="dcterms:W3CDTF">2013-09-05T16:35:39Z</dcterms:modified>
</cp:coreProperties>
</file>