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303" r:id="rId3"/>
    <p:sldId id="301" r:id="rId4"/>
    <p:sldId id="302" r:id="rId5"/>
    <p:sldId id="353" r:id="rId6"/>
    <p:sldId id="304" r:id="rId7"/>
    <p:sldId id="305" r:id="rId8"/>
    <p:sldId id="306" r:id="rId9"/>
    <p:sldId id="307" r:id="rId10"/>
    <p:sldId id="310"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49" r:id="rId25"/>
    <p:sldId id="343" r:id="rId26"/>
    <p:sldId id="342" r:id="rId27"/>
    <p:sldId id="354" r:id="rId28"/>
    <p:sldId id="348" r:id="rId29"/>
    <p:sldId id="330" r:id="rId30"/>
    <p:sldId id="327" r:id="rId31"/>
    <p:sldId id="328" r:id="rId32"/>
    <p:sldId id="329" r:id="rId33"/>
    <p:sldId id="337" r:id="rId34"/>
    <p:sldId id="350" r:id="rId35"/>
    <p:sldId id="351" r:id="rId36"/>
    <p:sldId id="352" r:id="rId37"/>
    <p:sldId id="257" r:id="rId38"/>
    <p:sldId id="259" r:id="rId39"/>
    <p:sldId id="261" r:id="rId40"/>
    <p:sldId id="262" r:id="rId41"/>
    <p:sldId id="265" r:id="rId42"/>
    <p:sldId id="355" r:id="rId43"/>
    <p:sldId id="270" r:id="rId44"/>
    <p:sldId id="297" r:id="rId45"/>
    <p:sldId id="269" r:id="rId46"/>
    <p:sldId id="271" r:id="rId47"/>
    <p:sldId id="274" r:id="rId48"/>
    <p:sldId id="268" r:id="rId49"/>
    <p:sldId id="282" r:id="rId50"/>
    <p:sldId id="283" r:id="rId51"/>
    <p:sldId id="284" r:id="rId52"/>
    <p:sldId id="299" r:id="rId53"/>
    <p:sldId id="300" r:id="rId54"/>
    <p:sldId id="281" r:id="rId55"/>
    <p:sldId id="263" r:id="rId56"/>
    <p:sldId id="260" r:id="rId57"/>
    <p:sldId id="275" r:id="rId58"/>
    <p:sldId id="264" r:id="rId59"/>
    <p:sldId id="258" r:id="rId60"/>
    <p:sldId id="276" r:id="rId61"/>
    <p:sldId id="277" r:id="rId62"/>
    <p:sldId id="266" r:id="rId63"/>
    <p:sldId id="267" r:id="rId64"/>
    <p:sldId id="278" r:id="rId65"/>
    <p:sldId id="279" r:id="rId66"/>
    <p:sldId id="308"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9" d="100"/>
          <a:sy n="149" d="100"/>
        </p:scale>
        <p:origin x="-464" y="-11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1/27/14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1/27/14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E5BEC-EF3C-CB49-AA62-B7D8AAD5E310}"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F4631-6565-1349-A642-4DA86A40DA3E}"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70BDC-940E-7B42-8938-7E87C4E2FF8A}"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1D756C-63E5-FC49-B16E-0F72D453C34C}"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3DB39-F8B6-DF45-A5B7-D9E4F9716B3D}"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340003-1061-5F46-931E-2063F353CAE8}"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588E0-F722-E94E-933E-AE2FD28E5E60}" type="datetime3">
              <a:rPr lang="en-US" smtClean="0"/>
              <a:t>28 January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F3693A-F9EE-1F40-B6B8-81A671E6D865}" type="datetime3">
              <a:rPr lang="en-US" smtClean="0"/>
              <a:t>28 January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4A54D-1A85-FB47-8C0A-AB81C565F0FE}" type="datetime3">
              <a:rPr lang="en-US" smtClean="0"/>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3D78E-CAB4-C249-873E-7D0F5E7AC205}"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F7BF0-65C1-2D47-9990-93C6B3189C43}"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3B05DD-A35E-E34B-9C43-9DF36E948103}" type="datetime3">
              <a:rPr lang="en-US" smtClean="0"/>
              <a:t>28 January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tatic.rust-lang.org/doc/master/rust.html%23if-expression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rust-class.org/improving-rusts-error-messages.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github.com/graydon/rust/wiki" TargetMode="Externa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mail.mozilla.org/pipermail/rust-dev/2013-August/005409.html" TargetMode="Externa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vans@virginia.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ackoverflow.com/search?q=%5Brust%5D+file_reade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hyperlink" Target="http://www.computerhistory.org/revolution/memory-storage/8/326"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bmXumtgwtak&amp;feature=youtu.be&amp;t=4m25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YsWBJ_usRck&amp;t=2m18s" TargetMode="Externa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hyperlink" Target="https://upload.wikimedia.org/wikipedia/commons/7/77/Unix_history-simple.sv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dvenage.com/topics/linux-timer-interrupt-frequency.php" TargetMode="External"/><Relationship Id="rId3" Type="http://schemas.openxmlformats.org/officeDocument/2006/relationships/hyperlink" Target="https://github.com/wbthomason/rustKernelTimer"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audio1.bin"/><Relationship Id="rId3"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IMG_3430.jpg"/>
          <p:cNvPicPr>
            <a:picLocks noChangeAspect="1"/>
          </p:cNvPicPr>
          <p:nvPr/>
        </p:nvPicPr>
        <p:blipFill rotWithShape="1">
          <a:blip r:embed="rId2">
            <a:extLst>
              <a:ext uri="{28A0092B-C50C-407E-A947-70E740481C1C}">
                <a14:useLocalDpi xmlns:a14="http://schemas.microsoft.com/office/drawing/2010/main" val="0"/>
              </a:ext>
            </a:extLst>
          </a:blip>
          <a:srcRect l="5237" t="23714" r="5244" b="1286"/>
          <a:stretch/>
        </p:blipFill>
        <p:spPr>
          <a:xfrm>
            <a:off x="-70560" y="1"/>
            <a:ext cx="9214560" cy="5143500"/>
          </a:xfrm>
          <a:prstGeom prst="rect">
            <a:avLst/>
          </a:prstGeom>
        </p:spPr>
      </p:pic>
      <p:sp>
        <p:nvSpPr>
          <p:cNvPr id="3" name="Subtitle 2"/>
          <p:cNvSpPr>
            <a:spLocks noGrp="1"/>
          </p:cNvSpPr>
          <p:nvPr>
            <p:ph type="subTitle" idx="1"/>
          </p:nvPr>
        </p:nvSpPr>
        <p:spPr>
          <a:xfrm>
            <a:off x="5115608" y="3705052"/>
            <a:ext cx="3794500" cy="1314450"/>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84138" y="371884"/>
            <a:ext cx="6823364" cy="1281546"/>
          </a:xfrm>
        </p:spPr>
        <p:txBody>
          <a:bodyPr>
            <a:noAutofit/>
          </a:bodyPr>
          <a:lstStyle/>
          <a:p>
            <a:pPr algn="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Class </a:t>
            </a: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4:</a:t>
            </a:r>
            <a:b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b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Once Upon a Process</a:t>
            </a:r>
            <a:endPar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9</a:t>
            </a:fld>
            <a:endParaRPr lang="en-US"/>
          </a:p>
        </p:txBody>
      </p:sp>
      <p:sp>
        <p:nvSpPr>
          <p:cNvPr id="6" name="Rectangle 5"/>
          <p:cNvSpPr/>
          <p:nvPr/>
        </p:nvSpPr>
        <p:spPr>
          <a:xfrm>
            <a:off x="545531" y="1002191"/>
            <a:ext cx="4134085" cy="2585323"/>
          </a:xfrm>
          <a:prstGeom prst="rect">
            <a:avLst/>
          </a:prstGeom>
        </p:spPr>
        <p:txBody>
          <a:bodyPr wrap="square">
            <a:spAutoFit/>
          </a:bodyPr>
          <a:lstStyle/>
          <a:p>
            <a:r>
              <a:rPr lang="en-US" sz="5400" dirty="0" smtClean="0"/>
              <a:t>Rust Expressions and Functions</a:t>
            </a:r>
            <a:endParaRPr lang="en-US" sz="5400" dirty="0"/>
          </a:p>
        </p:txBody>
      </p:sp>
      <p:pic>
        <p:nvPicPr>
          <p:cNvPr id="7" name="Picture 6" descr="rust-class-orang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687" y="1"/>
            <a:ext cx="5765029" cy="5176501"/>
          </a:xfrm>
          <a:prstGeom prst="rect">
            <a:avLst/>
          </a:prstGeom>
        </p:spPr>
      </p:pic>
    </p:spTree>
    <p:extLst>
      <p:ext uri="{BB962C8B-B14F-4D97-AF65-F5344CB8AC3E}">
        <p14:creationId xmlns:p14="http://schemas.microsoft.com/office/powerpoint/2010/main" val="13095014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57200" y="103006"/>
            <a:ext cx="4040188" cy="553248"/>
          </a:xfrm>
        </p:spPr>
        <p:style>
          <a:lnRef idx="2">
            <a:schemeClr val="accent2">
              <a:shade val="50000"/>
            </a:schemeClr>
          </a:lnRef>
          <a:fillRef idx="1">
            <a:schemeClr val="accent2"/>
          </a:fillRef>
          <a:effectRef idx="0">
            <a:schemeClr val="accent2"/>
          </a:effectRef>
          <a:fontRef idx="minor">
            <a:schemeClr val="lt1"/>
          </a:fontRef>
        </p:style>
        <p:txBody>
          <a:bodyPr tIns="0" bIns="0" anchor="ctr" anchorCtr="0">
            <a:noAutofit/>
          </a:bodyPr>
          <a:lstStyle/>
          <a:p>
            <a:pPr algn="ctr"/>
            <a:r>
              <a:rPr lang="en-US" sz="3600" dirty="0" smtClean="0"/>
              <a:t>Java / C / C</a:t>
            </a:r>
            <a:r>
              <a:rPr lang="en-US" sz="3600" dirty="0" smtClean="0"/>
              <a:t>+</a:t>
            </a:r>
            <a:r>
              <a:rPr lang="en-US" sz="3600" dirty="0" smtClean="0"/>
              <a:t>+</a:t>
            </a:r>
            <a:endParaRPr lang="en-US" sz="3600" dirty="0"/>
          </a:p>
        </p:txBody>
      </p:sp>
      <p:sp>
        <p:nvSpPr>
          <p:cNvPr id="8" name="Content Placeholder 7"/>
          <p:cNvSpPr>
            <a:spLocks noGrp="1"/>
          </p:cNvSpPr>
          <p:nvPr>
            <p:ph sz="half" idx="2"/>
          </p:nvPr>
        </p:nvSpPr>
        <p:spPr>
          <a:xfrm>
            <a:off x="457200" y="668057"/>
            <a:ext cx="4040188" cy="2963466"/>
          </a:xfrm>
        </p:spPr>
        <p:txBody>
          <a:bodyPr/>
          <a:lstStyle/>
          <a:p>
            <a:pPr marL="0" indent="0">
              <a:buNone/>
            </a:pPr>
            <a:r>
              <a:rPr lang="en-US" i="1" dirty="0" smtClean="0"/>
              <a:t>IfStatement</a:t>
            </a:r>
            <a:r>
              <a:rPr lang="en-US" dirty="0" smtClean="0"/>
              <a:t> ::=</a:t>
            </a:r>
          </a:p>
          <a:p>
            <a:pPr marL="0" indent="0">
              <a:buNone/>
            </a:pPr>
            <a:r>
              <a:rPr lang="en-US" dirty="0"/>
              <a:t> </a:t>
            </a:r>
            <a:r>
              <a:rPr lang="en-US" dirty="0" smtClean="0"/>
              <a:t>  </a:t>
            </a:r>
            <a:r>
              <a:rPr lang="en-US" b="1" dirty="0" smtClean="0"/>
              <a:t>if</a:t>
            </a:r>
            <a:r>
              <a:rPr lang="en-US" dirty="0" smtClean="0"/>
              <a:t> (</a:t>
            </a:r>
            <a:r>
              <a:rPr lang="en-US" i="1" dirty="0" smtClean="0"/>
              <a:t>Expression</a:t>
            </a:r>
            <a:r>
              <a:rPr lang="en-US" dirty="0" smtClean="0"/>
              <a:t>) </a:t>
            </a:r>
          </a:p>
          <a:p>
            <a:pPr marL="0" indent="0">
              <a:buNone/>
            </a:pPr>
            <a:r>
              <a:rPr lang="en-US" dirty="0"/>
              <a:t> </a:t>
            </a:r>
            <a:r>
              <a:rPr lang="en-US" dirty="0" smtClean="0"/>
              <a:t>       </a:t>
            </a:r>
            <a:r>
              <a:rPr lang="en-US" i="1" dirty="0" smtClean="0"/>
              <a:t>Statement</a:t>
            </a:r>
            <a:r>
              <a:rPr lang="en-US" i="1" baseline="-25000" dirty="0" smtClean="0"/>
              <a:t>True</a:t>
            </a:r>
          </a:p>
          <a:p>
            <a:pPr marL="0" indent="0">
              <a:buNone/>
            </a:pPr>
            <a:r>
              <a:rPr lang="en-US" dirty="0"/>
              <a:t> </a:t>
            </a:r>
            <a:r>
              <a:rPr lang="en-US" dirty="0" smtClean="0"/>
              <a:t>  [ </a:t>
            </a:r>
            <a:r>
              <a:rPr lang="en-US" b="1" dirty="0" smtClean="0"/>
              <a:t>else</a:t>
            </a:r>
            <a:r>
              <a:rPr lang="en-US" dirty="0" smtClean="0"/>
              <a:t> </a:t>
            </a:r>
          </a:p>
          <a:p>
            <a:pPr marL="0" indent="0">
              <a:buNone/>
            </a:pPr>
            <a:r>
              <a:rPr lang="en-US" dirty="0"/>
              <a:t> </a:t>
            </a:r>
            <a:r>
              <a:rPr lang="en-US" dirty="0" smtClean="0"/>
              <a:t>        </a:t>
            </a:r>
            <a:r>
              <a:rPr lang="en-US" i="1" dirty="0" smtClean="0"/>
              <a:t>Statement</a:t>
            </a:r>
            <a:r>
              <a:rPr lang="en-US" i="1" baseline="-25000" dirty="0" smtClean="0"/>
              <a:t>False</a:t>
            </a:r>
          </a:p>
          <a:p>
            <a:pPr marL="0" indent="0">
              <a:buNone/>
            </a:pPr>
            <a:r>
              <a:rPr lang="en-US" dirty="0"/>
              <a:t> </a:t>
            </a:r>
            <a:r>
              <a:rPr lang="en-US" dirty="0" smtClean="0"/>
              <a:t>  ]</a:t>
            </a:r>
            <a:endParaRPr lang="en-US" dirty="0"/>
          </a:p>
        </p:txBody>
      </p:sp>
      <p:sp>
        <p:nvSpPr>
          <p:cNvPr id="9" name="Text Placeholder 8"/>
          <p:cNvSpPr>
            <a:spLocks noGrp="1"/>
          </p:cNvSpPr>
          <p:nvPr>
            <p:ph type="body" sz="quarter" idx="3"/>
          </p:nvPr>
        </p:nvSpPr>
        <p:spPr>
          <a:xfrm>
            <a:off x="4645030" y="103006"/>
            <a:ext cx="4041775" cy="553248"/>
          </a:xfrm>
        </p:spPr>
        <p:style>
          <a:lnRef idx="2">
            <a:schemeClr val="accent6">
              <a:shade val="50000"/>
            </a:schemeClr>
          </a:lnRef>
          <a:fillRef idx="1">
            <a:schemeClr val="accent6"/>
          </a:fillRef>
          <a:effectRef idx="0">
            <a:schemeClr val="accent6"/>
          </a:effectRef>
          <a:fontRef idx="minor">
            <a:schemeClr val="lt1"/>
          </a:fontRef>
        </p:style>
        <p:txBody>
          <a:bodyPr tIns="0" bIns="0" anchor="ctr" anchorCtr="0">
            <a:noAutofit/>
          </a:bodyPr>
          <a:lstStyle/>
          <a:p>
            <a:pPr algn="ctr"/>
            <a:r>
              <a:rPr lang="en-US" sz="3200" dirty="0" smtClean="0"/>
              <a:t>Rust</a:t>
            </a:r>
            <a:endParaRPr lang="en-US" sz="3200" dirty="0"/>
          </a:p>
        </p:txBody>
      </p:sp>
      <p:sp>
        <p:nvSpPr>
          <p:cNvPr id="10" name="Content Placeholder 9"/>
          <p:cNvSpPr>
            <a:spLocks noGrp="1"/>
          </p:cNvSpPr>
          <p:nvPr>
            <p:ph sz="quarter" idx="4"/>
          </p:nvPr>
        </p:nvSpPr>
        <p:spPr>
          <a:xfrm>
            <a:off x="4645030" y="668057"/>
            <a:ext cx="4041775" cy="2963466"/>
          </a:xfrm>
        </p:spPr>
        <p:txBody>
          <a:bodyPr/>
          <a:lstStyle/>
          <a:p>
            <a:pPr marL="0" indent="0">
              <a:buNone/>
            </a:pPr>
            <a:r>
              <a:rPr lang="en-US" i="1" dirty="0" err="1" smtClean="0"/>
              <a:t>IfExpression</a:t>
            </a:r>
            <a:r>
              <a:rPr lang="en-US" i="1" dirty="0" smtClean="0"/>
              <a:t> </a:t>
            </a:r>
            <a:r>
              <a:rPr lang="en-US" dirty="0" smtClean="0"/>
              <a:t>::=</a:t>
            </a:r>
          </a:p>
          <a:p>
            <a:pPr marL="0" indent="0">
              <a:buNone/>
            </a:pPr>
            <a:r>
              <a:rPr lang="en-US" i="1" dirty="0"/>
              <a:t> </a:t>
            </a:r>
            <a:r>
              <a:rPr lang="en-US" i="1" dirty="0" smtClean="0"/>
              <a:t>  </a:t>
            </a:r>
            <a:r>
              <a:rPr lang="en-US" b="1" dirty="0" smtClean="0"/>
              <a:t>if</a:t>
            </a:r>
            <a:r>
              <a:rPr lang="en-US" dirty="0" smtClean="0"/>
              <a:t> </a:t>
            </a:r>
            <a:r>
              <a:rPr lang="en-US" i="1" dirty="0" smtClean="0"/>
              <a:t>Expression Block </a:t>
            </a:r>
          </a:p>
          <a:p>
            <a:pPr marL="0" indent="0">
              <a:buNone/>
            </a:pPr>
            <a:r>
              <a:rPr lang="en-US" b="1" i="1" dirty="0"/>
              <a:t> </a:t>
            </a:r>
            <a:r>
              <a:rPr lang="en-US" b="1" i="1" dirty="0" smtClean="0"/>
              <a:t>  </a:t>
            </a:r>
            <a:r>
              <a:rPr lang="en-US" dirty="0" smtClean="0"/>
              <a:t>[ </a:t>
            </a:r>
            <a:r>
              <a:rPr lang="en-US" b="1" dirty="0" smtClean="0"/>
              <a:t>else </a:t>
            </a:r>
            <a:r>
              <a:rPr lang="en-US" i="1" dirty="0" smtClean="0"/>
              <a:t>Block</a:t>
            </a:r>
            <a:r>
              <a:rPr lang="en-US" b="1" dirty="0" smtClean="0"/>
              <a:t> </a:t>
            </a:r>
            <a:r>
              <a:rPr lang="en-US" dirty="0" smtClean="0"/>
              <a:t>]</a:t>
            </a:r>
            <a:endParaRPr lang="en-US" i="1" dirty="0" smtClean="0"/>
          </a:p>
          <a:p>
            <a:pPr marL="0" indent="0">
              <a:buNone/>
            </a:pPr>
            <a:r>
              <a:rPr lang="en-US" i="1" dirty="0" smtClean="0"/>
              <a:t>Block </a:t>
            </a:r>
            <a:r>
              <a:rPr lang="en-US" dirty="0" smtClean="0"/>
              <a:t>::= </a:t>
            </a:r>
            <a:r>
              <a:rPr lang="en-US" b="1" dirty="0" smtClean="0"/>
              <a:t>{</a:t>
            </a:r>
            <a:r>
              <a:rPr lang="en-US" dirty="0" smtClean="0"/>
              <a:t> [</a:t>
            </a:r>
            <a:r>
              <a:rPr lang="en-US" i="1" dirty="0" smtClean="0"/>
              <a:t>Statement</a:t>
            </a:r>
            <a:r>
              <a:rPr lang="en-US" dirty="0" smtClean="0"/>
              <a:t>* </a:t>
            </a:r>
            <a:r>
              <a:rPr lang="en-US" i="1" dirty="0" err="1" smtClean="0"/>
              <a:t>Expr</a:t>
            </a:r>
            <a:r>
              <a:rPr lang="en-US" dirty="0" smtClean="0"/>
              <a:t>] </a:t>
            </a:r>
            <a:r>
              <a:rPr lang="en-US" b="1" dirty="0" smtClean="0"/>
              <a:t>}</a:t>
            </a:r>
          </a:p>
          <a:p>
            <a:pPr marL="0" indent="0">
              <a:buNone/>
            </a:pPr>
            <a:r>
              <a:rPr lang="en-US" i="1" dirty="0" smtClean="0"/>
              <a:t>Expression </a:t>
            </a:r>
            <a:r>
              <a:rPr lang="en-US" dirty="0" smtClean="0"/>
              <a:t>::=</a:t>
            </a:r>
            <a:r>
              <a:rPr lang="en-US" i="1" dirty="0" smtClean="0"/>
              <a:t> Block</a:t>
            </a:r>
          </a:p>
          <a:p>
            <a:pPr marL="0" indent="0">
              <a:buNone/>
            </a:pPr>
            <a:r>
              <a:rPr lang="en-US" i="1" dirty="0" smtClean="0"/>
              <a:t>Statement </a:t>
            </a:r>
            <a:r>
              <a:rPr lang="en-US" dirty="0" smtClean="0"/>
              <a:t>::= </a:t>
            </a:r>
            <a:r>
              <a:rPr lang="en-US" i="1" dirty="0" smtClean="0"/>
              <a:t>Expression </a:t>
            </a:r>
            <a:r>
              <a:rPr lang="en-US" b="1" dirty="0" smtClean="0"/>
              <a:t>;    </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t>10</a:t>
            </a:fld>
            <a:endParaRPr lang="en-US"/>
          </a:p>
        </p:txBody>
      </p:sp>
      <p:sp>
        <p:nvSpPr>
          <p:cNvPr id="11" name="TextBox 10"/>
          <p:cNvSpPr txBox="1"/>
          <p:nvPr/>
        </p:nvSpPr>
        <p:spPr>
          <a:xfrm>
            <a:off x="273554" y="3554627"/>
            <a:ext cx="8742948" cy="1200328"/>
          </a:xfrm>
          <a:prstGeom prst="rect">
            <a:avLst/>
          </a:prstGeom>
          <a:solidFill>
            <a:schemeClr val="accent6">
              <a:lumMod val="20000"/>
              <a:lumOff val="80000"/>
            </a:schemeClr>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b="1" dirty="0"/>
              <a:t>Simplified: </a:t>
            </a:r>
            <a:r>
              <a:rPr lang="en-US" sz="2400" dirty="0" smtClean="0">
                <a:hlinkClick r:id="rId2"/>
              </a:rPr>
              <a:t>static.rust</a:t>
            </a:r>
            <a:r>
              <a:rPr lang="en-US" sz="2400" dirty="0">
                <a:hlinkClick r:id="rId2"/>
              </a:rPr>
              <a:t>-lang.org/doc</a:t>
            </a:r>
            <a:r>
              <a:rPr lang="en-US" sz="2400" dirty="0" smtClean="0">
                <a:hlinkClick r:id="rId2"/>
              </a:rPr>
              <a:t>/</a:t>
            </a:r>
            <a:r>
              <a:rPr lang="en-US" sz="2400" dirty="0" smtClean="0">
                <a:hlinkClick r:id="rId2"/>
              </a:rPr>
              <a:t>master</a:t>
            </a:r>
            <a:r>
              <a:rPr lang="en-US" sz="2400" dirty="0" smtClean="0">
                <a:hlinkClick r:id="rId2"/>
              </a:rPr>
              <a:t>/</a:t>
            </a:r>
            <a:r>
              <a:rPr lang="en-US" sz="2400" dirty="0">
                <a:hlinkClick r:id="rId2"/>
              </a:rPr>
              <a:t>rust.html#if-</a:t>
            </a:r>
            <a:r>
              <a:rPr lang="en-US" sz="2400" dirty="0" smtClean="0">
                <a:hlinkClick r:id="rId2"/>
              </a:rPr>
              <a:t>expressions</a:t>
            </a:r>
            <a:r>
              <a:rPr lang="en-US" sz="2400" dirty="0" smtClean="0"/>
              <a:t>.</a:t>
            </a:r>
            <a:endParaRPr lang="en-US" sz="2400" dirty="0" smtClean="0"/>
          </a:p>
          <a:p>
            <a:r>
              <a:rPr lang="en-US" sz="2400" b="1" dirty="0"/>
              <a:t>Warning: </a:t>
            </a:r>
            <a:r>
              <a:rPr lang="en-US" sz="2400" dirty="0">
                <a:solidFill>
                  <a:srgbClr val="FF0000"/>
                </a:solidFill>
              </a:rPr>
              <a:t>“(looking for consistency in the manual's grammar is bad: it's entirely wrong in many places.)</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950650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11</a:t>
            </a:fld>
            <a:endParaRPr lang="en-US"/>
          </a:p>
        </p:txBody>
      </p:sp>
      <p:sp>
        <p:nvSpPr>
          <p:cNvPr id="5" name="Rectangle 4"/>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9" y="1863921"/>
            <a:ext cx="4930987"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 </a:t>
            </a:r>
            <a:r>
              <a:rPr lang="is-IS" sz="3200" dirty="0" smtClean="0"/>
              <a:t>{ a } </a:t>
            </a:r>
            <a:r>
              <a:rPr lang="is-IS" sz="3200" b="1" dirty="0"/>
              <a:t>else</a:t>
            </a:r>
            <a:r>
              <a:rPr lang="is-IS" sz="3200" dirty="0"/>
              <a:t> </a:t>
            </a:r>
            <a:r>
              <a:rPr lang="is-IS" sz="3200" dirty="0" smtClean="0"/>
              <a:t>{ b }</a:t>
            </a:r>
            <a:endParaRPr lang="is-IS" sz="3200" dirty="0"/>
          </a:p>
          <a:p>
            <a:r>
              <a:rPr lang="is-IS" sz="3200" b="1" dirty="0"/>
              <a:t>}</a:t>
            </a:r>
          </a:p>
        </p:txBody>
      </p:sp>
      <p:sp>
        <p:nvSpPr>
          <p:cNvPr id="9" name="TextBox 8"/>
          <p:cNvSpPr txBox="1"/>
          <p:nvPr/>
        </p:nvSpPr>
        <p:spPr>
          <a:xfrm>
            <a:off x="4744220" y="2734809"/>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Tree>
    <p:extLst>
      <p:ext uri="{BB962C8B-B14F-4D97-AF65-F5344CB8AC3E}">
        <p14:creationId xmlns:p14="http://schemas.microsoft.com/office/powerpoint/2010/main" val="1205492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a:p>
        </p:txBody>
      </p:sp>
      <p:sp>
        <p:nvSpPr>
          <p:cNvPr id="8" name="Rectangle 7"/>
          <p:cNvSpPr/>
          <p:nvPr/>
        </p:nvSpPr>
        <p:spPr>
          <a:xfrm>
            <a:off x="501807" y="2343677"/>
            <a:ext cx="8125326"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smtClean="0"/>
              <a:t>$ </a:t>
            </a:r>
            <a:r>
              <a:rPr lang="en-US" sz="2400" dirty="0" err="1"/>
              <a:t>rustc</a:t>
            </a:r>
            <a:r>
              <a:rPr lang="en-US" sz="2400" dirty="0"/>
              <a:t> </a:t>
            </a:r>
            <a:r>
              <a:rPr lang="en-US" sz="2400" dirty="0" err="1"/>
              <a:t>block.rs</a:t>
            </a:r>
            <a:endParaRPr lang="en-US" sz="2400" dirty="0"/>
          </a:p>
          <a:p>
            <a:r>
              <a:rPr lang="en-US" sz="2400" dirty="0"/>
              <a:t>block.rs:2:7: 2:10 error: mismatched types: expected `</a:t>
            </a:r>
            <a:r>
              <a:rPr lang="en-US" sz="2400" dirty="0" err="1"/>
              <a:t>bool</a:t>
            </a:r>
            <a:r>
              <a:rPr lang="en-US" sz="2400" dirty="0"/>
              <a:t>` but found `()` (expected </a:t>
            </a:r>
            <a:r>
              <a:rPr lang="en-US" sz="2400" dirty="0" err="1"/>
              <a:t>bool</a:t>
            </a:r>
            <a:r>
              <a:rPr lang="en-US" sz="2400" dirty="0"/>
              <a:t> but found ())</a:t>
            </a:r>
          </a:p>
          <a:p>
            <a:r>
              <a:rPr lang="en-US" sz="2400" dirty="0"/>
              <a:t>block.rs:2     if { } {</a:t>
            </a:r>
          </a:p>
          <a:p>
            <a:r>
              <a:rPr lang="en-US" sz="2400" dirty="0"/>
              <a:t>                  </a:t>
            </a:r>
            <a:r>
              <a:rPr lang="en-US" sz="2400" dirty="0" smtClean="0"/>
              <a:t>       ^</a:t>
            </a:r>
            <a:r>
              <a:rPr lang="en-US" sz="2400" dirty="0"/>
              <a:t>~~</a:t>
            </a:r>
          </a:p>
        </p:txBody>
      </p:sp>
      <p:sp>
        <p:nvSpPr>
          <p:cNvPr id="9" name="TextBox 8"/>
          <p:cNvSpPr txBox="1"/>
          <p:nvPr/>
        </p:nvSpPr>
        <p:spPr>
          <a:xfrm>
            <a:off x="3878371" y="3652437"/>
            <a:ext cx="4958069" cy="954107"/>
          </a:xfrm>
          <a:prstGeom prst="rect">
            <a:avLst/>
          </a:prstGeom>
          <a:solidFill>
            <a:schemeClr val="accent2">
              <a:lumMod val="20000"/>
              <a:lumOff val="80000"/>
            </a:schemeClr>
          </a:solidFill>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t>If you get bad error messages from </a:t>
            </a:r>
            <a:r>
              <a:rPr lang="en-US" sz="2800" dirty="0" err="1" smtClean="0"/>
              <a:t>rustc,</a:t>
            </a:r>
            <a:r>
              <a:rPr lang="en-US" sz="2800" dirty="0" err="1" smtClean="0">
                <a:hlinkClick r:id="rId2"/>
              </a:rPr>
              <a:t>report</a:t>
            </a:r>
            <a:r>
              <a:rPr lang="en-US" sz="2800" dirty="0" smtClean="0">
                <a:hlinkClick r:id="rId2"/>
              </a:rPr>
              <a:t> them to Kiet</a:t>
            </a:r>
            <a:r>
              <a:rPr lang="en-US" sz="2800" dirty="0" smtClean="0"/>
              <a:t>!</a:t>
            </a:r>
            <a:endParaRPr lang="en-US" sz="2800" dirty="0"/>
          </a:p>
        </p:txBody>
      </p:sp>
      <p:sp>
        <p:nvSpPr>
          <p:cNvPr id="11" name="Rectangle 10"/>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12" name="Rectangle 11"/>
          <p:cNvSpPr/>
          <p:nvPr/>
        </p:nvSpPr>
        <p:spPr>
          <a:xfrm>
            <a:off x="561476" y="548866"/>
            <a:ext cx="4930987"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 </a:t>
            </a:r>
            <a:r>
              <a:rPr lang="is-IS" sz="3200" dirty="0" smtClean="0"/>
              <a:t>{ a } </a:t>
            </a:r>
            <a:r>
              <a:rPr lang="is-IS" sz="3200" b="1" dirty="0"/>
              <a:t>else</a:t>
            </a:r>
            <a:r>
              <a:rPr lang="is-IS" sz="3200" dirty="0"/>
              <a:t> </a:t>
            </a:r>
            <a:r>
              <a:rPr lang="is-IS" sz="3200" dirty="0" smtClean="0"/>
              <a:t>{ b }</a:t>
            </a:r>
            <a:endParaRPr lang="is-IS" sz="3200" dirty="0"/>
          </a:p>
          <a:p>
            <a:r>
              <a:rPr lang="is-IS" sz="3200" b="1" dirty="0"/>
              <a:t>}</a:t>
            </a:r>
          </a:p>
        </p:txBody>
      </p:sp>
    </p:spTree>
    <p:extLst>
      <p:ext uri="{BB962C8B-B14F-4D97-AF65-F5344CB8AC3E}">
        <p14:creationId xmlns:p14="http://schemas.microsoft.com/office/powerpoint/2010/main" val="3146912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(Trick) 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
        <p:nvSpPr>
          <p:cNvPr id="7" name="Rectangle 6"/>
          <p:cNvSpPr/>
          <p:nvPr/>
        </p:nvSpPr>
        <p:spPr>
          <a:xfrm>
            <a:off x="658706" y="1863922"/>
            <a:ext cx="802809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x =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p:sp>
        <p:nvSpPr>
          <p:cNvPr id="9" name="TextBox 8"/>
          <p:cNvSpPr txBox="1"/>
          <p:nvPr/>
        </p:nvSpPr>
        <p:spPr>
          <a:xfrm>
            <a:off x="4405559" y="3197604"/>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
        <p:nvSpPr>
          <p:cNvPr id="10" name="Rectangle 9"/>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Tree>
    <p:extLst>
      <p:ext uri="{BB962C8B-B14F-4D97-AF65-F5344CB8AC3E}">
        <p14:creationId xmlns:p14="http://schemas.microsoft.com/office/powerpoint/2010/main" val="11011834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14</a:t>
            </a:fld>
            <a:endParaRPr lang="en-US"/>
          </a:p>
        </p:txBody>
      </p:sp>
      <p:sp>
        <p:nvSpPr>
          <p:cNvPr id="8" name="Rectangle 7"/>
          <p:cNvSpPr/>
          <p:nvPr/>
        </p:nvSpPr>
        <p:spPr>
          <a:xfrm>
            <a:off x="332432" y="2567414"/>
            <a:ext cx="8354368"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a:t>$ </a:t>
            </a:r>
            <a:r>
              <a:rPr lang="en-US" sz="2400" dirty="0" err="1" smtClean="0"/>
              <a:t>rustc</a:t>
            </a:r>
            <a:r>
              <a:rPr lang="en-US" sz="2400" dirty="0" smtClean="0"/>
              <a:t> </a:t>
            </a:r>
            <a:r>
              <a:rPr lang="en-US" sz="2400" dirty="0" err="1"/>
              <a:t>block.rs</a:t>
            </a:r>
            <a:endParaRPr lang="en-US" sz="2400" dirty="0"/>
          </a:p>
          <a:p>
            <a:r>
              <a:rPr lang="en-US" sz="2400" dirty="0"/>
              <a:t>block.rs:2:23: 2:24 error: re-assignment of immutable variable `x`</a:t>
            </a:r>
          </a:p>
          <a:p>
            <a:r>
              <a:rPr lang="en-US" sz="2400" dirty="0"/>
              <a:t>block.rs:2     if { let x = 4414; x = x + a; x &gt; b + 4414 } {</a:t>
            </a:r>
          </a:p>
          <a:p>
            <a:r>
              <a:rPr lang="en-US" sz="2400" dirty="0"/>
              <a:t>                                  </a:t>
            </a:r>
            <a:r>
              <a:rPr lang="en-US" sz="2400" dirty="0" smtClean="0"/>
              <a:t>                 ^</a:t>
            </a:r>
            <a:endParaRPr lang="en-US" sz="2400" dirty="0"/>
          </a:p>
        </p:txBody>
      </p:sp>
      <p:sp>
        <p:nvSpPr>
          <p:cNvPr id="10" name="TextBox 9"/>
          <p:cNvSpPr txBox="1"/>
          <p:nvPr/>
        </p:nvSpPr>
        <p:spPr>
          <a:xfrm>
            <a:off x="1430234" y="4065986"/>
            <a:ext cx="682184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“Variables” are invariable…unless declared with </a:t>
            </a:r>
            <a:r>
              <a:rPr lang="en-US" sz="2400" b="1" dirty="0" err="1" smtClean="0"/>
              <a:t>mut</a:t>
            </a:r>
            <a:r>
              <a:rPr lang="en-US" sz="2400" dirty="0" smtClean="0"/>
              <a:t>. </a:t>
            </a:r>
            <a:endParaRPr lang="en-US" sz="2400" dirty="0"/>
          </a:p>
        </p:txBody>
      </p:sp>
      <p:sp>
        <p:nvSpPr>
          <p:cNvPr id="11" name="Rectangle 10"/>
          <p:cNvSpPr/>
          <p:nvPr/>
        </p:nvSpPr>
        <p:spPr>
          <a:xfrm>
            <a:off x="537854" y="423776"/>
            <a:ext cx="802809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x =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p:spTree>
    <p:extLst>
      <p:ext uri="{BB962C8B-B14F-4D97-AF65-F5344CB8AC3E}">
        <p14:creationId xmlns:p14="http://schemas.microsoft.com/office/powerpoint/2010/main" val="325952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15</a:t>
            </a:fld>
            <a:endParaRPr lang="en-US"/>
          </a:p>
        </p:txBody>
      </p:sp>
      <p:sp>
        <p:nvSpPr>
          <p:cNvPr id="8" name="Rectangle 7"/>
          <p:cNvSpPr/>
          <p:nvPr/>
        </p:nvSpPr>
        <p:spPr>
          <a:xfrm>
            <a:off x="658706" y="3215144"/>
            <a:ext cx="7907242"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dirty="0"/>
              <a:t>$ rust run </a:t>
            </a:r>
            <a:r>
              <a:rPr lang="en-US" sz="2000" dirty="0" err="1"/>
              <a:t>block.rs</a:t>
            </a:r>
            <a:endParaRPr lang="en-US" sz="2000" dirty="0"/>
          </a:p>
          <a:p>
            <a:r>
              <a:rPr lang="en-US" sz="2000" dirty="0" smtClean="0"/>
              <a:t>Max</a:t>
            </a:r>
            <a:r>
              <a:rPr lang="en-US" sz="2000" dirty="0"/>
              <a:t>: 5</a:t>
            </a:r>
          </a:p>
        </p:txBody>
      </p:sp>
      <p:sp>
        <p:nvSpPr>
          <p:cNvPr id="10" name="Rectangle 9"/>
          <p:cNvSpPr/>
          <p:nvPr/>
        </p:nvSpPr>
        <p:spPr>
          <a:xfrm>
            <a:off x="221621" y="773210"/>
            <a:ext cx="862617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a:t>
            </a:r>
            <a:r>
              <a:rPr lang="is-IS" sz="3200" b="1" dirty="0" smtClean="0">
                <a:solidFill>
                  <a:srgbClr val="FF0000"/>
                </a:solidFill>
              </a:rPr>
              <a:t>mut</a:t>
            </a:r>
            <a:r>
              <a:rPr lang="is-IS" sz="3200" dirty="0" smtClean="0"/>
              <a:t> x </a:t>
            </a:r>
            <a:r>
              <a:rPr lang="is-IS" sz="3200" dirty="0"/>
              <a:t>=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p:spTree>
    <p:extLst>
      <p:ext uri="{BB962C8B-B14F-4D97-AF65-F5344CB8AC3E}">
        <p14:creationId xmlns:p14="http://schemas.microsoft.com/office/powerpoint/2010/main" val="1812021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16</a:t>
            </a:fld>
            <a:endParaRPr lang="en-US"/>
          </a:p>
        </p:txBody>
      </p:sp>
      <p:sp>
        <p:nvSpPr>
          <p:cNvPr id="5" name="Rectangle 4"/>
          <p:cNvSpPr/>
          <p:nvPr/>
        </p:nvSpPr>
        <p:spPr>
          <a:xfrm>
            <a:off x="5702483" y="179535"/>
            <a:ext cx="3261815"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endParaRPr lang="en-US" sz="2000" b="1" dirty="0" smtClean="0"/>
          </a:p>
          <a:p>
            <a:r>
              <a:rPr lang="en-US" sz="2000" i="1" dirty="0" smtClean="0"/>
              <a:t>Statement </a:t>
            </a:r>
            <a:r>
              <a:rPr lang="en-US" sz="2000" dirty="0" smtClean="0"/>
              <a:t>::= </a:t>
            </a:r>
            <a:r>
              <a:rPr lang="en-US" sz="2000" i="1" dirty="0" smtClean="0"/>
              <a:t>Expression </a:t>
            </a:r>
            <a:r>
              <a:rPr lang="en-US" sz="2000" b="1" dirty="0" smtClean="0"/>
              <a:t>;</a:t>
            </a:r>
            <a:endParaRPr lang="en-US" sz="2000" b="1" i="1" dirty="0"/>
          </a:p>
        </p:txBody>
      </p:sp>
      <p:sp>
        <p:nvSpPr>
          <p:cNvPr id="7" name="Rectangle 6"/>
          <p:cNvSpPr/>
          <p:nvPr/>
        </p:nvSpPr>
        <p:spPr>
          <a:xfrm>
            <a:off x="479002" y="1855848"/>
            <a:ext cx="5010382"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a &gt; b { a } </a:t>
            </a:r>
            <a:r>
              <a:rPr lang="is-IS" sz="3200" b="1" dirty="0"/>
              <a:t>else</a:t>
            </a:r>
            <a:r>
              <a:rPr lang="is-IS" sz="3200" dirty="0"/>
              <a:t> { b</a:t>
            </a:r>
            <a:r>
              <a:rPr lang="is-IS" sz="3200" b="1" dirty="0"/>
              <a:t>;</a:t>
            </a:r>
            <a:r>
              <a:rPr lang="is-IS" sz="3200" dirty="0"/>
              <a:t> }</a:t>
            </a:r>
          </a:p>
          <a:p>
            <a:r>
              <a:rPr lang="is-IS" sz="3200" b="1" dirty="0" smtClean="0"/>
              <a:t>}</a:t>
            </a:r>
            <a:endParaRPr lang="is-IS" sz="3200" b="1" dirty="0"/>
          </a:p>
        </p:txBody>
      </p:sp>
      <p:sp>
        <p:nvSpPr>
          <p:cNvPr id="9" name="TextBox 8"/>
          <p:cNvSpPr txBox="1"/>
          <p:nvPr/>
        </p:nvSpPr>
        <p:spPr>
          <a:xfrm>
            <a:off x="5702483" y="3078285"/>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Tree>
    <p:extLst>
      <p:ext uri="{BB962C8B-B14F-4D97-AF65-F5344CB8AC3E}">
        <p14:creationId xmlns:p14="http://schemas.microsoft.com/office/powerpoint/2010/main" val="936091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17</a:t>
            </a:fld>
            <a:endParaRPr lang="en-US"/>
          </a:p>
        </p:txBody>
      </p:sp>
      <p:sp>
        <p:nvSpPr>
          <p:cNvPr id="8" name="Rectangle 7"/>
          <p:cNvSpPr/>
          <p:nvPr/>
        </p:nvSpPr>
        <p:spPr>
          <a:xfrm>
            <a:off x="670235" y="2990870"/>
            <a:ext cx="7718637"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a:t>block.rs:2:24: 2:30 error: mismatched types: expected `</a:t>
            </a:r>
            <a:r>
              <a:rPr lang="en-US" sz="2400" dirty="0" err="1"/>
              <a:t>int</a:t>
            </a:r>
            <a:r>
              <a:rPr lang="en-US" sz="2400" dirty="0"/>
              <a:t>` but found `()` (expected </a:t>
            </a:r>
            <a:r>
              <a:rPr lang="en-US" sz="2400" dirty="0" err="1"/>
              <a:t>int</a:t>
            </a:r>
            <a:r>
              <a:rPr lang="en-US" sz="2400" dirty="0"/>
              <a:t> but found ())</a:t>
            </a:r>
          </a:p>
          <a:p>
            <a:r>
              <a:rPr lang="en-US" sz="2400" dirty="0"/>
              <a:t>block.rs:2     if a &gt; b { a } else { b; }</a:t>
            </a:r>
          </a:p>
          <a:p>
            <a:r>
              <a:rPr lang="en-US" sz="2400" dirty="0"/>
              <a:t>                                 </a:t>
            </a:r>
            <a:r>
              <a:rPr lang="en-US" sz="2400" dirty="0" smtClean="0"/>
              <a:t>                      </a:t>
            </a:r>
            <a:r>
              <a:rPr lang="en-US" sz="2400" dirty="0"/>
              <a:t>^~~~~~</a:t>
            </a:r>
          </a:p>
        </p:txBody>
      </p:sp>
      <p:sp>
        <p:nvSpPr>
          <p:cNvPr id="10" name="TextBox 9"/>
          <p:cNvSpPr txBox="1"/>
          <p:nvPr/>
        </p:nvSpPr>
        <p:spPr>
          <a:xfrm>
            <a:off x="3469206" y="2173334"/>
            <a:ext cx="515197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The semi-colon makes it a statement – no value</a:t>
            </a:r>
            <a:endParaRPr lang="en-US" sz="2000" dirty="0"/>
          </a:p>
        </p:txBody>
      </p:sp>
      <p:sp>
        <p:nvSpPr>
          <p:cNvPr id="13" name="Rectangle 12"/>
          <p:cNvSpPr/>
          <p:nvPr/>
        </p:nvSpPr>
        <p:spPr>
          <a:xfrm>
            <a:off x="479002" y="1071018"/>
            <a:ext cx="5010382"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a &gt; b { a } </a:t>
            </a:r>
            <a:r>
              <a:rPr lang="is-IS" sz="3200" b="1" dirty="0"/>
              <a:t>else</a:t>
            </a:r>
            <a:r>
              <a:rPr lang="is-IS" sz="3200" dirty="0"/>
              <a:t> { b</a:t>
            </a:r>
            <a:r>
              <a:rPr lang="is-IS" sz="3200" b="1" dirty="0"/>
              <a:t>;</a:t>
            </a:r>
            <a:r>
              <a:rPr lang="is-IS" sz="3200" dirty="0"/>
              <a:t> }</a:t>
            </a:r>
          </a:p>
          <a:p>
            <a:r>
              <a:rPr lang="is-IS" sz="3200" b="1" dirty="0" smtClean="0"/>
              <a:t>}</a:t>
            </a:r>
            <a:endParaRPr lang="is-IS" sz="3200" b="1" dirty="0"/>
          </a:p>
        </p:txBody>
      </p:sp>
    </p:spTree>
    <p:extLst>
      <p:ext uri="{BB962C8B-B14F-4D97-AF65-F5344CB8AC3E}">
        <p14:creationId xmlns:p14="http://schemas.microsoft.com/office/powerpoint/2010/main" val="4027325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Functions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18</a:t>
            </a:fld>
            <a:endParaRPr lang="en-US"/>
          </a:p>
        </p:txBody>
      </p:sp>
      <p:sp>
        <p:nvSpPr>
          <p:cNvPr id="6" name="Text Placeholder 6"/>
          <p:cNvSpPr txBox="1">
            <a:spLocks/>
          </p:cNvSpPr>
          <p:nvPr/>
        </p:nvSpPr>
        <p:spPr>
          <a:xfrm>
            <a:off x="457200" y="1151335"/>
            <a:ext cx="4040188" cy="4798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Java</a:t>
            </a:r>
            <a:endParaRPr lang="en-US" sz="3600" dirty="0"/>
          </a:p>
        </p:txBody>
      </p:sp>
      <p:sp>
        <p:nvSpPr>
          <p:cNvPr id="7" name="Text Placeholder 8"/>
          <p:cNvSpPr txBox="1">
            <a:spLocks/>
          </p:cNvSpPr>
          <p:nvPr/>
        </p:nvSpPr>
        <p:spPr>
          <a:xfrm>
            <a:off x="4645028" y="1151335"/>
            <a:ext cx="4041775" cy="4798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dirty="0" smtClean="0"/>
              <a:t>Rust</a:t>
            </a:r>
            <a:endParaRPr lang="en-US" dirty="0"/>
          </a:p>
        </p:txBody>
      </p:sp>
      <p:sp>
        <p:nvSpPr>
          <p:cNvPr id="8" name="TextBox 7"/>
          <p:cNvSpPr txBox="1"/>
          <p:nvPr/>
        </p:nvSpPr>
        <p:spPr>
          <a:xfrm>
            <a:off x="457202" y="1714501"/>
            <a:ext cx="2701731" cy="461665"/>
          </a:xfrm>
          <a:prstGeom prst="rect">
            <a:avLst/>
          </a:prstGeom>
          <a:noFill/>
        </p:spPr>
        <p:txBody>
          <a:bodyPr wrap="none" rtlCol="0">
            <a:spAutoFit/>
          </a:bodyPr>
          <a:lstStyle/>
          <a:p>
            <a:r>
              <a:rPr lang="en-US" sz="2400" dirty="0" smtClean="0"/>
              <a:t>Java 8 (March 2014)</a:t>
            </a:r>
            <a:endParaRPr lang="en-US" sz="2400" dirty="0"/>
          </a:p>
        </p:txBody>
      </p:sp>
      <p:sp>
        <p:nvSpPr>
          <p:cNvPr id="9" name="Text Placeholder 6"/>
          <p:cNvSpPr txBox="1">
            <a:spLocks/>
          </p:cNvSpPr>
          <p:nvPr/>
        </p:nvSpPr>
        <p:spPr>
          <a:xfrm>
            <a:off x="457200" y="2290066"/>
            <a:ext cx="4040188" cy="479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Scheme</a:t>
            </a:r>
            <a:endParaRPr lang="en-US" sz="3600" dirty="0"/>
          </a:p>
        </p:txBody>
      </p:sp>
      <p:sp>
        <p:nvSpPr>
          <p:cNvPr id="10" name="TextBox 9"/>
          <p:cNvSpPr txBox="1"/>
          <p:nvPr/>
        </p:nvSpPr>
        <p:spPr>
          <a:xfrm>
            <a:off x="457203" y="3037352"/>
            <a:ext cx="3534141" cy="1384995"/>
          </a:xfrm>
          <a:prstGeom prst="rect">
            <a:avLst/>
          </a:prstGeom>
          <a:noFill/>
        </p:spPr>
        <p:txBody>
          <a:bodyPr wrap="none" rtlCol="0">
            <a:spAutoFit/>
          </a:bodyPr>
          <a:lstStyle/>
          <a:p>
            <a:r>
              <a:rPr lang="en-US" sz="2800" dirty="0" smtClean="0"/>
              <a:t>(define (make-adder a)</a:t>
            </a:r>
          </a:p>
          <a:p>
            <a:r>
              <a:rPr lang="en-US" sz="2800" dirty="0"/>
              <a:t> </a:t>
            </a:r>
            <a:r>
              <a:rPr lang="en-US" sz="2800" dirty="0" smtClean="0"/>
              <a:t>   (lambda (n)</a:t>
            </a:r>
          </a:p>
          <a:p>
            <a:r>
              <a:rPr lang="en-US" sz="2800" dirty="0"/>
              <a:t> </a:t>
            </a:r>
            <a:r>
              <a:rPr lang="en-US" sz="2800" dirty="0" smtClean="0"/>
              <a:t>        (+ a n)))</a:t>
            </a:r>
          </a:p>
        </p:txBody>
      </p:sp>
      <p:sp>
        <p:nvSpPr>
          <p:cNvPr id="11" name="TextBox 10"/>
          <p:cNvSpPr txBox="1"/>
          <p:nvPr/>
        </p:nvSpPr>
        <p:spPr>
          <a:xfrm>
            <a:off x="4824730" y="1898789"/>
            <a:ext cx="3658862" cy="523220"/>
          </a:xfrm>
          <a:prstGeom prst="rect">
            <a:avLst/>
          </a:prstGeom>
          <a:noFill/>
        </p:spPr>
        <p:txBody>
          <a:bodyPr wrap="none" rtlCol="0">
            <a:spAutoFit/>
          </a:bodyPr>
          <a:lstStyle/>
          <a:p>
            <a:r>
              <a:rPr lang="en-US" sz="2800" b="1" dirty="0" smtClean="0"/>
              <a:t>|</a:t>
            </a:r>
            <a:r>
              <a:rPr lang="en-US" sz="2800" dirty="0" smtClean="0"/>
              <a:t> &lt;parameters&gt; </a:t>
            </a:r>
            <a:r>
              <a:rPr lang="en-US" sz="2800" b="1" dirty="0" smtClean="0"/>
              <a:t>|</a:t>
            </a:r>
            <a:r>
              <a:rPr lang="en-US" sz="2800" dirty="0" smtClean="0"/>
              <a:t> </a:t>
            </a:r>
            <a:r>
              <a:rPr lang="en-US" sz="2800" i="1" dirty="0" smtClean="0"/>
              <a:t>Block</a:t>
            </a:r>
          </a:p>
        </p:txBody>
      </p:sp>
      <p:sp>
        <p:nvSpPr>
          <p:cNvPr id="12" name="TextBox 11"/>
          <p:cNvSpPr txBox="1"/>
          <p:nvPr/>
        </p:nvSpPr>
        <p:spPr>
          <a:xfrm>
            <a:off x="4824731" y="2573681"/>
            <a:ext cx="4036695" cy="523220"/>
          </a:xfrm>
          <a:prstGeom prst="rect">
            <a:avLst/>
          </a:prstGeom>
          <a:noFill/>
        </p:spPr>
        <p:txBody>
          <a:bodyPr wrap="none" rtlCol="0">
            <a:spAutoFit/>
          </a:bodyPr>
          <a:lstStyle/>
          <a:p>
            <a:r>
              <a:rPr lang="en-US" sz="2800" b="1" dirty="0" err="1" smtClean="0"/>
              <a:t>proc</a:t>
            </a:r>
            <a:r>
              <a:rPr lang="en-US" sz="2800" dirty="0" smtClean="0"/>
              <a:t>(&lt;</a:t>
            </a:r>
            <a:r>
              <a:rPr lang="en-US" sz="2800" dirty="0" smtClean="0"/>
              <a:t>parameters</a:t>
            </a:r>
            <a:r>
              <a:rPr lang="en-US" sz="2800" dirty="0" smtClean="0"/>
              <a:t>&gt;) </a:t>
            </a:r>
            <a:r>
              <a:rPr lang="en-US" sz="2800" i="1" dirty="0" smtClean="0"/>
              <a:t>Block</a:t>
            </a:r>
            <a:endParaRPr lang="en-US" sz="2800" i="1" dirty="0" smtClean="0"/>
          </a:p>
        </p:txBody>
      </p:sp>
    </p:spTree>
    <p:extLst>
      <p:ext uri="{BB962C8B-B14F-4D97-AF65-F5344CB8AC3E}">
        <p14:creationId xmlns:p14="http://schemas.microsoft.com/office/powerpoint/2010/main" val="33000632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Content Placeholder 3"/>
          <p:cNvSpPr>
            <a:spLocks noGrp="1"/>
          </p:cNvSpPr>
          <p:nvPr>
            <p:ph idx="1"/>
          </p:nvPr>
        </p:nvSpPr>
        <p:spPr/>
        <p:txBody>
          <a:bodyPr/>
          <a:lstStyle/>
          <a:p>
            <a:pPr marL="0" indent="0">
              <a:buNone/>
            </a:pPr>
            <a:r>
              <a:rPr lang="en-US" b="1" dirty="0" smtClean="0"/>
              <a:t>Administrative Things</a:t>
            </a:r>
          </a:p>
          <a:p>
            <a:pPr marL="0" indent="0">
              <a:buNone/>
            </a:pPr>
            <a:r>
              <a:rPr lang="en-US" dirty="0"/>
              <a:t>	</a:t>
            </a:r>
            <a:r>
              <a:rPr lang="en-US" dirty="0" smtClean="0"/>
              <a:t>Communication, Grading, Recording</a:t>
            </a:r>
          </a:p>
          <a:p>
            <a:pPr marL="0" indent="0">
              <a:buNone/>
            </a:pPr>
            <a:r>
              <a:rPr lang="en-US" b="1" dirty="0" smtClean="0"/>
              <a:t>Learning Rust</a:t>
            </a:r>
            <a:endParaRPr lang="en-US" b="1" dirty="0"/>
          </a:p>
          <a:p>
            <a:pPr marL="0" indent="0">
              <a:buNone/>
            </a:pPr>
            <a:r>
              <a:rPr lang="en-US" b="1" dirty="0" smtClean="0"/>
              <a:t>How to Share a Processor</a:t>
            </a:r>
            <a:endParaRPr lang="en-US" b="1" dirty="0"/>
          </a:p>
          <a:p>
            <a:pPr marL="0" indent="0">
              <a:buNone/>
            </a:pPr>
            <a:endParaRPr lang="en-US"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42258142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19</a:t>
            </a:fld>
            <a:endParaRPr lang="en-US"/>
          </a:p>
        </p:txBody>
      </p:sp>
      <p:sp>
        <p:nvSpPr>
          <p:cNvPr id="6" name="TextBox 5"/>
          <p:cNvSpPr txBox="1"/>
          <p:nvPr/>
        </p:nvSpPr>
        <p:spPr>
          <a:xfrm>
            <a:off x="528482" y="224602"/>
            <a:ext cx="7918690" cy="2062103"/>
          </a:xfrm>
          <a:prstGeom prst="rect">
            <a:avLst/>
          </a:prstGeom>
          <a:noFill/>
        </p:spPr>
        <p:txBody>
          <a:bodyPr wrap="square" rtlCol="0">
            <a:spAutoFit/>
          </a:bodyPr>
          <a:lstStyle/>
          <a:p>
            <a:r>
              <a:rPr lang="en-US" sz="3200" dirty="0" smtClean="0"/>
              <a:t>Define a function, </a:t>
            </a:r>
            <a:r>
              <a:rPr lang="en-US" sz="3200" b="1" dirty="0" err="1" smtClean="0"/>
              <a:t>make_adder</a:t>
            </a:r>
            <a:r>
              <a:rPr lang="en-US" sz="3200" dirty="0" smtClean="0"/>
              <a:t>, </a:t>
            </a:r>
            <a:r>
              <a:rPr lang="en-US" sz="3200" dirty="0" smtClean="0"/>
              <a:t>that takes an </a:t>
            </a:r>
            <a:r>
              <a:rPr lang="en-US" sz="3200" dirty="0" err="1" smtClean="0"/>
              <a:t>int</a:t>
            </a:r>
            <a:r>
              <a:rPr lang="en-US" sz="3200" dirty="0" smtClean="0"/>
              <a:t> </a:t>
            </a:r>
            <a:r>
              <a:rPr lang="en-US" sz="3200" dirty="0" smtClean="0"/>
              <a:t>as input and returns a function that takes and </a:t>
            </a:r>
            <a:r>
              <a:rPr lang="en-US" sz="3200" dirty="0" err="1" smtClean="0"/>
              <a:t>int</a:t>
            </a:r>
            <a:r>
              <a:rPr lang="en-US" sz="3200" dirty="0" smtClean="0"/>
              <a:t> and returns the sum of the original and input int.</a:t>
            </a:r>
            <a:endParaRPr lang="en-US" sz="3200" dirty="0"/>
          </a:p>
        </p:txBody>
      </p:sp>
      <p:sp>
        <p:nvSpPr>
          <p:cNvPr id="8" name="Rectangle 7"/>
          <p:cNvSpPr/>
          <p:nvPr/>
        </p:nvSpPr>
        <p:spPr>
          <a:xfrm>
            <a:off x="3293693" y="1893204"/>
            <a:ext cx="547998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dirty="0" smtClean="0"/>
              <a:t>let increment = make_adder(1)</a:t>
            </a:r>
            <a:r>
              <a:rPr lang="en-US" sz="3200" dirty="0" smtClean="0"/>
              <a:t>;</a:t>
            </a:r>
          </a:p>
          <a:p>
            <a:r>
              <a:rPr lang="en-US" sz="3200" dirty="0" smtClean="0"/>
              <a:t>increment(3) =&gt; 4</a:t>
            </a:r>
            <a:endParaRPr lang="en-US" sz="3200" dirty="0"/>
          </a:p>
        </p:txBody>
      </p:sp>
    </p:spTree>
    <p:extLst>
      <p:ext uri="{BB962C8B-B14F-4D97-AF65-F5344CB8AC3E}">
        <p14:creationId xmlns:p14="http://schemas.microsoft.com/office/powerpoint/2010/main" val="2271754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20</a:t>
            </a:fld>
            <a:endParaRPr lang="en-US"/>
          </a:p>
        </p:txBody>
      </p:sp>
      <p:sp>
        <p:nvSpPr>
          <p:cNvPr id="5" name="Rectangle 4"/>
          <p:cNvSpPr/>
          <p:nvPr/>
        </p:nvSpPr>
        <p:spPr>
          <a:xfrm>
            <a:off x="503769" y="242950"/>
            <a:ext cx="8020118" cy="40318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err="1"/>
              <a:t>fn</a:t>
            </a:r>
            <a:r>
              <a:rPr lang="en-US" sz="3200" dirty="0"/>
              <a:t> </a:t>
            </a:r>
            <a:r>
              <a:rPr lang="en-US" sz="3200" dirty="0" err="1"/>
              <a:t>make_adder</a:t>
            </a:r>
            <a:r>
              <a:rPr lang="en-US" sz="3200" dirty="0"/>
              <a:t>(a: </a:t>
            </a:r>
            <a:r>
              <a:rPr lang="en-US" sz="3200" dirty="0" err="1"/>
              <a:t>int</a:t>
            </a:r>
            <a:r>
              <a:rPr lang="en-US" sz="3200" dirty="0"/>
              <a:t>) -&gt; (</a:t>
            </a:r>
            <a:r>
              <a:rPr lang="en-US" sz="3200" dirty="0" err="1"/>
              <a:t>fn</a:t>
            </a:r>
            <a:r>
              <a:rPr lang="en-US" sz="3200" dirty="0"/>
              <a:t>(</a:t>
            </a:r>
            <a:r>
              <a:rPr lang="en-US" sz="3200" dirty="0" err="1"/>
              <a:t>int</a:t>
            </a:r>
            <a:r>
              <a:rPr lang="en-US" sz="3200" dirty="0"/>
              <a:t>) -&gt; </a:t>
            </a:r>
            <a:r>
              <a:rPr lang="en-US" sz="3200" dirty="0" err="1"/>
              <a:t>int</a:t>
            </a:r>
            <a:r>
              <a:rPr lang="en-US" sz="3200" dirty="0"/>
              <a:t>) {</a:t>
            </a:r>
          </a:p>
          <a:p>
            <a:r>
              <a:rPr lang="is-IS" sz="3200" dirty="0"/>
              <a:t>    fn(b: int) { a + b }</a:t>
            </a:r>
          </a:p>
          <a:p>
            <a:r>
              <a:rPr lang="is-IS" sz="3200" dirty="0"/>
              <a:t>}</a:t>
            </a:r>
          </a:p>
          <a:p>
            <a:endParaRPr lang="is-IS" sz="3200" dirty="0"/>
          </a:p>
          <a:p>
            <a:r>
              <a:rPr lang="is-IS" sz="3200" dirty="0"/>
              <a:t>fn main() {</a:t>
            </a:r>
          </a:p>
          <a:p>
            <a:r>
              <a:rPr lang="en-US" sz="3200" dirty="0"/>
              <a:t>   let increment = </a:t>
            </a:r>
            <a:r>
              <a:rPr lang="en-US" sz="3200" dirty="0" err="1"/>
              <a:t>make_adder</a:t>
            </a:r>
            <a:r>
              <a:rPr lang="en-US" sz="3200" dirty="0"/>
              <a:t>(1);</a:t>
            </a:r>
          </a:p>
          <a:p>
            <a:r>
              <a:rPr lang="en-US" sz="3200" dirty="0"/>
              <a:t>   </a:t>
            </a:r>
            <a:r>
              <a:rPr lang="en-US" sz="3200" dirty="0" err="1"/>
              <a:t>println</a:t>
            </a:r>
            <a:r>
              <a:rPr lang="en-US" sz="3200" dirty="0"/>
              <a:t>!("result: {:x}", increment(2));</a:t>
            </a:r>
          </a:p>
          <a:p>
            <a:r>
              <a:rPr lang="en-US" sz="3200" dirty="0" smtClean="0"/>
              <a:t>}</a:t>
            </a:r>
            <a:endParaRPr lang="en-US" sz="3200" dirty="0"/>
          </a:p>
        </p:txBody>
      </p:sp>
      <p:sp>
        <p:nvSpPr>
          <p:cNvPr id="6" name="TextBox 5"/>
          <p:cNvSpPr txBox="1"/>
          <p:nvPr/>
        </p:nvSpPr>
        <p:spPr>
          <a:xfrm>
            <a:off x="2493895" y="4043990"/>
            <a:ext cx="57471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Limitation: we can only use </a:t>
            </a:r>
            <a:r>
              <a:rPr lang="en-US" sz="2400" b="1" dirty="0" smtClean="0"/>
              <a:t>increment</a:t>
            </a:r>
            <a:r>
              <a:rPr lang="en-US" sz="2400" dirty="0" smtClean="0"/>
              <a:t> once!</a:t>
            </a:r>
            <a:endParaRPr lang="en-US" sz="2400" dirty="0"/>
          </a:p>
        </p:txBody>
      </p:sp>
    </p:spTree>
    <p:extLst>
      <p:ext uri="{BB962C8B-B14F-4D97-AF65-F5344CB8AC3E}">
        <p14:creationId xmlns:p14="http://schemas.microsoft.com/office/powerpoint/2010/main" val="398426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21</a:t>
            </a:fld>
            <a:endParaRPr lang="en-US"/>
          </a:p>
        </p:txBody>
      </p:sp>
      <p:sp>
        <p:nvSpPr>
          <p:cNvPr id="6" name="TextBox 5"/>
          <p:cNvSpPr txBox="1"/>
          <p:nvPr/>
        </p:nvSpPr>
        <p:spPr>
          <a:xfrm>
            <a:off x="457201" y="224601"/>
            <a:ext cx="8072806" cy="1569660"/>
          </a:xfrm>
          <a:prstGeom prst="rect">
            <a:avLst/>
          </a:prstGeom>
          <a:noFill/>
        </p:spPr>
        <p:txBody>
          <a:bodyPr wrap="square" rtlCol="0">
            <a:spAutoFit/>
          </a:bodyPr>
          <a:lstStyle/>
          <a:p>
            <a:r>
              <a:rPr lang="en-US" sz="3200" dirty="0" smtClean="0"/>
              <a:t>Define a function, </a:t>
            </a:r>
            <a:r>
              <a:rPr lang="en-US" sz="3200" b="1" dirty="0" err="1" smtClean="0"/>
              <a:t>ntimes</a:t>
            </a:r>
            <a:r>
              <a:rPr lang="en-US" sz="3200" dirty="0" smtClean="0"/>
              <a:t>, that takes as inputs a function </a:t>
            </a:r>
            <a:r>
              <a:rPr lang="en-US" sz="3200" i="1" dirty="0" smtClean="0"/>
              <a:t>f</a:t>
            </a:r>
            <a:r>
              <a:rPr lang="en-US" sz="3200" dirty="0" smtClean="0"/>
              <a:t> (</a:t>
            </a:r>
            <a:r>
              <a:rPr lang="en-US" sz="3200" dirty="0" err="1" smtClean="0"/>
              <a:t>int</a:t>
            </a:r>
            <a:r>
              <a:rPr lang="en-US" sz="3200" dirty="0" smtClean="0"/>
              <a:t> -&gt; </a:t>
            </a:r>
            <a:r>
              <a:rPr lang="en-US" sz="3200" dirty="0" err="1" smtClean="0"/>
              <a:t>int</a:t>
            </a:r>
            <a:r>
              <a:rPr lang="en-US" sz="3200" dirty="0" smtClean="0"/>
              <a:t>) and an integer </a:t>
            </a:r>
            <a:r>
              <a:rPr lang="en-US" sz="3200" i="1" dirty="0" smtClean="0"/>
              <a:t>n</a:t>
            </a:r>
            <a:r>
              <a:rPr lang="en-US" sz="3200" dirty="0" smtClean="0"/>
              <a:t>, and returns a function that applies </a:t>
            </a:r>
            <a:r>
              <a:rPr lang="en-US" sz="3200" i="1" dirty="0" smtClean="0"/>
              <a:t>f</a:t>
            </a:r>
            <a:r>
              <a:rPr lang="en-US" sz="3200" dirty="0" smtClean="0"/>
              <a:t> </a:t>
            </a:r>
            <a:r>
              <a:rPr lang="en-US" sz="3200" i="1" dirty="0" smtClean="0"/>
              <a:t>n</a:t>
            </a:r>
            <a:r>
              <a:rPr lang="en-US" sz="3200" dirty="0"/>
              <a:t>-</a:t>
            </a:r>
            <a:r>
              <a:rPr lang="en-US" sz="3200" dirty="0" smtClean="0"/>
              <a:t>times.</a:t>
            </a:r>
            <a:endParaRPr lang="en-US" sz="3200" dirty="0"/>
          </a:p>
        </p:txBody>
      </p:sp>
      <p:sp>
        <p:nvSpPr>
          <p:cNvPr id="7" name="Rectangle 6"/>
          <p:cNvSpPr/>
          <p:nvPr/>
        </p:nvSpPr>
        <p:spPr>
          <a:xfrm>
            <a:off x="2337764" y="2069681"/>
            <a:ext cx="6349039"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is-IS" sz="2800" dirty="0"/>
              <a:t>fn double(a: int) -&gt; int </a:t>
            </a:r>
            <a:r>
              <a:rPr lang="is-IS" sz="2800" dirty="0" smtClean="0"/>
              <a:t>{ </a:t>
            </a:r>
            <a:r>
              <a:rPr lang="is-IS" sz="2800" dirty="0"/>
              <a:t>a * </a:t>
            </a:r>
            <a:r>
              <a:rPr lang="is-IS" sz="2800" dirty="0" smtClean="0"/>
              <a:t>2 }</a:t>
            </a:r>
            <a:endParaRPr lang="is-IS" sz="2800" dirty="0"/>
          </a:p>
          <a:p>
            <a:r>
              <a:rPr lang="is-IS" sz="2800" dirty="0"/>
              <a:t>fn main() {</a:t>
            </a:r>
          </a:p>
          <a:p>
            <a:r>
              <a:rPr lang="is-IS" sz="2800" dirty="0"/>
              <a:t>    let quadruple = ntimes(double, 2);</a:t>
            </a:r>
          </a:p>
          <a:p>
            <a:r>
              <a:rPr lang="is-IS" sz="2800" dirty="0"/>
              <a:t>    println(fmt!("quad: %?", quadruple(2)));</a:t>
            </a:r>
          </a:p>
          <a:p>
            <a:r>
              <a:rPr lang="is-IS" sz="2800" dirty="0"/>
              <a:t>}</a:t>
            </a:r>
          </a:p>
        </p:txBody>
      </p:sp>
    </p:spTree>
    <p:extLst>
      <p:ext uri="{BB962C8B-B14F-4D97-AF65-F5344CB8AC3E}">
        <p14:creationId xmlns:p14="http://schemas.microsoft.com/office/powerpoint/2010/main" val="2325734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sp>
        <p:nvSpPr>
          <p:cNvPr id="5" name="Rectangle 4"/>
          <p:cNvSpPr/>
          <p:nvPr/>
        </p:nvSpPr>
        <p:spPr>
          <a:xfrm>
            <a:off x="298338" y="243389"/>
            <a:ext cx="8102933" cy="458587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1600" dirty="0"/>
          </a:p>
          <a:p>
            <a:r>
              <a:rPr lang="en-US" sz="2400" b="1" dirty="0" err="1"/>
              <a:t>fn</a:t>
            </a:r>
            <a:r>
              <a:rPr lang="en-US" sz="2400" dirty="0"/>
              <a:t> </a:t>
            </a:r>
            <a:r>
              <a:rPr lang="en-US" sz="2400" dirty="0" err="1"/>
              <a:t>ntimes</a:t>
            </a:r>
            <a:r>
              <a:rPr lang="en-US" sz="2400" dirty="0"/>
              <a:t>(f: </a:t>
            </a:r>
            <a:r>
              <a:rPr lang="en-US" sz="2400" b="1"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b="1" dirty="0" err="1"/>
              <a:t>proc</a:t>
            </a:r>
            <a:r>
              <a:rPr lang="en-US" sz="2400" dirty="0"/>
              <a:t>(</a:t>
            </a:r>
            <a:r>
              <a:rPr lang="en-US" sz="2400" dirty="0" err="1"/>
              <a:t>int</a:t>
            </a:r>
            <a:r>
              <a:rPr lang="en-US" sz="2400" dirty="0"/>
              <a:t>) -&gt; </a:t>
            </a:r>
            <a:r>
              <a:rPr lang="en-US" sz="2400" dirty="0" err="1"/>
              <a:t>int</a:t>
            </a:r>
            <a:r>
              <a:rPr lang="en-US" sz="2400" dirty="0"/>
              <a:t> </a:t>
            </a:r>
            <a:r>
              <a:rPr lang="en-US" sz="2400" b="1" dirty="0"/>
              <a:t>{</a:t>
            </a:r>
          </a:p>
          <a:p>
            <a:r>
              <a:rPr lang="en-US" sz="2400" dirty="0"/>
              <a:t>    </a:t>
            </a:r>
            <a:r>
              <a:rPr lang="en-US" sz="2400" b="1" dirty="0" err="1"/>
              <a:t>proc</a:t>
            </a:r>
            <a:r>
              <a:rPr lang="en-US" sz="2400" dirty="0"/>
              <a:t>(x: </a:t>
            </a:r>
            <a:r>
              <a:rPr lang="en-US" sz="2400" dirty="0" err="1"/>
              <a:t>int</a:t>
            </a:r>
            <a:r>
              <a:rPr lang="en-US" sz="2400" dirty="0"/>
              <a:t>) {</a:t>
            </a:r>
          </a:p>
          <a:p>
            <a:r>
              <a:rPr lang="en-US" sz="2400" dirty="0"/>
              <a:t>       match times </a:t>
            </a:r>
            <a:r>
              <a:rPr lang="en-US" sz="2400" dirty="0" smtClean="0"/>
              <a:t>{ </a:t>
            </a:r>
            <a:r>
              <a:rPr lang="fr-FR" sz="2400" dirty="0" smtClean="0"/>
              <a:t>0 </a:t>
            </a:r>
            <a:r>
              <a:rPr lang="fr-FR" sz="2400" dirty="0"/>
              <a:t>=&gt; { x }</a:t>
            </a:r>
          </a:p>
          <a:p>
            <a:r>
              <a:rPr lang="en-US" sz="2400" dirty="0"/>
              <a:t>         </a:t>
            </a:r>
            <a:r>
              <a:rPr lang="en-US" sz="2400" dirty="0" smtClean="0"/>
              <a:t>                        _ </a:t>
            </a:r>
            <a:r>
              <a:rPr lang="en-US" sz="2400" dirty="0"/>
              <a:t>=&gt; { </a:t>
            </a:r>
            <a:r>
              <a:rPr lang="en-US" sz="2400" dirty="0" err="1"/>
              <a:t>ntimes</a:t>
            </a:r>
            <a:r>
              <a:rPr lang="en-US" sz="2400" dirty="0"/>
              <a:t>(f, times - 1)(f(x))</a:t>
            </a:r>
            <a:r>
              <a:rPr lang="en-US" sz="2400" dirty="0" smtClean="0"/>
              <a:t>}</a:t>
            </a:r>
          </a:p>
          <a:p>
            <a:r>
              <a:rPr lang="en-US" sz="2400" dirty="0" smtClean="0"/>
              <a:t>                               }</a:t>
            </a:r>
          </a:p>
          <a:p>
            <a:r>
              <a:rPr lang="en-US" sz="2400" dirty="0" smtClean="0"/>
              <a:t>}</a:t>
            </a:r>
            <a:r>
              <a:rPr lang="en-US" sz="2400" b="1" dirty="0" smtClean="0"/>
              <a:t>}</a:t>
            </a:r>
            <a:endParaRPr lang="en-US" sz="2400" b="1" dirty="0"/>
          </a:p>
          <a:p>
            <a:endParaRPr lang="is-IS" sz="1200" dirty="0" smtClean="0"/>
          </a:p>
          <a:p>
            <a:r>
              <a:rPr lang="is-IS" sz="2400" dirty="0" smtClean="0"/>
              <a:t>fn </a:t>
            </a:r>
            <a:r>
              <a:rPr lang="is-IS" sz="2400" dirty="0"/>
              <a:t>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p:spTree>
    <p:extLst>
      <p:ext uri="{BB962C8B-B14F-4D97-AF65-F5344CB8AC3E}">
        <p14:creationId xmlns:p14="http://schemas.microsoft.com/office/powerpoint/2010/main" val="15671887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8338" y="243389"/>
            <a:ext cx="8102933" cy="458587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1600" dirty="0"/>
          </a:p>
          <a:p>
            <a:r>
              <a:rPr lang="en-US" sz="2400" b="1" dirty="0" err="1"/>
              <a:t>fn</a:t>
            </a:r>
            <a:r>
              <a:rPr lang="en-US" sz="2400" dirty="0"/>
              <a:t> </a:t>
            </a:r>
            <a:r>
              <a:rPr lang="en-US" sz="2400" dirty="0" err="1"/>
              <a:t>ntimes</a:t>
            </a:r>
            <a:r>
              <a:rPr lang="en-US" sz="2400" dirty="0"/>
              <a:t>(f: </a:t>
            </a:r>
            <a:r>
              <a:rPr lang="en-US" sz="2400" b="1"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b="1" dirty="0" err="1"/>
              <a:t>proc</a:t>
            </a:r>
            <a:r>
              <a:rPr lang="en-US" sz="2400" dirty="0"/>
              <a:t>(</a:t>
            </a:r>
            <a:r>
              <a:rPr lang="en-US" sz="2400" dirty="0" err="1"/>
              <a:t>int</a:t>
            </a:r>
            <a:r>
              <a:rPr lang="en-US" sz="2400" dirty="0"/>
              <a:t>) -&gt; </a:t>
            </a:r>
            <a:r>
              <a:rPr lang="en-US" sz="2400" dirty="0" err="1"/>
              <a:t>int</a:t>
            </a:r>
            <a:r>
              <a:rPr lang="en-US" sz="2400" dirty="0"/>
              <a:t> </a:t>
            </a:r>
            <a:r>
              <a:rPr lang="en-US" sz="2400" b="1" dirty="0"/>
              <a:t>{</a:t>
            </a:r>
          </a:p>
          <a:p>
            <a:r>
              <a:rPr lang="en-US" sz="2400" dirty="0"/>
              <a:t>    </a:t>
            </a:r>
            <a:r>
              <a:rPr lang="en-US" sz="2400" b="1" dirty="0" err="1"/>
              <a:t>proc</a:t>
            </a:r>
            <a:r>
              <a:rPr lang="en-US" sz="2400" dirty="0"/>
              <a:t>(x: </a:t>
            </a:r>
            <a:r>
              <a:rPr lang="en-US" sz="2400" dirty="0" err="1"/>
              <a:t>int</a:t>
            </a:r>
            <a:r>
              <a:rPr lang="en-US" sz="2400" dirty="0"/>
              <a:t>) {</a:t>
            </a:r>
          </a:p>
          <a:p>
            <a:r>
              <a:rPr lang="en-US" sz="2400" dirty="0"/>
              <a:t>       match times </a:t>
            </a:r>
            <a:r>
              <a:rPr lang="en-US" sz="2400" dirty="0" smtClean="0"/>
              <a:t>{ </a:t>
            </a:r>
            <a:r>
              <a:rPr lang="fr-FR" sz="2400" dirty="0" smtClean="0"/>
              <a:t>0 </a:t>
            </a:r>
            <a:r>
              <a:rPr lang="fr-FR" sz="2400" dirty="0"/>
              <a:t>=&gt; { x }</a:t>
            </a:r>
          </a:p>
          <a:p>
            <a:r>
              <a:rPr lang="en-US" sz="2400" dirty="0"/>
              <a:t>         </a:t>
            </a:r>
            <a:r>
              <a:rPr lang="en-US" sz="2400" dirty="0" smtClean="0"/>
              <a:t>                        _ </a:t>
            </a:r>
            <a:r>
              <a:rPr lang="en-US" sz="2400" dirty="0"/>
              <a:t>=&gt; { </a:t>
            </a:r>
            <a:r>
              <a:rPr lang="en-US" sz="2400" dirty="0" err="1"/>
              <a:t>ntimes</a:t>
            </a:r>
            <a:r>
              <a:rPr lang="en-US" sz="2400" dirty="0"/>
              <a:t>(f, times - 1)(f(x))</a:t>
            </a:r>
            <a:r>
              <a:rPr lang="en-US" sz="2400" dirty="0" smtClean="0"/>
              <a:t>}</a:t>
            </a:r>
          </a:p>
          <a:p>
            <a:r>
              <a:rPr lang="en-US" sz="2400" dirty="0" smtClean="0"/>
              <a:t>                               }</a:t>
            </a:r>
          </a:p>
          <a:p>
            <a:r>
              <a:rPr lang="en-US" sz="2400" dirty="0" smtClean="0"/>
              <a:t>}</a:t>
            </a:r>
            <a:r>
              <a:rPr lang="en-US" sz="2400" b="1" dirty="0" smtClean="0"/>
              <a:t>}</a:t>
            </a:r>
            <a:endParaRPr lang="en-US" sz="2400" b="1" dirty="0"/>
          </a:p>
          <a:p>
            <a:endParaRPr lang="is-IS" sz="1200" dirty="0" smtClean="0"/>
          </a:p>
          <a:p>
            <a:r>
              <a:rPr lang="is-IS" sz="2400" dirty="0" smtClean="0"/>
              <a:t>fn </a:t>
            </a:r>
            <a:r>
              <a:rPr lang="is-IS" sz="2400" dirty="0"/>
              <a:t>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p:sp>
        <p:nvSpPr>
          <p:cNvPr id="4" name="Slide Number Placeholder 3"/>
          <p:cNvSpPr>
            <a:spLocks noGrp="1"/>
          </p:cNvSpPr>
          <p:nvPr>
            <p:ph type="sldNum" sz="quarter" idx="12"/>
          </p:nvPr>
        </p:nvSpPr>
        <p:spPr/>
        <p:txBody>
          <a:bodyPr/>
          <a:lstStyle/>
          <a:p>
            <a:fld id="{6507B5A5-F0C2-644D-AEA7-E773B6B78F38}" type="slidenum">
              <a:rPr lang="en-US" smtClean="0"/>
              <a:t>23</a:t>
            </a:fld>
            <a:endParaRPr lang="en-US"/>
          </a:p>
        </p:txBody>
      </p:sp>
      <p:sp>
        <p:nvSpPr>
          <p:cNvPr id="6" name="Rectangle 5"/>
          <p:cNvSpPr/>
          <p:nvPr/>
        </p:nvSpPr>
        <p:spPr>
          <a:xfrm>
            <a:off x="3994030" y="1444088"/>
            <a:ext cx="4572000"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en-US" sz="2800" dirty="0"/>
              <a:t>bash-3.2$ </a:t>
            </a:r>
            <a:r>
              <a:rPr lang="en-US" sz="2800" b="1" dirty="0" err="1"/>
              <a:t>rustc</a:t>
            </a:r>
            <a:r>
              <a:rPr lang="en-US" sz="2800" b="1" dirty="0"/>
              <a:t> </a:t>
            </a:r>
            <a:r>
              <a:rPr lang="en-US" sz="2800" b="1" dirty="0" err="1"/>
              <a:t>ntimes.rs</a:t>
            </a:r>
            <a:endParaRPr lang="en-US" sz="2800" dirty="0"/>
          </a:p>
          <a:p>
            <a:r>
              <a:rPr lang="en-US" sz="2800" dirty="0"/>
              <a:t>bash-3.2$ </a:t>
            </a:r>
            <a:r>
              <a:rPr lang="en-US" sz="2800" b="1" dirty="0"/>
              <a:t>./</a:t>
            </a:r>
            <a:r>
              <a:rPr lang="en-US" sz="2800" b="1" dirty="0" err="1"/>
              <a:t>ntimes</a:t>
            </a:r>
            <a:endParaRPr lang="en-US" sz="2800" dirty="0"/>
          </a:p>
          <a:p>
            <a:r>
              <a:rPr lang="en-US" sz="2800" dirty="0"/>
              <a:t>Segmentation fault: 11</a:t>
            </a:r>
            <a:endParaRPr lang="en-US" sz="2800" dirty="0"/>
          </a:p>
        </p:txBody>
      </p:sp>
      <p:sp>
        <p:nvSpPr>
          <p:cNvPr id="7" name="TextBox 6"/>
          <p:cNvSpPr txBox="1"/>
          <p:nvPr/>
        </p:nvSpPr>
        <p:spPr>
          <a:xfrm>
            <a:off x="725391" y="3104977"/>
            <a:ext cx="7499684"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Note: when a C/C++ program gives a “Segmentation fault”, 99.9999% of the time it is the programmers “fault”.  When a Rust program (that doesn’t use unsafe) does, 100% of the time it is Rust’s fault. </a:t>
            </a:r>
            <a:endParaRPr lang="en-US" sz="2400" dirty="0"/>
          </a:p>
        </p:txBody>
      </p:sp>
    </p:spTree>
    <p:extLst>
      <p:ext uri="{BB962C8B-B14F-4D97-AF65-F5344CB8AC3E}">
        <p14:creationId xmlns:p14="http://schemas.microsoft.com/office/powerpoint/2010/main" val="2601644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24</a:t>
            </a:fld>
            <a:endParaRPr lang="en-US"/>
          </a:p>
        </p:txBody>
      </p:sp>
      <p:pic>
        <p:nvPicPr>
          <p:cNvPr id="8" name="Picture 7" descr="Screen Shot 2014-01-28 at 11.38.3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80" y="261216"/>
            <a:ext cx="7045689" cy="4506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5346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 name="Picture 9" descr="Screen Shot 2013-08-31 at 7.09.00 PM.png">
            <a:hlinkClick r:id="rId2"/>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46704" y="167480"/>
            <a:ext cx="7593611" cy="459978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t>25</a:t>
            </a:fld>
            <a:endParaRPr lang="en-US"/>
          </a:p>
        </p:txBody>
      </p:sp>
      <p:sp>
        <p:nvSpPr>
          <p:cNvPr id="9" name="Rectangle 8"/>
          <p:cNvSpPr/>
          <p:nvPr/>
        </p:nvSpPr>
        <p:spPr>
          <a:xfrm>
            <a:off x="560002" y="3821696"/>
            <a:ext cx="3416770" cy="224656"/>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5504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Rust or Bust?</a:t>
            </a:r>
            <a:endParaRPr lang="en-US" dirty="0"/>
          </a:p>
        </p:txBody>
      </p:sp>
      <p:sp>
        <p:nvSpPr>
          <p:cNvPr id="7" name="Text Placeholder 6"/>
          <p:cNvSpPr>
            <a:spLocks noGrp="1"/>
          </p:cNvSpPr>
          <p:nvPr>
            <p:ph type="body" idx="1"/>
          </p:nvPr>
        </p:nvSpPr>
        <p:spPr>
          <a:xfrm>
            <a:off x="457200" y="1091674"/>
            <a:ext cx="4040188" cy="479822"/>
          </a:xfr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p>
            <a:pPr algn="ctr"/>
            <a:r>
              <a:rPr lang="en-US" sz="3600" dirty="0" smtClean="0"/>
              <a:t>Rust</a:t>
            </a:r>
            <a:endParaRPr lang="en-US" sz="3600" dirty="0"/>
          </a:p>
        </p:txBody>
      </p:sp>
      <p:sp>
        <p:nvSpPr>
          <p:cNvPr id="8" name="Content Placeholder 7"/>
          <p:cNvSpPr>
            <a:spLocks noGrp="1"/>
          </p:cNvSpPr>
          <p:nvPr>
            <p:ph sz="half" idx="2"/>
          </p:nvPr>
        </p:nvSpPr>
        <p:spPr>
          <a:xfrm>
            <a:off x="457200" y="1571495"/>
            <a:ext cx="4040188" cy="2963466"/>
          </a:xfrm>
        </p:spPr>
        <p:txBody>
          <a:bodyPr>
            <a:normAutofit fontScale="92500" lnSpcReduction="10000"/>
          </a:bodyPr>
          <a:lstStyle/>
          <a:p>
            <a:pPr marL="0" indent="0">
              <a:buNone/>
            </a:pPr>
            <a:r>
              <a:rPr lang="en-US" sz="2800" dirty="0" smtClean="0">
                <a:sym typeface="Wingdings"/>
              </a:rPr>
              <a:t> </a:t>
            </a:r>
            <a:r>
              <a:rPr lang="en-US" sz="2800" dirty="0" smtClean="0"/>
              <a:t>Immature, Unstable</a:t>
            </a:r>
          </a:p>
          <a:p>
            <a:pPr>
              <a:buFont typeface="Wingdings" charset="0"/>
              <a:buChar char="L"/>
            </a:pPr>
            <a:r>
              <a:rPr lang="en-US" sz="2800" dirty="0" smtClean="0"/>
              <a:t>Poorly documented</a:t>
            </a:r>
          </a:p>
          <a:p>
            <a:pPr>
              <a:buFont typeface="Wingdings" charset="0"/>
              <a:buChar char="L"/>
            </a:pPr>
            <a:r>
              <a:rPr lang="en-US" sz="2800" dirty="0" smtClean="0"/>
              <a:t>Few open source projects (except Servo)</a:t>
            </a:r>
          </a:p>
          <a:p>
            <a:pPr>
              <a:buFont typeface="Wingdings" charset="0"/>
              <a:buChar char="L"/>
            </a:pPr>
            <a:r>
              <a:rPr lang="en-US" sz="2800" dirty="0" smtClean="0"/>
              <a:t>Not in high employer demand</a:t>
            </a:r>
          </a:p>
          <a:p>
            <a:pPr>
              <a:buFont typeface="Wingdings" charset="0"/>
              <a:buChar char="L"/>
            </a:pPr>
            <a:r>
              <a:rPr lang="en-US" sz="2800" dirty="0" smtClean="0"/>
              <a:t>No other courses</a:t>
            </a:r>
          </a:p>
          <a:p>
            <a:endParaRPr lang="en-US" sz="2800" dirty="0" smtClean="0"/>
          </a:p>
          <a:p>
            <a:endParaRPr lang="en-US" sz="2800" dirty="0"/>
          </a:p>
        </p:txBody>
      </p:sp>
      <p:sp>
        <p:nvSpPr>
          <p:cNvPr id="9" name="Text Placeholder 8"/>
          <p:cNvSpPr>
            <a:spLocks noGrp="1"/>
          </p:cNvSpPr>
          <p:nvPr>
            <p:ph type="body" sz="quarter" idx="3"/>
          </p:nvPr>
        </p:nvSpPr>
        <p:spPr>
          <a:xfrm>
            <a:off x="4645030" y="1091674"/>
            <a:ext cx="4041775" cy="479822"/>
          </a:xfr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p>
            <a:pPr algn="ctr"/>
            <a:r>
              <a:rPr lang="en-US" sz="3600" dirty="0" smtClean="0"/>
              <a:t>Bust (C)</a:t>
            </a:r>
            <a:endParaRPr lang="en-US" sz="3600" dirty="0"/>
          </a:p>
        </p:txBody>
      </p:sp>
      <p:sp>
        <p:nvSpPr>
          <p:cNvPr id="10" name="Content Placeholder 9"/>
          <p:cNvSpPr>
            <a:spLocks noGrp="1"/>
          </p:cNvSpPr>
          <p:nvPr>
            <p:ph sz="quarter" idx="4"/>
          </p:nvPr>
        </p:nvSpPr>
        <p:spPr>
          <a:xfrm>
            <a:off x="4645030" y="1571495"/>
            <a:ext cx="4041775" cy="2963466"/>
          </a:xfrm>
        </p:spPr>
        <p:txBody>
          <a:bodyPr>
            <a:normAutofit fontScale="92500" lnSpcReduction="10000"/>
          </a:bodyPr>
          <a:lstStyle/>
          <a:p>
            <a:pPr>
              <a:buFont typeface="Wingdings" charset="0"/>
              <a:buChar char="J"/>
            </a:pPr>
            <a:r>
              <a:rPr lang="en-US" sz="2800" dirty="0" smtClean="0"/>
              <a:t>Mature, Stable</a:t>
            </a:r>
          </a:p>
          <a:p>
            <a:pPr>
              <a:buFont typeface="Wingdings" charset="0"/>
              <a:buChar char="J"/>
            </a:pPr>
            <a:r>
              <a:rPr lang="en-US" sz="2800" dirty="0" smtClean="0"/>
              <a:t>Hundreds of books, etc.</a:t>
            </a:r>
          </a:p>
          <a:p>
            <a:pPr>
              <a:buFont typeface="Wingdings" charset="0"/>
              <a:buChar char="J"/>
            </a:pPr>
            <a:r>
              <a:rPr lang="en-US" sz="2800" dirty="0" smtClean="0"/>
              <a:t>Lots of open source projects (incl. Linux)</a:t>
            </a:r>
          </a:p>
          <a:p>
            <a:pPr>
              <a:buFont typeface="Wingdings" charset="0"/>
              <a:buChar char="J"/>
            </a:pPr>
            <a:r>
              <a:rPr lang="en-US" sz="2800" dirty="0" smtClean="0"/>
              <a:t>Popular for interview questions</a:t>
            </a:r>
          </a:p>
          <a:p>
            <a:pPr>
              <a:buFont typeface="Wingdings" charset="0"/>
              <a:buChar char="J"/>
            </a:pPr>
            <a:r>
              <a:rPr lang="en-US" sz="2800" dirty="0" smtClean="0"/>
              <a:t>Nearly all OS courses</a:t>
            </a:r>
            <a:endParaRPr lang="en-US" sz="2800" dirty="0"/>
          </a:p>
        </p:txBody>
      </p:sp>
      <p:sp>
        <p:nvSpPr>
          <p:cNvPr id="4" name="Date Placeholder 3"/>
          <p:cNvSpPr>
            <a:spLocks noGrp="1"/>
          </p:cNvSpPr>
          <p:nvPr>
            <p:ph type="dt" sz="half" idx="10"/>
          </p:nvPr>
        </p:nvSpPr>
        <p:spPr/>
        <p:txBody>
          <a:bodyPr/>
          <a:lstStyle/>
          <a:p>
            <a:fld id="{E48EC9F4-81CA-FE4E-B09D-7AC5A00CB4BD}"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26</a:t>
            </a:fld>
            <a:endParaRPr lang="en-US"/>
          </a:p>
        </p:txBody>
      </p:sp>
    </p:spTree>
    <p:extLst>
      <p:ext uri="{BB962C8B-B14F-4D97-AF65-F5344CB8AC3E}">
        <p14:creationId xmlns:p14="http://schemas.microsoft.com/office/powerpoint/2010/main" val="18883737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1026023"/>
            <a:ext cx="4040188" cy="2963466"/>
          </a:xfrm>
        </p:spPr>
        <p:txBody>
          <a:bodyPr>
            <a:noAutofit/>
          </a:bodyPr>
          <a:lstStyle/>
          <a:p>
            <a:pPr>
              <a:lnSpc>
                <a:spcPct val="80000"/>
              </a:lnSpc>
              <a:buFont typeface="Wingdings" charset="0"/>
              <a:buChar char="J"/>
            </a:pPr>
            <a:r>
              <a:rPr lang="en-US" sz="2600" dirty="0" smtClean="0"/>
              <a:t>Benefits from 30 years of language research</a:t>
            </a:r>
          </a:p>
          <a:p>
            <a:pPr>
              <a:lnSpc>
                <a:spcPct val="80000"/>
              </a:lnSpc>
              <a:buFont typeface="Wingdings" charset="0"/>
              <a:buChar char="J"/>
            </a:pPr>
            <a:r>
              <a:rPr lang="en-US" sz="2600" dirty="0" smtClean="0">
                <a:sym typeface="Wingdings"/>
              </a:rPr>
              <a:t>Chance to influence a new, exciting, fast-evolving language</a:t>
            </a:r>
          </a:p>
          <a:p>
            <a:pPr>
              <a:lnSpc>
                <a:spcPct val="80000"/>
              </a:lnSpc>
              <a:buFont typeface="Wingdings" charset="0"/>
              <a:buChar char="J"/>
            </a:pPr>
            <a:r>
              <a:rPr lang="en-US" sz="2600" b="1" dirty="0" smtClean="0"/>
              <a:t>R</a:t>
            </a:r>
            <a:r>
              <a:rPr lang="en-US" sz="2600" b="1" dirty="0" smtClean="0"/>
              <a:t>eally cool features for memory management and concurrency</a:t>
            </a:r>
          </a:p>
          <a:p>
            <a:pPr>
              <a:lnSpc>
                <a:spcPct val="80000"/>
              </a:lnSpc>
              <a:buFont typeface="Wingdings" charset="0"/>
              <a:buChar char="J"/>
            </a:pPr>
            <a:r>
              <a:rPr lang="en-US" sz="2600" b="1" dirty="0" smtClean="0">
                <a:sym typeface="Wingdings"/>
              </a:rPr>
              <a:t>FUN!</a:t>
            </a:r>
            <a:r>
              <a:rPr lang="en-US" sz="2600" dirty="0" smtClean="0"/>
              <a:t> </a:t>
            </a:r>
            <a:endParaRPr lang="en-US" sz="2600" dirty="0"/>
          </a:p>
        </p:txBody>
      </p:sp>
      <p:sp>
        <p:nvSpPr>
          <p:cNvPr id="10" name="Content Placeholder 9"/>
          <p:cNvSpPr>
            <a:spLocks noGrp="1"/>
          </p:cNvSpPr>
          <p:nvPr>
            <p:ph sz="quarter" idx="4"/>
          </p:nvPr>
        </p:nvSpPr>
        <p:spPr>
          <a:xfrm>
            <a:off x="4645030" y="1026023"/>
            <a:ext cx="4041775" cy="2963466"/>
          </a:xfrm>
        </p:spPr>
        <p:txBody>
          <a:bodyPr>
            <a:normAutofit fontScale="92500" lnSpcReduction="20000"/>
          </a:bodyPr>
          <a:lstStyle/>
          <a:p>
            <a:pPr>
              <a:buFont typeface="Wingdings" charset="0"/>
              <a:buChar char="L"/>
            </a:pPr>
            <a:r>
              <a:rPr lang="en-US" sz="2800" dirty="0" smtClean="0"/>
              <a:t>Suffers from maintaining backwards compatibility</a:t>
            </a:r>
          </a:p>
          <a:p>
            <a:pPr>
              <a:buFont typeface="Wingdings" charset="0"/>
              <a:buChar char="L"/>
            </a:pPr>
            <a:r>
              <a:rPr lang="en-US" sz="2800" dirty="0" smtClean="0">
                <a:sym typeface="Wingdings"/>
              </a:rPr>
              <a:t>C++0x standard process began in 1998, released in 2011, over 40 meetings</a:t>
            </a:r>
          </a:p>
          <a:p>
            <a:pPr>
              <a:buFont typeface="Wingdings" charset="0"/>
              <a:buChar char="L"/>
            </a:pPr>
            <a:r>
              <a:rPr lang="en-US" sz="2800" dirty="0" smtClean="0">
                <a:sym typeface="Wingdings"/>
              </a:rPr>
              <a:t>Lots of complexity, but not designed for safety</a:t>
            </a:r>
          </a:p>
          <a:p>
            <a:pPr>
              <a:buFont typeface="Wingdings" charset="0"/>
              <a:buChar char="L"/>
            </a:pPr>
            <a:r>
              <a:rPr lang="en-US" sz="2800" dirty="0"/>
              <a:t>Boring, Annoying</a:t>
            </a:r>
          </a:p>
          <a:p>
            <a:pPr>
              <a:buFont typeface="Wingdings" charset="0"/>
              <a:buChar char="L"/>
            </a:pPr>
            <a:endParaRPr lang="en-US" sz="2800"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t>27</a:t>
            </a:fld>
            <a:endParaRPr lang="en-US"/>
          </a:p>
        </p:txBody>
      </p:sp>
      <p:sp>
        <p:nvSpPr>
          <p:cNvPr id="12" name="Text Placeholder 6"/>
          <p:cNvSpPr>
            <a:spLocks noGrp="1"/>
          </p:cNvSpPr>
          <p:nvPr>
            <p:ph type="body" idx="1"/>
          </p:nvPr>
        </p:nvSpPr>
        <p:spPr>
          <a:xfrm>
            <a:off x="457200" y="486541"/>
            <a:ext cx="4040188" cy="479822"/>
          </a:xfr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p>
            <a:pPr algn="ctr"/>
            <a:r>
              <a:rPr lang="en-US" sz="3600" dirty="0" smtClean="0"/>
              <a:t>Rust</a:t>
            </a:r>
            <a:endParaRPr lang="en-US" sz="3600" dirty="0"/>
          </a:p>
        </p:txBody>
      </p:sp>
      <p:sp>
        <p:nvSpPr>
          <p:cNvPr id="13" name="Text Placeholder 8"/>
          <p:cNvSpPr>
            <a:spLocks noGrp="1"/>
          </p:cNvSpPr>
          <p:nvPr>
            <p:ph type="body" sz="quarter" idx="3"/>
          </p:nvPr>
        </p:nvSpPr>
        <p:spPr>
          <a:xfrm>
            <a:off x="4645030" y="486541"/>
            <a:ext cx="4041775" cy="479822"/>
          </a:xfr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p>
            <a:pPr algn="ctr"/>
            <a:r>
              <a:rPr lang="en-US" sz="3600" dirty="0" smtClean="0"/>
              <a:t>Bust (C)</a:t>
            </a:r>
            <a:endParaRPr lang="en-US" sz="3600" dirty="0"/>
          </a:p>
        </p:txBody>
      </p:sp>
    </p:spTree>
    <p:extLst>
      <p:ext uri="{BB962C8B-B14F-4D97-AF65-F5344CB8AC3E}">
        <p14:creationId xmlns:p14="http://schemas.microsoft.com/office/powerpoint/2010/main" val="37904820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t>28</a:t>
            </a:fld>
            <a:endParaRPr lang="en-US"/>
          </a:p>
        </p:txBody>
      </p:sp>
      <p:sp>
        <p:nvSpPr>
          <p:cNvPr id="3" name="Title 2"/>
          <p:cNvSpPr>
            <a:spLocks noGrp="1"/>
          </p:cNvSpPr>
          <p:nvPr>
            <p:ph type="title"/>
          </p:nvPr>
        </p:nvSpPr>
        <p:spPr>
          <a:xfrm>
            <a:off x="457200" y="1363645"/>
            <a:ext cx="8229600" cy="1293344"/>
          </a:xfrm>
        </p:spPr>
        <p:txBody>
          <a:bodyPr>
            <a:noAutofit/>
          </a:bodyPr>
          <a:lstStyle/>
          <a:p>
            <a:r>
              <a:rPr lang="en-US" sz="4800" dirty="0" smtClean="0">
                <a:solidFill>
                  <a:schemeClr val="bg1"/>
                </a:solidFill>
              </a:rPr>
              <a:t>But what about the </a:t>
            </a:r>
            <a:br>
              <a:rPr lang="en-US" sz="4800" dirty="0" smtClean="0">
                <a:solidFill>
                  <a:schemeClr val="bg1"/>
                </a:solidFill>
              </a:rPr>
            </a:br>
            <a:r>
              <a:rPr lang="en-US" sz="4800" dirty="0" smtClean="0">
                <a:solidFill>
                  <a:schemeClr val="bg1"/>
                </a:solidFill>
              </a:rPr>
              <a:t>Lack of Documentation?!</a:t>
            </a:r>
            <a:endParaRPr lang="en-US" sz="4800" dirty="0">
              <a:solidFill>
                <a:schemeClr val="bg1"/>
              </a:solidFill>
            </a:endParaRPr>
          </a:p>
        </p:txBody>
      </p:sp>
    </p:spTree>
    <p:extLst>
      <p:ext uri="{BB962C8B-B14F-4D97-AF65-F5344CB8AC3E}">
        <p14:creationId xmlns:p14="http://schemas.microsoft.com/office/powerpoint/2010/main" val="13444257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Human</a:t>
            </a:r>
            <a:r>
              <a:rPr lang="en-US" dirty="0">
                <a:sym typeface="Symbol"/>
              </a:rPr>
              <a:t></a:t>
            </a:r>
            <a:r>
              <a:rPr lang="en-US" dirty="0" smtClean="0"/>
              <a:t>Human Communication</a:t>
            </a:r>
            <a:endParaRPr lang="en-US" dirty="0"/>
          </a:p>
        </p:txBody>
      </p:sp>
      <p:sp>
        <p:nvSpPr>
          <p:cNvPr id="3" name="Content Placeholder 2"/>
          <p:cNvSpPr>
            <a:spLocks noGrp="1"/>
          </p:cNvSpPr>
          <p:nvPr>
            <p:ph idx="1"/>
          </p:nvPr>
        </p:nvSpPr>
        <p:spPr>
          <a:xfrm>
            <a:off x="457200" y="1200151"/>
            <a:ext cx="3657600" cy="1477328"/>
          </a:xfrm>
        </p:spPr>
        <p:txBody>
          <a:bodyPr>
            <a:noAutofit/>
          </a:bodyPr>
          <a:lstStyle/>
          <a:p>
            <a:pPr marL="0" indent="0">
              <a:buNone/>
            </a:pPr>
            <a:r>
              <a:rPr lang="en-US" sz="2000" b="1" dirty="0" smtClean="0"/>
              <a:t>IRC</a:t>
            </a:r>
            <a:r>
              <a:rPr lang="en-US" sz="2000" dirty="0" smtClean="0"/>
              <a:t>: quick and dirty</a:t>
            </a:r>
          </a:p>
          <a:p>
            <a:pPr marL="0" indent="0">
              <a:buNone/>
            </a:pPr>
            <a:r>
              <a:rPr lang="en-US" sz="2000" dirty="0" smtClean="0"/>
              <a:t>  </a:t>
            </a:r>
            <a:r>
              <a:rPr lang="en-US" sz="2000" dirty="0" smtClean="0">
                <a:solidFill>
                  <a:srgbClr val="0000FF"/>
                </a:solidFill>
              </a:rPr>
              <a:t>#cs4414</a:t>
            </a:r>
            <a:r>
              <a:rPr lang="en-US" sz="2000" dirty="0" smtClean="0"/>
              <a:t>: immediate responses</a:t>
            </a:r>
          </a:p>
          <a:p>
            <a:pPr marL="0" indent="0">
              <a:buNone/>
            </a:pPr>
            <a:r>
              <a:rPr lang="en-US" sz="2000" dirty="0"/>
              <a:t> </a:t>
            </a:r>
            <a:r>
              <a:rPr lang="en-US" sz="2000" dirty="0" smtClean="0"/>
              <a:t> </a:t>
            </a:r>
            <a:r>
              <a:rPr lang="en-US" sz="2000" dirty="0" smtClean="0">
                <a:solidFill>
                  <a:srgbClr val="0000FF"/>
                </a:solidFill>
              </a:rPr>
              <a:t>#rust</a:t>
            </a:r>
            <a:r>
              <a:rPr lang="en-US" sz="2000" dirty="0" smtClean="0"/>
              <a:t>: general Rust questions</a:t>
            </a:r>
          </a:p>
          <a:p>
            <a:pPr marL="0" indent="0">
              <a:buNone/>
            </a:pPr>
            <a:endParaRPr lang="en-US" sz="2000" b="1" dirty="0" smtClean="0"/>
          </a:p>
          <a:p>
            <a:pPr marL="0" indent="0">
              <a:buNone/>
            </a:pPr>
            <a:r>
              <a:rPr lang="en-US" sz="2000" dirty="0"/>
              <a:t>	</a:t>
            </a:r>
            <a:endParaRPr lang="en-US" sz="2000" dirty="0" smtClean="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Rectangle 4"/>
          <p:cNvSpPr/>
          <p:nvPr/>
        </p:nvSpPr>
        <p:spPr>
          <a:xfrm>
            <a:off x="4296040" y="1200151"/>
            <a:ext cx="4390760" cy="1938992"/>
          </a:xfrm>
          <a:prstGeom prst="rect">
            <a:avLst/>
          </a:prstGeom>
        </p:spPr>
        <p:txBody>
          <a:bodyPr wrap="square">
            <a:spAutoFit/>
          </a:bodyPr>
          <a:lstStyle/>
          <a:p>
            <a:r>
              <a:rPr lang="en-US" sz="2000" b="1" dirty="0"/>
              <a:t>Web: </a:t>
            </a:r>
            <a:r>
              <a:rPr lang="en-US" sz="2000" b="1" dirty="0">
                <a:solidFill>
                  <a:srgbClr val="0000FF"/>
                </a:solidFill>
              </a:rPr>
              <a:t>rust-</a:t>
            </a:r>
            <a:r>
              <a:rPr lang="en-US" sz="2000" b="1" dirty="0" err="1">
                <a:solidFill>
                  <a:srgbClr val="0000FF"/>
                </a:solidFill>
              </a:rPr>
              <a:t>class.org</a:t>
            </a:r>
            <a:r>
              <a:rPr lang="en-US" sz="2000" b="1" dirty="0">
                <a:solidFill>
                  <a:srgbClr val="0000FF"/>
                </a:solidFill>
              </a:rPr>
              <a:t> </a:t>
            </a:r>
          </a:p>
          <a:p>
            <a:r>
              <a:rPr lang="en-US" sz="2000" dirty="0"/>
              <a:t>	Page-</a:t>
            </a:r>
            <a:r>
              <a:rPr lang="en-US" sz="2000" dirty="0" smtClean="0"/>
              <a:t>specific </a:t>
            </a:r>
            <a:r>
              <a:rPr lang="en-US" sz="2000" dirty="0"/>
              <a:t>(e.g., PS1, Class 1 notes)</a:t>
            </a:r>
          </a:p>
          <a:p>
            <a:r>
              <a:rPr lang="en-US" sz="2000" dirty="0"/>
              <a:t>	General forums</a:t>
            </a:r>
            <a:endParaRPr lang="en-US" sz="2000" b="1" dirty="0"/>
          </a:p>
          <a:p>
            <a:endParaRPr lang="en-US" sz="2000" dirty="0" smtClean="0"/>
          </a:p>
          <a:p>
            <a:r>
              <a:rPr lang="en-US" sz="2000" dirty="0" smtClean="0"/>
              <a:t>easiest </a:t>
            </a:r>
            <a:r>
              <a:rPr lang="en-US" sz="2000" dirty="0"/>
              <a:t>for others to </a:t>
            </a:r>
            <a:r>
              <a:rPr lang="en-US" sz="2000" dirty="0" smtClean="0"/>
              <a:t>see</a:t>
            </a:r>
            <a:endParaRPr lang="en-US" sz="2000" dirty="0"/>
          </a:p>
          <a:p>
            <a:r>
              <a:rPr lang="en-US" sz="2000" dirty="0" smtClean="0"/>
              <a:t>best </a:t>
            </a:r>
            <a:r>
              <a:rPr lang="en-US" sz="2000" dirty="0"/>
              <a:t>for longer questions/responses</a:t>
            </a:r>
          </a:p>
        </p:txBody>
      </p:sp>
      <p:sp>
        <p:nvSpPr>
          <p:cNvPr id="6" name="Rectangle 5"/>
          <p:cNvSpPr/>
          <p:nvPr/>
        </p:nvSpPr>
        <p:spPr>
          <a:xfrm>
            <a:off x="762002" y="3028443"/>
            <a:ext cx="7616093" cy="1631216"/>
          </a:xfrm>
          <a:prstGeom prst="rect">
            <a:avLst/>
          </a:prstGeom>
        </p:spPr>
        <p:txBody>
          <a:bodyPr wrap="square">
            <a:spAutoFit/>
          </a:bodyPr>
          <a:lstStyle/>
          <a:p>
            <a:r>
              <a:rPr lang="en-US" sz="2000" b="1" dirty="0"/>
              <a:t>Email: </a:t>
            </a:r>
            <a:r>
              <a:rPr lang="en-US" sz="2000" b="1" dirty="0">
                <a:hlinkClick r:id="rId2"/>
              </a:rPr>
              <a:t>evans@virginia.edu</a:t>
            </a:r>
            <a:endParaRPr lang="en-US" sz="2000" b="1" dirty="0"/>
          </a:p>
          <a:p>
            <a:r>
              <a:rPr lang="en-US" sz="2000" dirty="0"/>
              <a:t>	Use </a:t>
            </a:r>
            <a:r>
              <a:rPr lang="en-US" sz="2000" dirty="0" smtClean="0"/>
              <a:t>only for </a:t>
            </a:r>
            <a:r>
              <a:rPr lang="en-US" sz="2000" dirty="0"/>
              <a:t>things </a:t>
            </a:r>
            <a:r>
              <a:rPr lang="en-US" sz="2000" b="1" dirty="0"/>
              <a:t>that don’t fit into other channels</a:t>
            </a:r>
          </a:p>
          <a:p>
            <a:r>
              <a:rPr lang="en-US" sz="2000" dirty="0"/>
              <a:t>	</a:t>
            </a:r>
            <a:endParaRPr lang="en-US" sz="2000" dirty="0" smtClean="0"/>
          </a:p>
          <a:p>
            <a:r>
              <a:rPr lang="en-US" sz="2000" dirty="0"/>
              <a:t>	</a:t>
            </a:r>
            <a:r>
              <a:rPr lang="en-US" sz="2000" dirty="0" smtClean="0"/>
              <a:t>Notify </a:t>
            </a:r>
            <a:r>
              <a:rPr lang="en-US" sz="2000" dirty="0"/>
              <a:t>me if you asked something on web but didn’t get a response</a:t>
            </a:r>
          </a:p>
          <a:p>
            <a:r>
              <a:rPr lang="en-US" sz="2000" dirty="0"/>
              <a:t>	Anything that you want to keep private</a:t>
            </a:r>
          </a:p>
        </p:txBody>
      </p:sp>
    </p:spTree>
    <p:extLst>
      <p:ext uri="{BB962C8B-B14F-4D97-AF65-F5344CB8AC3E}">
        <p14:creationId xmlns:p14="http://schemas.microsoft.com/office/powerpoint/2010/main" val="26621132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29</a:t>
            </a:fld>
            <a:endParaRPr lang="en-US"/>
          </a:p>
        </p:txBody>
      </p:sp>
      <p:sp>
        <p:nvSpPr>
          <p:cNvPr id="9" name="TextBox 8"/>
          <p:cNvSpPr txBox="1"/>
          <p:nvPr/>
        </p:nvSpPr>
        <p:spPr>
          <a:xfrm>
            <a:off x="5473003" y="1520072"/>
            <a:ext cx="2647657" cy="1754327"/>
          </a:xfrm>
          <a:prstGeom prst="rect">
            <a:avLst/>
          </a:prstGeom>
          <a:noFill/>
        </p:spPr>
        <p:txBody>
          <a:bodyPr wrap="square" rtlCol="0">
            <a:spAutoFit/>
          </a:bodyPr>
          <a:lstStyle/>
          <a:p>
            <a:pPr algn="ctr"/>
            <a:r>
              <a:rPr lang="en-US" sz="3600" dirty="0" smtClean="0"/>
              <a:t>“Baby” programmer (cs1xxx)</a:t>
            </a:r>
            <a:endParaRPr lang="en-US" sz="3600" dirty="0"/>
          </a:p>
        </p:txBody>
      </p:sp>
      <p:pic>
        <p:nvPicPr>
          <p:cNvPr id="7" name="Picture 6"/>
          <p:cNvPicPr>
            <a:picLocks noChangeAspect="1"/>
          </p:cNvPicPr>
          <p:nvPr/>
        </p:nvPicPr>
        <p:blipFill>
          <a:blip r:embed="rId2"/>
          <a:stretch>
            <a:fillRect/>
          </a:stretch>
        </p:blipFill>
        <p:spPr>
          <a:xfrm>
            <a:off x="289813" y="-4501"/>
            <a:ext cx="4649340" cy="5148002"/>
          </a:xfrm>
          <a:prstGeom prst="rect">
            <a:avLst/>
          </a:prstGeom>
        </p:spPr>
      </p:pic>
    </p:spTree>
    <p:extLst>
      <p:ext uri="{BB962C8B-B14F-4D97-AF65-F5344CB8AC3E}">
        <p14:creationId xmlns:p14="http://schemas.microsoft.com/office/powerpoint/2010/main" val="3863802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30</a:t>
            </a:fld>
            <a:endParaRPr lang="en-US"/>
          </a:p>
        </p:txBody>
      </p:sp>
      <p:sp>
        <p:nvSpPr>
          <p:cNvPr id="6" name="TextBox 5"/>
          <p:cNvSpPr txBox="1"/>
          <p:nvPr/>
        </p:nvSpPr>
        <p:spPr>
          <a:xfrm>
            <a:off x="431733" y="1435486"/>
            <a:ext cx="3354497" cy="1938992"/>
          </a:xfrm>
          <a:prstGeom prst="rect">
            <a:avLst/>
          </a:prstGeom>
          <a:noFill/>
        </p:spPr>
        <p:txBody>
          <a:bodyPr wrap="square" rtlCol="0">
            <a:spAutoFit/>
          </a:bodyPr>
          <a:lstStyle/>
          <a:p>
            <a:pPr algn="ctr"/>
            <a:r>
              <a:rPr lang="en-US" sz="6000" dirty="0" smtClean="0"/>
              <a:t>Give up in disgust!</a:t>
            </a:r>
            <a:endParaRPr lang="en-US" sz="6000" dirty="0"/>
          </a:p>
        </p:txBody>
      </p:sp>
      <p:pic>
        <p:nvPicPr>
          <p:cNvPr id="7" name="Picture 6"/>
          <p:cNvPicPr>
            <a:picLocks noChangeAspect="1"/>
          </p:cNvPicPr>
          <p:nvPr/>
        </p:nvPicPr>
        <p:blipFill>
          <a:blip r:embed="rId2"/>
          <a:stretch>
            <a:fillRect/>
          </a:stretch>
        </p:blipFill>
        <p:spPr>
          <a:xfrm>
            <a:off x="4154574" y="213069"/>
            <a:ext cx="4070691" cy="4744348"/>
          </a:xfrm>
          <a:prstGeom prst="rect">
            <a:avLst/>
          </a:prstGeom>
        </p:spPr>
      </p:pic>
    </p:spTree>
    <p:extLst>
      <p:ext uri="{BB962C8B-B14F-4D97-AF65-F5344CB8AC3E}">
        <p14:creationId xmlns:p14="http://schemas.microsoft.com/office/powerpoint/2010/main" val="18663709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298" y="605118"/>
            <a:ext cx="4086347" cy="3869343"/>
          </a:xfrm>
        </p:spPr>
        <p:txBody>
          <a:bodyPr>
            <a:normAutofit fontScale="90000"/>
          </a:bodyPr>
          <a:lstStyle/>
          <a:p>
            <a:r>
              <a:rPr lang="en-US" dirty="0" smtClean="0"/>
              <a:t>cs4414 Student </a:t>
            </a:r>
            <a:br>
              <a:rPr lang="en-US" dirty="0" smtClean="0"/>
            </a:br>
            <a:r>
              <a:rPr lang="en-US" dirty="0" smtClean="0"/>
              <a:t/>
            </a:r>
            <a:br>
              <a:rPr lang="en-US" dirty="0" smtClean="0"/>
            </a:br>
            <a:r>
              <a:rPr lang="en-US" dirty="0" smtClean="0"/>
              <a:t/>
            </a:r>
            <a:br>
              <a:rPr lang="en-US" dirty="0" smtClean="0"/>
            </a:br>
            <a:r>
              <a:rPr lang="en-US" dirty="0" smtClean="0"/>
              <a:t>“Professional Amateur</a:t>
            </a:r>
            <a:br>
              <a:rPr lang="en-US" dirty="0" smtClean="0"/>
            </a:br>
            <a:r>
              <a:rPr lang="en-US" dirty="0" smtClean="0"/>
              <a:t>Programmer”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31</a:t>
            </a:fld>
            <a:endParaRPr lang="en-US"/>
          </a:p>
        </p:txBody>
      </p:sp>
      <p:pic>
        <p:nvPicPr>
          <p:cNvPr id="7" name="Picture 6"/>
          <p:cNvPicPr>
            <a:picLocks noChangeAspect="1"/>
          </p:cNvPicPr>
          <p:nvPr/>
        </p:nvPicPr>
        <p:blipFill rotWithShape="1">
          <a:blip r:embed="rId2"/>
          <a:srcRect l="8928" r="5358"/>
          <a:stretch/>
        </p:blipFill>
        <p:spPr>
          <a:xfrm>
            <a:off x="451766" y="89156"/>
            <a:ext cx="4244532" cy="4951952"/>
          </a:xfrm>
          <a:prstGeom prst="rect">
            <a:avLst/>
          </a:prstGeom>
        </p:spPr>
      </p:pic>
    </p:spTree>
    <p:extLst>
      <p:ext uri="{BB962C8B-B14F-4D97-AF65-F5344CB8AC3E}">
        <p14:creationId xmlns:p14="http://schemas.microsoft.com/office/powerpoint/2010/main" val="1024532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Programming Mysteries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err="1" smtClean="0"/>
              <a:t>DuckDuckGo</a:t>
            </a:r>
            <a:r>
              <a:rPr lang="en-US" dirty="0" smtClean="0"/>
              <a:t> (or Google) is your friend!</a:t>
            </a:r>
          </a:p>
          <a:p>
            <a:pPr marL="514350" indent="-514350">
              <a:buFont typeface="+mj-lt"/>
              <a:buAutoNum type="arabicPeriod"/>
            </a:pPr>
            <a:r>
              <a:rPr lang="en-US" dirty="0">
                <a:hlinkClick r:id="rId2"/>
              </a:rPr>
              <a:t>s</a:t>
            </a:r>
            <a:r>
              <a:rPr lang="en-US" dirty="0" smtClean="0">
                <a:hlinkClick r:id="rId2"/>
              </a:rPr>
              <a:t>tackoverflow</a:t>
            </a:r>
            <a:r>
              <a:rPr lang="en-US" dirty="0" smtClean="0"/>
              <a:t> [rust]</a:t>
            </a:r>
          </a:p>
          <a:p>
            <a:pPr marL="514350" indent="-514350">
              <a:buFont typeface="+mj-lt"/>
              <a:buAutoNum type="arabicPeriod"/>
            </a:pPr>
            <a:r>
              <a:rPr lang="en-US" dirty="0" smtClean="0"/>
              <a:t>Experiment!</a:t>
            </a:r>
          </a:p>
          <a:p>
            <a:pPr marL="514350" indent="-514350">
              <a:buFont typeface="+mj-lt"/>
              <a:buAutoNum type="arabicPeriod"/>
            </a:pPr>
            <a:r>
              <a:rPr lang="en-US" dirty="0" smtClean="0"/>
              <a:t>Ask for help:</a:t>
            </a:r>
          </a:p>
          <a:p>
            <a:pPr marL="857250" lvl="1" indent="-457200"/>
            <a:r>
              <a:rPr lang="en-US" b="1" dirty="0" smtClean="0"/>
              <a:t>IRC</a:t>
            </a:r>
          </a:p>
          <a:p>
            <a:pPr marL="857250" lvl="1" indent="-457200"/>
            <a:r>
              <a:rPr lang="en-US" b="1" dirty="0" smtClean="0"/>
              <a:t>rust-</a:t>
            </a:r>
            <a:r>
              <a:rPr lang="en-US" b="1" dirty="0" err="1" smtClean="0"/>
              <a:t>class.org</a:t>
            </a:r>
            <a:endParaRPr lang="en-US" b="1" dirty="0" smtClean="0"/>
          </a:p>
          <a:p>
            <a:pPr marL="400050" lvl="1" indent="0">
              <a:buNone/>
            </a:pPr>
            <a:r>
              <a:rPr lang="en-US" dirty="0"/>
              <a:t>	</a:t>
            </a:r>
            <a:r>
              <a:rPr lang="en-US" dirty="0" smtClean="0"/>
              <a:t>	</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32</a:t>
            </a:fld>
            <a:endParaRPr lang="en-US"/>
          </a:p>
        </p:txBody>
      </p:sp>
      <p:sp>
        <p:nvSpPr>
          <p:cNvPr id="7" name="TextBox 6"/>
          <p:cNvSpPr txBox="1"/>
          <p:nvPr/>
        </p:nvSpPr>
        <p:spPr>
          <a:xfrm>
            <a:off x="4526184" y="2347854"/>
            <a:ext cx="4171254" cy="22467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t>If you figure something useful out that is not well documented</a:t>
            </a:r>
            <a:r>
              <a:rPr lang="en-US" sz="2800" dirty="0" smtClean="0"/>
              <a:t>, </a:t>
            </a:r>
            <a:r>
              <a:rPr lang="en-US" sz="2800" b="1" dirty="0" smtClean="0"/>
              <a:t>document </a:t>
            </a:r>
            <a:r>
              <a:rPr lang="en-US" sz="2800" b="1" dirty="0" smtClean="0"/>
              <a:t>it: </a:t>
            </a:r>
            <a:r>
              <a:rPr lang="en-US" sz="2800" dirty="0" smtClean="0"/>
              <a:t>course </a:t>
            </a:r>
            <a:r>
              <a:rPr lang="en-US" sz="2800" dirty="0" smtClean="0"/>
              <a:t>forum </a:t>
            </a:r>
            <a:r>
              <a:rPr lang="en-US" sz="2800" dirty="0" smtClean="0"/>
              <a:t>comment, “</a:t>
            </a:r>
            <a:r>
              <a:rPr lang="en-US" sz="2800" dirty="0" smtClean="0"/>
              <a:t>blog” post</a:t>
            </a:r>
            <a:endParaRPr lang="en-US" sz="2800" dirty="0"/>
          </a:p>
        </p:txBody>
      </p:sp>
    </p:spTree>
    <p:extLst>
      <p:ext uri="{BB962C8B-B14F-4D97-AF65-F5344CB8AC3E}">
        <p14:creationId xmlns:p14="http://schemas.microsoft.com/office/powerpoint/2010/main" val="6170998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715" t="23104" r="34614"/>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
        <p:nvSpPr>
          <p:cNvPr id="6" name="TextBox 5"/>
          <p:cNvSpPr txBox="1"/>
          <p:nvPr/>
        </p:nvSpPr>
        <p:spPr>
          <a:xfrm>
            <a:off x="2800893" y="245375"/>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a:t>
            </a:r>
            <a:r>
              <a:rPr lang="en-US" sz="3600" dirty="0" smtClean="0"/>
              <a:t>strings </a:t>
            </a:r>
            <a:r>
              <a:rPr lang="en-US" sz="3600" dirty="0" smtClean="0"/>
              <a:t>is….</a:t>
            </a:r>
            <a:endParaRPr lang="en-US" sz="3600" dirty="0"/>
          </a:p>
        </p:txBody>
      </p:sp>
    </p:spTree>
    <p:extLst>
      <p:ext uri="{BB962C8B-B14F-4D97-AF65-F5344CB8AC3E}">
        <p14:creationId xmlns:p14="http://schemas.microsoft.com/office/powerpoint/2010/main" val="18842515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862" r="10138"/>
          <a:stretch/>
        </p:blipFill>
        <p:spPr>
          <a:xfrm>
            <a:off x="-1" y="-11340"/>
            <a:ext cx="9144001" cy="6858000"/>
          </a:xfrm>
          <a:prstGeom prst="rect">
            <a:avLst/>
          </a:prstGeom>
        </p:spPr>
      </p:pic>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6" name="TextBox 5"/>
          <p:cNvSpPr txBox="1"/>
          <p:nvPr/>
        </p:nvSpPr>
        <p:spPr>
          <a:xfrm>
            <a:off x="762003" y="228601"/>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a:off x="6781268" y="779718"/>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val="212792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35</a:t>
            </a:fld>
            <a:endParaRPr lang="en-US"/>
          </a:p>
        </p:txBody>
      </p:sp>
      <p:pic>
        <p:nvPicPr>
          <p:cNvPr id="9" name="Picture 8"/>
          <p:cNvPicPr>
            <a:picLocks noChangeAspect="1"/>
          </p:cNvPicPr>
          <p:nvPr/>
        </p:nvPicPr>
        <p:blipFill rotWithShape="1">
          <a:blip r:embed="rId2"/>
          <a:srcRect l="14862" r="10138"/>
          <a:stretch/>
        </p:blipFill>
        <p:spPr>
          <a:xfrm>
            <a:off x="-1" y="-11340"/>
            <a:ext cx="9144001" cy="6858000"/>
          </a:xfrm>
          <a:prstGeom prst="rect">
            <a:avLst/>
          </a:prstGeom>
        </p:spPr>
      </p:pic>
      <p:sp>
        <p:nvSpPr>
          <p:cNvPr id="10" name="Rectangle 9"/>
          <p:cNvSpPr/>
          <p:nvPr/>
        </p:nvSpPr>
        <p:spPr>
          <a:xfrm>
            <a:off x="6781268" y="779718"/>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
        <p:nvSpPr>
          <p:cNvPr id="8" name="TextBox 7"/>
          <p:cNvSpPr txBox="1"/>
          <p:nvPr/>
        </p:nvSpPr>
        <p:spPr>
          <a:xfrm>
            <a:off x="3835750" y="1747170"/>
            <a:ext cx="5093374" cy="310854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smtClean="0"/>
              <a:t>Note: </a:t>
            </a:r>
            <a:r>
              <a:rPr lang="en-US" sz="2800" dirty="0" smtClean="0"/>
              <a:t>last semester’s students had much less documentation, and an even more buggy compiler, but still survived!  (And some did contribute to writing the tutorials and improving the compiler you are using now.) </a:t>
            </a:r>
            <a:endParaRPr lang="en-US" sz="2800" dirty="0"/>
          </a:p>
        </p:txBody>
      </p:sp>
      <p:sp>
        <p:nvSpPr>
          <p:cNvPr id="6" name="TextBox 5"/>
          <p:cNvSpPr txBox="1"/>
          <p:nvPr/>
        </p:nvSpPr>
        <p:spPr>
          <a:xfrm>
            <a:off x="762003" y="228601"/>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Tree>
    <p:extLst>
      <p:ext uri="{BB962C8B-B14F-4D97-AF65-F5344CB8AC3E}">
        <p14:creationId xmlns:p14="http://schemas.microsoft.com/office/powerpoint/2010/main" val="2721048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3434"/>
            <a:ext cx="8229600" cy="1560108"/>
          </a:xfrm>
        </p:spPr>
        <p:txBody>
          <a:bodyPr>
            <a:noAutofit/>
          </a:bodyPr>
          <a:lstStyle/>
          <a:p>
            <a:pPr marL="0" indent="0" algn="ctr">
              <a:buNone/>
            </a:pPr>
            <a:r>
              <a:rPr lang="en-US" sz="4800" dirty="0" smtClean="0"/>
              <a:t>How can several programs share a processor?</a:t>
            </a:r>
          </a:p>
          <a:p>
            <a:endParaRPr lang="en-US" sz="4800" dirty="0" smtClean="0"/>
          </a:p>
          <a:p>
            <a:endParaRPr lang="en-US" sz="4800" dirty="0" smtClean="0"/>
          </a:p>
          <a:p>
            <a:endParaRPr lang="en-US" sz="4800" dirty="0"/>
          </a:p>
        </p:txBody>
      </p:sp>
      <p:sp>
        <p:nvSpPr>
          <p:cNvPr id="4" name="Slide Number Placeholder 3"/>
          <p:cNvSpPr>
            <a:spLocks noGrp="1"/>
          </p:cNvSpPr>
          <p:nvPr>
            <p:ph type="sldNum" sz="quarter" idx="12"/>
          </p:nvPr>
        </p:nvSpPr>
        <p:spPr/>
        <p:txBody>
          <a:bodyPr/>
          <a:lstStyle/>
          <a:p>
            <a:fld id="{6507B5A5-F0C2-644D-AEA7-E773B6B78F38}" type="slidenum">
              <a:rPr lang="en-US" smtClean="0"/>
              <a:t>36</a:t>
            </a:fld>
            <a:endParaRPr lang="en-US"/>
          </a:p>
        </p:txBody>
      </p:sp>
      <p:pic>
        <p:nvPicPr>
          <p:cNvPr id="9" name="Picture 8" descr="Screen Shot 2014-01-28 at 8.57.21 AM.png"/>
          <p:cNvPicPr>
            <a:picLocks noChangeAspect="1"/>
          </p:cNvPicPr>
          <p:nvPr/>
        </p:nvPicPr>
        <p:blipFill rotWithShape="1">
          <a:blip r:embed="rId2">
            <a:extLst>
              <a:ext uri="{28A0092B-C50C-407E-A947-70E740481C1C}">
                <a14:useLocalDpi xmlns:a14="http://schemas.microsoft.com/office/drawing/2010/main" val="0"/>
              </a:ext>
            </a:extLst>
          </a:blip>
          <a:srcRect r="44298" b="22253"/>
          <a:stretch/>
        </p:blipFill>
        <p:spPr>
          <a:xfrm>
            <a:off x="1235964" y="2280821"/>
            <a:ext cx="7450836" cy="2273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7255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82319" y="2464162"/>
            <a:ext cx="5173296" cy="2167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ectangle 16"/>
          <p:cNvSpPr/>
          <p:nvPr/>
        </p:nvSpPr>
        <p:spPr>
          <a:xfrm>
            <a:off x="369116" y="502906"/>
            <a:ext cx="5883724" cy="17304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327104" y="490712"/>
            <a:ext cx="2698611" cy="1677515"/>
          </a:xfrm>
        </p:spPr>
        <p:txBody>
          <a:bodyPr>
            <a:normAutofit/>
          </a:bodyPr>
          <a:lstStyle/>
          <a:p>
            <a:r>
              <a:rPr lang="en-US" dirty="0" smtClean="0"/>
              <a:t>Recap </a:t>
            </a:r>
            <a:r>
              <a:rPr lang="en-US" dirty="0" smtClean="0"/>
              <a:t/>
            </a:r>
            <a:br>
              <a:rPr lang="en-US" dirty="0" smtClean="0"/>
            </a:br>
            <a:r>
              <a:rPr lang="en-US" dirty="0" smtClean="0"/>
              <a:t>Last Class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sp>
        <p:nvSpPr>
          <p:cNvPr id="7" name="Right Arrow 6"/>
          <p:cNvSpPr/>
          <p:nvPr/>
        </p:nvSpPr>
        <p:spPr>
          <a:xfrm>
            <a:off x="1801753" y="1241807"/>
            <a:ext cx="582618" cy="251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 name="TextBox 8"/>
          <p:cNvSpPr txBox="1"/>
          <p:nvPr/>
        </p:nvSpPr>
        <p:spPr>
          <a:xfrm>
            <a:off x="612898" y="1780183"/>
            <a:ext cx="990212" cy="369332"/>
          </a:xfrm>
          <a:prstGeom prst="rect">
            <a:avLst/>
          </a:prstGeom>
          <a:noFill/>
        </p:spPr>
        <p:txBody>
          <a:bodyPr wrap="none" rtlCol="0">
            <a:spAutoFit/>
          </a:bodyPr>
          <a:lstStyle/>
          <a:p>
            <a:r>
              <a:rPr lang="en-US" dirty="0" smtClean="0"/>
              <a:t>Program</a:t>
            </a:r>
            <a:endParaRPr lang="en-US" dirty="0"/>
          </a:p>
        </p:txBody>
      </p:sp>
      <p:sp>
        <p:nvSpPr>
          <p:cNvPr id="12" name="Right Arrow 11"/>
          <p:cNvSpPr/>
          <p:nvPr/>
        </p:nvSpPr>
        <p:spPr>
          <a:xfrm>
            <a:off x="3891877" y="1241807"/>
            <a:ext cx="582618" cy="251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29" name="Group 28"/>
          <p:cNvGrpSpPr/>
          <p:nvPr/>
        </p:nvGrpSpPr>
        <p:grpSpPr>
          <a:xfrm>
            <a:off x="3762571" y="2550509"/>
            <a:ext cx="4980538" cy="2006983"/>
            <a:chOff x="6473820" y="3217323"/>
            <a:chExt cx="6232073" cy="3290062"/>
          </a:xfrm>
        </p:grpSpPr>
        <p:pic>
          <p:nvPicPr>
            <p:cNvPr id="18" name="Picture 17"/>
            <p:cNvPicPr>
              <a:picLocks noChangeAspect="1"/>
            </p:cNvPicPr>
            <p:nvPr/>
          </p:nvPicPr>
          <p:blipFill rotWithShape="1">
            <a:blip r:embed="rId2"/>
            <a:srcRect r="29185"/>
            <a:stretch/>
          </p:blipFill>
          <p:spPr>
            <a:xfrm>
              <a:off x="9356273" y="3495085"/>
              <a:ext cx="2393774" cy="2574798"/>
            </a:xfrm>
            <a:prstGeom prst="rect">
              <a:avLst/>
            </a:prstGeom>
          </p:spPr>
        </p:pic>
        <p:sp>
          <p:nvSpPr>
            <p:cNvPr id="19" name="Right Arrow 18"/>
            <p:cNvSpPr/>
            <p:nvPr/>
          </p:nvSpPr>
          <p:spPr>
            <a:xfrm>
              <a:off x="8125792" y="3326694"/>
              <a:ext cx="1099945" cy="57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 name="Right Arrow 19"/>
            <p:cNvSpPr/>
            <p:nvPr/>
          </p:nvSpPr>
          <p:spPr>
            <a:xfrm>
              <a:off x="8125792" y="4420332"/>
              <a:ext cx="1099945" cy="57835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1" name="Right Arrow 20"/>
            <p:cNvSpPr/>
            <p:nvPr/>
          </p:nvSpPr>
          <p:spPr>
            <a:xfrm>
              <a:off x="8125792" y="5491532"/>
              <a:ext cx="1099945" cy="5783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a:p>
          </p:txBody>
        </p:sp>
        <p:sp>
          <p:nvSpPr>
            <p:cNvPr id="22" name="TextBox 21"/>
            <p:cNvSpPr txBox="1"/>
            <p:nvPr/>
          </p:nvSpPr>
          <p:spPr>
            <a:xfrm>
              <a:off x="6473820" y="3387422"/>
              <a:ext cx="1643163" cy="655903"/>
            </a:xfrm>
            <a:prstGeom prst="rect">
              <a:avLst/>
            </a:prstGeom>
            <a:noFill/>
          </p:spPr>
          <p:txBody>
            <a:bodyPr wrap="none" rtlCol="0">
              <a:spAutoFit/>
            </a:bodyPr>
            <a:lstStyle/>
            <a:p>
              <a:r>
                <a:rPr lang="en-US" sz="2000" b="1" dirty="0" smtClean="0"/>
                <a:t>Program A</a:t>
              </a:r>
              <a:endParaRPr lang="en-US" sz="2000" b="1" dirty="0"/>
            </a:p>
          </p:txBody>
        </p:sp>
        <p:sp>
          <p:nvSpPr>
            <p:cNvPr id="23" name="TextBox 22"/>
            <p:cNvSpPr txBox="1"/>
            <p:nvPr/>
          </p:nvSpPr>
          <p:spPr>
            <a:xfrm>
              <a:off x="6473820" y="4445654"/>
              <a:ext cx="1627116" cy="655903"/>
            </a:xfrm>
            <a:prstGeom prst="rect">
              <a:avLst/>
            </a:prstGeom>
            <a:noFill/>
          </p:spPr>
          <p:txBody>
            <a:bodyPr wrap="none" rtlCol="0">
              <a:spAutoFit/>
            </a:bodyPr>
            <a:lstStyle/>
            <a:p>
              <a:r>
                <a:rPr lang="en-US" sz="2000" b="1" dirty="0" smtClean="0"/>
                <a:t>Program B</a:t>
              </a:r>
              <a:endParaRPr lang="en-US" sz="2000" b="1" dirty="0"/>
            </a:p>
          </p:txBody>
        </p:sp>
        <p:sp>
          <p:nvSpPr>
            <p:cNvPr id="24" name="TextBox 23"/>
            <p:cNvSpPr txBox="1"/>
            <p:nvPr/>
          </p:nvSpPr>
          <p:spPr>
            <a:xfrm>
              <a:off x="6473820" y="5526809"/>
              <a:ext cx="1616648" cy="655903"/>
            </a:xfrm>
            <a:prstGeom prst="rect">
              <a:avLst/>
            </a:prstGeom>
            <a:noFill/>
          </p:spPr>
          <p:txBody>
            <a:bodyPr wrap="none" rtlCol="0">
              <a:spAutoFit/>
            </a:bodyPr>
            <a:lstStyle/>
            <a:p>
              <a:r>
                <a:rPr lang="en-US" sz="2000" b="1" dirty="0" smtClean="0"/>
                <a:t>Program C</a:t>
              </a:r>
              <a:endParaRPr lang="en-US" sz="2000" b="1" dirty="0"/>
            </a:p>
          </p:txBody>
        </p:sp>
        <p:sp>
          <p:nvSpPr>
            <p:cNvPr id="25" name="Rectangle 24"/>
            <p:cNvSpPr/>
            <p:nvPr/>
          </p:nvSpPr>
          <p:spPr>
            <a:xfrm>
              <a:off x="12172493" y="3217323"/>
              <a:ext cx="533400" cy="9031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6" name="Rectangle 25"/>
            <p:cNvSpPr/>
            <p:nvPr/>
          </p:nvSpPr>
          <p:spPr>
            <a:xfrm>
              <a:off x="12172493" y="4225032"/>
              <a:ext cx="533400" cy="58405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tx1"/>
                  </a:solidFill>
                </a:rPr>
                <a:t>B</a:t>
              </a:r>
            </a:p>
          </p:txBody>
        </p:sp>
        <p:sp>
          <p:nvSpPr>
            <p:cNvPr id="27" name="Rectangle 26"/>
            <p:cNvSpPr/>
            <p:nvPr/>
          </p:nvSpPr>
          <p:spPr>
            <a:xfrm>
              <a:off x="12172493" y="4910832"/>
              <a:ext cx="533400" cy="5705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8" name="Rectangle 27"/>
            <p:cNvSpPr/>
            <p:nvPr/>
          </p:nvSpPr>
          <p:spPr>
            <a:xfrm>
              <a:off x="12172493" y="5554452"/>
              <a:ext cx="533400" cy="9529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smtClean="0">
                  <a:solidFill>
                    <a:schemeClr val="tx1"/>
                  </a:solidFill>
                </a:rPr>
                <a:t>C</a:t>
              </a:r>
              <a:endParaRPr lang="en-US" sz="1600" b="1" dirty="0">
                <a:solidFill>
                  <a:schemeClr val="tx1"/>
                </a:solidFill>
              </a:endParaRPr>
            </a:p>
          </p:txBody>
        </p:sp>
      </p:grpSp>
      <p:sp>
        <p:nvSpPr>
          <p:cNvPr id="31" name="Bent-Up Arrow 30"/>
          <p:cNvSpPr/>
          <p:nvPr/>
        </p:nvSpPr>
        <p:spPr>
          <a:xfrm rot="5400000">
            <a:off x="2139889" y="2235240"/>
            <a:ext cx="1413279" cy="1521596"/>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TextBox 31"/>
          <p:cNvSpPr txBox="1"/>
          <p:nvPr/>
        </p:nvSpPr>
        <p:spPr>
          <a:xfrm>
            <a:off x="2050773" y="52432"/>
            <a:ext cx="2333992" cy="461665"/>
          </a:xfrm>
          <a:prstGeom prst="rect">
            <a:avLst/>
          </a:prstGeom>
          <a:noFill/>
        </p:spPr>
        <p:txBody>
          <a:bodyPr wrap="none" rtlCol="0">
            <a:spAutoFit/>
          </a:bodyPr>
          <a:lstStyle/>
          <a:p>
            <a:r>
              <a:rPr lang="en-US" sz="2400" b="1" dirty="0" smtClean="0"/>
              <a:t>Batch Processing</a:t>
            </a:r>
            <a:endParaRPr lang="en-US" sz="2400" b="1" dirty="0"/>
          </a:p>
        </p:txBody>
      </p:sp>
      <p:sp>
        <p:nvSpPr>
          <p:cNvPr id="33" name="TextBox 32"/>
          <p:cNvSpPr txBox="1"/>
          <p:nvPr/>
        </p:nvSpPr>
        <p:spPr>
          <a:xfrm>
            <a:off x="838200" y="3771902"/>
            <a:ext cx="2609308" cy="461665"/>
          </a:xfrm>
          <a:prstGeom prst="rect">
            <a:avLst/>
          </a:prstGeom>
          <a:noFill/>
        </p:spPr>
        <p:txBody>
          <a:bodyPr wrap="none" rtlCol="0">
            <a:spAutoFit/>
          </a:bodyPr>
          <a:lstStyle/>
          <a:p>
            <a:r>
              <a:rPr lang="en-US" sz="2400" b="1" dirty="0" smtClean="0"/>
              <a:t>Multiprogramming</a:t>
            </a:r>
            <a:endParaRPr lang="en-US" sz="2400" b="1" dirty="0"/>
          </a:p>
        </p:txBody>
      </p:sp>
      <p:pic>
        <p:nvPicPr>
          <p:cNvPr id="34" name="Picture 33">
            <a:hlinkClick r:id="rId3"/>
          </p:cNvPr>
          <p:cNvPicPr>
            <a:picLocks noChangeAspect="1"/>
          </p:cNvPicPr>
          <p:nvPr/>
        </p:nvPicPr>
        <p:blipFill>
          <a:blip r:embed="rId4"/>
          <a:stretch>
            <a:fillRect/>
          </a:stretch>
        </p:blipFill>
        <p:spPr>
          <a:xfrm>
            <a:off x="519051" y="604683"/>
            <a:ext cx="1237179" cy="1525703"/>
          </a:xfrm>
          <a:prstGeom prst="rect">
            <a:avLst/>
          </a:prstGeom>
        </p:spPr>
      </p:pic>
      <p:pic>
        <p:nvPicPr>
          <p:cNvPr id="35" name="Picture 34"/>
          <p:cNvPicPr>
            <a:picLocks noChangeAspect="1"/>
          </p:cNvPicPr>
          <p:nvPr/>
        </p:nvPicPr>
        <p:blipFill rotWithShape="1">
          <a:blip r:embed="rId2"/>
          <a:srcRect r="29185"/>
          <a:stretch/>
        </p:blipFill>
        <p:spPr>
          <a:xfrm>
            <a:off x="4525202" y="632348"/>
            <a:ext cx="1573133" cy="1470373"/>
          </a:xfrm>
          <a:prstGeom prst="rect">
            <a:avLst/>
          </a:prstGeom>
        </p:spPr>
      </p:pic>
      <p:pic>
        <p:nvPicPr>
          <p:cNvPr id="36" name="Picture 35"/>
          <p:cNvPicPr>
            <a:picLocks noChangeAspect="1"/>
          </p:cNvPicPr>
          <p:nvPr/>
        </p:nvPicPr>
        <p:blipFill>
          <a:blip r:embed="rId5"/>
          <a:stretch>
            <a:fillRect/>
          </a:stretch>
        </p:blipFill>
        <p:spPr>
          <a:xfrm>
            <a:off x="2375849" y="789209"/>
            <a:ext cx="1558323" cy="1156651"/>
          </a:xfrm>
          <a:prstGeom prst="rect">
            <a:avLst/>
          </a:prstGeom>
        </p:spPr>
      </p:pic>
    </p:spTree>
    <p:extLst>
      <p:ext uri="{BB962C8B-B14F-4D97-AF65-F5344CB8AC3E}">
        <p14:creationId xmlns:p14="http://schemas.microsoft.com/office/powerpoint/2010/main" val="42932678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Processor-Sharing</a:t>
            </a:r>
            <a:endParaRPr lang="en-US" dirty="0"/>
          </a:p>
        </p:txBody>
      </p:sp>
      <p:sp>
        <p:nvSpPr>
          <p:cNvPr id="7" name="Content Placeholder 6"/>
          <p:cNvSpPr>
            <a:spLocks noGrp="1"/>
          </p:cNvSpPr>
          <p:nvPr>
            <p:ph idx="1"/>
          </p:nvPr>
        </p:nvSpPr>
        <p:spPr>
          <a:xfrm>
            <a:off x="457199" y="1200151"/>
            <a:ext cx="8390595" cy="3394472"/>
          </a:xfrm>
        </p:spPr>
        <p:txBody>
          <a:bodyPr>
            <a:normAutofit fontScale="77500" lnSpcReduction="20000"/>
          </a:bodyPr>
          <a:lstStyle/>
          <a:p>
            <a:pPr marL="0" indent="0">
              <a:buNone/>
            </a:pPr>
            <a:r>
              <a:rPr lang="en-US" b="1" dirty="0" smtClean="0"/>
              <a:t>Multiprogramming</a:t>
            </a:r>
          </a:p>
          <a:p>
            <a:pPr marL="0" indent="0">
              <a:buNone/>
            </a:pPr>
            <a:r>
              <a:rPr lang="en-US" b="1" dirty="0"/>
              <a:t>	</a:t>
            </a:r>
            <a:r>
              <a:rPr lang="en-US" dirty="0" smtClean="0"/>
              <a:t>User program </a:t>
            </a:r>
            <a:r>
              <a:rPr lang="en-US" dirty="0" smtClean="0"/>
              <a:t>runs </a:t>
            </a:r>
            <a:r>
              <a:rPr lang="en-US" dirty="0" smtClean="0"/>
              <a:t>until it gets stuck,</a:t>
            </a:r>
            <a:r>
              <a:rPr lang="en-US" dirty="0"/>
              <a:t> </a:t>
            </a:r>
            <a:r>
              <a:rPr lang="en-US" dirty="0" smtClean="0"/>
              <a:t>then </a:t>
            </a:r>
            <a:r>
              <a:rPr lang="en-US" dirty="0" smtClean="0"/>
              <a:t>supervisor runs.</a:t>
            </a:r>
            <a:endParaRPr lang="en-US" dirty="0" smtClean="0"/>
          </a:p>
          <a:p>
            <a:pPr marL="0" indent="0">
              <a:buNone/>
            </a:pPr>
            <a:endParaRPr lang="en-US" sz="1800" b="1" dirty="0" smtClean="0"/>
          </a:p>
          <a:p>
            <a:pPr marL="0" indent="0">
              <a:buNone/>
            </a:pPr>
            <a:r>
              <a:rPr lang="en-US" b="1" dirty="0" smtClean="0"/>
              <a:t>Non</a:t>
            </a:r>
            <a:r>
              <a:rPr lang="en-US" b="1" dirty="0" smtClean="0"/>
              <a:t>-preemptive multi-tasking</a:t>
            </a:r>
            <a:endParaRPr lang="en-US" b="1" dirty="0"/>
          </a:p>
          <a:p>
            <a:pPr marL="0" indent="0">
              <a:buNone/>
            </a:pPr>
            <a:r>
              <a:rPr lang="en-US" b="1" dirty="0"/>
              <a:t>	</a:t>
            </a:r>
            <a:r>
              <a:rPr lang="en-US" dirty="0"/>
              <a:t>User program </a:t>
            </a:r>
            <a:r>
              <a:rPr lang="en-US" dirty="0" smtClean="0"/>
              <a:t>runs </a:t>
            </a:r>
            <a:r>
              <a:rPr lang="en-US" dirty="0"/>
              <a:t>until it </a:t>
            </a:r>
            <a:r>
              <a:rPr lang="en-US" dirty="0" smtClean="0"/>
              <a:t>decides to let the </a:t>
            </a:r>
            <a:r>
              <a:rPr lang="en-US" dirty="0" smtClean="0"/>
              <a:t>supervisor run</a:t>
            </a:r>
            <a:r>
              <a:rPr lang="en-US" dirty="0" smtClean="0"/>
              <a:t>.</a:t>
            </a:r>
            <a:endParaRPr lang="en-US" b="1" dirty="0" smtClean="0"/>
          </a:p>
          <a:p>
            <a:pPr marL="0" indent="0">
              <a:buNone/>
            </a:pPr>
            <a:endParaRPr lang="en-US" sz="1800" b="1" dirty="0" smtClean="0"/>
          </a:p>
          <a:p>
            <a:pPr marL="0" indent="0">
              <a:buNone/>
            </a:pPr>
            <a:r>
              <a:rPr lang="en-US" b="1" dirty="0" smtClean="0"/>
              <a:t>Preemptive </a:t>
            </a:r>
            <a:r>
              <a:rPr lang="en-US" b="1" dirty="0"/>
              <a:t>multi-tasking</a:t>
            </a:r>
          </a:p>
          <a:p>
            <a:pPr marL="0" indent="0">
              <a:buNone/>
            </a:pPr>
            <a:r>
              <a:rPr lang="en-US" b="1" dirty="0"/>
              <a:t>	</a:t>
            </a:r>
            <a:r>
              <a:rPr lang="en-US" dirty="0"/>
              <a:t>User program </a:t>
            </a:r>
            <a:r>
              <a:rPr lang="en-US" dirty="0" smtClean="0"/>
              <a:t>runs </a:t>
            </a:r>
            <a:r>
              <a:rPr lang="en-US" dirty="0"/>
              <a:t>until </a:t>
            </a:r>
            <a:r>
              <a:rPr lang="en-US" dirty="0" smtClean="0"/>
              <a:t>the (approximately) </a:t>
            </a:r>
            <a:r>
              <a:rPr lang="en-US" dirty="0" smtClean="0"/>
              <a:t>supervisor 	decides </a:t>
            </a:r>
            <a:r>
              <a:rPr lang="en-US" dirty="0" smtClean="0"/>
              <a:t>to let another program run.</a:t>
            </a:r>
            <a:endParaRPr lang="en-US" dirty="0"/>
          </a:p>
          <a:p>
            <a:pPr marL="0" indent="0">
              <a:buNone/>
            </a:pP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t>38</a:t>
            </a:fld>
            <a:endParaRPr lang="en-US"/>
          </a:p>
        </p:txBody>
      </p:sp>
    </p:spTree>
    <p:extLst>
      <p:ext uri="{BB962C8B-B14F-4D97-AF65-F5344CB8AC3E}">
        <p14:creationId xmlns:p14="http://schemas.microsoft.com/office/powerpoint/2010/main" val="173853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Grading</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sp>
        <p:nvSpPr>
          <p:cNvPr id="8" name="Rectangle 7"/>
          <p:cNvSpPr/>
          <p:nvPr/>
        </p:nvSpPr>
        <p:spPr>
          <a:xfrm>
            <a:off x="2953626" y="1101422"/>
            <a:ext cx="3233978"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3200" dirty="0"/>
              <a:t>Don’t be stressed!</a:t>
            </a:r>
          </a:p>
        </p:txBody>
      </p:sp>
      <p:pic>
        <p:nvPicPr>
          <p:cNvPr id="9" name="Picture 8" descr="Screen Shot 2014-01-28 at 9.05.17 AM.png"/>
          <p:cNvPicPr>
            <a:picLocks noChangeAspect="1"/>
          </p:cNvPicPr>
          <p:nvPr/>
        </p:nvPicPr>
        <p:blipFill rotWithShape="1">
          <a:blip r:embed="rId2">
            <a:extLst>
              <a:ext uri="{28A0092B-C50C-407E-A947-70E740481C1C}">
                <a14:useLocalDpi xmlns:a14="http://schemas.microsoft.com/office/drawing/2010/main" val="0"/>
              </a:ext>
            </a:extLst>
          </a:blip>
          <a:srcRect b="7532"/>
          <a:stretch/>
        </p:blipFill>
        <p:spPr>
          <a:xfrm>
            <a:off x="811674" y="1890141"/>
            <a:ext cx="7875126" cy="2877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3285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346072"/>
            <a:ext cx="4040188" cy="479822"/>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pPr algn="ctr"/>
            <a:r>
              <a:rPr lang="en-US" sz="3200" dirty="0" smtClean="0"/>
              <a:t>Non-preemptive</a:t>
            </a:r>
            <a:endParaRPr lang="en-US" sz="3200" dirty="0"/>
          </a:p>
        </p:txBody>
      </p:sp>
      <p:sp>
        <p:nvSpPr>
          <p:cNvPr id="10" name="Text Placeholder 9"/>
          <p:cNvSpPr>
            <a:spLocks noGrp="1"/>
          </p:cNvSpPr>
          <p:nvPr>
            <p:ph type="body" sz="quarter" idx="3"/>
          </p:nvPr>
        </p:nvSpPr>
        <p:spPr>
          <a:xfrm>
            <a:off x="4645030" y="346072"/>
            <a:ext cx="4041775" cy="479822"/>
          </a:xfrm>
        </p:spPr>
        <p:style>
          <a:lnRef idx="2">
            <a:schemeClr val="accent3">
              <a:shade val="50000"/>
            </a:schemeClr>
          </a:lnRef>
          <a:fillRef idx="1">
            <a:schemeClr val="accent3"/>
          </a:fillRef>
          <a:effectRef idx="0">
            <a:schemeClr val="accent3"/>
          </a:effectRef>
          <a:fontRef idx="minor">
            <a:schemeClr val="lt1"/>
          </a:fontRef>
        </p:style>
        <p:txBody>
          <a:bodyPr>
            <a:normAutofit fontScale="92500" lnSpcReduction="20000"/>
          </a:bodyPr>
          <a:lstStyle/>
          <a:p>
            <a:pPr algn="ctr"/>
            <a:r>
              <a:rPr lang="en-US" sz="3200" dirty="0" smtClean="0"/>
              <a:t>Preemptive</a:t>
            </a:r>
            <a:endParaRPr lang="en-US" sz="3200" dirty="0"/>
          </a:p>
        </p:txBody>
      </p:sp>
      <p:sp>
        <p:nvSpPr>
          <p:cNvPr id="6" name="Slide Number Placeholder 5"/>
          <p:cNvSpPr>
            <a:spLocks noGrp="1"/>
          </p:cNvSpPr>
          <p:nvPr>
            <p:ph type="sldNum" sz="quarter" idx="12"/>
          </p:nvPr>
        </p:nvSpPr>
        <p:spPr/>
        <p:txBody>
          <a:bodyPr/>
          <a:lstStyle/>
          <a:p>
            <a:fld id="{6507B5A5-F0C2-644D-AEA7-E773B6B78F38}" type="slidenum">
              <a:rPr lang="en-US" smtClean="0"/>
              <a:t>39</a:t>
            </a:fld>
            <a:endParaRPr lang="en-US"/>
          </a:p>
        </p:txBody>
      </p:sp>
    </p:spTree>
    <p:extLst>
      <p:ext uri="{BB962C8B-B14F-4D97-AF65-F5344CB8AC3E}">
        <p14:creationId xmlns:p14="http://schemas.microsoft.com/office/powerpoint/2010/main" val="1951508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866069" y="3279514"/>
            <a:ext cx="2901886" cy="1685743"/>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40</a:t>
            </a:fld>
            <a:endParaRPr lang="en-US"/>
          </a:p>
        </p:txBody>
      </p:sp>
      <p:sp>
        <p:nvSpPr>
          <p:cNvPr id="8" name="TextBox 7"/>
          <p:cNvSpPr txBox="1"/>
          <p:nvPr/>
        </p:nvSpPr>
        <p:spPr>
          <a:xfrm>
            <a:off x="1178191" y="2398577"/>
            <a:ext cx="2187919" cy="461665"/>
          </a:xfrm>
          <a:prstGeom prst="rect">
            <a:avLst/>
          </a:prstGeom>
          <a:noFill/>
        </p:spPr>
        <p:txBody>
          <a:bodyPr wrap="none" rtlCol="0">
            <a:spAutoFit/>
          </a:bodyPr>
          <a:lstStyle/>
          <a:p>
            <a:r>
              <a:rPr lang="en-US" sz="2400" dirty="0" smtClean="0"/>
              <a:t>MULTICS (1969)</a:t>
            </a:r>
            <a:endParaRPr lang="en-US" sz="2400" dirty="0"/>
          </a:p>
        </p:txBody>
      </p:sp>
      <p:sp>
        <p:nvSpPr>
          <p:cNvPr id="12" name="TextBox 11"/>
          <p:cNvSpPr txBox="1"/>
          <p:nvPr/>
        </p:nvSpPr>
        <p:spPr>
          <a:xfrm>
            <a:off x="1423000" y="4205147"/>
            <a:ext cx="1698301" cy="461665"/>
          </a:xfrm>
          <a:prstGeom prst="rect">
            <a:avLst/>
          </a:prstGeom>
          <a:noFill/>
        </p:spPr>
        <p:txBody>
          <a:bodyPr wrap="none" rtlCol="0">
            <a:spAutoFit/>
          </a:bodyPr>
          <a:lstStyle/>
          <a:p>
            <a:r>
              <a:rPr lang="en-US" sz="2400" dirty="0" smtClean="0"/>
              <a:t>UNIX (1975)</a:t>
            </a:r>
            <a:endParaRPr lang="en-US" sz="2400" dirty="0"/>
          </a:p>
        </p:txBody>
      </p:sp>
      <p:sp>
        <p:nvSpPr>
          <p:cNvPr id="14" name="TextBox 13"/>
          <p:cNvSpPr txBox="1"/>
          <p:nvPr/>
        </p:nvSpPr>
        <p:spPr>
          <a:xfrm>
            <a:off x="4527388" y="1864224"/>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6374783" y="3427089"/>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sp>
        <p:nvSpPr>
          <p:cNvPr id="18" name="TextBox 17"/>
          <p:cNvSpPr txBox="1"/>
          <p:nvPr/>
        </p:nvSpPr>
        <p:spPr>
          <a:xfrm>
            <a:off x="6861729" y="226846"/>
            <a:ext cx="2311018"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pic>
        <p:nvPicPr>
          <p:cNvPr id="21" name="Picture 20"/>
          <p:cNvPicPr>
            <a:picLocks noChangeAspect="1"/>
          </p:cNvPicPr>
          <p:nvPr/>
        </p:nvPicPr>
        <p:blipFill rotWithShape="1">
          <a:blip r:embed="rId3"/>
          <a:srcRect l="4921" t="20203" r="9267" b="16547"/>
          <a:stretch/>
        </p:blipFill>
        <p:spPr>
          <a:xfrm>
            <a:off x="457202" y="755391"/>
            <a:ext cx="3122831" cy="1643186"/>
          </a:xfrm>
          <a:prstGeom prst="rect">
            <a:avLst/>
          </a:prstGeom>
        </p:spPr>
      </p:pic>
      <p:pic>
        <p:nvPicPr>
          <p:cNvPr id="22" name="Picture 21"/>
          <p:cNvPicPr>
            <a:picLocks noChangeAspect="1"/>
          </p:cNvPicPr>
          <p:nvPr/>
        </p:nvPicPr>
        <p:blipFill rotWithShape="1">
          <a:blip r:embed="rId4"/>
          <a:srcRect t="31480" b="29293"/>
          <a:stretch/>
        </p:blipFill>
        <p:spPr>
          <a:xfrm>
            <a:off x="457202" y="3206337"/>
            <a:ext cx="3122831" cy="1592498"/>
          </a:xfrm>
          <a:prstGeom prst="rect">
            <a:avLst/>
          </a:prstGeom>
        </p:spPr>
      </p:pic>
      <p:pic>
        <p:nvPicPr>
          <p:cNvPr id="23" name="Picture 22"/>
          <p:cNvPicPr>
            <a:picLocks noChangeAspect="1"/>
          </p:cNvPicPr>
          <p:nvPr/>
        </p:nvPicPr>
        <p:blipFill>
          <a:blip r:embed="rId5"/>
          <a:stretch>
            <a:fillRect/>
          </a:stretch>
        </p:blipFill>
        <p:spPr>
          <a:xfrm>
            <a:off x="6861729" y="1759004"/>
            <a:ext cx="1249501" cy="1668085"/>
          </a:xfrm>
          <a:prstGeom prst="rect">
            <a:avLst/>
          </a:prstGeom>
        </p:spPr>
      </p:pic>
      <p:pic>
        <p:nvPicPr>
          <p:cNvPr id="24" name="Picture 23"/>
          <p:cNvPicPr>
            <a:picLocks noChangeAspect="1"/>
          </p:cNvPicPr>
          <p:nvPr/>
        </p:nvPicPr>
        <p:blipFill>
          <a:blip r:embed="rId6"/>
          <a:stretch>
            <a:fillRect/>
          </a:stretch>
        </p:blipFill>
        <p:spPr>
          <a:xfrm>
            <a:off x="4405755" y="134620"/>
            <a:ext cx="2362200" cy="1660923"/>
          </a:xfrm>
          <a:prstGeom prst="rect">
            <a:avLst/>
          </a:prstGeom>
        </p:spPr>
      </p:pic>
      <p:sp>
        <p:nvSpPr>
          <p:cNvPr id="6" name="Title 5"/>
          <p:cNvSpPr>
            <a:spLocks noGrp="1"/>
          </p:cNvSpPr>
          <p:nvPr>
            <p:ph type="title"/>
          </p:nvPr>
        </p:nvSpPr>
        <p:spPr>
          <a:xfrm>
            <a:off x="170478" y="68182"/>
            <a:ext cx="3955083" cy="687209"/>
          </a:xfrm>
        </p:spPr>
        <p:txBody>
          <a:bodyPr>
            <a:normAutofit fontScale="90000"/>
          </a:bodyPr>
          <a:lstStyle/>
          <a:p>
            <a:r>
              <a:rPr lang="en-US" sz="2400" i="1" dirty="0" smtClean="0"/>
              <a:t>Which have preemptive multitasking?</a:t>
            </a:r>
            <a:endParaRPr lang="en-US" sz="2400" i="1" dirty="0"/>
          </a:p>
        </p:txBody>
      </p:sp>
    </p:spTree>
    <p:extLst>
      <p:ext uri="{BB962C8B-B14F-4D97-AF65-F5344CB8AC3E}">
        <p14:creationId xmlns:p14="http://schemas.microsoft.com/office/powerpoint/2010/main" val="3763791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866069" y="3279514"/>
            <a:ext cx="2901886" cy="1685743"/>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41</a:t>
            </a:fld>
            <a:endParaRPr lang="en-US"/>
          </a:p>
        </p:txBody>
      </p:sp>
      <p:sp>
        <p:nvSpPr>
          <p:cNvPr id="8" name="TextBox 7"/>
          <p:cNvSpPr txBox="1"/>
          <p:nvPr/>
        </p:nvSpPr>
        <p:spPr>
          <a:xfrm>
            <a:off x="1178191" y="2398577"/>
            <a:ext cx="2187919" cy="461665"/>
          </a:xfrm>
          <a:prstGeom prst="rect">
            <a:avLst/>
          </a:prstGeom>
          <a:noFill/>
        </p:spPr>
        <p:txBody>
          <a:bodyPr wrap="none" rtlCol="0">
            <a:spAutoFit/>
          </a:bodyPr>
          <a:lstStyle/>
          <a:p>
            <a:r>
              <a:rPr lang="en-US" sz="2400" dirty="0" smtClean="0"/>
              <a:t>MULTICS (1969)</a:t>
            </a:r>
            <a:endParaRPr lang="en-US" sz="2400" dirty="0"/>
          </a:p>
        </p:txBody>
      </p:sp>
      <p:sp>
        <p:nvSpPr>
          <p:cNvPr id="12" name="TextBox 11"/>
          <p:cNvSpPr txBox="1"/>
          <p:nvPr/>
        </p:nvSpPr>
        <p:spPr>
          <a:xfrm>
            <a:off x="1423000" y="4205147"/>
            <a:ext cx="1698301" cy="461665"/>
          </a:xfrm>
          <a:prstGeom prst="rect">
            <a:avLst/>
          </a:prstGeom>
          <a:noFill/>
        </p:spPr>
        <p:txBody>
          <a:bodyPr wrap="none" rtlCol="0">
            <a:spAutoFit/>
          </a:bodyPr>
          <a:lstStyle/>
          <a:p>
            <a:r>
              <a:rPr lang="en-US" sz="2400" dirty="0" smtClean="0"/>
              <a:t>UNIX (1975)</a:t>
            </a:r>
            <a:endParaRPr lang="en-US" sz="2400" dirty="0"/>
          </a:p>
        </p:txBody>
      </p:sp>
      <p:sp>
        <p:nvSpPr>
          <p:cNvPr id="14" name="TextBox 13"/>
          <p:cNvSpPr txBox="1"/>
          <p:nvPr/>
        </p:nvSpPr>
        <p:spPr>
          <a:xfrm>
            <a:off x="4527388" y="1864224"/>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6374783" y="3427089"/>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sp>
        <p:nvSpPr>
          <p:cNvPr id="18" name="TextBox 17"/>
          <p:cNvSpPr txBox="1"/>
          <p:nvPr/>
        </p:nvSpPr>
        <p:spPr>
          <a:xfrm>
            <a:off x="6861729" y="226846"/>
            <a:ext cx="2311018"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pic>
        <p:nvPicPr>
          <p:cNvPr id="21" name="Picture 20"/>
          <p:cNvPicPr>
            <a:picLocks noChangeAspect="1"/>
          </p:cNvPicPr>
          <p:nvPr/>
        </p:nvPicPr>
        <p:blipFill rotWithShape="1">
          <a:blip r:embed="rId3"/>
          <a:srcRect l="4921" t="20203" r="9267" b="16547"/>
          <a:stretch/>
        </p:blipFill>
        <p:spPr>
          <a:xfrm>
            <a:off x="457202" y="755391"/>
            <a:ext cx="3122831" cy="1643186"/>
          </a:xfrm>
          <a:prstGeom prst="rect">
            <a:avLst/>
          </a:prstGeom>
        </p:spPr>
      </p:pic>
      <p:pic>
        <p:nvPicPr>
          <p:cNvPr id="22" name="Picture 21"/>
          <p:cNvPicPr>
            <a:picLocks noChangeAspect="1"/>
          </p:cNvPicPr>
          <p:nvPr/>
        </p:nvPicPr>
        <p:blipFill rotWithShape="1">
          <a:blip r:embed="rId4"/>
          <a:srcRect t="31480" b="29293"/>
          <a:stretch/>
        </p:blipFill>
        <p:spPr>
          <a:xfrm>
            <a:off x="457202" y="3206337"/>
            <a:ext cx="3122831" cy="1592498"/>
          </a:xfrm>
          <a:prstGeom prst="rect">
            <a:avLst/>
          </a:prstGeom>
        </p:spPr>
      </p:pic>
      <p:pic>
        <p:nvPicPr>
          <p:cNvPr id="23" name="Picture 22"/>
          <p:cNvPicPr>
            <a:picLocks noChangeAspect="1"/>
          </p:cNvPicPr>
          <p:nvPr/>
        </p:nvPicPr>
        <p:blipFill>
          <a:blip r:embed="rId5"/>
          <a:stretch>
            <a:fillRect/>
          </a:stretch>
        </p:blipFill>
        <p:spPr>
          <a:xfrm>
            <a:off x="6861729" y="1759004"/>
            <a:ext cx="1249501" cy="1668085"/>
          </a:xfrm>
          <a:prstGeom prst="rect">
            <a:avLst/>
          </a:prstGeom>
        </p:spPr>
      </p:pic>
      <p:pic>
        <p:nvPicPr>
          <p:cNvPr id="24" name="Picture 23"/>
          <p:cNvPicPr>
            <a:picLocks noChangeAspect="1"/>
          </p:cNvPicPr>
          <p:nvPr/>
        </p:nvPicPr>
        <p:blipFill>
          <a:blip r:embed="rId6"/>
          <a:stretch>
            <a:fillRect/>
          </a:stretch>
        </p:blipFill>
        <p:spPr>
          <a:xfrm>
            <a:off x="4405755" y="134620"/>
            <a:ext cx="2362200" cy="1660923"/>
          </a:xfrm>
          <a:prstGeom prst="rect">
            <a:avLst/>
          </a:prstGeom>
        </p:spPr>
      </p:pic>
      <p:sp>
        <p:nvSpPr>
          <p:cNvPr id="6" name="Title 5"/>
          <p:cNvSpPr>
            <a:spLocks noGrp="1"/>
          </p:cNvSpPr>
          <p:nvPr>
            <p:ph type="title"/>
          </p:nvPr>
        </p:nvSpPr>
        <p:spPr>
          <a:xfrm>
            <a:off x="170478" y="68182"/>
            <a:ext cx="3955083" cy="687209"/>
          </a:xfrm>
        </p:spPr>
        <p:txBody>
          <a:bodyPr>
            <a:normAutofit fontScale="90000"/>
          </a:bodyPr>
          <a:lstStyle/>
          <a:p>
            <a:r>
              <a:rPr lang="en-US" sz="2400" i="1" dirty="0" smtClean="0"/>
              <a:t>Which have preemptive multitasking?</a:t>
            </a:r>
            <a:endParaRPr lang="en-US" sz="2400" i="1" dirty="0"/>
          </a:p>
        </p:txBody>
      </p:sp>
    </p:spTree>
    <p:extLst>
      <p:ext uri="{BB962C8B-B14F-4D97-AF65-F5344CB8AC3E}">
        <p14:creationId xmlns:p14="http://schemas.microsoft.com/office/powerpoint/2010/main" val="3695201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79361" y="2633540"/>
            <a:ext cx="3286708" cy="1909291"/>
          </a:xfrm>
          <a:prstGeom prst="rect">
            <a:avLst/>
          </a:prstGeom>
        </p:spPr>
      </p:pic>
      <p:sp>
        <p:nvSpPr>
          <p:cNvPr id="2" name="Title 1"/>
          <p:cNvSpPr>
            <a:spLocks noGrp="1"/>
          </p:cNvSpPr>
          <p:nvPr>
            <p:ph type="title"/>
          </p:nvPr>
        </p:nvSpPr>
        <p:spPr>
          <a:xfrm>
            <a:off x="457200" y="1626070"/>
            <a:ext cx="8229600" cy="857250"/>
          </a:xfrm>
        </p:spPr>
        <p:txBody>
          <a:bodyPr/>
          <a:lstStyle/>
          <a:p>
            <a:r>
              <a:rPr lang="en-US" dirty="0" smtClean="0"/>
              <a:t>How could I prove it?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42</a:t>
            </a:fld>
            <a:endParaRPr lang="en-US"/>
          </a:p>
        </p:txBody>
      </p:sp>
      <p:sp>
        <p:nvSpPr>
          <p:cNvPr id="7" name="Slide Number Placeholder 4"/>
          <p:cNvSpPr txBox="1">
            <a:spLocks/>
          </p:cNvSpPr>
          <p:nvPr/>
        </p:nvSpPr>
        <p:spPr>
          <a:xfrm>
            <a:off x="2823411" y="4539876"/>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42</a:t>
            </a:fld>
            <a:endParaRPr lang="en-US"/>
          </a:p>
        </p:txBody>
      </p:sp>
      <p:sp>
        <p:nvSpPr>
          <p:cNvPr id="8" name="TextBox 7"/>
          <p:cNvSpPr txBox="1"/>
          <p:nvPr/>
        </p:nvSpPr>
        <p:spPr>
          <a:xfrm>
            <a:off x="3349880" y="3186218"/>
            <a:ext cx="1961895" cy="646331"/>
          </a:xfrm>
          <a:prstGeom prst="rect">
            <a:avLst/>
          </a:prstGeom>
          <a:noFill/>
        </p:spPr>
        <p:txBody>
          <a:bodyPr wrap="none" rtlCol="0">
            <a:spAutoFit/>
          </a:bodyPr>
          <a:lstStyle/>
          <a:p>
            <a:pPr algn="ctr"/>
            <a:r>
              <a:rPr lang="en-US" sz="3600" dirty="0" smtClean="0"/>
              <a:t>Mac </a:t>
            </a:r>
            <a:r>
              <a:rPr lang="en-US" sz="3600" dirty="0" smtClean="0"/>
              <a:t>OS </a:t>
            </a:r>
            <a:r>
              <a:rPr lang="en-US" sz="3600" dirty="0" smtClean="0"/>
              <a:t>X</a:t>
            </a:r>
            <a:endParaRPr lang="en-US" sz="3600" dirty="0" smtClean="0"/>
          </a:p>
        </p:txBody>
      </p:sp>
      <p:sp>
        <p:nvSpPr>
          <p:cNvPr id="9" name="Oval 8"/>
          <p:cNvSpPr/>
          <p:nvPr/>
        </p:nvSpPr>
        <p:spPr>
          <a:xfrm>
            <a:off x="3152223" y="2695542"/>
            <a:ext cx="2203244" cy="1543234"/>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1841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One-line </a:t>
            </a:r>
            <a:r>
              <a:rPr lang="en-US" dirty="0" smtClean="0"/>
              <a:t>“Proof”</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43</a:t>
            </a:fld>
            <a:endParaRPr lang="en-US"/>
          </a:p>
        </p:txBody>
      </p:sp>
      <p:pic>
        <p:nvPicPr>
          <p:cNvPr id="7" name="Picture 6" descr="Screen Shot 2013-09-10 at 9.4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131413"/>
            <a:ext cx="7035800" cy="3352800"/>
          </a:xfrm>
          <a:prstGeom prst="rect">
            <a:avLst/>
          </a:prstGeom>
        </p:spPr>
      </p:pic>
    </p:spTree>
    <p:extLst>
      <p:ext uri="{BB962C8B-B14F-4D97-AF65-F5344CB8AC3E}">
        <p14:creationId xmlns:p14="http://schemas.microsoft.com/office/powerpoint/2010/main" val="3640937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30767" y="391466"/>
            <a:ext cx="8056033" cy="4070244"/>
          </a:xfrm>
        </p:spPr>
        <p:txBody>
          <a:bodyPr>
            <a:normAutofit fontScale="70000" lnSpcReduction="20000"/>
          </a:bodyPr>
          <a:lstStyle/>
          <a:p>
            <a:pPr marL="0" indent="0" algn="ctr">
              <a:lnSpc>
                <a:spcPct val="120000"/>
              </a:lnSpc>
              <a:buNone/>
            </a:pPr>
            <a:r>
              <a:rPr lang="en-US" sz="4100" dirty="0" smtClean="0"/>
              <a:t>Which </a:t>
            </a:r>
            <a:r>
              <a:rPr lang="en-US" sz="4100" dirty="0" smtClean="0"/>
              <a:t>are result from </a:t>
            </a:r>
            <a:r>
              <a:rPr lang="en-US" sz="4100" b="1" i="1" dirty="0" smtClean="0"/>
              <a:t>preemptive</a:t>
            </a:r>
            <a:r>
              <a:rPr lang="en-US" sz="4100" dirty="0" smtClean="0"/>
              <a:t> multitasking?</a:t>
            </a:r>
          </a:p>
          <a:p>
            <a:pPr marL="742950" indent="-742950">
              <a:lnSpc>
                <a:spcPct val="120000"/>
              </a:lnSpc>
              <a:buFont typeface="+mj-lt"/>
              <a:buAutoNum type="alphaUcPeriod"/>
            </a:pPr>
            <a:r>
              <a:rPr lang="en-US" sz="3600" dirty="0"/>
              <a:t>A computer running Mac OS X crashes less than one running Mac OS 9 </a:t>
            </a:r>
          </a:p>
          <a:p>
            <a:pPr marL="742950" indent="-742950">
              <a:lnSpc>
                <a:spcPct val="120000"/>
              </a:lnSpc>
              <a:buFont typeface="+mj-lt"/>
              <a:buAutoNum type="alphaUcPeriod"/>
            </a:pPr>
            <a:r>
              <a:rPr lang="en-US" sz="3600" dirty="0"/>
              <a:t>A computer running Mac OS X needs fewer hard reboots than one running Mac OS </a:t>
            </a:r>
            <a:r>
              <a:rPr lang="en-US" sz="3600" dirty="0" smtClean="0"/>
              <a:t>9</a:t>
            </a:r>
          </a:p>
          <a:p>
            <a:pPr marL="742950" indent="-742950">
              <a:lnSpc>
                <a:spcPct val="120000"/>
              </a:lnSpc>
              <a:buFont typeface="+mj-lt"/>
              <a:buAutoNum type="alphaUcPeriod"/>
            </a:pPr>
            <a:r>
              <a:rPr lang="en-US" sz="3600" dirty="0" smtClean="0"/>
              <a:t>When you </a:t>
            </a:r>
            <a:r>
              <a:rPr lang="en-US" sz="3600" dirty="0" smtClean="0"/>
              <a:t>watch your </a:t>
            </a:r>
            <a:r>
              <a:rPr lang="en-US" sz="3600" dirty="0" smtClean="0">
                <a:hlinkClick r:id="rId2"/>
              </a:rPr>
              <a:t>favorite Eminem video</a:t>
            </a:r>
            <a:r>
              <a:rPr lang="en-US" sz="3600" dirty="0" smtClean="0"/>
              <a:t> for </a:t>
            </a:r>
            <a:r>
              <a:rPr lang="en-US" sz="3600" dirty="0" smtClean="0"/>
              <a:t>the 50</a:t>
            </a:r>
            <a:r>
              <a:rPr lang="en-US" sz="3600" baseline="30000" dirty="0" smtClean="0"/>
              <a:t>th</a:t>
            </a:r>
            <a:r>
              <a:rPr lang="en-US" sz="3600" dirty="0" smtClean="0"/>
              <a:t> time, the video </a:t>
            </a:r>
            <a:r>
              <a:rPr lang="en-US" sz="3600" dirty="0" smtClean="0"/>
              <a:t>still (occasionally) jitters</a:t>
            </a:r>
          </a:p>
          <a:p>
            <a:pPr marL="742950" indent="-742950">
              <a:lnSpc>
                <a:spcPct val="120000"/>
              </a:lnSpc>
              <a:buFont typeface="+mj-lt"/>
              <a:buAutoNum type="alphaUcPeriod"/>
            </a:pPr>
            <a:r>
              <a:rPr lang="en-US" sz="3600" dirty="0" smtClean="0"/>
              <a:t>Your </a:t>
            </a:r>
            <a:r>
              <a:rPr lang="en-US" sz="3600" dirty="0" err="1" smtClean="0">
                <a:solidFill>
                  <a:srgbClr val="0000FF"/>
                </a:solidFill>
              </a:rPr>
              <a:t>zhttpto</a:t>
            </a:r>
            <a:r>
              <a:rPr lang="en-US" sz="3600" dirty="0" smtClean="0"/>
              <a:t> server can handle more than one request at a time</a:t>
            </a:r>
            <a:endParaRPr lang="en-US" sz="3600" dirty="0" smtClean="0"/>
          </a:p>
          <a:p>
            <a:pPr marL="742950" indent="-742950">
              <a:buFont typeface="+mj-lt"/>
              <a:buAutoNum type="alphaUcPeriod"/>
            </a:pPr>
            <a:endParaRPr lang="en-US" sz="3600" dirty="0"/>
          </a:p>
        </p:txBody>
      </p:sp>
      <p:sp>
        <p:nvSpPr>
          <p:cNvPr id="5" name="Slide Number Placeholder 4"/>
          <p:cNvSpPr>
            <a:spLocks noGrp="1"/>
          </p:cNvSpPr>
          <p:nvPr>
            <p:ph type="sldNum" sz="quarter" idx="12"/>
          </p:nvPr>
        </p:nvSpPr>
        <p:spPr/>
        <p:txBody>
          <a:bodyPr/>
          <a:lstStyle/>
          <a:p>
            <a:fld id="{6507B5A5-F0C2-644D-AEA7-E773B6B78F38}" type="slidenum">
              <a:rPr lang="en-US" smtClean="0"/>
              <a:t>44</a:t>
            </a:fld>
            <a:endParaRPr lang="en-US"/>
          </a:p>
        </p:txBody>
      </p:sp>
    </p:spTree>
    <p:extLst>
      <p:ext uri="{BB962C8B-B14F-4D97-AF65-F5344CB8AC3E}">
        <p14:creationId xmlns:p14="http://schemas.microsoft.com/office/powerpoint/2010/main" val="36857309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45</a:t>
            </a:fld>
            <a:endParaRPr lang="en-US"/>
          </a:p>
        </p:txBody>
      </p:sp>
      <p:sp>
        <p:nvSpPr>
          <p:cNvPr id="11" name="TextBox 10"/>
          <p:cNvSpPr txBox="1"/>
          <p:nvPr/>
        </p:nvSpPr>
        <p:spPr>
          <a:xfrm>
            <a:off x="420060" y="4052569"/>
            <a:ext cx="835006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did Apple add preemptive multitasking to Mac OS?</a:t>
            </a:r>
            <a:endParaRPr lang="en-US" sz="2800" dirty="0"/>
          </a:p>
        </p:txBody>
      </p:sp>
      <p:sp>
        <p:nvSpPr>
          <p:cNvPr id="14" name="TextBox 13"/>
          <p:cNvSpPr txBox="1"/>
          <p:nvPr/>
        </p:nvSpPr>
        <p:spPr>
          <a:xfrm>
            <a:off x="5195361" y="3031556"/>
            <a:ext cx="3498474" cy="1077218"/>
          </a:xfrm>
          <a:prstGeom prst="rect">
            <a:avLst/>
          </a:prstGeom>
          <a:noFill/>
        </p:spPr>
        <p:txBody>
          <a:bodyPr wrap="none" rtlCol="0">
            <a:spAutoFit/>
          </a:bodyPr>
          <a:lstStyle/>
          <a:p>
            <a:pPr algn="ctr"/>
            <a:r>
              <a:rPr lang="en-US" sz="3200" dirty="0" smtClean="0"/>
              <a:t>Mac OS X (Cheetah)</a:t>
            </a:r>
          </a:p>
          <a:p>
            <a:pPr algn="ctr"/>
            <a:r>
              <a:rPr lang="en-US" sz="3200" dirty="0" smtClean="0"/>
              <a:t>24 March 2001</a:t>
            </a:r>
            <a:endParaRPr lang="en-US" sz="3200" dirty="0"/>
          </a:p>
        </p:txBody>
      </p:sp>
      <p:sp>
        <p:nvSpPr>
          <p:cNvPr id="15" name="TextBox 14"/>
          <p:cNvSpPr txBox="1"/>
          <p:nvPr/>
        </p:nvSpPr>
        <p:spPr>
          <a:xfrm>
            <a:off x="1278656" y="3031556"/>
            <a:ext cx="2382583" cy="1077218"/>
          </a:xfrm>
          <a:prstGeom prst="rect">
            <a:avLst/>
          </a:prstGeom>
          <a:noFill/>
        </p:spPr>
        <p:txBody>
          <a:bodyPr wrap="none" rtlCol="0">
            <a:spAutoFit/>
          </a:bodyPr>
          <a:lstStyle/>
          <a:p>
            <a:pPr algn="ctr"/>
            <a:r>
              <a:rPr lang="en-US" sz="3200" dirty="0" smtClean="0"/>
              <a:t>Mac OS 9.2.2</a:t>
            </a:r>
          </a:p>
          <a:p>
            <a:pPr algn="ctr"/>
            <a:r>
              <a:rPr lang="en-US" sz="3200" dirty="0" smtClean="0"/>
              <a:t>5 Dec 2001</a:t>
            </a:r>
            <a:endParaRPr lang="en-US" sz="3200" dirty="0"/>
          </a:p>
        </p:txBody>
      </p:sp>
      <p:pic>
        <p:nvPicPr>
          <p:cNvPr id="10" name="Picture 9"/>
          <p:cNvPicPr>
            <a:picLocks noChangeAspect="1"/>
          </p:cNvPicPr>
          <p:nvPr/>
        </p:nvPicPr>
        <p:blipFill>
          <a:blip r:embed="rId2"/>
          <a:stretch>
            <a:fillRect/>
          </a:stretch>
        </p:blipFill>
        <p:spPr>
          <a:xfrm>
            <a:off x="694284" y="429935"/>
            <a:ext cx="3369390" cy="257758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3"/>
          <a:stretch>
            <a:fillRect/>
          </a:stretch>
        </p:blipFill>
        <p:spPr>
          <a:xfrm>
            <a:off x="5106218" y="429934"/>
            <a:ext cx="3468830" cy="2601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3280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46</a:t>
            </a:fld>
            <a:endParaRPr lang="en-US"/>
          </a:p>
        </p:txBody>
      </p:sp>
      <p:sp>
        <p:nvSpPr>
          <p:cNvPr id="5" name="Rectangle 4"/>
          <p:cNvSpPr/>
          <p:nvPr/>
        </p:nvSpPr>
        <p:spPr>
          <a:xfrm>
            <a:off x="4320307" y="3494342"/>
            <a:ext cx="4366494" cy="83099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400" dirty="0" smtClean="0">
                <a:hlinkClick r:id="rId2"/>
              </a:rPr>
              <a:t>http://www.youtube.com/watch?v=YsWBJ_usRck&amp;t=2m18s</a:t>
            </a:r>
            <a:endParaRPr lang="en-US" sz="2400" dirty="0"/>
          </a:p>
        </p:txBody>
      </p:sp>
      <p:sp>
        <p:nvSpPr>
          <p:cNvPr id="7" name="TextBox 6"/>
          <p:cNvSpPr txBox="1"/>
          <p:nvPr/>
        </p:nvSpPr>
        <p:spPr>
          <a:xfrm>
            <a:off x="4320307" y="1316243"/>
            <a:ext cx="3588333" cy="1569660"/>
          </a:xfrm>
          <a:prstGeom prst="rect">
            <a:avLst/>
          </a:prstGeom>
          <a:noFill/>
        </p:spPr>
        <p:txBody>
          <a:bodyPr wrap="square" rtlCol="0">
            <a:spAutoFit/>
          </a:bodyPr>
          <a:lstStyle/>
          <a:p>
            <a:r>
              <a:rPr lang="en-US" sz="3200" dirty="0" smtClean="0"/>
              <a:t>(The answer is probably not in this movie.)</a:t>
            </a:r>
            <a:endParaRPr lang="en-US" sz="3200" dirty="0"/>
          </a:p>
        </p:txBody>
      </p:sp>
      <p:pic>
        <p:nvPicPr>
          <p:cNvPr id="8" name="Picture 7"/>
          <p:cNvPicPr>
            <a:picLocks noChangeAspect="1"/>
          </p:cNvPicPr>
          <p:nvPr/>
        </p:nvPicPr>
        <p:blipFill>
          <a:blip r:embed="rId3"/>
          <a:stretch>
            <a:fillRect/>
          </a:stretch>
        </p:blipFill>
        <p:spPr>
          <a:xfrm>
            <a:off x="304800" y="133350"/>
            <a:ext cx="3251200" cy="4876800"/>
          </a:xfrm>
          <a:prstGeom prst="rect">
            <a:avLst/>
          </a:prstGeom>
        </p:spPr>
      </p:pic>
    </p:spTree>
    <p:extLst>
      <p:ext uri="{BB962C8B-B14F-4D97-AF65-F5344CB8AC3E}">
        <p14:creationId xmlns:p14="http://schemas.microsoft.com/office/powerpoint/2010/main" val="6755643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440" t="16955" r="9237" b="12555"/>
          <a:stretch/>
        </p:blipFill>
        <p:spPr>
          <a:xfrm>
            <a:off x="0" y="0"/>
            <a:ext cx="9144001"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47</a:t>
            </a:fld>
            <a:endParaRPr lang="en-US"/>
          </a:p>
        </p:txBody>
      </p:sp>
      <p:sp>
        <p:nvSpPr>
          <p:cNvPr id="8" name="TextBox 7"/>
          <p:cNvSpPr txBox="1"/>
          <p:nvPr/>
        </p:nvSpPr>
        <p:spPr>
          <a:xfrm>
            <a:off x="3136791" y="715297"/>
            <a:ext cx="5156951" cy="34163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600" dirty="0" smtClean="0"/>
              <a:t>“Once you make them talk, they won’t be inanimate anymore.”</a:t>
            </a:r>
          </a:p>
          <a:p>
            <a:pPr algn="r"/>
            <a:endParaRPr lang="en-US" sz="3600" dirty="0" smtClean="0"/>
          </a:p>
          <a:p>
            <a:pPr algn="r"/>
            <a:r>
              <a:rPr lang="en-US" sz="3600" dirty="0" smtClean="0"/>
              <a:t>Steve </a:t>
            </a:r>
            <a:r>
              <a:rPr lang="en-US" sz="3600" dirty="0" smtClean="0"/>
              <a:t>Jobs (as quoted by </a:t>
            </a:r>
            <a:r>
              <a:rPr lang="en-US" sz="3600" dirty="0" err="1" smtClean="0"/>
              <a:t>Sorkin</a:t>
            </a:r>
            <a:r>
              <a:rPr lang="en-US" sz="3600" dirty="0" smtClean="0"/>
              <a:t> earlier in interview)</a:t>
            </a:r>
            <a:endParaRPr lang="en-US" sz="3600" dirty="0"/>
          </a:p>
        </p:txBody>
      </p:sp>
    </p:spTree>
    <p:extLst>
      <p:ext uri="{BB962C8B-B14F-4D97-AF65-F5344CB8AC3E}">
        <p14:creationId xmlns:p14="http://schemas.microsoft.com/office/powerpoint/2010/main" val="3509623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48</a:t>
            </a:fld>
            <a:endParaRPr lang="en-US"/>
          </a:p>
        </p:txBody>
      </p:sp>
      <p:pic>
        <p:nvPicPr>
          <p:cNvPr id="6" name="Picture 5"/>
          <p:cNvPicPr>
            <a:picLocks noChangeAspect="1"/>
          </p:cNvPicPr>
          <p:nvPr/>
        </p:nvPicPr>
        <p:blipFill>
          <a:blip r:embed="rId2"/>
          <a:stretch>
            <a:fillRect/>
          </a:stretch>
        </p:blipFill>
        <p:spPr>
          <a:xfrm>
            <a:off x="150094" y="153114"/>
            <a:ext cx="8857313" cy="4427549"/>
          </a:xfrm>
          <a:prstGeom prst="rect">
            <a:avLst/>
          </a:prstGeom>
        </p:spPr>
      </p:pic>
      <p:sp>
        <p:nvSpPr>
          <p:cNvPr id="7" name="TextBox 6"/>
          <p:cNvSpPr txBox="1"/>
          <p:nvPr/>
        </p:nvSpPr>
        <p:spPr>
          <a:xfrm>
            <a:off x="646546" y="4628763"/>
            <a:ext cx="7790188" cy="369332"/>
          </a:xfrm>
          <a:prstGeom prst="rect">
            <a:avLst/>
          </a:prstGeom>
          <a:noFill/>
        </p:spPr>
        <p:txBody>
          <a:bodyPr wrap="none" rtlCol="0">
            <a:spAutoFit/>
          </a:bodyPr>
          <a:lstStyle/>
          <a:p>
            <a:r>
              <a:rPr lang="en-US" dirty="0">
                <a:hlinkClick r:id="rId3"/>
              </a:rPr>
              <a:t>https://</a:t>
            </a:r>
            <a:r>
              <a:rPr lang="en-US" dirty="0" err="1">
                <a:hlinkClick r:id="rId3"/>
              </a:rPr>
              <a:t>upload.wikimedia.org</a:t>
            </a:r>
            <a:r>
              <a:rPr lang="en-US" dirty="0">
                <a:hlinkClick r:id="rId3"/>
              </a:rPr>
              <a:t>/</a:t>
            </a:r>
            <a:r>
              <a:rPr lang="en-US" dirty="0" err="1">
                <a:hlinkClick r:id="rId3"/>
              </a:rPr>
              <a:t>wikipedia</a:t>
            </a:r>
            <a:r>
              <a:rPr lang="en-US" dirty="0">
                <a:hlinkClick r:id="rId3"/>
              </a:rPr>
              <a:t>/commons/7/77/</a:t>
            </a:r>
            <a:r>
              <a:rPr lang="en-US" dirty="0" err="1">
                <a:hlinkClick r:id="rId3"/>
              </a:rPr>
              <a:t>Unix_history-simple.svg</a:t>
            </a:r>
            <a:endParaRPr lang="en-US" dirty="0"/>
          </a:p>
        </p:txBody>
      </p:sp>
    </p:spTree>
    <p:extLst>
      <p:ext uri="{BB962C8B-B14F-4D97-AF65-F5344CB8AC3E}">
        <p14:creationId xmlns:p14="http://schemas.microsoft.com/office/powerpoint/2010/main" val="4054921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p:pic>
        <p:nvPicPr>
          <p:cNvPr id="10" name="Picture 9" descr="Screen Shot 2014-01-28 at 9.09.10 AM.png"/>
          <p:cNvPicPr>
            <a:picLocks noChangeAspect="1"/>
          </p:cNvPicPr>
          <p:nvPr/>
        </p:nvPicPr>
        <p:blipFill rotWithShape="1">
          <a:blip r:embed="rId2">
            <a:duotone>
              <a:prstClr val="black"/>
              <a:srgbClr val="A8D2EB">
                <a:tint val="45000"/>
                <a:satMod val="400000"/>
              </a:srgbClr>
            </a:duotone>
            <a:extLst>
              <a:ext uri="{28A0092B-C50C-407E-A947-70E740481C1C}">
                <a14:useLocalDpi xmlns:a14="http://schemas.microsoft.com/office/drawing/2010/main" val="0"/>
              </a:ext>
            </a:extLst>
          </a:blip>
          <a:srcRect l="3595" t="8310" r="25197" b="3850"/>
          <a:stretch/>
        </p:blipFill>
        <p:spPr>
          <a:xfrm>
            <a:off x="459122" y="213071"/>
            <a:ext cx="8227678" cy="4355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28711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49</a:t>
            </a:fld>
            <a:endParaRPr lang="en-US"/>
          </a:p>
        </p:txBody>
      </p:sp>
      <p:pic>
        <p:nvPicPr>
          <p:cNvPr id="6" name="Picture 5"/>
          <p:cNvPicPr>
            <a:picLocks noChangeAspect="1"/>
          </p:cNvPicPr>
          <p:nvPr/>
        </p:nvPicPr>
        <p:blipFill>
          <a:blip r:embed="rId2"/>
          <a:stretch>
            <a:fillRect/>
          </a:stretch>
        </p:blipFill>
        <p:spPr>
          <a:xfrm>
            <a:off x="0" y="-1106357"/>
            <a:ext cx="11750176" cy="5873619"/>
          </a:xfrm>
          <a:prstGeom prst="rect">
            <a:avLst/>
          </a:prstGeom>
        </p:spPr>
      </p:pic>
    </p:spTree>
    <p:extLst>
      <p:ext uri="{BB962C8B-B14F-4D97-AF65-F5344CB8AC3E}">
        <p14:creationId xmlns:p14="http://schemas.microsoft.com/office/powerpoint/2010/main" val="32441518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50</a:t>
            </a:fld>
            <a:endParaRPr lang="en-US"/>
          </a:p>
        </p:txBody>
      </p:sp>
      <p:pic>
        <p:nvPicPr>
          <p:cNvPr id="6" name="Picture 5"/>
          <p:cNvPicPr>
            <a:picLocks noChangeAspect="1"/>
          </p:cNvPicPr>
          <p:nvPr/>
        </p:nvPicPr>
        <p:blipFill>
          <a:blip r:embed="rId2"/>
          <a:stretch>
            <a:fillRect/>
          </a:stretch>
        </p:blipFill>
        <p:spPr>
          <a:xfrm>
            <a:off x="0" y="-1106357"/>
            <a:ext cx="11750176" cy="5873619"/>
          </a:xfrm>
          <a:prstGeom prst="rect">
            <a:avLst/>
          </a:prstGeom>
        </p:spPr>
      </p:pic>
      <p:pic>
        <p:nvPicPr>
          <p:cNvPr id="7" name="Picture 6"/>
          <p:cNvPicPr>
            <a:picLocks noChangeAspect="1"/>
          </p:cNvPicPr>
          <p:nvPr/>
        </p:nvPicPr>
        <p:blipFill>
          <a:blip r:embed="rId3"/>
          <a:stretch>
            <a:fillRect/>
          </a:stretch>
        </p:blipFill>
        <p:spPr>
          <a:xfrm>
            <a:off x="4099851" y="314324"/>
            <a:ext cx="3839898" cy="2246340"/>
          </a:xfrm>
          <a:prstGeom prst="rect">
            <a:avLst/>
          </a:prstGeom>
        </p:spPr>
      </p:pic>
      <p:pic>
        <p:nvPicPr>
          <p:cNvPr id="8" name="Picture 7"/>
          <p:cNvPicPr>
            <a:picLocks noChangeAspect="1"/>
          </p:cNvPicPr>
          <p:nvPr/>
        </p:nvPicPr>
        <p:blipFill>
          <a:blip r:embed="rId4"/>
          <a:stretch>
            <a:fillRect/>
          </a:stretch>
        </p:blipFill>
        <p:spPr>
          <a:xfrm>
            <a:off x="4650264" y="2499754"/>
            <a:ext cx="3011300" cy="2267510"/>
          </a:xfrm>
          <a:prstGeom prst="rect">
            <a:avLst/>
          </a:prstGeom>
        </p:spPr>
      </p:pic>
    </p:spTree>
    <p:extLst>
      <p:ext uri="{BB962C8B-B14F-4D97-AF65-F5344CB8AC3E}">
        <p14:creationId xmlns:p14="http://schemas.microsoft.com/office/powerpoint/2010/main" val="3562184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51</a:t>
            </a:fld>
            <a:endParaRPr lang="en-US"/>
          </a:p>
        </p:txBody>
      </p:sp>
      <p:pic>
        <p:nvPicPr>
          <p:cNvPr id="6" name="Picture 5"/>
          <p:cNvPicPr>
            <a:picLocks noChangeAspect="1"/>
          </p:cNvPicPr>
          <p:nvPr/>
        </p:nvPicPr>
        <p:blipFill rotWithShape="1">
          <a:blip r:embed="rId2"/>
          <a:srcRect l="2572" r="6329" b="5279"/>
          <a:stretch/>
        </p:blipFill>
        <p:spPr>
          <a:xfrm>
            <a:off x="1138620" y="134132"/>
            <a:ext cx="6832239" cy="4735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786688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52</a:t>
            </a:fld>
            <a:endParaRPr lang="en-US"/>
          </a:p>
        </p:txBody>
      </p:sp>
      <p:pic>
        <p:nvPicPr>
          <p:cNvPr id="7" name="Picture 6"/>
          <p:cNvPicPr>
            <a:picLocks noChangeAspect="1"/>
          </p:cNvPicPr>
          <p:nvPr/>
        </p:nvPicPr>
        <p:blipFill rotWithShape="1">
          <a:blip r:embed="rId2"/>
          <a:srcRect l="4275" r="10225"/>
          <a:stretch/>
        </p:blipFill>
        <p:spPr>
          <a:xfrm>
            <a:off x="2280508" y="232930"/>
            <a:ext cx="5940688" cy="4455516"/>
          </a:xfrm>
          <a:prstGeom prst="rect">
            <a:avLst/>
          </a:prstGeom>
        </p:spPr>
      </p:pic>
      <p:sp>
        <p:nvSpPr>
          <p:cNvPr id="6" name="TextBox 5"/>
          <p:cNvSpPr txBox="1"/>
          <p:nvPr/>
        </p:nvSpPr>
        <p:spPr>
          <a:xfrm>
            <a:off x="358003" y="2465632"/>
            <a:ext cx="3358412"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smtClean="0"/>
              <a:t>Sir Tim </a:t>
            </a:r>
            <a:r>
              <a:rPr lang="en-US" sz="3200" dirty="0" smtClean="0"/>
              <a:t>Berners Lee finishing </a:t>
            </a:r>
            <a:r>
              <a:rPr lang="en-US" sz="3200" dirty="0" smtClean="0"/>
              <a:t>PS1 24 years </a:t>
            </a:r>
            <a:r>
              <a:rPr lang="en-US" sz="3200" dirty="0" smtClean="0"/>
              <a:t>early!</a:t>
            </a:r>
            <a:endParaRPr lang="en-US" sz="3200" dirty="0"/>
          </a:p>
        </p:txBody>
      </p:sp>
    </p:spTree>
    <p:extLst>
      <p:ext uri="{BB962C8B-B14F-4D97-AF65-F5344CB8AC3E}">
        <p14:creationId xmlns:p14="http://schemas.microsoft.com/office/powerpoint/2010/main" val="396790618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53</a:t>
            </a:fld>
            <a:endParaRPr lang="en-US"/>
          </a:p>
        </p:txBody>
      </p:sp>
      <p:sp>
        <p:nvSpPr>
          <p:cNvPr id="8" name="Rectangle 7"/>
          <p:cNvSpPr/>
          <p:nvPr/>
        </p:nvSpPr>
        <p:spPr>
          <a:xfrm>
            <a:off x="3452096" y="233796"/>
            <a:ext cx="2567709" cy="4432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6" y="1044289"/>
            <a:ext cx="2567709" cy="4883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5" y="1992880"/>
            <a:ext cx="2567709" cy="430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4" y="2817666"/>
            <a:ext cx="2567709" cy="7845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4" y="1991593"/>
            <a:ext cx="2567709" cy="4589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4" y="3914778"/>
            <a:ext cx="2567709" cy="6208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4" y="2804695"/>
            <a:ext cx="2567709" cy="5117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4" y="3716481"/>
            <a:ext cx="2567709" cy="4268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5" y="4466237"/>
            <a:ext cx="2567709" cy="5229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955438" y="313171"/>
            <a:ext cx="458933"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450281" y="2632505"/>
            <a:ext cx="367149"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77557" y="3756891"/>
            <a:ext cx="312596"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257179" y="542927"/>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40005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259494" y="1072847"/>
            <a:ext cx="400048"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895338"/>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552330" y="859080"/>
            <a:ext cx="367238"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98993" y="1255926"/>
            <a:ext cx="460220"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65892" y="1548326"/>
            <a:ext cx="381442"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90943" y="3516457"/>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429535" y="4304802"/>
            <a:ext cx="322863"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5" y="2859666"/>
            <a:ext cx="2567709" cy="430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81586" y="2263922"/>
            <a:ext cx="436413"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167279" y="2060080"/>
            <a:ext cx="426443"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910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4195"/>
            <a:ext cx="8229600" cy="1976113"/>
          </a:xfrm>
        </p:spPr>
        <p:txBody>
          <a:bodyPr>
            <a:noAutofit/>
          </a:bodyPr>
          <a:lstStyle/>
          <a:p>
            <a:r>
              <a:rPr lang="en-US" sz="5400" dirty="0" smtClean="0"/>
              <a:t>How can </a:t>
            </a:r>
            <a:br>
              <a:rPr lang="en-US" sz="5400" dirty="0" smtClean="0"/>
            </a:br>
            <a:r>
              <a:rPr lang="en-US" sz="5400" b="1" i="1" dirty="0" smtClean="0"/>
              <a:t>preemptive</a:t>
            </a:r>
            <a:r>
              <a:rPr lang="en-US" sz="5400" b="1" dirty="0" smtClean="0"/>
              <a:t> multitasking</a:t>
            </a:r>
            <a:r>
              <a:rPr lang="en-US" sz="5400" dirty="0" smtClean="0"/>
              <a:t> even be possible?!?</a:t>
            </a:r>
            <a:endParaRPr lang="en-US" sz="5400" dirty="0"/>
          </a:p>
        </p:txBody>
      </p:sp>
      <p:sp>
        <p:nvSpPr>
          <p:cNvPr id="5" name="Slide Number Placeholder 4"/>
          <p:cNvSpPr>
            <a:spLocks noGrp="1"/>
          </p:cNvSpPr>
          <p:nvPr>
            <p:ph type="sldNum" sz="quarter" idx="12"/>
          </p:nvPr>
        </p:nvSpPr>
        <p:spPr/>
        <p:txBody>
          <a:bodyPr/>
          <a:lstStyle/>
          <a:p>
            <a:fld id="{6507B5A5-F0C2-644D-AEA7-E773B6B78F38}" type="slidenum">
              <a:rPr lang="en-US" smtClean="0"/>
              <a:t>54</a:t>
            </a:fld>
            <a:endParaRPr lang="en-US"/>
          </a:p>
        </p:txBody>
      </p:sp>
      <p:sp>
        <p:nvSpPr>
          <p:cNvPr id="8" name="Rectangle 7"/>
          <p:cNvSpPr/>
          <p:nvPr/>
        </p:nvSpPr>
        <p:spPr>
          <a:xfrm>
            <a:off x="1919946" y="3287041"/>
            <a:ext cx="6766859"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t>Preemptive multi-tasking</a:t>
            </a:r>
          </a:p>
          <a:p>
            <a:r>
              <a:rPr lang="en-US" sz="2800" b="1" dirty="0"/>
              <a:t>	</a:t>
            </a:r>
            <a:r>
              <a:rPr lang="en-US" sz="2800" dirty="0"/>
              <a:t>User program X runs until the </a:t>
            </a:r>
            <a:r>
              <a:rPr lang="en-US" sz="2800" dirty="0" smtClean="0"/>
              <a:t>supervisor 	decides </a:t>
            </a:r>
            <a:r>
              <a:rPr lang="en-US" sz="2800" dirty="0"/>
              <a:t>to let another program run.</a:t>
            </a:r>
          </a:p>
        </p:txBody>
      </p:sp>
    </p:spTree>
    <p:extLst>
      <p:ext uri="{BB962C8B-B14F-4D97-AF65-F5344CB8AC3E}">
        <p14:creationId xmlns:p14="http://schemas.microsoft.com/office/powerpoint/2010/main" val="1570607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Preemptive (?) Multitasking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pic>
        <p:nvPicPr>
          <p:cNvPr id="17" name="Picture 16"/>
          <p:cNvPicPr>
            <a:picLocks noChangeAspect="1"/>
          </p:cNvPicPr>
          <p:nvPr/>
        </p:nvPicPr>
        <p:blipFill rotWithShape="1">
          <a:blip r:embed="rId2"/>
          <a:srcRect r="29185"/>
          <a:stretch/>
        </p:blipFill>
        <p:spPr>
          <a:xfrm>
            <a:off x="3124200" y="1716762"/>
            <a:ext cx="2393774" cy="1931099"/>
          </a:xfrm>
          <a:prstGeom prst="rect">
            <a:avLst/>
          </a:prstGeom>
        </p:spPr>
      </p:pic>
      <p:sp>
        <p:nvSpPr>
          <p:cNvPr id="14" name="Right Arrow 13"/>
          <p:cNvSpPr/>
          <p:nvPr/>
        </p:nvSpPr>
        <p:spPr>
          <a:xfrm>
            <a:off x="1893724" y="1590469"/>
            <a:ext cx="1099945" cy="4337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1893724" y="2410698"/>
            <a:ext cx="1099945" cy="43376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Right Arrow 18"/>
          <p:cNvSpPr/>
          <p:nvPr/>
        </p:nvSpPr>
        <p:spPr>
          <a:xfrm>
            <a:off x="1893724" y="3214098"/>
            <a:ext cx="1099945" cy="43376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TextBox 19"/>
          <p:cNvSpPr txBox="1"/>
          <p:nvPr/>
        </p:nvSpPr>
        <p:spPr>
          <a:xfrm>
            <a:off x="241747" y="1636016"/>
            <a:ext cx="1544012" cy="461665"/>
          </a:xfrm>
          <a:prstGeom prst="rect">
            <a:avLst/>
          </a:prstGeom>
          <a:noFill/>
        </p:spPr>
        <p:txBody>
          <a:bodyPr wrap="none" rtlCol="0">
            <a:spAutoFit/>
          </a:bodyPr>
          <a:lstStyle/>
          <a:p>
            <a:r>
              <a:rPr lang="en-US" sz="2400" b="1" dirty="0" smtClean="0"/>
              <a:t>Program A</a:t>
            </a:r>
            <a:endParaRPr lang="en-US" sz="2400" b="1" dirty="0"/>
          </a:p>
        </p:txBody>
      </p:sp>
      <p:sp>
        <p:nvSpPr>
          <p:cNvPr id="21" name="TextBox 20"/>
          <p:cNvSpPr txBox="1"/>
          <p:nvPr/>
        </p:nvSpPr>
        <p:spPr>
          <a:xfrm>
            <a:off x="241751" y="2429689"/>
            <a:ext cx="1523073" cy="461665"/>
          </a:xfrm>
          <a:prstGeom prst="rect">
            <a:avLst/>
          </a:prstGeom>
          <a:noFill/>
        </p:spPr>
        <p:txBody>
          <a:bodyPr wrap="none" rtlCol="0">
            <a:spAutoFit/>
          </a:bodyPr>
          <a:lstStyle/>
          <a:p>
            <a:r>
              <a:rPr lang="en-US" sz="2400" b="1" dirty="0" smtClean="0"/>
              <a:t>Program B</a:t>
            </a:r>
            <a:endParaRPr lang="en-US" sz="2400" b="1" dirty="0"/>
          </a:p>
        </p:txBody>
      </p:sp>
      <p:sp>
        <p:nvSpPr>
          <p:cNvPr id="22" name="TextBox 21"/>
          <p:cNvSpPr txBox="1"/>
          <p:nvPr/>
        </p:nvSpPr>
        <p:spPr>
          <a:xfrm>
            <a:off x="241751" y="3240554"/>
            <a:ext cx="1513455" cy="461665"/>
          </a:xfrm>
          <a:prstGeom prst="rect">
            <a:avLst/>
          </a:prstGeom>
          <a:noFill/>
        </p:spPr>
        <p:txBody>
          <a:bodyPr wrap="none" rtlCol="0">
            <a:spAutoFit/>
          </a:bodyPr>
          <a:lstStyle/>
          <a:p>
            <a:r>
              <a:rPr lang="en-US" sz="2400" b="1" dirty="0" smtClean="0"/>
              <a:t>Program C</a:t>
            </a:r>
            <a:endParaRPr lang="en-US" sz="2400" b="1" dirty="0"/>
          </a:p>
        </p:txBody>
      </p:sp>
      <p:sp>
        <p:nvSpPr>
          <p:cNvPr id="23" name="Rectangle 22"/>
          <p:cNvSpPr/>
          <p:nvPr/>
        </p:nvSpPr>
        <p:spPr>
          <a:xfrm>
            <a:off x="5940420" y="1508439"/>
            <a:ext cx="533400" cy="473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940420" y="2264223"/>
            <a:ext cx="533400" cy="51171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26" name="Rectangle 25"/>
          <p:cNvSpPr/>
          <p:nvPr/>
        </p:nvSpPr>
        <p:spPr>
          <a:xfrm>
            <a:off x="5940420" y="3158921"/>
            <a:ext cx="533400" cy="427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6" name="Plaque 5"/>
          <p:cNvSpPr/>
          <p:nvPr/>
        </p:nvSpPr>
        <p:spPr>
          <a:xfrm>
            <a:off x="6553200" y="1982262"/>
            <a:ext cx="1365544" cy="28921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4" name="Plaque 23"/>
          <p:cNvSpPr/>
          <p:nvPr/>
        </p:nvSpPr>
        <p:spPr>
          <a:xfrm>
            <a:off x="6553200" y="2778570"/>
            <a:ext cx="1365544" cy="28921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8" name="Plaque 27"/>
          <p:cNvSpPr/>
          <p:nvPr/>
        </p:nvSpPr>
        <p:spPr>
          <a:xfrm>
            <a:off x="6553200" y="3596194"/>
            <a:ext cx="1482436" cy="67273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9" name="Rectangle 28"/>
          <p:cNvSpPr/>
          <p:nvPr/>
        </p:nvSpPr>
        <p:spPr>
          <a:xfrm>
            <a:off x="5940420" y="4312310"/>
            <a:ext cx="533400" cy="427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Tree>
    <p:extLst>
      <p:ext uri="{BB962C8B-B14F-4D97-AF65-F5344CB8AC3E}">
        <p14:creationId xmlns:p14="http://schemas.microsoft.com/office/powerpoint/2010/main" val="5770075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56</a:t>
            </a:fld>
            <a:endParaRPr lang="en-US"/>
          </a:p>
        </p:txBody>
      </p:sp>
      <p:pic>
        <p:nvPicPr>
          <p:cNvPr id="5" name="Picture 4"/>
          <p:cNvPicPr>
            <a:picLocks noChangeAspect="1"/>
          </p:cNvPicPr>
          <p:nvPr/>
        </p:nvPicPr>
        <p:blipFill>
          <a:blip r:embed="rId2"/>
          <a:stretch>
            <a:fillRect/>
          </a:stretch>
        </p:blipFill>
        <p:spPr>
          <a:xfrm>
            <a:off x="2199618" y="304802"/>
            <a:ext cx="4492133" cy="3782291"/>
          </a:xfrm>
          <a:prstGeom prst="rect">
            <a:avLst/>
          </a:prstGeom>
        </p:spPr>
      </p:pic>
    </p:spTree>
    <p:extLst>
      <p:ext uri="{BB962C8B-B14F-4D97-AF65-F5344CB8AC3E}">
        <p14:creationId xmlns:p14="http://schemas.microsoft.com/office/powerpoint/2010/main" val="10985710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57</a:t>
            </a:fld>
            <a:endParaRPr lang="en-US"/>
          </a:p>
        </p:txBody>
      </p:sp>
      <p:pic>
        <p:nvPicPr>
          <p:cNvPr id="6" name="Picture 5"/>
          <p:cNvPicPr>
            <a:picLocks noChangeAspect="1"/>
          </p:cNvPicPr>
          <p:nvPr/>
        </p:nvPicPr>
        <p:blipFill rotWithShape="1">
          <a:blip r:embed="rId2"/>
          <a:srcRect l="24374" r="24277" b="50293"/>
          <a:stretch/>
        </p:blipFill>
        <p:spPr>
          <a:xfrm>
            <a:off x="963199" y="562259"/>
            <a:ext cx="7574303" cy="3287981"/>
          </a:xfrm>
          <a:prstGeom prst="rect">
            <a:avLst/>
          </a:prstGeom>
        </p:spPr>
      </p:pic>
    </p:spTree>
    <p:extLst>
      <p:ext uri="{BB962C8B-B14F-4D97-AF65-F5344CB8AC3E}">
        <p14:creationId xmlns:p14="http://schemas.microsoft.com/office/powerpoint/2010/main" val="11237380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00612" y="205979"/>
            <a:ext cx="4186188" cy="857250"/>
          </a:xfrm>
        </p:spPr>
        <p:txBody>
          <a:bodyPr/>
          <a:lstStyle/>
          <a:p>
            <a:r>
              <a:rPr lang="en-US" dirty="0" smtClean="0"/>
              <a:t>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58</a:t>
            </a:fld>
            <a:endParaRPr lang="en-US"/>
          </a:p>
        </p:txBody>
      </p:sp>
      <p:sp>
        <p:nvSpPr>
          <p:cNvPr id="9" name="TextBox 8"/>
          <p:cNvSpPr txBox="1"/>
          <p:nvPr/>
        </p:nvSpPr>
        <p:spPr>
          <a:xfrm>
            <a:off x="4722233" y="1063229"/>
            <a:ext cx="3827226" cy="3539430"/>
          </a:xfrm>
          <a:prstGeom prst="rect">
            <a:avLst/>
          </a:prstGeom>
          <a:noFill/>
        </p:spPr>
        <p:txBody>
          <a:bodyPr wrap="square" rtlCol="0">
            <a:spAutoFit/>
          </a:bodyPr>
          <a:lstStyle/>
          <a:p>
            <a:r>
              <a:rPr lang="en-US" sz="3200" dirty="0" smtClean="0"/>
              <a:t>How frequently should the supervisor’s alarm clock (“kernel timer interrupt”) go off to check on the workers? </a:t>
            </a:r>
            <a:endParaRPr lang="en-US" sz="3200" dirty="0"/>
          </a:p>
        </p:txBody>
      </p:sp>
      <p:pic>
        <p:nvPicPr>
          <p:cNvPr id="8" name="Picture 7"/>
          <p:cNvPicPr>
            <a:picLocks noChangeAspect="1"/>
          </p:cNvPicPr>
          <p:nvPr/>
        </p:nvPicPr>
        <p:blipFill>
          <a:blip r:embed="rId2"/>
          <a:stretch>
            <a:fillRect/>
          </a:stretch>
        </p:blipFill>
        <p:spPr>
          <a:xfrm>
            <a:off x="153777" y="205979"/>
            <a:ext cx="4075294" cy="4754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001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03828" y="1680634"/>
            <a:ext cx="7487720" cy="12316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Title 10"/>
          <p:cNvSpPr>
            <a:spLocks noGrp="1"/>
          </p:cNvSpPr>
          <p:nvPr>
            <p:ph type="title"/>
          </p:nvPr>
        </p:nvSpPr>
        <p:spPr/>
        <p:txBody>
          <a:bodyPr/>
          <a:lstStyle/>
          <a:p>
            <a:r>
              <a:rPr lang="en-US" dirty="0" smtClean="0"/>
              <a:t>cs4414 Grading Form</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sp>
        <p:nvSpPr>
          <p:cNvPr id="6" name="Rectangle 5"/>
          <p:cNvSpPr/>
          <p:nvPr/>
        </p:nvSpPr>
        <p:spPr>
          <a:xfrm>
            <a:off x="1406812" y="2070384"/>
            <a:ext cx="655053" cy="452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tIns="0" bIns="0" rtlCol="0" anchor="b" anchorCtr="0"/>
          <a:lstStyle/>
          <a:p>
            <a:pPr algn="ctr"/>
            <a:r>
              <a:rPr lang="en-US" dirty="0" smtClean="0"/>
              <a:t>       </a:t>
            </a:r>
            <a:r>
              <a:rPr lang="en-US" sz="3600" dirty="0" smtClean="0"/>
              <a:t>1</a:t>
            </a:r>
            <a:endParaRPr lang="en-US" dirty="0"/>
          </a:p>
        </p:txBody>
      </p:sp>
      <p:sp>
        <p:nvSpPr>
          <p:cNvPr id="7" name="TextBox 6"/>
          <p:cNvSpPr txBox="1"/>
          <p:nvPr/>
        </p:nvSpPr>
        <p:spPr>
          <a:xfrm>
            <a:off x="3042009" y="2034828"/>
            <a:ext cx="5089781" cy="523220"/>
          </a:xfrm>
          <a:prstGeom prst="rect">
            <a:avLst/>
          </a:prstGeom>
          <a:noFill/>
        </p:spPr>
        <p:txBody>
          <a:bodyPr wrap="square" rtlCol="0">
            <a:spAutoFit/>
          </a:bodyPr>
          <a:lstStyle/>
          <a:p>
            <a:r>
              <a:rPr lang="en-US" sz="2800" dirty="0" smtClean="0"/>
              <a:t>Your program pretty much works!</a:t>
            </a:r>
            <a:endParaRPr lang="en-US" sz="2800" dirty="0"/>
          </a:p>
        </p:txBody>
      </p:sp>
      <p:sp>
        <p:nvSpPr>
          <p:cNvPr id="8" name="Rectangle 7"/>
          <p:cNvSpPr/>
          <p:nvPr/>
        </p:nvSpPr>
        <p:spPr>
          <a:xfrm>
            <a:off x="2102816" y="2034828"/>
            <a:ext cx="586519" cy="523220"/>
          </a:xfrm>
          <a:prstGeom prst="rect">
            <a:avLst/>
          </a:prstGeom>
        </p:spPr>
        <p:txBody>
          <a:bodyPr wrap="none">
            <a:spAutoFit/>
          </a:bodyPr>
          <a:lstStyle/>
          <a:p>
            <a:pPr algn="ctr"/>
            <a:r>
              <a:rPr lang="en-US" sz="2800" dirty="0"/>
              <a:t>/ 1</a:t>
            </a:r>
            <a:endParaRPr lang="en-US" sz="2800" dirty="0"/>
          </a:p>
        </p:txBody>
      </p:sp>
      <p:sp>
        <p:nvSpPr>
          <p:cNvPr id="13" name="TextBox 12"/>
          <p:cNvSpPr txBox="1"/>
          <p:nvPr/>
        </p:nvSpPr>
        <p:spPr>
          <a:xfrm>
            <a:off x="457200" y="3417636"/>
            <a:ext cx="8229600"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t>You will have plenty of ways to distinguish yourself as outstanding, but by doing something creating and extraordinary, not by being perfect on some checklist of minutiae.</a:t>
            </a:r>
            <a:endParaRPr lang="en-US" sz="2400" dirty="0"/>
          </a:p>
        </p:txBody>
      </p:sp>
    </p:spTree>
    <p:extLst>
      <p:ext uri="{BB962C8B-B14F-4D97-AF65-F5344CB8AC3E}">
        <p14:creationId xmlns:p14="http://schemas.microsoft.com/office/powerpoint/2010/main" val="411871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8" grpId="0"/>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MacBook (Ubuntu)</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59</a:t>
            </a:fld>
            <a:endParaRPr lang="en-US"/>
          </a:p>
        </p:txBody>
      </p:sp>
      <p:sp>
        <p:nvSpPr>
          <p:cNvPr id="6" name="Rectangle 5"/>
          <p:cNvSpPr/>
          <p:nvPr/>
        </p:nvSpPr>
        <p:spPr>
          <a:xfrm>
            <a:off x="611914" y="1801447"/>
            <a:ext cx="8074891"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dirty="0"/>
              <a:t>bash-3.2$ </a:t>
            </a:r>
            <a:r>
              <a:rPr lang="en-US" sz="2400" dirty="0" err="1"/>
              <a:t>uname</a:t>
            </a:r>
            <a:r>
              <a:rPr lang="en-US" sz="2400" dirty="0"/>
              <a:t> -a</a:t>
            </a:r>
          </a:p>
          <a:p>
            <a:r>
              <a:rPr lang="en-US" sz="2400" dirty="0"/>
              <a:t>Darwin Davids-MacBook-Air-2.local 11.4.2 Darwin Kernel Version </a:t>
            </a:r>
            <a:r>
              <a:rPr lang="en-US" sz="2400" dirty="0" smtClean="0"/>
              <a:t>11.4.2</a:t>
            </a:r>
            <a:r>
              <a:rPr lang="en-US" sz="2400" dirty="0"/>
              <a:t>: Thu Aug 23 16:25:48 PDT 2012; root:xnu-1699.32.7~1/</a:t>
            </a:r>
            <a:r>
              <a:rPr lang="en-US" sz="2400" dirty="0" smtClean="0"/>
              <a:t>RELEASE_X86_64 </a:t>
            </a:r>
            <a:r>
              <a:rPr lang="en-US" sz="2400" dirty="0"/>
              <a:t>x86_64</a:t>
            </a:r>
          </a:p>
          <a:p>
            <a:r>
              <a:rPr lang="en-US" sz="2400" dirty="0"/>
              <a:t>bash-3.2$ </a:t>
            </a:r>
            <a:r>
              <a:rPr lang="en-US" sz="2400" dirty="0" err="1" smtClean="0"/>
              <a:t>gcc</a:t>
            </a:r>
            <a:r>
              <a:rPr lang="en-US" sz="2400" dirty="0" smtClean="0"/>
              <a:t> </a:t>
            </a:r>
            <a:r>
              <a:rPr lang="en-US" sz="2400" dirty="0" err="1"/>
              <a:t>timer.c</a:t>
            </a:r>
            <a:r>
              <a:rPr lang="en-US" sz="2400" dirty="0"/>
              <a:t> ; ./</a:t>
            </a:r>
            <a:r>
              <a:rPr lang="en-US" sz="2400" dirty="0" err="1"/>
              <a:t>a.out</a:t>
            </a:r>
            <a:endParaRPr lang="en-US" sz="2400" dirty="0"/>
          </a:p>
          <a:p>
            <a:r>
              <a:rPr lang="en-US" sz="2400" dirty="0"/>
              <a:t>kernel timer interrupt frequency is approx. 4016 Hz or higher</a:t>
            </a:r>
          </a:p>
        </p:txBody>
      </p:sp>
      <p:sp>
        <p:nvSpPr>
          <p:cNvPr id="7" name="Rectangle 6"/>
          <p:cNvSpPr/>
          <p:nvPr/>
        </p:nvSpPr>
        <p:spPr>
          <a:xfrm>
            <a:off x="457206" y="1108803"/>
            <a:ext cx="8229599" cy="646331"/>
          </a:xfrm>
          <a:prstGeom prst="rect">
            <a:avLst/>
          </a:prstGeom>
        </p:spPr>
        <p:txBody>
          <a:bodyPr wrap="square">
            <a:spAutoFit/>
          </a:bodyPr>
          <a:lstStyle/>
          <a:p>
            <a:r>
              <a:rPr lang="en-US" b="1" dirty="0" err="1" smtClean="0"/>
              <a:t>timer.c</a:t>
            </a:r>
            <a:r>
              <a:rPr lang="en-US" dirty="0" smtClean="0"/>
              <a:t> is a 50-line C program from</a:t>
            </a:r>
          </a:p>
          <a:p>
            <a:r>
              <a:rPr lang="en-US" dirty="0" smtClean="0">
                <a:hlinkClick r:id="rId2"/>
              </a:rPr>
              <a:t>http</a:t>
            </a:r>
            <a:r>
              <a:rPr lang="en-US" dirty="0">
                <a:hlinkClick r:id="rId2"/>
              </a:rPr>
              <a:t>://www.advenage.com/topics/linux-timer-interrupt-</a:t>
            </a:r>
            <a:r>
              <a:rPr lang="en-US" dirty="0" smtClean="0">
                <a:hlinkClick r:id="rId2"/>
              </a:rPr>
              <a:t>frequency.php</a:t>
            </a:r>
            <a:r>
              <a:rPr lang="en-US" dirty="0" smtClean="0"/>
              <a:t> (link on notes)</a:t>
            </a:r>
          </a:p>
        </p:txBody>
      </p:sp>
      <p:sp>
        <p:nvSpPr>
          <p:cNvPr id="8" name="Rectangle 7"/>
          <p:cNvSpPr/>
          <p:nvPr/>
        </p:nvSpPr>
        <p:spPr>
          <a:xfrm>
            <a:off x="3771901" y="4244044"/>
            <a:ext cx="4914899" cy="523220"/>
          </a:xfrm>
          <a:prstGeom prst="rect">
            <a:avLst/>
          </a:prstGeom>
          <a:solidFill>
            <a:srgbClr val="DBEEF4"/>
          </a:solidFill>
          <a:ln>
            <a:solidFill>
              <a:srgbClr val="A7CCD9"/>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800" dirty="0" smtClean="0">
                <a:hlinkClick r:id="rId3"/>
              </a:rPr>
              <a:t>Rust </a:t>
            </a:r>
            <a:r>
              <a:rPr lang="en-US" sz="2800" dirty="0">
                <a:hlinkClick r:id="rId3"/>
              </a:rPr>
              <a:t>version </a:t>
            </a:r>
            <a:r>
              <a:rPr lang="en-US" sz="2800" dirty="0" smtClean="0">
                <a:hlinkClick r:id="rId3"/>
              </a:rPr>
              <a:t>by </a:t>
            </a:r>
            <a:r>
              <a:rPr lang="en-US" sz="2800" dirty="0" err="1" smtClean="0">
                <a:hlinkClick r:id="rId3"/>
              </a:rPr>
              <a:t>Wil</a:t>
            </a:r>
            <a:r>
              <a:rPr lang="en-US" sz="2800" dirty="0" smtClean="0">
                <a:hlinkClick r:id="rId3"/>
              </a:rPr>
              <a:t> Thomason</a:t>
            </a:r>
            <a:endParaRPr lang="en-US" sz="2800" dirty="0" smtClean="0"/>
          </a:p>
        </p:txBody>
      </p:sp>
    </p:spTree>
    <p:extLst>
      <p:ext uri="{BB962C8B-B14F-4D97-AF65-F5344CB8AC3E}">
        <p14:creationId xmlns:p14="http://schemas.microsoft.com/office/powerpoint/2010/main" val="44164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Timer 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a:p>
        </p:txBody>
      </p:sp>
      <p:sp>
        <p:nvSpPr>
          <p:cNvPr id="23" name="Rectangle 22"/>
          <p:cNvSpPr/>
          <p:nvPr/>
        </p:nvSpPr>
        <p:spPr>
          <a:xfrm>
            <a:off x="1557928" y="1484220"/>
            <a:ext cx="1390944" cy="473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202110" y="1485903"/>
            <a:ext cx="1884218" cy="51171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6" name="Plaque 5"/>
          <p:cNvSpPr/>
          <p:nvPr/>
        </p:nvSpPr>
        <p:spPr>
          <a:xfrm>
            <a:off x="593166" y="1485305"/>
            <a:ext cx="918582"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27" name="Picture 26"/>
          <p:cNvPicPr>
            <a:picLocks noChangeAspect="1"/>
          </p:cNvPicPr>
          <p:nvPr/>
        </p:nvPicPr>
        <p:blipFill>
          <a:blip r:embed="rId3"/>
          <a:stretch>
            <a:fillRect/>
          </a:stretch>
        </p:blipFill>
        <p:spPr>
          <a:xfrm>
            <a:off x="2651781" y="2014077"/>
            <a:ext cx="594182" cy="500290"/>
          </a:xfrm>
          <a:prstGeom prst="rect">
            <a:avLst/>
          </a:prstGeom>
        </p:spPr>
      </p:pic>
      <p:sp>
        <p:nvSpPr>
          <p:cNvPr id="7" name="TextBox 6"/>
          <p:cNvSpPr txBox="1"/>
          <p:nvPr/>
        </p:nvSpPr>
        <p:spPr>
          <a:xfrm>
            <a:off x="490969" y="2424463"/>
            <a:ext cx="2133918" cy="646331"/>
          </a:xfrm>
          <a:prstGeom prst="rect">
            <a:avLst/>
          </a:prstGeom>
          <a:noFill/>
        </p:spPr>
        <p:txBody>
          <a:bodyPr wrap="none" rtlCol="0">
            <a:spAutoFit/>
          </a:bodyPr>
          <a:lstStyle/>
          <a:p>
            <a:r>
              <a:rPr lang="en-US" b="1" dirty="0" smtClean="0"/>
              <a:t>set alarm clock</a:t>
            </a:r>
          </a:p>
          <a:p>
            <a:r>
              <a:rPr lang="en-US" b="1" dirty="0" smtClean="0"/>
              <a:t>switch to program A</a:t>
            </a:r>
            <a:endParaRPr lang="en-US" b="1" dirty="0"/>
          </a:p>
        </p:txBody>
      </p:sp>
      <p:cxnSp>
        <p:nvCxnSpPr>
          <p:cNvPr id="9" name="Straight Arrow Connector 8"/>
          <p:cNvCxnSpPr/>
          <p:nvPr/>
        </p:nvCxnSpPr>
        <p:spPr>
          <a:xfrm>
            <a:off x="1477113" y="1910406"/>
            <a:ext cx="0" cy="500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36055" y="3608085"/>
            <a:ext cx="5128402"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800" dirty="0" smtClean="0"/>
              <a:t>What makes the alarm clock ring?</a:t>
            </a:r>
            <a:endParaRPr lang="en-US" sz="2800" dirty="0"/>
          </a:p>
        </p:txBody>
      </p:sp>
      <p:sp>
        <p:nvSpPr>
          <p:cNvPr id="30" name="Plaque 29"/>
          <p:cNvSpPr/>
          <p:nvPr/>
        </p:nvSpPr>
        <p:spPr>
          <a:xfrm>
            <a:off x="3112295" y="1487042"/>
            <a:ext cx="2031721"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31" name="TextBox 30"/>
          <p:cNvSpPr txBox="1"/>
          <p:nvPr/>
        </p:nvSpPr>
        <p:spPr>
          <a:xfrm>
            <a:off x="4116676" y="2457156"/>
            <a:ext cx="2119240" cy="646331"/>
          </a:xfrm>
          <a:prstGeom prst="rect">
            <a:avLst/>
          </a:prstGeom>
          <a:noFill/>
        </p:spPr>
        <p:txBody>
          <a:bodyPr wrap="none" rtlCol="0">
            <a:spAutoFit/>
          </a:bodyPr>
          <a:lstStyle/>
          <a:p>
            <a:r>
              <a:rPr lang="en-US" b="1" dirty="0" smtClean="0"/>
              <a:t>set alarm clock</a:t>
            </a:r>
          </a:p>
          <a:p>
            <a:r>
              <a:rPr lang="en-US" b="1" dirty="0" smtClean="0"/>
              <a:t>switch to program B</a:t>
            </a:r>
            <a:endParaRPr lang="en-US" b="1" dirty="0"/>
          </a:p>
        </p:txBody>
      </p:sp>
      <p:cxnSp>
        <p:nvCxnSpPr>
          <p:cNvPr id="32" name="Straight Arrow Connector 31"/>
          <p:cNvCxnSpPr/>
          <p:nvPr/>
        </p:nvCxnSpPr>
        <p:spPr>
          <a:xfrm>
            <a:off x="5102820" y="1943100"/>
            <a:ext cx="0" cy="500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endCxn id="30" idx="1"/>
          </p:cNvCxnSpPr>
          <p:nvPr/>
        </p:nvCxnSpPr>
        <p:spPr>
          <a:xfrm rot="5400000" flipH="1" flipV="1">
            <a:off x="2966959" y="1867155"/>
            <a:ext cx="290666"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Plaque 33"/>
          <p:cNvSpPr/>
          <p:nvPr/>
        </p:nvSpPr>
        <p:spPr>
          <a:xfrm>
            <a:off x="7097874" y="1524878"/>
            <a:ext cx="1547092"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35" name="Picture 34"/>
          <p:cNvPicPr>
            <a:picLocks noChangeAspect="1"/>
          </p:cNvPicPr>
          <p:nvPr/>
        </p:nvPicPr>
        <p:blipFill>
          <a:blip r:embed="rId3"/>
          <a:stretch>
            <a:fillRect/>
          </a:stretch>
        </p:blipFill>
        <p:spPr>
          <a:xfrm>
            <a:off x="6648817" y="2283435"/>
            <a:ext cx="594182" cy="500290"/>
          </a:xfrm>
          <a:prstGeom prst="rect">
            <a:avLst/>
          </a:prstGeom>
        </p:spPr>
      </p:pic>
      <p:cxnSp>
        <p:nvCxnSpPr>
          <p:cNvPr id="36" name="Elbow Connector 35"/>
          <p:cNvCxnSpPr/>
          <p:nvPr/>
        </p:nvCxnSpPr>
        <p:spPr>
          <a:xfrm rot="5400000" flipH="1" flipV="1">
            <a:off x="6963995" y="2136513"/>
            <a:ext cx="290666"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48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Ring"/>
                                        </p:tgtEl>
                                      </p:cMediaNode>
                                    </p:audio>
                                  </p:sub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heckerboard(across)">
                                      <p:cBhvr>
                                        <p:cTn id="25" dur="500"/>
                                        <p:tgtEl>
                                          <p:spTgt spid="3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heckerboard(across)">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Ring"/>
                                        </p:tgtEl>
                                      </p:cMediaNode>
                                    </p:audio>
                                  </p:sub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127"/>
            <a:ext cx="8229600" cy="857250"/>
          </a:xfrm>
        </p:spPr>
        <p:txBody>
          <a:bodyPr/>
          <a:lstStyle/>
          <a:p>
            <a:r>
              <a:rPr lang="en-US" dirty="0" smtClean="0"/>
              <a:t>Who interrupts the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61</a:t>
            </a:fld>
            <a:endParaRPr lang="en-US"/>
          </a:p>
        </p:txBody>
      </p:sp>
      <p:pic>
        <p:nvPicPr>
          <p:cNvPr id="7" name="Picture 6"/>
          <p:cNvPicPr>
            <a:picLocks noChangeAspect="1"/>
          </p:cNvPicPr>
          <p:nvPr/>
        </p:nvPicPr>
        <p:blipFill rotWithShape="1">
          <a:blip r:embed="rId2"/>
          <a:srcRect l="24374" r="24277" b="50293"/>
          <a:stretch/>
        </p:blipFill>
        <p:spPr>
          <a:xfrm>
            <a:off x="1559872" y="1878198"/>
            <a:ext cx="5387097" cy="2338522"/>
          </a:xfrm>
          <a:prstGeom prst="rect">
            <a:avLst/>
          </a:prstGeom>
        </p:spPr>
      </p:pic>
    </p:spTree>
    <p:extLst>
      <p:ext uri="{BB962C8B-B14F-4D97-AF65-F5344CB8AC3E}">
        <p14:creationId xmlns:p14="http://schemas.microsoft.com/office/powerpoint/2010/main" val="27592641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supervisor’s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62</a:t>
            </a:fld>
            <a:endParaRPr lang="en-US"/>
          </a:p>
        </p:txBody>
      </p:sp>
      <p:sp>
        <p:nvSpPr>
          <p:cNvPr id="7" name="TextBox 6"/>
          <p:cNvSpPr txBox="1"/>
          <p:nvPr/>
        </p:nvSpPr>
        <p:spPr>
          <a:xfrm>
            <a:off x="2378368" y="3737939"/>
            <a:ext cx="4081841" cy="769441"/>
          </a:xfrm>
          <a:prstGeom prst="rect">
            <a:avLst/>
          </a:prstGeom>
          <a:noFill/>
        </p:spPr>
        <p:txBody>
          <a:bodyPr wrap="none" rtlCol="0">
            <a:spAutoFit/>
          </a:bodyPr>
          <a:lstStyle/>
          <a:p>
            <a:r>
              <a:rPr lang="en-US" sz="4400" dirty="0" smtClean="0"/>
              <a:t>a.k.a. </a:t>
            </a:r>
            <a:r>
              <a:rPr lang="en-US" sz="4400" b="1" dirty="0" smtClean="0"/>
              <a:t>Hypervisor</a:t>
            </a:r>
            <a:endParaRPr lang="en-US" sz="4400" b="1" dirty="0"/>
          </a:p>
        </p:txBody>
      </p:sp>
      <p:pic>
        <p:nvPicPr>
          <p:cNvPr id="8" name="Picture 7"/>
          <p:cNvPicPr>
            <a:picLocks noChangeAspect="1"/>
          </p:cNvPicPr>
          <p:nvPr/>
        </p:nvPicPr>
        <p:blipFill rotWithShape="1">
          <a:blip r:embed="rId2"/>
          <a:srcRect l="-190" t="50890" r="24944"/>
          <a:stretch/>
        </p:blipFill>
        <p:spPr>
          <a:xfrm>
            <a:off x="457200" y="1439225"/>
            <a:ext cx="8229600" cy="2013516"/>
          </a:xfrm>
          <a:prstGeom prst="rect">
            <a:avLst/>
          </a:prstGeom>
        </p:spPr>
      </p:pic>
    </p:spTree>
    <p:extLst>
      <p:ext uri="{BB962C8B-B14F-4D97-AF65-F5344CB8AC3E}">
        <p14:creationId xmlns:p14="http://schemas.microsoft.com/office/powerpoint/2010/main" val="18033446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63</a:t>
            </a:fld>
            <a:endParaRPr lang="en-US"/>
          </a:p>
        </p:txBody>
      </p:sp>
      <p:sp>
        <p:nvSpPr>
          <p:cNvPr id="8" name="TextBox 7"/>
          <p:cNvSpPr txBox="1"/>
          <p:nvPr/>
        </p:nvSpPr>
        <p:spPr>
          <a:xfrm>
            <a:off x="4936836" y="3656879"/>
            <a:ext cx="3232728" cy="707886"/>
          </a:xfrm>
          <a:prstGeom prst="rect">
            <a:avLst/>
          </a:prstGeom>
          <a:noFill/>
        </p:spPr>
        <p:txBody>
          <a:bodyPr wrap="square" rtlCol="0">
            <a:spAutoFit/>
          </a:bodyPr>
          <a:lstStyle/>
          <a:p>
            <a:r>
              <a:rPr lang="en-US" sz="2000" dirty="0" smtClean="0"/>
              <a:t>Support for hypervisor added to Intel x86 in 2005 (VT-x)</a:t>
            </a:r>
            <a:endParaRPr lang="en-US" sz="2000" dirty="0"/>
          </a:p>
        </p:txBody>
      </p:sp>
      <p:pic>
        <p:nvPicPr>
          <p:cNvPr id="9" name="Picture 8"/>
          <p:cNvPicPr>
            <a:picLocks noChangeAspect="1"/>
          </p:cNvPicPr>
          <p:nvPr/>
        </p:nvPicPr>
        <p:blipFill>
          <a:blip r:embed="rId2"/>
          <a:stretch>
            <a:fillRect/>
          </a:stretch>
        </p:blipFill>
        <p:spPr>
          <a:xfrm>
            <a:off x="855518" y="527429"/>
            <a:ext cx="2963334" cy="381000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545445" y="527428"/>
            <a:ext cx="4015509" cy="3011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7824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64</a:t>
            </a:fld>
            <a:endParaRPr lang="en-US"/>
          </a:p>
        </p:txBody>
      </p:sp>
      <p:sp>
        <p:nvSpPr>
          <p:cNvPr id="10" name="TextBox 9"/>
          <p:cNvSpPr txBox="1"/>
          <p:nvPr/>
        </p:nvSpPr>
        <p:spPr>
          <a:xfrm>
            <a:off x="4619946" y="2951382"/>
            <a:ext cx="4244895" cy="1815882"/>
          </a:xfrm>
          <a:prstGeom prst="rect">
            <a:avLst/>
          </a:prstGeom>
          <a:noFill/>
        </p:spPr>
        <p:txBody>
          <a:bodyPr wrap="square" rtlCol="0">
            <a:spAutoFit/>
          </a:bodyPr>
          <a:lstStyle/>
          <a:p>
            <a:r>
              <a:rPr lang="en-US" sz="2800" dirty="0" smtClean="0"/>
              <a:t>More general (quite similar) idea in MULTICS (but with 8-levels of supervision in hardware by 1975)</a:t>
            </a:r>
            <a:endParaRPr lang="en-US" sz="2800" dirty="0"/>
          </a:p>
        </p:txBody>
      </p:sp>
      <p:pic>
        <p:nvPicPr>
          <p:cNvPr id="8" name="Picture 7"/>
          <p:cNvPicPr>
            <a:picLocks noChangeAspect="1"/>
          </p:cNvPicPr>
          <p:nvPr/>
        </p:nvPicPr>
        <p:blipFill>
          <a:blip r:embed="rId2"/>
          <a:stretch>
            <a:fillRect/>
          </a:stretch>
        </p:blipFill>
        <p:spPr>
          <a:xfrm>
            <a:off x="5125027" y="122855"/>
            <a:ext cx="3561773" cy="2860687"/>
          </a:xfrm>
          <a:prstGeom prst="rect">
            <a:avLst/>
          </a:prstGeom>
        </p:spPr>
      </p:pic>
      <p:pic>
        <p:nvPicPr>
          <p:cNvPr id="12" name="Picture 11"/>
          <p:cNvPicPr>
            <a:picLocks noChangeAspect="1"/>
          </p:cNvPicPr>
          <p:nvPr/>
        </p:nvPicPr>
        <p:blipFill>
          <a:blip r:embed="rId3"/>
          <a:stretch>
            <a:fillRect/>
          </a:stretch>
        </p:blipFill>
        <p:spPr>
          <a:xfrm>
            <a:off x="860108" y="122855"/>
            <a:ext cx="3547930" cy="4928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89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792722" y="1200151"/>
            <a:ext cx="7560688" cy="3394472"/>
          </a:xfrm>
        </p:spPr>
        <p:txBody>
          <a:bodyPr>
            <a:normAutofit fontScale="92500" lnSpcReduction="20000"/>
          </a:bodyPr>
          <a:lstStyle/>
          <a:p>
            <a:pPr marL="0" indent="0">
              <a:buNone/>
            </a:pPr>
            <a:r>
              <a:rPr lang="en-US" b="1" dirty="0" smtClean="0"/>
              <a:t>Tutorial Part 3 and Problem Set 2 will be posted later today</a:t>
            </a:r>
          </a:p>
          <a:p>
            <a:pPr marL="457200" lvl="1" indent="0">
              <a:buNone/>
            </a:pPr>
            <a:r>
              <a:rPr lang="en-US" dirty="0" smtClean="0"/>
              <a:t>PS2 is due February 9</a:t>
            </a:r>
          </a:p>
          <a:p>
            <a:pPr marL="457200" lvl="1" indent="0">
              <a:buNone/>
            </a:pPr>
            <a:r>
              <a:rPr lang="en-US" b="1" dirty="0">
                <a:solidFill>
                  <a:srgbClr val="FF0000"/>
                </a:solidFill>
              </a:rPr>
              <a:t>L</a:t>
            </a:r>
            <a:r>
              <a:rPr lang="en-US" b="1" dirty="0" smtClean="0">
                <a:solidFill>
                  <a:srgbClr val="FF0000"/>
                </a:solidFill>
              </a:rPr>
              <a:t>onger and more challenging than PS1, don’t wait to get started</a:t>
            </a:r>
          </a:p>
          <a:p>
            <a:pPr marL="457200" lvl="1" indent="0">
              <a:buNone/>
            </a:pPr>
            <a:endParaRPr lang="en-US" dirty="0">
              <a:solidFill>
                <a:srgbClr val="FF0000"/>
              </a:solidFill>
            </a:endParaRPr>
          </a:p>
          <a:p>
            <a:pPr marL="57150" indent="0">
              <a:buNone/>
            </a:pPr>
            <a:r>
              <a:rPr lang="en-US" dirty="0" smtClean="0"/>
              <a:t>Read the </a:t>
            </a:r>
            <a:r>
              <a:rPr lang="en-US" b="1" dirty="0" smtClean="0"/>
              <a:t>Process API</a:t>
            </a:r>
            <a:r>
              <a:rPr lang="en-US" dirty="0" smtClean="0"/>
              <a:t> and </a:t>
            </a:r>
            <a:r>
              <a:rPr lang="en-US" b="1" dirty="0" smtClean="0"/>
              <a:t>Direct Execution</a:t>
            </a:r>
            <a:r>
              <a:rPr lang="en-US" dirty="0" smtClean="0"/>
              <a:t> sections of the OSTEP book</a:t>
            </a:r>
            <a:endParaRPr lang="en-US" dirty="0"/>
          </a:p>
          <a:p>
            <a:pPr marL="457200" lvl="1" indent="0">
              <a:buNone/>
            </a:pP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65</a:t>
            </a:fld>
            <a:endParaRPr lang="en-US"/>
          </a:p>
        </p:txBody>
      </p:sp>
    </p:spTree>
    <p:extLst>
      <p:ext uri="{BB962C8B-B14F-4D97-AF65-F5344CB8AC3E}">
        <p14:creationId xmlns:p14="http://schemas.microsoft.com/office/powerpoint/2010/main" val="201870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Future Problem Sets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Auto-grader</a:t>
            </a:r>
          </a:p>
          <a:p>
            <a:pPr marL="457200" lvl="1" indent="0">
              <a:buNone/>
            </a:pPr>
            <a:r>
              <a:rPr lang="en-US" dirty="0" smtClean="0"/>
              <a:t>You’ll be able to confirm that your code behaves as expected before submitting (and can try as many times as you want)</a:t>
            </a:r>
          </a:p>
          <a:p>
            <a:pPr marL="0" indent="0">
              <a:buNone/>
            </a:pPr>
            <a:r>
              <a:rPr lang="en-US" b="1" dirty="0" smtClean="0"/>
              <a:t>Demos</a:t>
            </a:r>
          </a:p>
          <a:p>
            <a:pPr marL="457200" lvl="1" indent="0">
              <a:buNone/>
            </a:pPr>
            <a:r>
              <a:rPr lang="en-US" dirty="0" smtClean="0"/>
              <a:t>All team members will answer questions about design decisions, concepts, how to extend, etc.</a:t>
            </a:r>
          </a:p>
          <a:p>
            <a:pPr marL="0" indent="0">
              <a:buNone/>
            </a:pPr>
            <a:r>
              <a:rPr lang="en-US" b="1" dirty="0" smtClean="0"/>
              <a:t>Teammate Ratings </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Tree>
    <p:extLst>
      <p:ext uri="{BB962C8B-B14F-4D97-AF65-F5344CB8AC3E}">
        <p14:creationId xmlns:p14="http://schemas.microsoft.com/office/powerpoint/2010/main" val="12479966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descr="Screen Shot 2014-01-28 at 9.24.5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r="9664"/>
          <a:stretch/>
        </p:blipFill>
        <p:spPr>
          <a:xfrm>
            <a:off x="3288134" y="132485"/>
            <a:ext cx="5398666" cy="469443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96782" y="1780110"/>
            <a:ext cx="4529221" cy="857250"/>
          </a:xfrm>
          <a:solidFill>
            <a:srgbClr val="FCD5B5">
              <a:alpha val="87000"/>
            </a:srgbClr>
          </a:solidFill>
        </p:spPr>
        <p:txBody>
          <a:bodyPr/>
          <a:lstStyle/>
          <a:p>
            <a:r>
              <a:rPr lang="en-US" dirty="0" smtClean="0"/>
              <a:t>Recording Classes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7</a:t>
            </a:fld>
            <a:endParaRPr lang="en-US"/>
          </a:p>
        </p:txBody>
      </p:sp>
      <p:sp>
        <p:nvSpPr>
          <p:cNvPr id="10" name="TextBox 9"/>
          <p:cNvSpPr txBox="1"/>
          <p:nvPr/>
        </p:nvSpPr>
        <p:spPr>
          <a:xfrm>
            <a:off x="641687" y="3900239"/>
            <a:ext cx="6798305"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dirty="0" smtClean="0"/>
              <a:t>Can’t promise to record everything</a:t>
            </a:r>
          </a:p>
          <a:p>
            <a:r>
              <a:rPr lang="en-US" sz="2000" dirty="0" smtClean="0"/>
              <a:t>Recordings will be (somewhat) edited</a:t>
            </a:r>
          </a:p>
          <a:p>
            <a:r>
              <a:rPr lang="en-US" sz="2000" dirty="0"/>
              <a:t>P</a:t>
            </a:r>
            <a:r>
              <a:rPr lang="en-US" sz="2000" dirty="0" smtClean="0"/>
              <a:t>ress the button in front of you unless you want to be recorded</a:t>
            </a:r>
          </a:p>
        </p:txBody>
      </p:sp>
    </p:spTree>
    <p:extLst>
      <p:ext uri="{BB962C8B-B14F-4D97-AF65-F5344CB8AC3E}">
        <p14:creationId xmlns:p14="http://schemas.microsoft.com/office/powerpoint/2010/main" val="26112060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742"/>
            <a:ext cx="3392906" cy="857250"/>
          </a:xfrm>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pic>
        <p:nvPicPr>
          <p:cNvPr id="5" name="Picture 4"/>
          <p:cNvPicPr>
            <a:picLocks noChangeAspect="1"/>
          </p:cNvPicPr>
          <p:nvPr/>
        </p:nvPicPr>
        <p:blipFill rotWithShape="1">
          <a:blip r:embed="rId2"/>
          <a:srcRect t="1111" b="765"/>
          <a:stretch/>
        </p:blipFill>
        <p:spPr>
          <a:xfrm>
            <a:off x="4730759" y="1"/>
            <a:ext cx="2819276" cy="5129415"/>
          </a:xfrm>
          <a:prstGeom prst="rect">
            <a:avLst/>
          </a:prstGeom>
        </p:spPr>
      </p:pic>
    </p:spTree>
    <p:extLst>
      <p:ext uri="{BB962C8B-B14F-4D97-AF65-F5344CB8AC3E}">
        <p14:creationId xmlns:p14="http://schemas.microsoft.com/office/powerpoint/2010/main" val="3321336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17607</TotalTime>
  <Words>2385</Words>
  <Application>Microsoft Macintosh PowerPoint</Application>
  <PresentationFormat>On-screen Show (16:9)</PresentationFormat>
  <Paragraphs>436</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Class 4: Once Upon a Process</vt:lpstr>
      <vt:lpstr>Plan for Today</vt:lpstr>
      <vt:lpstr>HumanHuman Communication</vt:lpstr>
      <vt:lpstr>Grading</vt:lpstr>
      <vt:lpstr>PowerPoint Presentation</vt:lpstr>
      <vt:lpstr>cs4414 Grading Form</vt:lpstr>
      <vt:lpstr>For Future Problem Sets</vt:lpstr>
      <vt:lpstr>Recording Classes</vt:lpstr>
      <vt:lpstr>Questions</vt:lpstr>
      <vt:lpstr>PowerPoint Presentation</vt:lpstr>
      <vt:lpstr>PowerPoint Presentation</vt:lpstr>
      <vt:lpstr>Quiz</vt:lpstr>
      <vt:lpstr>PowerPoint Presentation</vt:lpstr>
      <vt:lpstr>(Trick) Quiz</vt:lpstr>
      <vt:lpstr>PowerPoint Presentation</vt:lpstr>
      <vt:lpstr>PowerPoint Presentation</vt:lpstr>
      <vt:lpstr>Quiz</vt:lpstr>
      <vt:lpstr>PowerPoint Presentation</vt:lpstr>
      <vt:lpstr>Higher-Order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Rust or Bust?</vt:lpstr>
      <vt:lpstr>PowerPoint Presentation</vt:lpstr>
      <vt:lpstr>But what about the  Lack of Documentation?!</vt:lpstr>
      <vt:lpstr>PowerPoint Presentation</vt:lpstr>
      <vt:lpstr>PowerPoint Presentation</vt:lpstr>
      <vt:lpstr>cs4414 Student    “Professional Amateur Programmer”</vt:lpstr>
      <vt:lpstr>Solving Programming Mysteries</vt:lpstr>
      <vt:lpstr>PowerPoint Presentation</vt:lpstr>
      <vt:lpstr>PowerPoint Presentation</vt:lpstr>
      <vt:lpstr>PowerPoint Presentation</vt:lpstr>
      <vt:lpstr>PowerPoint Presentation</vt:lpstr>
      <vt:lpstr>Recap  Last Class</vt:lpstr>
      <vt:lpstr>Kinds of Processor-Sharing</vt:lpstr>
      <vt:lpstr>PowerPoint Presentation</vt:lpstr>
      <vt:lpstr>Which have preemptive multitasking?</vt:lpstr>
      <vt:lpstr>Which have preemptive multitasking?</vt:lpstr>
      <vt:lpstr>How could I prove it?</vt:lpstr>
      <vt:lpstr>One-line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preemptive multitasking even be possible?!?</vt:lpstr>
      <vt:lpstr>Preemptive (?) Multitasking</vt:lpstr>
      <vt:lpstr>PowerPoint Presentation</vt:lpstr>
      <vt:lpstr>PowerPoint Presentation</vt:lpstr>
      <vt:lpstr>Interrupts</vt:lpstr>
      <vt:lpstr>My MacBook (Ubuntu)</vt:lpstr>
      <vt:lpstr>Timer Interrupts</vt:lpstr>
      <vt:lpstr>Who interrupts the supervisor?</vt:lpstr>
      <vt:lpstr>The supervisor’s supervisor!</vt:lpstr>
      <vt:lpstr>PowerPoint Presentation</vt:lpstr>
      <vt:lpstr>PowerPoint Presentation</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144</cp:revision>
  <cp:lastPrinted>2014-01-28T17:14:12Z</cp:lastPrinted>
  <dcterms:created xsi:type="dcterms:W3CDTF">2013-08-26T17:24:32Z</dcterms:created>
  <dcterms:modified xsi:type="dcterms:W3CDTF">2014-01-28T17:21:10Z</dcterms:modified>
</cp:coreProperties>
</file>