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73" r:id="rId4"/>
    <p:sldId id="259" r:id="rId5"/>
    <p:sldId id="261" r:id="rId6"/>
    <p:sldId id="262" r:id="rId7"/>
    <p:sldId id="265" r:id="rId8"/>
    <p:sldId id="272" r:id="rId9"/>
    <p:sldId id="270" r:id="rId10"/>
    <p:sldId id="297" r:id="rId11"/>
    <p:sldId id="269" r:id="rId12"/>
    <p:sldId id="271" r:id="rId13"/>
    <p:sldId id="274" r:id="rId14"/>
    <p:sldId id="268" r:id="rId15"/>
    <p:sldId id="282" r:id="rId16"/>
    <p:sldId id="283" r:id="rId17"/>
    <p:sldId id="284" r:id="rId18"/>
    <p:sldId id="299" r:id="rId19"/>
    <p:sldId id="300" r:id="rId20"/>
    <p:sldId id="281" r:id="rId21"/>
    <p:sldId id="285" r:id="rId22"/>
    <p:sldId id="286" r:id="rId23"/>
    <p:sldId id="287" r:id="rId24"/>
    <p:sldId id="289" r:id="rId25"/>
    <p:sldId id="288" r:id="rId26"/>
    <p:sldId id="290" r:id="rId27"/>
    <p:sldId id="291" r:id="rId28"/>
    <p:sldId id="292" r:id="rId29"/>
    <p:sldId id="293" r:id="rId30"/>
    <p:sldId id="298" r:id="rId31"/>
    <p:sldId id="295" r:id="rId32"/>
    <p:sldId id="294" r:id="rId33"/>
    <p:sldId id="296" r:id="rId34"/>
    <p:sldId id="263" r:id="rId35"/>
    <p:sldId id="260" r:id="rId36"/>
    <p:sldId id="275" r:id="rId37"/>
    <p:sldId id="264" r:id="rId38"/>
    <p:sldId id="258" r:id="rId39"/>
    <p:sldId id="276" r:id="rId40"/>
    <p:sldId id="277" r:id="rId41"/>
    <p:sldId id="266" r:id="rId42"/>
    <p:sldId id="267" r:id="rId43"/>
    <p:sldId id="278" r:id="rId44"/>
    <p:sldId id="279" r:id="rId45"/>
    <p:sldId id="28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42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evans/pictures/korea2002/17june-us-mexic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bZkp7q19f0&amp;list=TLuXTwgu9vemQ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sWBJ_usRck&amp;t=2m18s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7/77/Unix_history-simple.sv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pkr.com/en/community/news-events/pkr-for-iphon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pple.com/appstore/guidelines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usenix.org/conference/usenixsecurity13/jekyll-ios-when-benign-apps-become-evil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enage.com/topics/linux-timer-interrupt-frequency.php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computerhistory.org/revolution/memory-storage/8/326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71704"/>
            <a:ext cx="5181728" cy="3886296"/>
          </a:xfrm>
          <a:prstGeom prst="rect">
            <a:avLst/>
          </a:prstGeom>
        </p:spPr>
      </p:pic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270" y="1"/>
            <a:ext cx="5181730" cy="38862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4940069"/>
            <a:ext cx="3794500" cy="1752600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3962270" cy="2971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3255879"/>
            <a:ext cx="2379265" cy="369332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Columbus, 28 Feb 2001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3302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80727" y="3232788"/>
            <a:ext cx="2139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hlinkClick r:id="rId3"/>
              </a:rPr>
              <a:t>Jeonju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, 17 June 2002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434" t="4940" r="2565" b="6244"/>
          <a:stretch/>
        </p:blipFill>
        <p:spPr>
          <a:xfrm>
            <a:off x="4587393" y="3886299"/>
            <a:ext cx="4556608" cy="2971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2636" y="161636"/>
            <a:ext cx="6823364" cy="1708728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Class 2-0: </a:t>
            </a:r>
            <a:b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</a:br>
            <a:r>
              <a:rPr lang="en-US" sz="6000" dirty="0" smtClean="0">
                <a:solidFill>
                  <a:srgbClr val="00009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Once Upon a Process</a:t>
            </a:r>
            <a:endParaRPr lang="en-US" sz="6000" dirty="0">
              <a:solidFill>
                <a:srgbClr val="000090"/>
              </a:solidFill>
              <a:effectLst>
                <a:glow rad="101600">
                  <a:srgbClr val="FF0000">
                    <a:alpha val="7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6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One-line Proof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Screen Shot 2013-09-10 at 9.4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100" y="1752600"/>
            <a:ext cx="7035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09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 smtClean="0"/>
              <a:t>Which are results of </a:t>
            </a:r>
            <a:r>
              <a:rPr lang="en-US" sz="3600" b="1" i="1" dirty="0" smtClean="0"/>
              <a:t>preemptive</a:t>
            </a:r>
            <a:r>
              <a:rPr lang="en-US" sz="3600" dirty="0" smtClean="0"/>
              <a:t> multitasking?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/>
              <a:t>A computer running Mac OS X crashes less than one running Mac OS 9 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/>
              <a:t>A computer running Mac OS X needs fewer hard reboots than one running Mac OS </a:t>
            </a:r>
            <a:r>
              <a:rPr lang="en-US" sz="3600" dirty="0" smtClean="0"/>
              <a:t>9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/>
              <a:t>When you watch </a:t>
            </a:r>
            <a:r>
              <a:rPr lang="en-US" sz="3600" i="1" dirty="0" smtClean="0">
                <a:hlinkClick r:id="rId2"/>
              </a:rPr>
              <a:t>Gangnam Style</a:t>
            </a:r>
            <a:r>
              <a:rPr lang="en-US" sz="3600" dirty="0"/>
              <a:t> </a:t>
            </a:r>
            <a:r>
              <a:rPr lang="en-US" sz="3600" dirty="0" smtClean="0"/>
              <a:t>even for the 50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time, the video jitters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smtClean="0"/>
              <a:t>A Senator can play poker on an iPhone during an important hearing </a:t>
            </a:r>
          </a:p>
          <a:p>
            <a:pPr marL="742950" indent="-742950">
              <a:buFont typeface="+mj-lt"/>
              <a:buAutoNum type="alphaUcPeriod"/>
            </a:pP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57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0060" y="5403425"/>
            <a:ext cx="835006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How did Apple add preemptive multitasking to Mac OS?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2" y="619991"/>
            <a:ext cx="4250289" cy="32514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35" y="619990"/>
            <a:ext cx="4375727" cy="32817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95361" y="4110259"/>
            <a:ext cx="34984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Mac OS X (Cheetah)</a:t>
            </a:r>
          </a:p>
          <a:p>
            <a:pPr algn="ctr"/>
            <a:r>
              <a:rPr lang="en-US" sz="3200" dirty="0" smtClean="0"/>
              <a:t>24 March 2001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278655" y="4110259"/>
            <a:ext cx="2382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Mac OS 9.2.2</a:t>
            </a:r>
          </a:p>
          <a:p>
            <a:pPr algn="ctr"/>
            <a:r>
              <a:rPr lang="en-US" sz="3200" dirty="0" smtClean="0"/>
              <a:t>5 Dec 2001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58932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1" y="5532658"/>
            <a:ext cx="822960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hlinkClick r:id="rId3"/>
              </a:rPr>
              <a:t>http://www.youtube.com/watch?v=YsWBJ_usRck&amp;t=2m18s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30" y="344076"/>
            <a:ext cx="32512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0303" y="1754991"/>
            <a:ext cx="3588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(The answer is probably not in this movie.)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6755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440" t="2057" r="9237"/>
          <a:stretch/>
        </p:blipFill>
        <p:spPr>
          <a:xfrm>
            <a:off x="-1" y="-115455"/>
            <a:ext cx="9144001" cy="714663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8254" y="669636"/>
            <a:ext cx="6488546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“Once you make them talk, they won’t be inanimate anymore.”</a:t>
            </a:r>
          </a:p>
          <a:p>
            <a:pPr algn="r"/>
            <a:r>
              <a:rPr lang="en-US" sz="3600" dirty="0" smtClean="0"/>
              <a:t>Steve Jobs (as quoted by </a:t>
            </a:r>
            <a:r>
              <a:rPr lang="en-US" sz="3600" dirty="0" err="1" smtClean="0"/>
              <a:t>Sorkin</a:t>
            </a:r>
            <a:r>
              <a:rPr lang="en-US" sz="3600" dirty="0" smtClean="0"/>
              <a:t> earlier in interview)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50962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9" y="204149"/>
            <a:ext cx="8857313" cy="5903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546" y="6171684"/>
            <a:ext cx="779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upload.wikimedia.org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wikipedia</a:t>
            </a:r>
            <a:r>
              <a:rPr lang="en-US" dirty="0">
                <a:hlinkClick r:id="rId3"/>
              </a:rPr>
              <a:t>/commons/7/77/</a:t>
            </a:r>
            <a:r>
              <a:rPr lang="en-US" dirty="0" err="1">
                <a:hlinkClick r:id="rId3"/>
              </a:rPr>
              <a:t>Unix_history-simple.svg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49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5142"/>
            <a:ext cx="11750176" cy="7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41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5142"/>
            <a:ext cx="11750176" cy="7831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851" y="419099"/>
            <a:ext cx="3839898" cy="2995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264" y="3333004"/>
            <a:ext cx="3011300" cy="302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1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72" r="6329" b="5279"/>
          <a:stretch/>
        </p:blipFill>
        <p:spPr>
          <a:xfrm>
            <a:off x="-1" y="-112059"/>
            <a:ext cx="10055413" cy="69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8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75" r="102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0436" y="5553635"/>
            <a:ext cx="668076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Tim Berners Lee finishing PS1 23 years early!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9679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Main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8251"/>
            <a:ext cx="8229600" cy="16670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smtClean="0"/>
              <a:t>How can several programs share a processor?</a:t>
            </a:r>
          </a:p>
          <a:p>
            <a:endParaRPr lang="en-US" sz="5400" dirty="0" smtClean="0"/>
          </a:p>
          <a:p>
            <a:endParaRPr lang="en-US" sz="5400" dirty="0" smtClean="0"/>
          </a:p>
          <a:p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8085-BC82-E042-805A-390B4C041B73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57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52091" y="311727"/>
            <a:ext cx="2567709" cy="5910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2091" y="1392383"/>
            <a:ext cx="2567709" cy="6511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Unix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657171"/>
            <a:ext cx="2567709" cy="5738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BSD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49999" y="3756889"/>
            <a:ext cx="2567709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49999" y="2655455"/>
            <a:ext cx="2567709" cy="6119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Minix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349999" y="5219701"/>
            <a:ext cx="2567709" cy="8278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Android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7109" y="3739590"/>
            <a:ext cx="2567709" cy="682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NextStep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7109" y="4955306"/>
            <a:ext cx="2567709" cy="5691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Mac OS X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07110" y="5954979"/>
            <a:ext cx="2567709" cy="6972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iOS</a:t>
            </a:r>
            <a:endParaRPr lang="en-US" dirty="0"/>
          </a:p>
        </p:txBody>
      </p:sp>
      <p:cxnSp>
        <p:nvCxnSpPr>
          <p:cNvPr id="20" name="Elbow Connector 19"/>
          <p:cNvCxnSpPr>
            <a:stCxn id="9" idx="2"/>
            <a:endCxn id="12" idx="0"/>
          </p:cNvCxnSpPr>
          <p:nvPr/>
        </p:nvCxnSpPr>
        <p:spPr>
          <a:xfrm rot="16200000" flipH="1">
            <a:off x="5878945" y="900546"/>
            <a:ext cx="611910" cy="2897908"/>
          </a:xfrm>
          <a:prstGeom prst="bentConnector3">
            <a:avLst>
              <a:gd name="adj1" fmla="val 36793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5400000">
            <a:off x="7389087" y="3512123"/>
            <a:ext cx="489532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5400000">
            <a:off x="7425456" y="5011304"/>
            <a:ext cx="416794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16200000" flipH="1">
            <a:off x="190502" y="723899"/>
            <a:ext cx="533397" cy="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2000" y="533400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(carries license)</a:t>
            </a:r>
            <a:endParaRPr lang="en-US" dirty="0"/>
          </a:p>
        </p:txBody>
      </p:sp>
      <p:cxnSp>
        <p:nvCxnSpPr>
          <p:cNvPr id="32" name="Elbow Connector 31"/>
          <p:cNvCxnSpPr/>
          <p:nvPr/>
        </p:nvCxnSpPr>
        <p:spPr>
          <a:xfrm rot="16200000" flipH="1">
            <a:off x="192817" y="1430459"/>
            <a:ext cx="533397" cy="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4314" y="1193780"/>
            <a:ext cx="253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“Ideas” (no license, possible patent lawsuits)</a:t>
            </a:r>
            <a:endParaRPr lang="en-US" dirty="0"/>
          </a:p>
        </p:txBody>
      </p:sp>
      <p:cxnSp>
        <p:nvCxnSpPr>
          <p:cNvPr id="36" name="Elbow Connector 35"/>
          <p:cNvCxnSpPr>
            <a:stCxn id="8" idx="2"/>
            <a:endCxn id="9" idx="0"/>
          </p:cNvCxnSpPr>
          <p:nvPr/>
        </p:nvCxnSpPr>
        <p:spPr>
          <a:xfrm rot="5400000">
            <a:off x="4491121" y="1147557"/>
            <a:ext cx="489651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9" idx="2"/>
            <a:endCxn id="10" idx="0"/>
          </p:cNvCxnSpPr>
          <p:nvPr/>
        </p:nvCxnSpPr>
        <p:spPr>
          <a:xfrm rot="5400000">
            <a:off x="3922288" y="1843513"/>
            <a:ext cx="613626" cy="1013691"/>
          </a:xfrm>
          <a:prstGeom prst="bentConnector3">
            <a:avLst>
              <a:gd name="adj1" fmla="val 29303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10" idx="2"/>
            <a:endCxn id="14" idx="0"/>
          </p:cNvCxnSpPr>
          <p:nvPr/>
        </p:nvCxnSpPr>
        <p:spPr>
          <a:xfrm rot="5400000">
            <a:off x="2402316" y="2419650"/>
            <a:ext cx="508589" cy="2131291"/>
          </a:xfrm>
          <a:prstGeom prst="bentConnector3">
            <a:avLst>
              <a:gd name="adj1" fmla="val 34109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16200000" flipH="1">
            <a:off x="1324266" y="4688607"/>
            <a:ext cx="533397" cy="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endCxn id="16" idx="0"/>
          </p:cNvCxnSpPr>
          <p:nvPr/>
        </p:nvCxnSpPr>
        <p:spPr>
          <a:xfrm rot="16200000" flipH="1">
            <a:off x="1375722" y="5739736"/>
            <a:ext cx="430484" cy="2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193470" y="3812885"/>
            <a:ext cx="2567709" cy="5738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FreeBSD</a:t>
            </a:r>
            <a:endParaRPr lang="en-US" dirty="0"/>
          </a:p>
        </p:txBody>
      </p:sp>
      <p:cxnSp>
        <p:nvCxnSpPr>
          <p:cNvPr id="55" name="Elbow Connector 54"/>
          <p:cNvCxnSpPr>
            <a:stCxn id="10" idx="2"/>
            <a:endCxn id="54" idx="0"/>
          </p:cNvCxnSpPr>
          <p:nvPr/>
        </p:nvCxnSpPr>
        <p:spPr>
          <a:xfrm rot="16200000" flipH="1">
            <a:off x="3808848" y="3144408"/>
            <a:ext cx="581884" cy="755070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5400000">
            <a:off x="3096200" y="3227830"/>
            <a:ext cx="568591" cy="2886361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01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22" y="11545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77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Screen Shot 2013-09-10 at 6.07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927" y="265546"/>
            <a:ext cx="7382164" cy="579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52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0910" y="531091"/>
            <a:ext cx="2085109" cy="14200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Non-Malicious</a:t>
            </a:r>
          </a:p>
          <a:p>
            <a:pPr algn="ctr"/>
            <a:r>
              <a:rPr lang="en-US" dirty="0" smtClean="0"/>
              <a:t>Developers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83018" y="107852"/>
            <a:ext cx="4024746" cy="5693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I am not making this up (really)!: </a:t>
            </a:r>
          </a:p>
          <a:p>
            <a:r>
              <a:rPr lang="en-US" sz="1100" dirty="0" smtClean="0">
                <a:hlinkClick r:id="rId2"/>
              </a:rPr>
              <a:t>http</a:t>
            </a:r>
            <a:r>
              <a:rPr lang="en-US" sz="1100" dirty="0">
                <a:hlinkClick r:id="rId2"/>
              </a:rPr>
              <a:t>://</a:t>
            </a:r>
            <a:r>
              <a:rPr lang="en-US" sz="1100" dirty="0" err="1">
                <a:hlinkClick r:id="rId2"/>
              </a:rPr>
              <a:t>www.pkr.com</a:t>
            </a:r>
            <a:r>
              <a:rPr lang="en-US" sz="1100" dirty="0">
                <a:hlinkClick r:id="rId2"/>
              </a:rPr>
              <a:t>/en/community/news-events/</a:t>
            </a:r>
            <a:r>
              <a:rPr lang="en-US" sz="1100" dirty="0" err="1">
                <a:hlinkClick r:id="rId2"/>
              </a:rPr>
              <a:t>pkr</a:t>
            </a:r>
            <a:r>
              <a:rPr lang="en-US" sz="1100" dirty="0">
                <a:hlinkClick r:id="rId2"/>
              </a:rPr>
              <a:t>-for-</a:t>
            </a:r>
            <a:r>
              <a:rPr lang="en-US" sz="1100" dirty="0" err="1">
                <a:hlinkClick r:id="rId2"/>
              </a:rPr>
              <a:t>iphone</a:t>
            </a:r>
            <a:r>
              <a:rPr lang="en-US" sz="1100" dirty="0">
                <a:hlinkClick r:id="rId2"/>
              </a:rPr>
              <a:t>/</a:t>
            </a:r>
            <a:endParaRPr lang="en-US" sz="1100" dirty="0"/>
          </a:p>
        </p:txBody>
      </p:sp>
      <p:pic>
        <p:nvPicPr>
          <p:cNvPr id="8" name="Picture 7" descr="Screen Shot 2013-09-10 at 6.12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7017" y="817414"/>
            <a:ext cx="5765801" cy="554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ent-Up Arrow 8"/>
          <p:cNvSpPr/>
          <p:nvPr/>
        </p:nvSpPr>
        <p:spPr>
          <a:xfrm rot="5400000">
            <a:off x="1335808" y="1896919"/>
            <a:ext cx="1200727" cy="1309254"/>
          </a:xfrm>
          <a:prstGeom prst="bentUpArrow">
            <a:avLst>
              <a:gd name="adj1" fmla="val 25000"/>
              <a:gd name="adj2" fmla="val 2567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743386" y="4883727"/>
            <a:ext cx="847413" cy="5310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11111"/>
          <a:stretch/>
        </p:blipFill>
        <p:spPr>
          <a:xfrm>
            <a:off x="115455" y="4615247"/>
            <a:ext cx="1627931" cy="1220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455" y="5985407"/>
            <a:ext cx="17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Senator’s Phone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022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28706" y="3227294"/>
            <a:ext cx="3989295" cy="2674471"/>
          </a:xfrm>
          <a:prstGeom prst="wedgeEllipseCallout">
            <a:avLst>
              <a:gd name="adj1" fmla="val 68321"/>
              <a:gd name="adj2" fmla="val -667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So, which API do I use to turn on his microphone?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654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0910" y="542636"/>
            <a:ext cx="2085109" cy="1420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Malicious</a:t>
            </a:r>
          </a:p>
          <a:p>
            <a:pPr algn="ctr"/>
            <a:r>
              <a:rPr lang="en-US" sz="2800" dirty="0" smtClean="0"/>
              <a:t>Developers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019800" y="107852"/>
            <a:ext cx="2987964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(This one is speculative…)</a:t>
            </a:r>
            <a:endParaRPr lang="en-US" sz="1100" dirty="0"/>
          </a:p>
        </p:txBody>
      </p:sp>
      <p:pic>
        <p:nvPicPr>
          <p:cNvPr id="8" name="Picture 7" descr="Screen Shot 2013-09-10 at 6.1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7017" y="817414"/>
            <a:ext cx="5765801" cy="554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ent-Up Arrow 8"/>
          <p:cNvSpPr/>
          <p:nvPr/>
        </p:nvSpPr>
        <p:spPr>
          <a:xfrm rot="5400000">
            <a:off x="1335808" y="1908464"/>
            <a:ext cx="1200727" cy="1309254"/>
          </a:xfrm>
          <a:prstGeom prst="bentUpArrow">
            <a:avLst>
              <a:gd name="adj1" fmla="val 25000"/>
              <a:gd name="adj2" fmla="val 2567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743386" y="4895272"/>
            <a:ext cx="847413" cy="5310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11111"/>
          <a:stretch/>
        </p:blipFill>
        <p:spPr>
          <a:xfrm>
            <a:off x="115455" y="4626792"/>
            <a:ext cx="1627931" cy="1220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815110"/>
            <a:ext cx="1146468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/>
                <a:cs typeface="Arial Black"/>
              </a:rPr>
              <a:t>PRK</a:t>
            </a:r>
            <a:endParaRPr lang="en-US" sz="3200" dirty="0"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8671" y="5867400"/>
            <a:ext cx="1302329" cy="21544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senate hearing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455" y="5985407"/>
            <a:ext cx="17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Senator’s Phone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69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636" y="274638"/>
            <a:ext cx="4842164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Actually just a little harder…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0910" y="531091"/>
            <a:ext cx="2085109" cy="1420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Malicious</a:t>
            </a:r>
          </a:p>
          <a:p>
            <a:pPr algn="ctr"/>
            <a:r>
              <a:rPr lang="en-US" sz="2800" dirty="0" smtClean="0"/>
              <a:t>Developers</a:t>
            </a:r>
            <a:endParaRPr lang="en-US" sz="2800" dirty="0"/>
          </a:p>
        </p:txBody>
      </p:sp>
      <p:sp>
        <p:nvSpPr>
          <p:cNvPr id="7" name="Bent-Up Arrow 6"/>
          <p:cNvSpPr/>
          <p:nvPr/>
        </p:nvSpPr>
        <p:spPr>
          <a:xfrm rot="5400000">
            <a:off x="1335808" y="1896919"/>
            <a:ext cx="1200727" cy="1309254"/>
          </a:xfrm>
          <a:prstGeom prst="bentUpArrow">
            <a:avLst>
              <a:gd name="adj1" fmla="val 25000"/>
              <a:gd name="adj2" fmla="val 2567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1743386" y="4883727"/>
            <a:ext cx="847413" cy="5310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115455" y="4615247"/>
            <a:ext cx="1627931" cy="1220948"/>
          </a:xfrm>
          <a:prstGeom prst="rect">
            <a:avLst/>
          </a:prstGeom>
        </p:spPr>
      </p:pic>
      <p:pic>
        <p:nvPicPr>
          <p:cNvPr id="10" name="Picture 9" descr="Screen Shot 2013-09-10 at 8.06.44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5549" y="1671826"/>
            <a:ext cx="5980774" cy="1907274"/>
          </a:xfrm>
          <a:prstGeom prst="rect">
            <a:avLst/>
          </a:prstGeom>
          <a:ln w="38100" cmpd="sng">
            <a:solidFill>
              <a:srgbClr val="66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64" y="4355573"/>
            <a:ext cx="5876636" cy="1743354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5657273" y="3581400"/>
            <a:ext cx="362527" cy="77417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60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“App Review” Possible?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63270" y="2903682"/>
            <a:ext cx="595746" cy="5195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cision 9"/>
          <p:cNvSpPr/>
          <p:nvPr/>
        </p:nvSpPr>
        <p:spPr>
          <a:xfrm>
            <a:off x="3556001" y="1627911"/>
            <a:ext cx="4463472" cy="3082636"/>
          </a:xfrm>
          <a:prstGeom prst="flowChartDecis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28" y="2170545"/>
            <a:ext cx="2199390" cy="19304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7786904">
            <a:off x="4100002" y="4427681"/>
            <a:ext cx="1049463" cy="65809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54564" y="4396631"/>
            <a:ext cx="15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Ok! Never turns on microphone.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771049">
            <a:off x="6629191" y="4221077"/>
            <a:ext cx="1049463" cy="6580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62273" y="3519467"/>
            <a:ext cx="14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p</a:t>
            </a:r>
            <a:r>
              <a:rPr lang="en-US" dirty="0" smtClean="0"/>
              <a:t>rogram execution turns on the microphone!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636" y="5372406"/>
            <a:ext cx="2586182" cy="767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8017" y="5020023"/>
            <a:ext cx="1524972" cy="15249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819" y="2170544"/>
            <a:ext cx="2724726" cy="1773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Possibly Malicious PRK Poker App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6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229" b="33664"/>
          <a:stretch/>
        </p:blipFill>
        <p:spPr>
          <a:xfrm>
            <a:off x="0" y="-11551"/>
            <a:ext cx="9165087" cy="686955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26793" y="2937118"/>
            <a:ext cx="4207006" cy="2698973"/>
          </a:xfrm>
          <a:prstGeom prst="wedgeRoundRectCallout">
            <a:avLst>
              <a:gd name="adj1" fmla="val 48686"/>
              <a:gd name="adj2" fmla="val -91701"/>
              <a:gd name="adj3" fmla="val 16667"/>
            </a:avLst>
          </a:prstGeom>
          <a:solidFill>
            <a:schemeClr val="dk1">
              <a:alpha val="6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Not on </a:t>
            </a:r>
            <a:r>
              <a:rPr lang="en-US" sz="4800" i="1" dirty="0" smtClean="0"/>
              <a:t>my</a:t>
            </a:r>
            <a:r>
              <a:rPr lang="en-US" sz="4800" dirty="0" smtClean="0"/>
              <a:t> machine, </a:t>
            </a:r>
            <a:r>
              <a:rPr lang="en-US" sz="4800" dirty="0" err="1" smtClean="0"/>
              <a:t>muchachas</a:t>
            </a:r>
            <a:r>
              <a:rPr lang="en-US" sz="4800" dirty="0" smtClean="0"/>
              <a:t>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8858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-Up Arrow 5"/>
          <p:cNvSpPr/>
          <p:nvPr/>
        </p:nvSpPr>
        <p:spPr>
          <a:xfrm rot="5400000">
            <a:off x="5680280" y="4575780"/>
            <a:ext cx="1273777" cy="1141695"/>
          </a:xfrm>
          <a:prstGeom prst="bentUpArrow">
            <a:avLst>
              <a:gd name="adj1" fmla="val 25000"/>
              <a:gd name="adj2" fmla="val 25000"/>
              <a:gd name="adj3" fmla="val 4308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Seems To Be Possible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63270" y="2903682"/>
            <a:ext cx="595746" cy="5195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cision 9"/>
          <p:cNvSpPr/>
          <p:nvPr/>
        </p:nvSpPr>
        <p:spPr>
          <a:xfrm>
            <a:off x="3556001" y="1627911"/>
            <a:ext cx="4463472" cy="3082636"/>
          </a:xfrm>
          <a:prstGeom prst="flowChartDecis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28" y="2170545"/>
            <a:ext cx="2199390" cy="19304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7786904">
            <a:off x="3364800" y="4233755"/>
            <a:ext cx="1517396" cy="65809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74456" y="4286561"/>
            <a:ext cx="15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Ok! Never turns on microphone.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771049">
            <a:off x="6629191" y="4221077"/>
            <a:ext cx="1049463" cy="6580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09" y="5319961"/>
            <a:ext cx="2586182" cy="767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8017" y="5020023"/>
            <a:ext cx="1524972" cy="15249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819" y="2170544"/>
            <a:ext cx="2724726" cy="1773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Possibly Malicious PRK Poker App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2273" y="3519467"/>
            <a:ext cx="14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p</a:t>
            </a:r>
            <a:r>
              <a:rPr lang="en-US" dirty="0" smtClean="0"/>
              <a:t>rogram execution turns on the microphone!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54730" y="4581297"/>
            <a:ext cx="1191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Not sure…let’s send it to NSA just in case.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93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192" r="6259" b="7315"/>
          <a:stretch/>
        </p:blipFill>
        <p:spPr>
          <a:xfrm>
            <a:off x="-1" y="3529"/>
            <a:ext cx="9144001" cy="68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7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Screen Shot 2013-09-10 at 6.07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927" y="265546"/>
            <a:ext cx="7382164" cy="579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346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Screen Shot 2013-09-10 at 8.37.03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585" y="562323"/>
            <a:ext cx="70104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55319" y="5768934"/>
            <a:ext cx="5326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USENIX Security 2013 (click picture for talk video)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8396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-Up Arrow 5"/>
          <p:cNvSpPr/>
          <p:nvPr/>
        </p:nvSpPr>
        <p:spPr>
          <a:xfrm rot="5400000">
            <a:off x="5680280" y="4575780"/>
            <a:ext cx="1273777" cy="1141695"/>
          </a:xfrm>
          <a:prstGeom prst="bentUpArrow">
            <a:avLst>
              <a:gd name="adj1" fmla="val 25000"/>
              <a:gd name="adj2" fmla="val 25000"/>
              <a:gd name="adj3" fmla="val 4308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Actually Possible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63270" y="2903682"/>
            <a:ext cx="595746" cy="5195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cision 9"/>
          <p:cNvSpPr/>
          <p:nvPr/>
        </p:nvSpPr>
        <p:spPr>
          <a:xfrm>
            <a:off x="3556001" y="1627911"/>
            <a:ext cx="4463472" cy="3082636"/>
          </a:xfrm>
          <a:prstGeom prst="flowChartDecis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28" y="2170545"/>
            <a:ext cx="2199390" cy="193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74456" y="4286561"/>
            <a:ext cx="158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Ok! Never turns on microphone.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771049">
            <a:off x="6629191" y="4221077"/>
            <a:ext cx="1049463" cy="6580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09" y="5319961"/>
            <a:ext cx="2586182" cy="767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8017" y="5020023"/>
            <a:ext cx="1524972" cy="15249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819" y="2170544"/>
            <a:ext cx="2724726" cy="177313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Possibly Malicious PRK Poker App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2273" y="3519467"/>
            <a:ext cx="1443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p</a:t>
            </a:r>
            <a:r>
              <a:rPr lang="en-US" dirty="0" smtClean="0"/>
              <a:t>rogram execution turns on the microphone!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54730" y="4581297"/>
            <a:ext cx="1191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Not sure…let’s send it to NSA just in case.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7786904">
            <a:off x="3364800" y="4233755"/>
            <a:ext cx="1517396" cy="65809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118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 News!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Screen Shot 2013-09-05 at 8.31.18 AM.pn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20" y="1803095"/>
            <a:ext cx="7720765" cy="300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52529" y="5294334"/>
            <a:ext cx="728141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May have been posted by malicious app, not US senator.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13532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0445"/>
            <a:ext cx="8229600" cy="2634817"/>
          </a:xfrm>
        </p:spPr>
        <p:txBody>
          <a:bodyPr>
            <a:noAutofit/>
          </a:bodyPr>
          <a:lstStyle/>
          <a:p>
            <a:r>
              <a:rPr lang="en-US" sz="5400" dirty="0" smtClean="0"/>
              <a:t>How can </a:t>
            </a:r>
            <a:br>
              <a:rPr lang="en-US" sz="5400" dirty="0" smtClean="0"/>
            </a:br>
            <a:r>
              <a:rPr lang="en-US" sz="5400" b="1" i="1" dirty="0" smtClean="0"/>
              <a:t>preemptive</a:t>
            </a:r>
            <a:r>
              <a:rPr lang="en-US" sz="5400" b="1" dirty="0" smtClean="0"/>
              <a:t> multitasking</a:t>
            </a:r>
            <a:r>
              <a:rPr lang="en-US" sz="5400" dirty="0" smtClean="0"/>
              <a:t> even be possible?!?</a:t>
            </a:r>
            <a:endParaRPr lang="en-US" sz="5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824" y="717176"/>
            <a:ext cx="2490886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More bad news…?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19941" y="4382718"/>
            <a:ext cx="6766859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Preemptive multi-tasking</a:t>
            </a:r>
          </a:p>
          <a:p>
            <a:r>
              <a:rPr lang="en-US" sz="2800" b="1" dirty="0"/>
              <a:t>	</a:t>
            </a:r>
            <a:r>
              <a:rPr lang="en-US" sz="2800" dirty="0"/>
              <a:t>User program X runs until the </a:t>
            </a:r>
            <a:r>
              <a:rPr lang="en-US" sz="2800" dirty="0" smtClean="0"/>
              <a:t>supervisor 	decides </a:t>
            </a:r>
            <a:r>
              <a:rPr lang="en-US" sz="2800" dirty="0"/>
              <a:t>to let another program run.</a:t>
            </a:r>
          </a:p>
        </p:txBody>
      </p:sp>
    </p:spTree>
    <p:extLst>
      <p:ext uri="{BB962C8B-B14F-4D97-AF65-F5344CB8AC3E}">
        <p14:creationId xmlns:p14="http://schemas.microsoft.com/office/powerpoint/2010/main" xmlns="" val="15706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Preemptive (?) Multitasking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29185"/>
          <a:stretch/>
        </p:blipFill>
        <p:spPr>
          <a:xfrm>
            <a:off x="3124200" y="2289013"/>
            <a:ext cx="2393774" cy="257479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893719" y="2120622"/>
            <a:ext cx="1099945" cy="578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93719" y="3214260"/>
            <a:ext cx="1099945" cy="57835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893719" y="4285460"/>
            <a:ext cx="1099945" cy="57835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747" y="218135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A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747" y="323958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B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1747" y="432073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C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940420" y="2011251"/>
            <a:ext cx="533400" cy="6317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0420" y="3018960"/>
            <a:ext cx="533400" cy="6822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40420" y="4211893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6553200" y="2643016"/>
            <a:ext cx="1365544" cy="38562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24" name="Plaque 23"/>
          <p:cNvSpPr/>
          <p:nvPr/>
        </p:nvSpPr>
        <p:spPr>
          <a:xfrm>
            <a:off x="6553200" y="3704760"/>
            <a:ext cx="1365544" cy="38562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28" name="Plaque 27"/>
          <p:cNvSpPr/>
          <p:nvPr/>
        </p:nvSpPr>
        <p:spPr>
          <a:xfrm>
            <a:off x="6553200" y="4794925"/>
            <a:ext cx="1482436" cy="896984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940420" y="5749746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0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13" y="406399"/>
            <a:ext cx="4492133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5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4" r="24277" b="50293"/>
          <a:stretch/>
        </p:blipFill>
        <p:spPr>
          <a:xfrm>
            <a:off x="277150" y="1369290"/>
            <a:ext cx="860130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37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85327" y="1667640"/>
            <a:ext cx="32127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frequently should the supervisor’s alarm clock (“kernel timer interrupt”) go off to check on the workers? 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42" y="1308562"/>
            <a:ext cx="4075294" cy="475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110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MacBook (Ubuntu)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1909" y="2401929"/>
            <a:ext cx="8074891" cy="23083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bash-3.2$ </a:t>
            </a:r>
            <a:r>
              <a:rPr lang="en-US" sz="2400" dirty="0" err="1"/>
              <a:t>uname</a:t>
            </a:r>
            <a:r>
              <a:rPr lang="en-US" sz="2400" dirty="0"/>
              <a:t> -a</a:t>
            </a:r>
          </a:p>
          <a:p>
            <a:r>
              <a:rPr lang="en-US" sz="2400" dirty="0"/>
              <a:t>Darwin Davids-MacBook-Air-2.local 11.4.2 Darwin Kernel Version </a:t>
            </a:r>
            <a:r>
              <a:rPr lang="en-US" sz="2400" dirty="0" smtClean="0"/>
              <a:t>11.4.2</a:t>
            </a:r>
            <a:r>
              <a:rPr lang="en-US" sz="2400" dirty="0"/>
              <a:t>: Thu Aug 23 16:25:48 PDT 2012; root:xnu-1699.32.7~1/</a:t>
            </a:r>
            <a:r>
              <a:rPr lang="en-US" sz="2400" dirty="0" smtClean="0"/>
              <a:t>RELEASE_X86_64 </a:t>
            </a:r>
            <a:r>
              <a:rPr lang="en-US" sz="2400" dirty="0"/>
              <a:t>x86_64</a:t>
            </a:r>
          </a:p>
          <a:p>
            <a:r>
              <a:rPr lang="en-US" sz="2400" dirty="0"/>
              <a:t>bash-3.2$ </a:t>
            </a:r>
            <a:r>
              <a:rPr lang="en-US" sz="2400" dirty="0" err="1" smtClean="0"/>
              <a:t>gcc</a:t>
            </a:r>
            <a:r>
              <a:rPr lang="en-US" sz="2400" dirty="0" smtClean="0"/>
              <a:t> </a:t>
            </a:r>
            <a:r>
              <a:rPr lang="en-US" sz="2400" dirty="0" err="1"/>
              <a:t>timer.c</a:t>
            </a:r>
            <a:r>
              <a:rPr lang="en-US" sz="2400" dirty="0"/>
              <a:t> ; ./</a:t>
            </a:r>
            <a:r>
              <a:rPr lang="en-US" sz="2400" dirty="0" err="1"/>
              <a:t>a.out</a:t>
            </a:r>
            <a:endParaRPr lang="en-US" sz="2400" dirty="0"/>
          </a:p>
          <a:p>
            <a:r>
              <a:rPr lang="en-US" sz="2400" dirty="0"/>
              <a:t>kernel timer interrupt frequency is approx. 4016 Hz or higher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1" y="1478400"/>
            <a:ext cx="82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timer.c</a:t>
            </a:r>
            <a:r>
              <a:rPr lang="en-US" dirty="0" smtClean="0"/>
              <a:t> is a 50-line C program from</a:t>
            </a: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://www.advenage.com/topics/linux-timer-interrupt-</a:t>
            </a:r>
            <a:r>
              <a:rPr lang="en-US" dirty="0" smtClean="0">
                <a:hlinkClick r:id="rId3"/>
              </a:rPr>
              <a:t>frequency.php</a:t>
            </a:r>
            <a:r>
              <a:rPr lang="en-US" dirty="0" smtClean="0"/>
              <a:t> (link on notes)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600" y="5181600"/>
            <a:ext cx="6973455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Midterm exemption opportunity: </a:t>
            </a:r>
            <a:endParaRPr lang="en-US" sz="2400" b="1" dirty="0" smtClean="0"/>
          </a:p>
          <a:p>
            <a:r>
              <a:rPr lang="en-US" sz="2400" dirty="0" smtClean="0"/>
              <a:t>make </a:t>
            </a:r>
            <a:r>
              <a:rPr lang="en-US" sz="2400" dirty="0"/>
              <a:t>a Rust version (and convince me it is accurate)</a:t>
            </a:r>
          </a:p>
        </p:txBody>
      </p:sp>
    </p:spTree>
    <p:extLst>
      <p:ext uri="{BB962C8B-B14F-4D97-AF65-F5344CB8AC3E}">
        <p14:creationId xmlns:p14="http://schemas.microsoft.com/office/powerpoint/2010/main" xmlns="" val="4416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612157" y="3285549"/>
            <a:ext cx="5243453" cy="28894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9116" y="613719"/>
            <a:ext cx="5883724" cy="23072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7099" y="654279"/>
            <a:ext cx="2698611" cy="2236687"/>
          </a:xfrm>
        </p:spPr>
        <p:txBody>
          <a:bodyPr>
            <a:normAutofit/>
          </a:bodyPr>
          <a:lstStyle/>
          <a:p>
            <a:r>
              <a:rPr lang="en-US" dirty="0" smtClean="0"/>
              <a:t>Recap: </a:t>
            </a:r>
            <a:br>
              <a:rPr lang="en-US" dirty="0" smtClean="0"/>
            </a:br>
            <a:r>
              <a:rPr lang="en-US" dirty="0" smtClean="0"/>
              <a:t>Last Class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73" y="732098"/>
            <a:ext cx="1237179" cy="152570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801753" y="1206978"/>
            <a:ext cx="582618" cy="3352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185"/>
          <a:stretch/>
        </p:blipFill>
        <p:spPr>
          <a:xfrm>
            <a:off x="4533724" y="822377"/>
            <a:ext cx="1573133" cy="1470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898" y="2316757"/>
            <a:ext cx="99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67206" y="2274679"/>
            <a:ext cx="149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Center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371" y="963925"/>
            <a:ext cx="1558323" cy="115665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891877" y="1294008"/>
            <a:ext cx="582618" cy="3352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3" name="TextBox 12"/>
          <p:cNvSpPr txBox="1"/>
          <p:nvPr/>
        </p:nvSpPr>
        <p:spPr>
          <a:xfrm>
            <a:off x="4288189" y="2409971"/>
            <a:ext cx="1788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Your Program Runs</a:t>
            </a:r>
            <a:endParaRPr lang="en-US" sz="16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3762571" y="3400676"/>
            <a:ext cx="4980538" cy="2675977"/>
            <a:chOff x="6473820" y="3217323"/>
            <a:chExt cx="6232073" cy="329006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r="29185"/>
            <a:stretch/>
          </p:blipFill>
          <p:spPr>
            <a:xfrm>
              <a:off x="9356273" y="3495085"/>
              <a:ext cx="2393774" cy="2574798"/>
            </a:xfrm>
            <a:prstGeom prst="rect">
              <a:avLst/>
            </a:prstGeom>
          </p:spPr>
        </p:pic>
        <p:sp>
          <p:nvSpPr>
            <p:cNvPr id="19" name="Right Arrow 18"/>
            <p:cNvSpPr/>
            <p:nvPr/>
          </p:nvSpPr>
          <p:spPr>
            <a:xfrm>
              <a:off x="8125792" y="3326694"/>
              <a:ext cx="1099945" cy="57835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25792" y="4420332"/>
              <a:ext cx="1099945" cy="578351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8125792" y="5491532"/>
              <a:ext cx="1099945" cy="578351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73820" y="3387423"/>
              <a:ext cx="1643163" cy="49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Program A</a:t>
              </a:r>
              <a:endParaRPr lang="en-US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73820" y="4445654"/>
              <a:ext cx="1627116" cy="49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Program B</a:t>
              </a:r>
              <a:endParaRPr lang="en-US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73820" y="5526808"/>
              <a:ext cx="1616648" cy="49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Program C</a:t>
              </a:r>
              <a:endParaRPr lang="en-US" sz="2000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172493" y="3217323"/>
              <a:ext cx="533400" cy="9031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172493" y="4225032"/>
              <a:ext cx="533400" cy="58405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172493" y="4910832"/>
              <a:ext cx="533400" cy="57050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172493" y="5554452"/>
              <a:ext cx="533400" cy="9529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C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Bent-Up Arrow 30"/>
          <p:cNvSpPr/>
          <p:nvPr/>
        </p:nvSpPr>
        <p:spPr>
          <a:xfrm rot="5400000">
            <a:off x="1904341" y="3233919"/>
            <a:ext cx="1884372" cy="1521596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050773" y="69906"/>
            <a:ext cx="2333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Batch Processing</a:t>
            </a:r>
            <a:endParaRPr lang="en-US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38200" y="5029200"/>
            <a:ext cx="260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Multiprogramming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429326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Timer Interrupts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41508" y="1978957"/>
            <a:ext cx="1390944" cy="6317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85690" y="1981200"/>
            <a:ext cx="1884218" cy="6822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Plaque 5"/>
          <p:cNvSpPr/>
          <p:nvPr/>
        </p:nvSpPr>
        <p:spPr>
          <a:xfrm>
            <a:off x="976746" y="1980406"/>
            <a:ext cx="918582" cy="630316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61" y="2685433"/>
            <a:ext cx="594182" cy="667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4549" y="3232614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set alarm clock</a:t>
            </a:r>
          </a:p>
          <a:p>
            <a:r>
              <a:rPr lang="en-US" b="1" dirty="0" smtClean="0"/>
              <a:t>switch to program A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60693" y="2547207"/>
            <a:ext cx="0" cy="667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36055" y="4810780"/>
            <a:ext cx="512840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What makes the alarm clock ring?</a:t>
            </a:r>
            <a:endParaRPr lang="en-US" sz="2800" dirty="0"/>
          </a:p>
        </p:txBody>
      </p:sp>
      <p:sp>
        <p:nvSpPr>
          <p:cNvPr id="30" name="Plaque 29"/>
          <p:cNvSpPr/>
          <p:nvPr/>
        </p:nvSpPr>
        <p:spPr>
          <a:xfrm>
            <a:off x="3495870" y="1982721"/>
            <a:ext cx="2031721" cy="630316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00256" y="3276207"/>
            <a:ext cx="211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set alarm clock</a:t>
            </a:r>
          </a:p>
          <a:p>
            <a:r>
              <a:rPr lang="en-US" b="1" dirty="0" smtClean="0"/>
              <a:t>switch to program B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486400" y="2590800"/>
            <a:ext cx="0" cy="667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30" idx="1"/>
          </p:cNvCxnSpPr>
          <p:nvPr/>
        </p:nvCxnSpPr>
        <p:spPr>
          <a:xfrm rot="5400000" flipH="1" flipV="1">
            <a:off x="3302093" y="2491656"/>
            <a:ext cx="387554" cy="1270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laque 33"/>
          <p:cNvSpPr/>
          <p:nvPr/>
        </p:nvSpPr>
        <p:spPr>
          <a:xfrm>
            <a:off x="7481454" y="2033171"/>
            <a:ext cx="1547092" cy="630316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Supervisor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397" y="3044578"/>
            <a:ext cx="594182" cy="667053"/>
          </a:xfrm>
          <a:prstGeom prst="rect">
            <a:avLst/>
          </a:prstGeom>
        </p:spPr>
      </p:pic>
      <p:cxnSp>
        <p:nvCxnSpPr>
          <p:cNvPr id="36" name="Elbow Connector 35"/>
          <p:cNvCxnSpPr/>
          <p:nvPr/>
        </p:nvCxnSpPr>
        <p:spPr>
          <a:xfrm rot="5400000" flipH="1" flipV="1">
            <a:off x="7299129" y="2850801"/>
            <a:ext cx="387554" cy="1270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91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5502"/>
            <a:ext cx="8229600" cy="1143000"/>
          </a:xfrm>
        </p:spPr>
        <p:txBody>
          <a:bodyPr/>
          <a:lstStyle/>
          <a:p>
            <a:r>
              <a:rPr lang="en-US" dirty="0" smtClean="0"/>
              <a:t>Who interrupts the supervisor?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374" r="24277" b="50293"/>
          <a:stretch/>
        </p:blipFill>
        <p:spPr>
          <a:xfrm>
            <a:off x="1188518" y="2526002"/>
            <a:ext cx="6362209" cy="27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92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supervisor’s supervisor!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90" t="50890" r="24944"/>
          <a:stretch/>
        </p:blipFill>
        <p:spPr>
          <a:xfrm>
            <a:off x="242455" y="2621180"/>
            <a:ext cx="8728363" cy="2135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8363" y="4983915"/>
            <a:ext cx="4081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a.k.a. </a:t>
            </a:r>
            <a:r>
              <a:rPr lang="en-US" sz="4400" b="1" dirty="0" smtClean="0"/>
              <a:t>Hypervisor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xmlns="" val="18033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5" y="1200726"/>
            <a:ext cx="2963334" cy="3810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290" y="1200726"/>
            <a:ext cx="4015509" cy="3011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5327" y="4479658"/>
            <a:ext cx="323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Support for hypervisor added to Intel x86 in 2005 (VT-x)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7978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810" y="483640"/>
            <a:ext cx="3561773" cy="2860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9273" y="3739498"/>
            <a:ext cx="3685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More general (quite similar) idea in MULTICS (but with 8-levels of supervision in hardware by 1975)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89" y="483640"/>
            <a:ext cx="3972821" cy="551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1989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2493"/>
            <a:ext cx="8229600" cy="1143000"/>
          </a:xfrm>
        </p:spPr>
        <p:txBody>
          <a:bodyPr/>
          <a:lstStyle/>
          <a:p>
            <a:r>
              <a:rPr lang="en-US" dirty="0" smtClean="0"/>
              <a:t>PS2: The Good Ole Shell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7598" y="440792"/>
            <a:ext cx="6587461" cy="35394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echo ‘</a:t>
            </a:r>
            <a:r>
              <a:rPr lang="en-US" sz="32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Wha-hoo-wa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!’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!!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</a:t>
            </a:r>
            <a:r>
              <a:rPr lang="en-US" sz="32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traceroute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 128.143.22.36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id </a:t>
            </a:r>
            <a:r>
              <a:rPr lang="en-US" sz="3200" dirty="0">
                <a:solidFill>
                  <a:srgbClr val="FF6600"/>
                </a:solidFill>
                <a:latin typeface="Andale Mono"/>
                <a:cs typeface="Andale Mono"/>
              </a:rPr>
              <a:t>-p 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ray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!!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$ </a:t>
            </a:r>
            <a:r>
              <a:rPr lang="en-US" sz="32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fsck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; </a:t>
            </a:r>
            <a:r>
              <a:rPr lang="en-US" sz="3200" dirty="0">
                <a:solidFill>
                  <a:srgbClr val="FF6600"/>
                </a:solidFill>
                <a:latin typeface="Andale Mono"/>
                <a:cs typeface="Andale Mono"/>
              </a:rPr>
              <a:t>!mount -u VA</a:t>
            </a:r>
            <a:r>
              <a:rPr lang="en-US" sz="3200" dirty="0" smtClean="0">
                <a:solidFill>
                  <a:srgbClr val="FF6600"/>
                </a:solidFill>
                <a:latin typeface="Andale Mono"/>
                <a:cs typeface="Andale Mono"/>
              </a:rPr>
              <a:t>!</a:t>
            </a:r>
            <a:endParaRPr lang="en-US" sz="3200" dirty="0">
              <a:solidFill>
                <a:srgbClr val="FF6600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2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Processor-Sharing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Multiprogramming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User program X runs until it gets stuck,</a:t>
            </a:r>
            <a:r>
              <a:rPr lang="en-US" dirty="0"/>
              <a:t> </a:t>
            </a:r>
            <a:r>
              <a:rPr lang="en-US" dirty="0" smtClean="0"/>
              <a:t>then 	supervisor program takes over.</a:t>
            </a:r>
          </a:p>
          <a:p>
            <a:pPr marL="0" indent="0">
              <a:buNone/>
            </a:pPr>
            <a:r>
              <a:rPr lang="en-US" b="1" dirty="0" smtClean="0"/>
              <a:t>Non-preemptive multi-tasking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User program X runs until it </a:t>
            </a:r>
            <a:r>
              <a:rPr lang="en-US" dirty="0" smtClean="0"/>
              <a:t>decides to let the 	supervisor program run.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Preemptive </a:t>
            </a:r>
            <a:r>
              <a:rPr lang="en-US" b="1" dirty="0"/>
              <a:t>multi-tasking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User program X runs until </a:t>
            </a:r>
            <a:r>
              <a:rPr lang="en-US" dirty="0" smtClean="0"/>
              <a:t>the (approximately) 	supervisor decides to let another program run.</a:t>
            </a: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85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461428"/>
            <a:ext cx="4040188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smtClean="0"/>
              <a:t>Non-preemptive</a:t>
            </a:r>
            <a:endParaRPr lang="en-US" sz="3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461428"/>
            <a:ext cx="4041775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 smtClean="0"/>
              <a:t>Preemptive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50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010880"/>
            <a:ext cx="4063999" cy="236082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21" t="20203" r="9267" b="16547"/>
          <a:stretch/>
        </p:blipFill>
        <p:spPr>
          <a:xfrm>
            <a:off x="457200" y="1336823"/>
            <a:ext cx="3629891" cy="1909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8186" y="3198100"/>
            <a:ext cx="218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MULTICS (1969)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31480" b="29293"/>
          <a:stretch/>
        </p:blipFill>
        <p:spPr>
          <a:xfrm>
            <a:off x="457200" y="3796001"/>
            <a:ext cx="3629891" cy="18510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2995" y="5606860"/>
            <a:ext cx="169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UNIX (1975)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690" y="1813322"/>
            <a:ext cx="1595582" cy="21301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1800" y="2209800"/>
            <a:ext cx="22405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PowerMac G5</a:t>
            </a:r>
          </a:p>
          <a:p>
            <a:pPr algn="ctr"/>
            <a:r>
              <a:rPr lang="en-US" sz="2800" dirty="0" smtClean="0"/>
              <a:t>(Mac OS 9)</a:t>
            </a:r>
          </a:p>
          <a:p>
            <a:pPr algn="ctr"/>
            <a:r>
              <a:rPr lang="en-US" sz="2800" dirty="0" smtClean="0"/>
              <a:t>2006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4315680"/>
            <a:ext cx="20492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MacBook Air</a:t>
            </a:r>
          </a:p>
          <a:p>
            <a:pPr algn="ctr"/>
            <a:r>
              <a:rPr lang="en-US" sz="2800" dirty="0" smtClean="0"/>
              <a:t>(Mac OS X)</a:t>
            </a:r>
          </a:p>
          <a:p>
            <a:pPr algn="ctr"/>
            <a:r>
              <a:rPr lang="en-US" sz="2800" dirty="0" smtClean="0"/>
              <a:t>2011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755" y="152400"/>
            <a:ext cx="2362200" cy="1660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06355" y="302458"/>
            <a:ext cx="2466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Microsoft Windows 2.1x</a:t>
            </a:r>
          </a:p>
          <a:p>
            <a:pPr algn="ctr"/>
            <a:r>
              <a:rPr lang="en-US" sz="2800" dirty="0" smtClean="0"/>
              <a:t>1988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45" y="104423"/>
            <a:ext cx="1148141" cy="11318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476" y="71585"/>
            <a:ext cx="2828637" cy="1583030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Which have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i="1" dirty="0" smtClean="0">
                <a:solidFill>
                  <a:schemeClr val="bg1"/>
                </a:solidFill>
              </a:rPr>
              <a:t>preemptive multitasking</a:t>
            </a:r>
            <a:r>
              <a:rPr lang="en-US" sz="3200" dirty="0" smtClean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7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010880"/>
            <a:ext cx="4063999" cy="2360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4382655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Which have </a:t>
            </a:r>
            <a:r>
              <a:rPr lang="en-US" sz="3200" i="1" dirty="0" smtClean="0"/>
              <a:t>preemptive multitasking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21" t="20203" r="9267" b="16547"/>
          <a:stretch/>
        </p:blipFill>
        <p:spPr>
          <a:xfrm>
            <a:off x="457200" y="1336823"/>
            <a:ext cx="3629891" cy="1909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8186" y="3198100"/>
            <a:ext cx="218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MULTICS (1969)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1480" b="29293"/>
          <a:stretch/>
        </p:blipFill>
        <p:spPr>
          <a:xfrm>
            <a:off x="457200" y="3796001"/>
            <a:ext cx="3629891" cy="18510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2995" y="5606860"/>
            <a:ext cx="169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UNIX (1975)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690" y="1813322"/>
            <a:ext cx="1595582" cy="21301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1800" y="2209800"/>
            <a:ext cx="22405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PowerMac G5</a:t>
            </a:r>
          </a:p>
          <a:p>
            <a:pPr algn="ctr"/>
            <a:r>
              <a:rPr lang="en-US" sz="2800" dirty="0" smtClean="0"/>
              <a:t>(Mac OS 9)</a:t>
            </a:r>
          </a:p>
          <a:p>
            <a:pPr algn="ctr"/>
            <a:r>
              <a:rPr lang="en-US" sz="2800" dirty="0" smtClean="0"/>
              <a:t>2006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4315680"/>
            <a:ext cx="20492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MacBook Air</a:t>
            </a:r>
          </a:p>
          <a:p>
            <a:pPr algn="ctr"/>
            <a:r>
              <a:rPr lang="en-US" sz="2800" dirty="0" smtClean="0"/>
              <a:t>(Mac OS X)</a:t>
            </a:r>
          </a:p>
          <a:p>
            <a:pPr algn="ctr"/>
            <a:r>
              <a:rPr lang="en-US" sz="2800" dirty="0" smtClean="0"/>
              <a:t>2011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152400"/>
            <a:ext cx="2362200" cy="1660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52535" y="302458"/>
            <a:ext cx="2466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Microsoft Windows 2.1x</a:t>
            </a:r>
          </a:p>
          <a:p>
            <a:pPr algn="ctr"/>
            <a:r>
              <a:rPr lang="en-US" sz="2800" dirty="0" smtClean="0"/>
              <a:t>1988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304800" y="3394138"/>
            <a:ext cx="4114800" cy="2851953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56440" y="4010880"/>
            <a:ext cx="2203244" cy="2057645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52535" y="114178"/>
            <a:ext cx="2391465" cy="1813914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89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8093"/>
            <a:ext cx="8229600" cy="1143000"/>
          </a:xfrm>
        </p:spPr>
        <p:txBody>
          <a:bodyPr/>
          <a:lstStyle/>
          <a:p>
            <a:r>
              <a:rPr lang="en-US" dirty="0" smtClean="0"/>
              <a:t>How could I prove it?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10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18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16557</TotalTime>
  <Words>965</Words>
  <Application>Microsoft Macintosh PowerPoint</Application>
  <PresentationFormat>On-screen Show (4:3)</PresentationFormat>
  <Paragraphs>299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Class 2-0:  Once Upon a Process</vt:lpstr>
      <vt:lpstr>Today’s Main Question</vt:lpstr>
      <vt:lpstr>Slide 2</vt:lpstr>
      <vt:lpstr>Recap:  Last Class</vt:lpstr>
      <vt:lpstr>Kinds of Processor-Sharing</vt:lpstr>
      <vt:lpstr>Slide 5</vt:lpstr>
      <vt:lpstr>Which have  preemptive multitasking?</vt:lpstr>
      <vt:lpstr>Which have preemptive multitasking?</vt:lpstr>
      <vt:lpstr>How could I prove it?</vt:lpstr>
      <vt:lpstr>One-line Proof</vt:lpstr>
      <vt:lpstr>Quiz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Actually just a little harder…</vt:lpstr>
      <vt:lpstr>Is “App Review” Possible?</vt:lpstr>
      <vt:lpstr>Slide 27</vt:lpstr>
      <vt:lpstr>What Seems To Be Possible</vt:lpstr>
      <vt:lpstr>Slide 29</vt:lpstr>
      <vt:lpstr>Slide 30</vt:lpstr>
      <vt:lpstr>What Is Actually Possible</vt:lpstr>
      <vt:lpstr>The Good News!</vt:lpstr>
      <vt:lpstr>How can  preemptive multitasking even be possible?!?</vt:lpstr>
      <vt:lpstr>Preemptive (?) Multitasking</vt:lpstr>
      <vt:lpstr>Slide 35</vt:lpstr>
      <vt:lpstr>Slide 36</vt:lpstr>
      <vt:lpstr>Interrupts</vt:lpstr>
      <vt:lpstr>My MacBook (Ubuntu)</vt:lpstr>
      <vt:lpstr>Timer Interrupts</vt:lpstr>
      <vt:lpstr>Who interrupts the supervisor?</vt:lpstr>
      <vt:lpstr>The supervisor’s supervisor!</vt:lpstr>
      <vt:lpstr>Slide 42</vt:lpstr>
      <vt:lpstr>Slide 43</vt:lpstr>
      <vt:lpstr>PS2: The Good Ole Shell</vt:lpstr>
    </vt:vector>
  </TitlesOfParts>
  <Company>Udacity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122</cp:revision>
  <cp:lastPrinted>2013-09-10T13:57:08Z</cp:lastPrinted>
  <dcterms:created xsi:type="dcterms:W3CDTF">2013-08-26T17:24:32Z</dcterms:created>
  <dcterms:modified xsi:type="dcterms:W3CDTF">2013-09-10T16:52:40Z</dcterms:modified>
</cp:coreProperties>
</file>