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301" r:id="rId3"/>
    <p:sldId id="306" r:id="rId4"/>
    <p:sldId id="311" r:id="rId5"/>
    <p:sldId id="308" r:id="rId6"/>
    <p:sldId id="309" r:id="rId7"/>
    <p:sldId id="312" r:id="rId8"/>
    <p:sldId id="322" r:id="rId9"/>
    <p:sldId id="317" r:id="rId10"/>
    <p:sldId id="315" r:id="rId11"/>
    <p:sldId id="316" r:id="rId12"/>
    <p:sldId id="321" r:id="rId13"/>
    <p:sldId id="318" r:id="rId14"/>
    <p:sldId id="319" r:id="rId15"/>
    <p:sldId id="320" r:id="rId16"/>
    <p:sldId id="314" r:id="rId17"/>
    <p:sldId id="302" r:id="rId18"/>
    <p:sldId id="326" r:id="rId19"/>
    <p:sldId id="327" r:id="rId20"/>
    <p:sldId id="328" r:id="rId21"/>
    <p:sldId id="329" r:id="rId22"/>
    <p:sldId id="330" r:id="rId23"/>
    <p:sldId id="331" r:id="rId24"/>
    <p:sldId id="335" r:id="rId25"/>
    <p:sldId id="324" r:id="rId26"/>
    <p:sldId id="323" r:id="rId27"/>
    <p:sldId id="325" r:id="rId28"/>
    <p:sldId id="336" r:id="rId29"/>
    <p:sldId id="333" r:id="rId30"/>
    <p:sldId id="338" r:id="rId31"/>
    <p:sldId id="33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2304"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cat>
            <c:numRef>
              <c:f>Sheet1!$A$2:$A$11</c:f>
              <c:numCache>
                <c:formatCode>General</c:formatCode>
                <c:ptCount val="10"/>
              </c:numCache>
            </c:numRef>
          </c:cat>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9/11/13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9/11/13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a:t>
            </a:fld>
            <a:endParaRPr lang="en-US"/>
          </a:p>
        </p:txBody>
      </p:sp>
    </p:spTree>
    <p:extLst>
      <p:ext uri="{BB962C8B-B14F-4D97-AF65-F5344CB8AC3E}">
        <p14:creationId xmlns:p14="http://schemas.microsoft.com/office/powerpoint/2010/main" val="26169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t>11 September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t>11 September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m.edu/about/history/tjcollege/tjcollegelif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groups.google.com/forum/message/raw?msg=comp.os.minix/dlNtH7RRrGA/SwRavCzVE7gJ" TargetMode="Externa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cs.virginia.edu/~evans/cs216/guides/x86.html" TargetMode="Externa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http://www.akamai.com/html/customers/case_study_victoria.html" TargetMode="External"/><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9144000" cy="6870845"/>
          </a:xfrm>
          <a:prstGeom prst="rect">
            <a:avLst/>
          </a:prstGeom>
        </p:spPr>
      </p:pic>
      <p:sp>
        <p:nvSpPr>
          <p:cNvPr id="3" name="Subtitle 2"/>
          <p:cNvSpPr>
            <a:spLocks noGrp="1"/>
          </p:cNvSpPr>
          <p:nvPr>
            <p:ph type="subTitle" idx="1"/>
          </p:nvPr>
        </p:nvSpPr>
        <p:spPr>
          <a:xfrm>
            <a:off x="5369605" y="5468468"/>
            <a:ext cx="3794500" cy="1418434"/>
          </a:xfrm>
        </p:spPr>
        <p:txBody>
          <a:bodyPr/>
          <a:lstStyle/>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cs4414 Fall 2013</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University of Virginia</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David Evans</a:t>
            </a:r>
            <a:endParaRPr lang="en-US" dirty="0">
              <a:solidFill>
                <a:schemeClr val="bg2">
                  <a:lumMod val="10000"/>
                </a:schemeClr>
              </a:solidFill>
              <a:effectLst>
                <a:outerShdw blurRad="50800" dist="38100" dir="2700000" algn="tl" rotWithShape="0">
                  <a:schemeClr val="bg1">
                    <a:alpha val="43000"/>
                  </a:scheme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4571996" y="161636"/>
            <a:ext cx="4407646" cy="3857540"/>
          </a:xfrm>
        </p:spPr>
        <p:txBody>
          <a:bodyPr>
            <a:noAutofit/>
          </a:bodyPr>
          <a:lstStyle/>
          <a:p>
            <a:pPr algn="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Class </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She Cells C Shells by the Rust Shore</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 goal for lectures?</a:t>
            </a:r>
            <a:endParaRPr lang="en-US" dirty="0"/>
          </a:p>
        </p:txBody>
      </p:sp>
      <p:sp>
        <p:nvSpPr>
          <p:cNvPr id="3" name="Content Placeholder 2"/>
          <p:cNvSpPr>
            <a:spLocks noGrp="1"/>
          </p:cNvSpPr>
          <p:nvPr>
            <p:ph idx="1"/>
          </p:nvPr>
        </p:nvSpPr>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9</a:t>
            </a:fld>
            <a:endParaRPr lang="en-US"/>
          </a:p>
        </p:txBody>
      </p:sp>
    </p:spTree>
    <p:extLst>
      <p:ext uri="{BB962C8B-B14F-4D97-AF65-F5344CB8AC3E}">
        <p14:creationId xmlns:p14="http://schemas.microsoft.com/office/powerpoint/2010/main" val="22122795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10</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0" name="TextBox 9"/>
          <p:cNvSpPr txBox="1"/>
          <p:nvPr/>
        </p:nvSpPr>
        <p:spPr>
          <a:xfrm>
            <a:off x="288364" y="5486400"/>
            <a:ext cx="83820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Monty Python is </a:t>
            </a:r>
            <a:r>
              <a:rPr lang="en-US" sz="2800" b="1" dirty="0" smtClean="0"/>
              <a:t>funnier</a:t>
            </a:r>
            <a:r>
              <a:rPr lang="en-US" sz="2800" dirty="0" smtClean="0"/>
              <a:t> (unless you are Kevin </a:t>
            </a:r>
            <a:r>
              <a:rPr lang="en-US" sz="2800" dirty="0" err="1" smtClean="0"/>
              <a:t>Redmon</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val="1262603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b="1" dirty="0" smtClean="0"/>
              <a:t>Real Goal</a:t>
            </a:r>
            <a:r>
              <a:rPr lang="en-US" dirty="0" smtClean="0"/>
              <a:t>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11</a:t>
            </a:fld>
            <a:endParaRPr lang="en-US"/>
          </a:p>
        </p:txBody>
      </p:sp>
      <p:sp>
        <p:nvSpPr>
          <p:cNvPr id="9" name="TextBox 8"/>
          <p:cNvSpPr txBox="1"/>
          <p:nvPr/>
        </p:nvSpPr>
        <p:spPr>
          <a:xfrm>
            <a:off x="859118" y="1511105"/>
            <a:ext cx="7343588" cy="1754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600" dirty="0"/>
              <a:t>P</a:t>
            </a:r>
            <a:r>
              <a:rPr lang="en-US" sz="3600" dirty="0" smtClean="0"/>
              <a:t>rovide </a:t>
            </a:r>
            <a:r>
              <a:rPr lang="en-US" sz="3600" b="1" dirty="0" smtClean="0"/>
              <a:t>context</a:t>
            </a:r>
            <a:r>
              <a:rPr lang="en-US" sz="3600" dirty="0" smtClean="0"/>
              <a:t>/</a:t>
            </a:r>
            <a:r>
              <a:rPr lang="en-US" sz="3600" b="1" dirty="0" smtClean="0"/>
              <a:t>meaning</a:t>
            </a:r>
            <a:r>
              <a:rPr lang="en-US" sz="3600" dirty="0" smtClean="0"/>
              <a:t>/</a:t>
            </a:r>
            <a:r>
              <a:rPr lang="en-US" sz="3600" b="1" dirty="0" smtClean="0"/>
              <a:t>inspiration</a:t>
            </a:r>
            <a:r>
              <a:rPr lang="en-US" sz="3600" dirty="0" smtClean="0"/>
              <a:t> for the things you have or will later </a:t>
            </a:r>
            <a:r>
              <a:rPr lang="en-US" sz="3600" b="1" dirty="0" smtClean="0"/>
              <a:t>learn on your own</a:t>
            </a:r>
            <a:r>
              <a:rPr lang="en-US" sz="3600" dirty="0" smtClean="0"/>
              <a:t>.</a:t>
            </a:r>
            <a:endParaRPr lang="en-US" sz="3600" dirty="0"/>
          </a:p>
        </p:txBody>
      </p:sp>
      <p:sp>
        <p:nvSpPr>
          <p:cNvPr id="10" name="TextBox 9"/>
          <p:cNvSpPr txBox="1"/>
          <p:nvPr/>
        </p:nvSpPr>
        <p:spPr>
          <a:xfrm>
            <a:off x="914400" y="4286626"/>
            <a:ext cx="7343588"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Take advantage of huge opportunity to convey my values to (semi-)captive impressionable young people. </a:t>
            </a:r>
            <a:endParaRPr lang="en-US" sz="3200" dirty="0"/>
          </a:p>
        </p:txBody>
      </p:sp>
      <p:sp>
        <p:nvSpPr>
          <p:cNvPr id="12" name="Title 1"/>
          <p:cNvSpPr txBox="1">
            <a:spLocks/>
          </p:cNvSpPr>
          <p:nvPr/>
        </p:nvSpPr>
        <p:spPr>
          <a:xfrm>
            <a:off x="609600" y="32442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My </a:t>
            </a:r>
            <a:r>
              <a:rPr lang="en-US" b="1" dirty="0" smtClean="0"/>
              <a:t>Insidious Goal</a:t>
            </a:r>
            <a:r>
              <a:rPr lang="en-US" dirty="0" smtClean="0"/>
              <a:t> for Lectures</a:t>
            </a:r>
            <a:endParaRPr lang="en-US" dirty="0"/>
          </a:p>
        </p:txBody>
      </p:sp>
    </p:spTree>
    <p:extLst>
      <p:ext uri="{BB962C8B-B14F-4D97-AF65-F5344CB8AC3E}">
        <p14:creationId xmlns:p14="http://schemas.microsoft.com/office/powerpoint/2010/main" val="893927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12</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Tree>
    <p:extLst>
      <p:ext uri="{BB962C8B-B14F-4D97-AF65-F5344CB8AC3E}">
        <p14:creationId xmlns:p14="http://schemas.microsoft.com/office/powerpoint/2010/main" val="1205443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13</a:t>
            </a:fld>
            <a:endParaRPr lang="en-US"/>
          </a:p>
        </p:txBody>
      </p:sp>
      <p:sp>
        <p:nvSpPr>
          <p:cNvPr id="7" name="TextBox 6"/>
          <p:cNvSpPr txBox="1"/>
          <p:nvPr/>
        </p:nvSpPr>
        <p:spPr>
          <a:xfrm>
            <a:off x="457200" y="4549585"/>
            <a:ext cx="8229600" cy="1569660"/>
          </a:xfrm>
          <a:prstGeom prst="rect">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If these reasons don’t apply for you and you are only in this class because there is a </a:t>
            </a:r>
            <a:r>
              <a:rPr lang="en-US" sz="2400" b="1" dirty="0" smtClean="0"/>
              <a:t>bureaucratic requirement</a:t>
            </a:r>
            <a:r>
              <a:rPr lang="en-US" sz="2400" dirty="0" smtClean="0"/>
              <a:t> that you take it so some Dean will hand you a nice bit of paper in front of your parents, you should meet with me to figure out an alternative.</a:t>
            </a:r>
            <a:endParaRPr lang="en-US" sz="2400" dirty="0"/>
          </a:p>
        </p:txBody>
      </p:sp>
    </p:spTree>
    <p:extLst>
      <p:ext uri="{BB962C8B-B14F-4D97-AF65-F5344CB8AC3E}">
        <p14:creationId xmlns:p14="http://schemas.microsoft.com/office/powerpoint/2010/main" val="3933918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14</a:t>
            </a:fld>
            <a:endParaRPr lang="en-US"/>
          </a:p>
        </p:txBody>
      </p:sp>
      <p:pic>
        <p:nvPicPr>
          <p:cNvPr id="7" name="Picture 6"/>
          <p:cNvPicPr>
            <a:picLocks noChangeAspect="1"/>
          </p:cNvPicPr>
          <p:nvPr/>
        </p:nvPicPr>
        <p:blipFill rotWithShape="1">
          <a:blip r:embed="rId2"/>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
        <p:nvSpPr>
          <p:cNvPr id="8" name="Rectangle 7"/>
          <p:cNvSpPr/>
          <p:nvPr/>
        </p:nvSpPr>
        <p:spPr>
          <a:xfrm>
            <a:off x="328704" y="1401482"/>
            <a:ext cx="4589929" cy="4154983"/>
          </a:xfrm>
          <a:prstGeom prst="rect">
            <a:avLst/>
          </a:prstGeom>
          <a:solidFill>
            <a:schemeClr val="accent5">
              <a:lumMod val="40000"/>
              <a:lumOff val="60000"/>
              <a:alpha val="73000"/>
            </a:schemeClr>
          </a:solidFill>
        </p:spPr>
        <p:txBody>
          <a:bodyPr wrap="square">
            <a:spAutoFit/>
          </a:bodyPr>
          <a:lstStyle/>
          <a:p>
            <a:r>
              <a:rPr lang="en-US" sz="2400" dirty="0" smtClean="0"/>
              <a:t>“We </a:t>
            </a:r>
            <a:r>
              <a:rPr lang="en-US" sz="2400" dirty="0"/>
              <a:t>wish to establish in the upper country of Virginia, and more centrally for the State, </a:t>
            </a:r>
            <a:r>
              <a:rPr lang="en-US" sz="2400" b="1" dirty="0"/>
              <a:t>a University</a:t>
            </a:r>
            <a:r>
              <a:rPr lang="en-US" sz="2400" dirty="0"/>
              <a:t> on a plan </a:t>
            </a:r>
            <a:r>
              <a:rPr lang="en-US" sz="2400" b="1" dirty="0"/>
              <a:t>so broad and liberal and modern</a:t>
            </a:r>
            <a:r>
              <a:rPr lang="en-US" sz="2400" dirty="0"/>
              <a:t>, as to be </a:t>
            </a:r>
            <a:r>
              <a:rPr lang="en-US" sz="2400" b="1" dirty="0"/>
              <a:t>worth patronizing with the public support</a:t>
            </a:r>
            <a:r>
              <a:rPr lang="en-US" sz="2400" dirty="0"/>
              <a:t>, and be </a:t>
            </a:r>
            <a:r>
              <a:rPr lang="en-US" sz="2400" b="1" dirty="0"/>
              <a:t>a temptation to the youth of other States to come and drink</a:t>
            </a:r>
            <a:r>
              <a:rPr lang="en-US" sz="2400" dirty="0"/>
              <a:t> of the cup of knowledge and </a:t>
            </a:r>
            <a:r>
              <a:rPr lang="en-US" sz="2400" dirty="0" smtClean="0"/>
              <a:t>fraternize </a:t>
            </a:r>
            <a:r>
              <a:rPr lang="en-US" sz="2400" dirty="0"/>
              <a:t>with us</a:t>
            </a:r>
            <a:r>
              <a:rPr lang="en-US" sz="2400" dirty="0" smtClean="0"/>
              <a:t>.” </a:t>
            </a:r>
          </a:p>
          <a:p>
            <a:pPr algn="r"/>
            <a:r>
              <a:rPr lang="en-US" sz="2400" dirty="0" smtClean="0"/>
              <a:t>TJ’s letter to Joseph Priestly, 1800</a:t>
            </a:r>
            <a:endParaRPr lang="en-US" sz="2400" dirty="0"/>
          </a:p>
        </p:txBody>
      </p:sp>
      <p:sp>
        <p:nvSpPr>
          <p:cNvPr id="9" name="TextBox 8"/>
          <p:cNvSpPr txBox="1"/>
          <p:nvPr/>
        </p:nvSpPr>
        <p:spPr>
          <a:xfrm>
            <a:off x="6019800" y="4572000"/>
            <a:ext cx="2615620" cy="1754327"/>
          </a:xfrm>
          <a:prstGeom prst="rect">
            <a:avLst/>
          </a:prstGeom>
          <a:noFill/>
        </p:spPr>
        <p:txBody>
          <a:bodyPr wrap="none" rtlCol="0">
            <a:spAutoFit/>
          </a:bodyPr>
          <a:lstStyle/>
          <a:p>
            <a:r>
              <a:rPr lang="en-US" sz="3600" dirty="0" smtClean="0">
                <a:solidFill>
                  <a:srgbClr val="FFFF00"/>
                </a:solidFill>
              </a:rPr>
              <a:t>No Majors</a:t>
            </a:r>
          </a:p>
          <a:p>
            <a:r>
              <a:rPr lang="en-US" sz="3600" dirty="0" smtClean="0">
                <a:solidFill>
                  <a:srgbClr val="FFFF00"/>
                </a:solidFill>
              </a:rPr>
              <a:t>No Degrees</a:t>
            </a:r>
          </a:p>
          <a:p>
            <a:r>
              <a:rPr lang="en-US" sz="3600" dirty="0" smtClean="0">
                <a:solidFill>
                  <a:srgbClr val="FFFF00"/>
                </a:solidFill>
              </a:rPr>
              <a:t>No President</a:t>
            </a:r>
            <a:endParaRPr lang="en-US" sz="3600" dirty="0">
              <a:solidFill>
                <a:srgbClr val="FFFF00"/>
              </a:solidFill>
            </a:endParaRPr>
          </a:p>
        </p:txBody>
      </p:sp>
    </p:spTree>
    <p:extLst>
      <p:ext uri="{BB962C8B-B14F-4D97-AF65-F5344CB8AC3E}">
        <p14:creationId xmlns:p14="http://schemas.microsoft.com/office/powerpoint/2010/main" val="1998429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15</a:t>
            </a:fld>
            <a:endParaRPr lang="en-US" dirty="0"/>
          </a:p>
        </p:txBody>
      </p:sp>
      <p:sp>
        <p:nvSpPr>
          <p:cNvPr id="5" name="TextBox 4"/>
          <p:cNvSpPr txBox="1"/>
          <p:nvPr/>
        </p:nvSpPr>
        <p:spPr bwMode="auto">
          <a:xfrm>
            <a:off x="228600" y="340093"/>
            <a:ext cx="8762999" cy="5878532"/>
          </a:xfrm>
          <a:prstGeom prst="rect">
            <a:avLst/>
          </a:prstGeom>
          <a:solidFill>
            <a:schemeClr val="accent6">
              <a:lumMod val="20000"/>
              <a:lumOff val="80000"/>
            </a:schemeClr>
          </a:solidFill>
          <a:ln w="31750" algn="ctr">
            <a:solidFill>
              <a:schemeClr val="bg2"/>
            </a:solidFill>
            <a:miter lim="800000"/>
            <a:headEnd/>
            <a:tailEnd/>
          </a:ln>
          <a:effectLst/>
        </p:spPr>
        <p:txBody>
          <a:bodyPr wrap="square" rtlCol="0">
            <a:spAutoFit/>
          </a:bodyPr>
          <a:lstStyle/>
          <a:p>
            <a:pPr algn="ctr"/>
            <a:r>
              <a:rPr lang="en-US" sz="2400" dirty="0" smtClean="0">
                <a:latin typeface="+mn-lt"/>
              </a:rPr>
              <a:t>:</a:t>
            </a:r>
            <a:endParaRPr lang="en-US" sz="2400" dirty="0" smtClean="0">
              <a:latin typeface="+mn-lt"/>
            </a:endParaRPr>
          </a:p>
          <a:p>
            <a:r>
              <a:rPr lang="en-US" sz="3200" dirty="0" smtClean="0">
                <a:latin typeface="+mn-lt"/>
              </a:rPr>
              <a:t>Thomas Jefferson enrolled in the College of William and Mary on March 25, 1760, at the age of </a:t>
            </a:r>
            <a:r>
              <a:rPr lang="en-US" sz="3200" dirty="0" smtClean="0"/>
              <a:t>16</a:t>
            </a:r>
            <a:r>
              <a:rPr lang="en-US" sz="3200" dirty="0" smtClean="0">
                <a:latin typeface="+mn-lt"/>
              </a:rPr>
              <a:t>… </a:t>
            </a:r>
          </a:p>
          <a:p>
            <a:r>
              <a:rPr lang="en-US" sz="3200" dirty="0" smtClean="0">
                <a:latin typeface="+mn-lt"/>
              </a:rPr>
              <a:t>By </a:t>
            </a:r>
            <a:r>
              <a:rPr lang="en-US" sz="3200" dirty="0" smtClean="0">
                <a:latin typeface="+mn-lt"/>
              </a:rPr>
              <a:t>the time he came to Williamsburg, the young scholar was proficient in the classics and able to read Greek and Latin authors in the original… He was instructed in natural philosophy (</a:t>
            </a:r>
            <a:r>
              <a:rPr lang="en-US" sz="3200" b="1" dirty="0" smtClean="0">
                <a:latin typeface="+mn-lt"/>
              </a:rPr>
              <a:t>physics</a:t>
            </a:r>
            <a:r>
              <a:rPr lang="en-US" sz="3200" dirty="0" smtClean="0">
                <a:latin typeface="+mn-lt"/>
              </a:rPr>
              <a:t>, </a:t>
            </a:r>
            <a:r>
              <a:rPr lang="en-US" sz="3200" b="1" dirty="0" smtClean="0">
                <a:latin typeface="+mn-lt"/>
              </a:rPr>
              <a:t>metaphysics</a:t>
            </a:r>
            <a:r>
              <a:rPr lang="en-US" sz="3200" dirty="0" smtClean="0">
                <a:latin typeface="+mn-lt"/>
              </a:rPr>
              <a:t>, and </a:t>
            </a:r>
            <a:r>
              <a:rPr lang="en-US" sz="3200" b="1" dirty="0" smtClean="0">
                <a:latin typeface="+mn-lt"/>
              </a:rPr>
              <a:t>mathematics</a:t>
            </a:r>
            <a:r>
              <a:rPr lang="en-US" sz="3200" dirty="0" smtClean="0">
                <a:latin typeface="+mn-lt"/>
              </a:rPr>
              <a:t>) and moral philosophy (</a:t>
            </a:r>
            <a:r>
              <a:rPr lang="en-US" sz="3200" b="1" dirty="0" smtClean="0">
                <a:latin typeface="+mn-lt"/>
              </a:rPr>
              <a:t>rhetoric</a:t>
            </a:r>
            <a:r>
              <a:rPr lang="en-US" sz="3200" dirty="0" smtClean="0">
                <a:latin typeface="+mn-lt"/>
              </a:rPr>
              <a:t>, </a:t>
            </a:r>
            <a:r>
              <a:rPr lang="en-US" sz="3200" b="1" dirty="0" smtClean="0">
                <a:latin typeface="+mn-lt"/>
              </a:rPr>
              <a:t>logic</a:t>
            </a:r>
            <a:r>
              <a:rPr lang="en-US" sz="3200" dirty="0" smtClean="0">
                <a:latin typeface="+mn-lt"/>
              </a:rPr>
              <a:t>, and </a:t>
            </a:r>
            <a:r>
              <a:rPr lang="en-US" sz="3200" b="1" dirty="0" smtClean="0">
                <a:latin typeface="+mn-lt"/>
              </a:rPr>
              <a:t>ethics</a:t>
            </a:r>
            <a:r>
              <a:rPr lang="en-US" sz="3200" dirty="0" smtClean="0">
                <a:latin typeface="+mn-lt"/>
              </a:rPr>
              <a:t>). A keen and diligent student, he displayed an avid curiosity in all fields and, according to family tradition, </a:t>
            </a:r>
            <a:r>
              <a:rPr lang="en-US" sz="3200" b="1" dirty="0" smtClean="0">
                <a:latin typeface="+mn-lt"/>
              </a:rPr>
              <a:t>he frequently studied fifteen hours a day</a:t>
            </a:r>
            <a:r>
              <a:rPr lang="en-US" sz="3200" dirty="0" smtClean="0">
                <a:latin typeface="+mn-lt"/>
              </a:rPr>
              <a:t>. </a:t>
            </a:r>
          </a:p>
        </p:txBody>
      </p:sp>
      <p:sp>
        <p:nvSpPr>
          <p:cNvPr id="2" name="TextBox 1"/>
          <p:cNvSpPr txBox="1"/>
          <p:nvPr/>
        </p:nvSpPr>
        <p:spPr>
          <a:xfrm>
            <a:off x="1219200" y="228600"/>
            <a:ext cx="64408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Note: this does not mean he wants you to be lazy:</a:t>
            </a:r>
            <a:endParaRPr lang="en-US" sz="2400" dirty="0"/>
          </a:p>
        </p:txBody>
      </p:sp>
      <p:sp>
        <p:nvSpPr>
          <p:cNvPr id="3" name="TextBox 2"/>
          <p:cNvSpPr txBox="1"/>
          <p:nvPr/>
        </p:nvSpPr>
        <p:spPr>
          <a:xfrm>
            <a:off x="228600" y="6352143"/>
            <a:ext cx="5662202" cy="369332"/>
          </a:xfrm>
          <a:prstGeom prst="rect">
            <a:avLst/>
          </a:prstGeom>
          <a:noFill/>
        </p:spPr>
        <p:txBody>
          <a:bodyPr wrap="none" rtlCol="0">
            <a:spAutoFit/>
          </a:bodyPr>
          <a:lstStyle/>
          <a:p>
            <a:r>
              <a:rPr lang="en-US" dirty="0" smtClean="0">
                <a:solidFill>
                  <a:schemeClr val="tx2">
                    <a:lumMod val="60000"/>
                    <a:lumOff val="40000"/>
                  </a:schemeClr>
                </a:solidFill>
                <a:hlinkClick r:id="rId2"/>
              </a:rPr>
              <a:t>http://www.wm.edu/about/history/tjcollege/tjcollegelife/</a:t>
            </a:r>
            <a:endParaRPr lang="en-US" dirty="0"/>
          </a:p>
        </p:txBody>
      </p:sp>
    </p:spTree>
    <p:extLst>
      <p:ext uri="{BB962C8B-B14F-4D97-AF65-F5344CB8AC3E}">
        <p14:creationId xmlns:p14="http://schemas.microsoft.com/office/powerpoint/2010/main" val="15786826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872"/>
            <a:ext cx="8229600" cy="2145833"/>
          </a:xfrm>
        </p:spPr>
        <p:txBody>
          <a:bodyPr>
            <a:normAutofit fontScale="90000"/>
          </a:bodyPr>
          <a:lstStyle/>
          <a:p>
            <a:r>
              <a:rPr lang="en-US" sz="5400" dirty="0" smtClean="0"/>
              <a:t>What do you think my goals are in designing assignments?</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16</a:t>
            </a:fld>
            <a:endParaRPr lang="en-US"/>
          </a:p>
        </p:txBody>
      </p:sp>
    </p:spTree>
    <p:extLst>
      <p:ext uri="{BB962C8B-B14F-4D97-AF65-F5344CB8AC3E}">
        <p14:creationId xmlns:p14="http://schemas.microsoft.com/office/powerpoint/2010/main" val="15809275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17</a:t>
            </a:fld>
            <a:endParaRPr lang="en-US"/>
          </a:p>
        </p:txBody>
      </p:sp>
      <p:pic>
        <p:nvPicPr>
          <p:cNvPr id="5" name="Picture 4"/>
          <p:cNvPicPr>
            <a:picLocks noChangeAspect="1"/>
          </p:cNvPicPr>
          <p:nvPr/>
        </p:nvPicPr>
        <p:blipFill rotWithShape="1">
          <a:blip r:embed="rId2"/>
          <a:srcRect l="7715" t="23104" r="34614"/>
          <a:stretch/>
        </p:blipFill>
        <p:spPr>
          <a:xfrm>
            <a:off x="0" y="0"/>
            <a:ext cx="9144000" cy="6858000"/>
          </a:xfrm>
          <a:prstGeom prst="rect">
            <a:avLst/>
          </a:prstGeom>
        </p:spPr>
      </p:pic>
      <p:sp>
        <p:nvSpPr>
          <p:cNvPr id="6" name="TextBox 5"/>
          <p:cNvSpPr txBox="1"/>
          <p:nvPr/>
        </p:nvSpPr>
        <p:spPr>
          <a:xfrm>
            <a:off x="2800890" y="327164"/>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val="35294857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18</a:t>
            </a:fld>
            <a:endParaRPr lang="en-US"/>
          </a:p>
        </p:txBody>
      </p:sp>
      <p:pic>
        <p:nvPicPr>
          <p:cNvPr id="5" name="Picture 4"/>
          <p:cNvPicPr>
            <a:picLocks noChangeAspect="1"/>
          </p:cNvPicPr>
          <p:nvPr/>
        </p:nvPicPr>
        <p:blipFill rotWithShape="1">
          <a:blip r:embed="rId2"/>
          <a:srcRect l="14862" r="10138"/>
          <a:stretch/>
        </p:blipFill>
        <p:spPr>
          <a:xfrm>
            <a:off x="-1" y="-11340"/>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val="271542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Correct course vacation policy</a:t>
            </a:r>
          </a:p>
          <a:p>
            <a:r>
              <a:rPr lang="en-US" dirty="0" smtClean="0"/>
              <a:t>My teaching philosophy + overview of class (i.e., what you missed the first day)</a:t>
            </a:r>
          </a:p>
          <a:p>
            <a:endParaRPr lang="en-US" dirty="0" smtClean="0"/>
          </a:p>
          <a:p>
            <a:r>
              <a:rPr lang="en-US" dirty="0" smtClean="0"/>
              <a:t>Comments on Surveys, PS1</a:t>
            </a:r>
            <a:endParaRPr lang="en-US" dirty="0"/>
          </a:p>
          <a:p>
            <a:r>
              <a:rPr lang="en-US" dirty="0" smtClean="0"/>
              <a:t>PS2 Demo (</a:t>
            </a:r>
            <a:r>
              <a:rPr lang="en-US" dirty="0" err="1" smtClean="0"/>
              <a:t>Purnam</a:t>
            </a:r>
            <a:r>
              <a:rPr lang="en-US" dirty="0" smtClean="0"/>
              <a:t> &amp; </a:t>
            </a:r>
            <a:r>
              <a:rPr lang="en-US" dirty="0" err="1" smtClean="0"/>
              <a:t>Weilin</a:t>
            </a:r>
            <a:r>
              <a:rPr lang="en-US" dirty="0" smtClean="0"/>
              <a:t>)</a:t>
            </a:r>
          </a:p>
          <a:p>
            <a:r>
              <a:rPr lang="en-US" dirty="0" smtClean="0"/>
              <a:t>PS2 Code Overview</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14782191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19</a:t>
            </a:fld>
            <a:endParaRPr lang="en-US"/>
          </a:p>
        </p:txBody>
      </p:sp>
      <p:sp>
        <p:nvSpPr>
          <p:cNvPr id="12" name="Date Placeholder 1"/>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C4940E-8E1A-644B-8E08-E5965042E692}" type="datetime3">
              <a:rPr lang="en-US" smtClean="0"/>
              <a:pPr/>
              <a:t>11 September 2013</a:t>
            </a:fld>
            <a:endParaRPr lang="en-US"/>
          </a:p>
        </p:txBody>
      </p:sp>
      <p:sp>
        <p:nvSpPr>
          <p:cNvPr id="13" name="Footer Placeholder 2"/>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University of Virginia cs4414</a:t>
            </a:r>
            <a:endParaRPr lang="en-US"/>
          </a:p>
        </p:txBody>
      </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19</a:t>
            </a:fld>
            <a:endParaRPr lang="en-US"/>
          </a:p>
        </p:txBody>
      </p:sp>
      <p:sp>
        <p:nvSpPr>
          <p:cNvPr id="15" name="Rectangle 14">
            <a:hlinkClick r:id="rId2"/>
          </p:cNvPr>
          <p:cNvSpPr/>
          <p:nvPr/>
        </p:nvSpPr>
        <p:spPr>
          <a:xfrm>
            <a:off x="228600" y="607805"/>
            <a:ext cx="86868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From</a:t>
            </a:r>
            <a:r>
              <a:rPr lang="en-US" sz="2400" dirty="0"/>
              <a:t>: </a:t>
            </a:r>
            <a:r>
              <a:rPr lang="en-US" sz="2400" dirty="0" err="1"/>
              <a:t>torv</a:t>
            </a:r>
            <a:r>
              <a:rPr lang="en-US" sz="2400" dirty="0"/>
              <a:t>...@</a:t>
            </a:r>
            <a:r>
              <a:rPr lang="en-US" sz="2400" dirty="0" err="1"/>
              <a:t>klaava.Helsinki.FI</a:t>
            </a:r>
            <a:r>
              <a:rPr lang="en-US" sz="2400" dirty="0"/>
              <a:t> (Linus Benedict Torvalds</a:t>
            </a:r>
            <a:r>
              <a:rPr lang="en-US" sz="2400" dirty="0" smtClean="0"/>
              <a:t>)</a:t>
            </a:r>
            <a:endParaRPr lang="en-US" sz="2400" dirty="0"/>
          </a:p>
          <a:p>
            <a:r>
              <a:rPr lang="en-US" sz="2400" dirty="0" smtClean="0"/>
              <a:t>Subject</a:t>
            </a:r>
            <a:r>
              <a:rPr lang="en-US" sz="2400" dirty="0"/>
              <a:t>: What would you like to see most in </a:t>
            </a:r>
            <a:r>
              <a:rPr lang="en-US" sz="2400" dirty="0" err="1"/>
              <a:t>minix</a:t>
            </a:r>
            <a:r>
              <a:rPr lang="en-US" sz="2400" dirty="0"/>
              <a:t>?</a:t>
            </a:r>
          </a:p>
          <a:p>
            <a:r>
              <a:rPr lang="en-US" sz="2400" dirty="0"/>
              <a:t>Summary: small poll for my new operating system</a:t>
            </a:r>
          </a:p>
          <a:p>
            <a:r>
              <a:rPr lang="en-US" sz="2400" dirty="0" smtClean="0"/>
              <a:t>Date</a:t>
            </a:r>
            <a:r>
              <a:rPr lang="en-US" sz="2400" dirty="0"/>
              <a:t>: 25 Aug 91 20:57:08 GMT</a:t>
            </a:r>
          </a:p>
          <a:p>
            <a:endParaRPr lang="en-US" sz="2400" dirty="0"/>
          </a:p>
          <a:p>
            <a:r>
              <a:rPr lang="en-US" sz="2400" dirty="0"/>
              <a:t>Hello everybody out there using </a:t>
            </a:r>
            <a:r>
              <a:rPr lang="en-US" sz="2400" dirty="0" err="1"/>
              <a:t>minix</a:t>
            </a:r>
            <a:r>
              <a:rPr lang="en-US" sz="2400" dirty="0"/>
              <a:t> -</a:t>
            </a:r>
          </a:p>
          <a:p>
            <a:endParaRPr lang="en-US" sz="2400" dirty="0"/>
          </a:p>
          <a:p>
            <a:r>
              <a:rPr lang="en-US" sz="2400" dirty="0"/>
              <a:t>I'm doing a (free) operating system (just a hobby, won't be big </a:t>
            </a:r>
            <a:r>
              <a:rPr lang="en-US" sz="2400" dirty="0" smtClean="0"/>
              <a:t>and professional </a:t>
            </a:r>
            <a:r>
              <a:rPr lang="en-US" sz="2400" dirty="0"/>
              <a:t>like gnu) for 386(486) AT clones.  This has been </a:t>
            </a:r>
            <a:r>
              <a:rPr lang="en-US" sz="2400" dirty="0" smtClean="0"/>
              <a:t>brewing since </a:t>
            </a:r>
            <a:r>
              <a:rPr lang="en-US" sz="2400" dirty="0" err="1"/>
              <a:t>april</a:t>
            </a:r>
            <a:r>
              <a:rPr lang="en-US" sz="2400" dirty="0"/>
              <a:t>, and is starting to get ready.  </a:t>
            </a:r>
            <a:r>
              <a:rPr lang="en-US" sz="2400" dirty="0" smtClean="0"/>
              <a:t>…</a:t>
            </a:r>
            <a:endParaRPr lang="en-US" sz="2400" dirty="0"/>
          </a:p>
        </p:txBody>
      </p:sp>
      <p:sp>
        <p:nvSpPr>
          <p:cNvPr id="19" name="TextBox 18"/>
          <p:cNvSpPr txBox="1"/>
          <p:nvPr/>
        </p:nvSpPr>
        <p:spPr>
          <a:xfrm>
            <a:off x="366483" y="144200"/>
            <a:ext cx="202061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Remember Class 3?</a:t>
            </a:r>
            <a:endParaRPr lang="en-US" dirty="0"/>
          </a:p>
        </p:txBody>
      </p:sp>
      <p:pic>
        <p:nvPicPr>
          <p:cNvPr id="45" name="Picture 44" descr="Screen Shot 2013-09-11 at 7.37.08 PM.png"/>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a:off x="2387101" y="2316385"/>
            <a:ext cx="6528299" cy="4405090"/>
          </a:xfrm>
          <a:prstGeom prst="rect">
            <a:avLst/>
          </a:prstGeom>
        </p:spPr>
      </p:pic>
      <p:sp>
        <p:nvSpPr>
          <p:cNvPr id="46" name="TextBox 45"/>
          <p:cNvSpPr txBox="1"/>
          <p:nvPr/>
        </p:nvSpPr>
        <p:spPr>
          <a:xfrm>
            <a:off x="956144" y="2630932"/>
            <a:ext cx="4532240" cy="1569660"/>
          </a:xfrm>
          <a:prstGeom prst="rect">
            <a:avLst/>
          </a:prstGeom>
          <a:solidFill>
            <a:srgbClr val="FFFF00"/>
          </a:solidFill>
        </p:spPr>
        <p:txBody>
          <a:bodyPr wrap="square" rtlCol="0">
            <a:spAutoFit/>
          </a:bodyPr>
          <a:lstStyle/>
          <a:p>
            <a:r>
              <a:rPr lang="en-US" sz="3200" dirty="0" smtClean="0"/>
              <a:t>Its not always about being </a:t>
            </a:r>
            <a:r>
              <a:rPr lang="en-US" sz="3200" b="1" dirty="0" smtClean="0"/>
              <a:t>best</a:t>
            </a:r>
            <a:r>
              <a:rPr lang="en-US" sz="3200" dirty="0" smtClean="0"/>
              <a:t>.  Sometimes being first counts for a lot!</a:t>
            </a:r>
            <a:endParaRPr lang="en-US" sz="3200" dirty="0"/>
          </a:p>
        </p:txBody>
      </p:sp>
    </p:spTree>
    <p:extLst>
      <p:ext uri="{BB962C8B-B14F-4D97-AF65-F5344CB8AC3E}">
        <p14:creationId xmlns:p14="http://schemas.microsoft.com/office/powerpoint/2010/main" val="3129282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par>
                                <p:cTn id="9" presetID="1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20</a:t>
            </a:fld>
            <a:endParaRPr lang="en-US"/>
          </a:p>
        </p:txBody>
      </p:sp>
      <p:pic>
        <p:nvPicPr>
          <p:cNvPr id="7" name="Picture 6" descr="Screen Shot 2013-09-11 at 7.58.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3" y="377304"/>
            <a:ext cx="9035449" cy="4396930"/>
          </a:xfrm>
          <a:prstGeom prst="rect">
            <a:avLst/>
          </a:prstGeom>
        </p:spPr>
      </p:pic>
      <p:sp>
        <p:nvSpPr>
          <p:cNvPr id="8" name="TextBox 7"/>
          <p:cNvSpPr txBox="1"/>
          <p:nvPr/>
        </p:nvSpPr>
        <p:spPr>
          <a:xfrm>
            <a:off x="728723" y="3005160"/>
            <a:ext cx="774262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101K page views in 6 months * 4:53/view = 493 460 minutes</a:t>
            </a:r>
            <a:endParaRPr lang="en-US" sz="2400" dirty="0"/>
          </a:p>
        </p:txBody>
      </p:sp>
      <p:pic>
        <p:nvPicPr>
          <p:cNvPr id="9" name="Picture 8" descr="Screen Shot 2013-09-11 at 8.06.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26" y="4470076"/>
            <a:ext cx="5354625" cy="215261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2834043" y="5984415"/>
            <a:ext cx="5702215" cy="369332"/>
          </a:xfrm>
          <a:prstGeom prst="rect">
            <a:avLst/>
          </a:prstGeom>
          <a:solidFill>
            <a:schemeClr val="bg1">
              <a:lumMod val="85000"/>
            </a:schemeClr>
          </a:solidFill>
        </p:spPr>
        <p:txBody>
          <a:bodyPr wrap="none" rtlCol="0">
            <a:spAutoFit/>
          </a:bodyPr>
          <a:lstStyle/>
          <a:p>
            <a:r>
              <a:rPr lang="en-US" dirty="0">
                <a:hlinkClick r:id="rId4"/>
              </a:rPr>
              <a:t>http://www.cs.virginia.edu</a:t>
            </a:r>
            <a:r>
              <a:rPr lang="en-US" dirty="0" smtClean="0">
                <a:hlinkClick r:id="rId4"/>
              </a:rPr>
              <a:t>/evans</a:t>
            </a:r>
            <a:r>
              <a:rPr lang="en-US" dirty="0">
                <a:hlinkClick r:id="rId4"/>
              </a:rPr>
              <a:t>/cs216/guides/x86.html</a:t>
            </a:r>
            <a:endParaRPr lang="en-US" dirty="0"/>
          </a:p>
        </p:txBody>
      </p:sp>
    </p:spTree>
    <p:extLst>
      <p:ext uri="{BB962C8B-B14F-4D97-AF65-F5344CB8AC3E}">
        <p14:creationId xmlns:p14="http://schemas.microsoft.com/office/powerpoint/2010/main" val="290824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21</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val="0"/>
              </a:ext>
            </a:extLst>
          </a:blip>
          <a:srcRect l="9220" r="14914"/>
          <a:stretch/>
        </p:blipFill>
        <p:spPr>
          <a:xfrm>
            <a:off x="0" y="-886397"/>
            <a:ext cx="9144000" cy="7744397"/>
          </a:xfrm>
          <a:prstGeom prst="rect">
            <a:avLst/>
          </a:prstGeom>
        </p:spPr>
      </p:pic>
    </p:spTree>
    <p:extLst>
      <p:ext uri="{BB962C8B-B14F-4D97-AF65-F5344CB8AC3E}">
        <p14:creationId xmlns:p14="http://schemas.microsoft.com/office/powerpoint/2010/main" val="33429295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pic>
        <p:nvPicPr>
          <p:cNvPr id="5" name="Picture 4" descr="Screen Shot 2013-09-11 at 8.1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57" y="-1"/>
            <a:ext cx="8694444" cy="6248463"/>
          </a:xfrm>
          <a:prstGeom prst="rect">
            <a:avLst/>
          </a:prstGeom>
        </p:spPr>
      </p:pic>
      <p:sp>
        <p:nvSpPr>
          <p:cNvPr id="6" name="Rectangle 5"/>
          <p:cNvSpPr/>
          <p:nvPr/>
        </p:nvSpPr>
        <p:spPr>
          <a:xfrm>
            <a:off x="304581" y="783505"/>
            <a:ext cx="3147015" cy="584776"/>
          </a:xfrm>
          <a:prstGeom prst="rect">
            <a:avLst/>
          </a:prstGeom>
          <a:solidFill>
            <a:schemeClr val="accent6">
              <a:lumMod val="40000"/>
              <a:lumOff val="60000"/>
            </a:schemeClr>
          </a:solidFill>
        </p:spPr>
        <p:txBody>
          <a:bodyPr wrap="none">
            <a:spAutoFit/>
          </a:bodyPr>
          <a:lstStyle/>
          <a:p>
            <a:r>
              <a:rPr lang="hu-HU" sz="3200" dirty="0"/>
              <a:t>/cs4414-fall2013/</a:t>
            </a:r>
            <a:endParaRPr lang="en-US" sz="3200" dirty="0"/>
          </a:p>
        </p:txBody>
      </p:sp>
    </p:spTree>
    <p:extLst>
      <p:ext uri="{BB962C8B-B14F-4D97-AF65-F5344CB8AC3E}">
        <p14:creationId xmlns:p14="http://schemas.microsoft.com/office/powerpoint/2010/main" val="7143127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23</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val="0"/>
              </a:ext>
            </a:extLst>
          </a:blip>
          <a:srcRect l="9220" t="11446" r="14914"/>
          <a:stretch/>
        </p:blipFill>
        <p:spPr>
          <a:xfrm>
            <a:off x="11652" y="0"/>
            <a:ext cx="9144000" cy="6858000"/>
          </a:xfrm>
          <a:prstGeom prst="rect">
            <a:avLst/>
          </a:prstGeom>
        </p:spPr>
      </p:pic>
      <p:sp>
        <p:nvSpPr>
          <p:cNvPr id="3" name="TextBox 2"/>
          <p:cNvSpPr txBox="1"/>
          <p:nvPr/>
        </p:nvSpPr>
        <p:spPr>
          <a:xfrm>
            <a:off x="5992462" y="803473"/>
            <a:ext cx="945353" cy="646331"/>
          </a:xfrm>
          <a:prstGeom prst="rect">
            <a:avLst/>
          </a:prstGeom>
          <a:noFill/>
        </p:spPr>
        <p:txBody>
          <a:bodyPr wrap="none" rtlCol="0">
            <a:spAutoFit/>
          </a:bodyPr>
          <a:lstStyle/>
          <a:p>
            <a:r>
              <a:rPr lang="en-US" dirty="0" smtClean="0"/>
              <a:t>Belgium</a:t>
            </a:r>
          </a:p>
          <a:p>
            <a:endParaRPr lang="en-US" dirty="0"/>
          </a:p>
        </p:txBody>
      </p:sp>
      <p:pic>
        <p:nvPicPr>
          <p:cNvPr id="7" name="Picture 6"/>
          <p:cNvPicPr>
            <a:picLocks noChangeAspect="1"/>
          </p:cNvPicPr>
          <p:nvPr/>
        </p:nvPicPr>
        <p:blipFill>
          <a:blip r:embed="rId3"/>
          <a:stretch>
            <a:fillRect/>
          </a:stretch>
        </p:blipFill>
        <p:spPr>
          <a:xfrm>
            <a:off x="6019800" y="1177548"/>
            <a:ext cx="918015" cy="798274"/>
          </a:xfrm>
          <a:prstGeom prst="rect">
            <a:avLst/>
          </a:prstGeom>
        </p:spPr>
      </p:pic>
      <p:cxnSp>
        <p:nvCxnSpPr>
          <p:cNvPr id="10" name="Straight Arrow Connector 9"/>
          <p:cNvCxnSpPr/>
          <p:nvPr/>
        </p:nvCxnSpPr>
        <p:spPr>
          <a:xfrm flipH="1">
            <a:off x="5105400" y="1001059"/>
            <a:ext cx="914401" cy="599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93242" y="279375"/>
            <a:ext cx="8191853" cy="6247864"/>
          </a:xfrm>
          <a:prstGeom prst="rect">
            <a:avLst/>
          </a:prstGeom>
          <a:solidFill>
            <a:schemeClr val="accent3">
              <a:lumMod val="60000"/>
              <a:lumOff val="40000"/>
            </a:schemeClr>
          </a:solidFill>
        </p:spPr>
        <p:txBody>
          <a:bodyPr wrap="square">
            <a:spAutoFit/>
          </a:bodyPr>
          <a:lstStyle/>
          <a:p>
            <a:r>
              <a:rPr lang="en-US" sz="2000" dirty="0"/>
              <a:t>Date: Thu, 12 Sep 2013 09:35:16 +</a:t>
            </a:r>
            <a:r>
              <a:rPr lang="en-US" sz="2000" dirty="0" smtClean="0"/>
              <a:t>0200 [3:30am this morning our time]</a:t>
            </a:r>
            <a:endParaRPr lang="en-US" sz="2000" dirty="0"/>
          </a:p>
          <a:p>
            <a:r>
              <a:rPr lang="en-US" sz="2000" dirty="0"/>
              <a:t>From: </a:t>
            </a:r>
            <a:r>
              <a:rPr lang="en-US" sz="2000" dirty="0" err="1"/>
              <a:t>Jordi</a:t>
            </a:r>
            <a:r>
              <a:rPr lang="en-US" sz="2000" dirty="0"/>
              <a:t> </a:t>
            </a:r>
            <a:r>
              <a:rPr lang="en-US" sz="2000" dirty="0" err="1"/>
              <a:t>Boggiano</a:t>
            </a:r>
            <a:r>
              <a:rPr lang="en-US" sz="2000" dirty="0"/>
              <a:t> </a:t>
            </a:r>
            <a:r>
              <a:rPr lang="en-US" sz="2000" dirty="0" smtClean="0"/>
              <a:t>&lt;</a:t>
            </a:r>
            <a:r>
              <a:rPr lang="en-US" sz="2000" i="1" dirty="0" smtClean="0"/>
              <a:t>email hidden</a:t>
            </a:r>
            <a:r>
              <a:rPr lang="en-US" sz="2000" dirty="0" smtClean="0"/>
              <a:t>@...</a:t>
            </a:r>
            <a:r>
              <a:rPr lang="en-US" sz="2000" b="1" dirty="0" smtClean="0"/>
              <a:t>.be</a:t>
            </a:r>
            <a:r>
              <a:rPr lang="en-US" sz="2000" dirty="0"/>
              <a:t>&gt;</a:t>
            </a:r>
          </a:p>
          <a:p>
            <a:r>
              <a:rPr lang="en-US" sz="2000" dirty="0"/>
              <a:t>To: </a:t>
            </a:r>
            <a:r>
              <a:rPr lang="en-US" sz="2000" dirty="0" err="1"/>
              <a:t>evans@cs.virginia.edu</a:t>
            </a:r>
            <a:endParaRPr lang="en-US" sz="2000" dirty="0"/>
          </a:p>
          <a:p>
            <a:endParaRPr lang="en-US" sz="2000" dirty="0"/>
          </a:p>
          <a:p>
            <a:r>
              <a:rPr lang="en-US" sz="2000" dirty="0" err="1"/>
              <a:t>Heya</a:t>
            </a:r>
            <a:r>
              <a:rPr lang="en-US" sz="2000" dirty="0"/>
              <a:t>,</a:t>
            </a:r>
          </a:p>
          <a:p>
            <a:endParaRPr lang="en-US" sz="2000" dirty="0"/>
          </a:p>
          <a:p>
            <a:r>
              <a:rPr lang="en-US" sz="2000" dirty="0"/>
              <a:t>It came to someone's attention that you seemed to encourage people </a:t>
            </a:r>
            <a:r>
              <a:rPr lang="en-US" sz="2000" dirty="0" smtClean="0"/>
              <a:t>to write </a:t>
            </a:r>
            <a:r>
              <a:rPr lang="en-US" sz="2000" dirty="0"/>
              <a:t>new docs for rust in </a:t>
            </a:r>
            <a:r>
              <a:rPr lang="en-US" sz="2000" dirty="0" smtClean="0"/>
              <a:t>your http</a:t>
            </a:r>
            <a:r>
              <a:rPr lang="en-US" sz="2000" dirty="0"/>
              <a:t>://</a:t>
            </a:r>
            <a:r>
              <a:rPr lang="en-US" sz="2000" dirty="0" err="1"/>
              <a:t>www.cs.virginia.edu</a:t>
            </a:r>
            <a:r>
              <a:rPr lang="en-US" sz="2000" dirty="0"/>
              <a:t>/~</a:t>
            </a:r>
            <a:r>
              <a:rPr lang="en-US" sz="2000" dirty="0" err="1"/>
              <a:t>evans</a:t>
            </a:r>
            <a:r>
              <a:rPr lang="en-US" sz="2000" dirty="0"/>
              <a:t>/cs4414/ course. We figured </a:t>
            </a:r>
            <a:r>
              <a:rPr lang="en-US" sz="2000" dirty="0" smtClean="0"/>
              <a:t>someone should </a:t>
            </a:r>
            <a:r>
              <a:rPr lang="en-US" sz="2000" dirty="0"/>
              <a:t>let you know that an effort is under way for rust 0.8, so </a:t>
            </a:r>
            <a:r>
              <a:rPr lang="en-US" sz="2000" dirty="0" smtClean="0"/>
              <a:t>that nobody </a:t>
            </a:r>
            <a:r>
              <a:rPr lang="en-US" sz="2000" dirty="0"/>
              <a:t>wastes time on it. The current preview can be seen on my </a:t>
            </a:r>
            <a:r>
              <a:rPr lang="en-US" sz="2000" dirty="0" smtClean="0"/>
              <a:t>site at </a:t>
            </a:r>
            <a:r>
              <a:rPr lang="en-US" sz="2000" dirty="0"/>
              <a:t>http://</a:t>
            </a:r>
            <a:r>
              <a:rPr lang="en-US" sz="2000" dirty="0" err="1"/>
              <a:t>seld.be</a:t>
            </a:r>
            <a:r>
              <a:rPr lang="en-US" sz="2000" dirty="0"/>
              <a:t>/</a:t>
            </a:r>
            <a:r>
              <a:rPr lang="en-US" sz="2000" dirty="0" err="1"/>
              <a:t>rustdoc</a:t>
            </a:r>
            <a:r>
              <a:rPr lang="en-US" sz="2000" dirty="0"/>
              <a:t>/ - it's </a:t>
            </a:r>
            <a:r>
              <a:rPr lang="en-US" sz="2000" dirty="0" err="1"/>
              <a:t>targetting</a:t>
            </a:r>
            <a:r>
              <a:rPr lang="en-US" sz="2000" dirty="0"/>
              <a:t> master and we </a:t>
            </a:r>
            <a:r>
              <a:rPr lang="en-US" sz="2000" dirty="0" smtClean="0"/>
              <a:t>can’t really </a:t>
            </a:r>
            <a:r>
              <a:rPr lang="en-US" sz="2000" dirty="0"/>
              <a:t>build it for 0.7 due to language changes, but hopefully </a:t>
            </a:r>
            <a:r>
              <a:rPr lang="en-US" sz="2000" dirty="0" smtClean="0"/>
              <a:t>within a </a:t>
            </a:r>
            <a:r>
              <a:rPr lang="en-US" sz="2000" dirty="0"/>
              <a:t>few weeks it will land as the new official doc for upcoming </a:t>
            </a:r>
            <a:r>
              <a:rPr lang="en-US" sz="2000" dirty="0" smtClean="0"/>
              <a:t>version. Better </a:t>
            </a:r>
            <a:r>
              <a:rPr lang="en-US" sz="2000" dirty="0"/>
              <a:t>search is coming and a few final additions are still needed.</a:t>
            </a:r>
          </a:p>
          <a:p>
            <a:endParaRPr lang="en-US" sz="2000" dirty="0"/>
          </a:p>
          <a:p>
            <a:r>
              <a:rPr lang="en-US" sz="2000" dirty="0"/>
              <a:t>Cheers</a:t>
            </a:r>
          </a:p>
          <a:p>
            <a:endParaRPr lang="en-US" sz="2000" dirty="0"/>
          </a:p>
          <a:p>
            <a:r>
              <a:rPr lang="en-US" sz="2000" dirty="0"/>
              <a:t>-- </a:t>
            </a:r>
          </a:p>
          <a:p>
            <a:r>
              <a:rPr lang="en-US" sz="2000" dirty="0" err="1"/>
              <a:t>Jordi</a:t>
            </a:r>
            <a:r>
              <a:rPr lang="en-US" sz="2000" dirty="0"/>
              <a:t> </a:t>
            </a:r>
            <a:r>
              <a:rPr lang="en-US" sz="2000" dirty="0" err="1"/>
              <a:t>Boggiano</a:t>
            </a:r>
            <a:endParaRPr lang="en-US" sz="2000" dirty="0"/>
          </a:p>
          <a:p>
            <a:r>
              <a:rPr lang="en-US" sz="2000" dirty="0"/>
              <a:t>@</a:t>
            </a:r>
            <a:r>
              <a:rPr lang="en-US" sz="2000" dirty="0" err="1"/>
              <a:t>seldaek</a:t>
            </a:r>
            <a:r>
              <a:rPr lang="en-US" sz="2000" dirty="0"/>
              <a:t> - http://</a:t>
            </a:r>
            <a:r>
              <a:rPr lang="en-US" sz="2000" dirty="0" err="1"/>
              <a:t>nelm.io</a:t>
            </a:r>
            <a:r>
              <a:rPr lang="en-US" sz="2000" dirty="0"/>
              <a:t>/</a:t>
            </a:r>
            <a:r>
              <a:rPr lang="en-US" sz="2000" dirty="0" err="1"/>
              <a:t>jordi</a:t>
            </a:r>
            <a:endParaRPr lang="en-US" sz="2000" dirty="0"/>
          </a:p>
        </p:txBody>
      </p:sp>
    </p:spTree>
    <p:extLst>
      <p:ext uri="{BB962C8B-B14F-4D97-AF65-F5344CB8AC3E}">
        <p14:creationId xmlns:p14="http://schemas.microsoft.com/office/powerpoint/2010/main" val="1071768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24</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1" y="0"/>
            <a:ext cx="6330905" cy="6858000"/>
          </a:xfrm>
          <a:prstGeom prst="rect">
            <a:avLst/>
          </a:prstGeom>
          <a:noFill/>
          <a:ln w="9525">
            <a:noFill/>
            <a:miter lim="800000"/>
            <a:headEnd/>
            <a:tailEnd/>
          </a:ln>
          <a:effectLst/>
        </p:spPr>
      </p:pic>
      <p:sp>
        <p:nvSpPr>
          <p:cNvPr id="2" name="Title 1"/>
          <p:cNvSpPr>
            <a:spLocks noGrp="1"/>
          </p:cNvSpPr>
          <p:nvPr>
            <p:ph type="title"/>
          </p:nvPr>
        </p:nvSpPr>
        <p:spPr>
          <a:xfrm>
            <a:off x="4114800" y="1600200"/>
            <a:ext cx="4690123" cy="2137096"/>
          </a:xfrm>
          <a:solidFill>
            <a:schemeClr val="accent5">
              <a:lumMod val="60000"/>
              <a:lumOff val="40000"/>
            </a:schemeClr>
          </a:solidFill>
        </p:spPr>
        <p:txBody>
          <a:bodyPr/>
          <a:lstStyle/>
          <a:p>
            <a:r>
              <a:rPr lang="en-US" dirty="0" smtClean="0"/>
              <a:t>The Problem Sets are </a:t>
            </a:r>
            <a:r>
              <a:rPr lang="en-US" b="1" dirty="0" smtClean="0"/>
              <a:t>Suggestions</a:t>
            </a:r>
            <a:endParaRPr lang="en-US" dirty="0"/>
          </a:p>
        </p:txBody>
      </p:sp>
      <p:sp>
        <p:nvSpPr>
          <p:cNvPr id="7" name="TextBox 6"/>
          <p:cNvSpPr txBox="1"/>
          <p:nvPr/>
        </p:nvSpPr>
        <p:spPr>
          <a:xfrm>
            <a:off x="4343400" y="4038600"/>
            <a:ext cx="4206415" cy="1384995"/>
          </a:xfrm>
          <a:prstGeom prst="rect">
            <a:avLst/>
          </a:prstGeom>
          <a:solidFill>
            <a:srgbClr val="CCFFCC"/>
          </a:solidFill>
        </p:spPr>
        <p:txBody>
          <a:bodyPr wrap="square" rtlCol="0">
            <a:spAutoFit/>
          </a:bodyPr>
          <a:lstStyle/>
          <a:p>
            <a:pPr algn="ctr"/>
            <a:r>
              <a:rPr lang="en-US" sz="2800" dirty="0" smtClean="0"/>
              <a:t>If you have a </a:t>
            </a:r>
            <a:r>
              <a:rPr lang="en-US" sz="2800" b="1" dirty="0" smtClean="0"/>
              <a:t>better idea</a:t>
            </a:r>
            <a:r>
              <a:rPr lang="en-US" sz="2800" dirty="0" smtClean="0"/>
              <a:t>, convince me, and you should </a:t>
            </a:r>
            <a:r>
              <a:rPr lang="en-US" sz="2800" b="1" dirty="0" smtClean="0"/>
              <a:t>do that instead</a:t>
            </a:r>
            <a:r>
              <a:rPr lang="en-US" sz="2800" dirty="0" smtClean="0"/>
              <a:t>. </a:t>
            </a:r>
            <a:endParaRPr lang="en-US" sz="2800" dirty="0"/>
          </a:p>
        </p:txBody>
      </p:sp>
    </p:spTree>
    <p:extLst>
      <p:ext uri="{BB962C8B-B14F-4D97-AF65-F5344CB8AC3E}">
        <p14:creationId xmlns:p14="http://schemas.microsoft.com/office/powerpoint/2010/main" val="2335941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shell</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25</a:t>
            </a:fld>
            <a:endParaRPr lang="en-US" dirty="0"/>
          </a:p>
        </p:txBody>
      </p:sp>
      <p:sp>
        <p:nvSpPr>
          <p:cNvPr id="7" name="TextBox 6"/>
          <p:cNvSpPr txBox="1"/>
          <p:nvPr/>
        </p:nvSpPr>
        <p:spPr>
          <a:xfrm>
            <a:off x="4724400" y="5029200"/>
            <a:ext cx="4085754" cy="10464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i="1" dirty="0" err="1" smtClean="0"/>
              <a:t>zepto</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2400" i="1" dirty="0" err="1" smtClean="0"/>
              <a:t>zetta</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1400" dirty="0" smtClean="0"/>
              <a:t>(Note: The actual relative difficulty is less than 10</a:t>
            </a:r>
            <a:r>
              <a:rPr lang="en-US" sz="1400" baseline="30000" dirty="0" smtClean="0"/>
              <a:t>42</a:t>
            </a:r>
            <a:r>
              <a:rPr lang="en-US" sz="1400" dirty="0" smtClean="0"/>
              <a:t>.)</a:t>
            </a:r>
            <a:endParaRPr lang="en-US" sz="1400" baseline="30000" dirty="0">
              <a:latin typeface="Book Antiqua"/>
              <a:cs typeface="Book Antiqua"/>
            </a:endParaRPr>
          </a:p>
        </p:txBody>
      </p:sp>
    </p:spTree>
    <p:extLst>
      <p:ext uri="{BB962C8B-B14F-4D97-AF65-F5344CB8AC3E}">
        <p14:creationId xmlns:p14="http://schemas.microsoft.com/office/powerpoint/2010/main" val="1985485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26</a:t>
            </a:fld>
            <a:endParaRPr lang="en-US"/>
          </a:p>
        </p:txBody>
      </p:sp>
      <p:sp>
        <p:nvSpPr>
          <p:cNvPr id="5" name="Rectangle 4"/>
          <p:cNvSpPr/>
          <p:nvPr/>
        </p:nvSpPr>
        <p:spPr>
          <a:xfrm>
            <a:off x="275766" y="132255"/>
            <a:ext cx="6096000" cy="64940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dirty="0" smtClean="0">
                <a:solidFill>
                  <a:schemeClr val="bg1">
                    <a:lumMod val="75000"/>
                  </a:schemeClr>
                </a:solidFill>
              </a:rPr>
              <a:t>“</a:t>
            </a:r>
            <a:r>
              <a:rPr lang="en-US" sz="3200" dirty="0" err="1" smtClean="0">
                <a:solidFill>
                  <a:schemeClr val="bg1">
                    <a:lumMod val="75000"/>
                  </a:schemeClr>
                </a:solidFill>
              </a:rPr>
              <a:t>UVa</a:t>
            </a:r>
            <a:r>
              <a:rPr lang="en-US" sz="3200" dirty="0" smtClean="0">
                <a:solidFill>
                  <a:schemeClr val="bg1">
                    <a:lumMod val="75000"/>
                  </a:schemeClr>
                </a:solidFill>
              </a:rPr>
              <a:t>”</a:t>
            </a:r>
            <a:r>
              <a:rPr lang="en-US" sz="3200" dirty="0" smtClean="0"/>
              <a:t>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endParaRPr lang="en-US" sz="3200" dirty="0" smtClean="0"/>
          </a:p>
          <a:p>
            <a:pPr algn="r"/>
            <a:r>
              <a:rPr lang="en-US" sz="3200" dirty="0" smtClean="0"/>
              <a:t>(</a:t>
            </a:r>
            <a:r>
              <a:rPr lang="en-US" sz="3200" dirty="0"/>
              <a:t>on "60 Minutes", 4 January 2004)</a:t>
            </a:r>
          </a:p>
        </p:txBody>
      </p:sp>
      <p:sp>
        <p:nvSpPr>
          <p:cNvPr id="6" name="Rectangle 5"/>
          <p:cNvSpPr/>
          <p:nvPr/>
        </p:nvSpPr>
        <p:spPr>
          <a:xfrm>
            <a:off x="6477000" y="1600200"/>
            <a:ext cx="2513071" cy="2062103"/>
          </a:xfrm>
          <a:prstGeom prst="rect">
            <a:avLst/>
          </a:prstGeom>
          <a:solidFill>
            <a:srgbClr val="660066"/>
          </a:solidFill>
        </p:spPr>
        <p:txBody>
          <a:bodyPr wrap="square">
            <a:spAutoFit/>
          </a:bodyPr>
          <a:lstStyle/>
          <a:p>
            <a:r>
              <a:rPr lang="en-US" sz="3200" b="1" dirty="0">
                <a:solidFill>
                  <a:schemeClr val="bg1"/>
                </a:solidFill>
              </a:rPr>
              <a:t>PS5:</a:t>
            </a:r>
            <a:r>
              <a:rPr lang="en-US" sz="3200" dirty="0">
                <a:solidFill>
                  <a:schemeClr val="bg1"/>
                </a:solidFill>
              </a:rPr>
              <a:t> </a:t>
            </a:r>
            <a:r>
              <a:rPr lang="en-US" sz="3200" i="1" dirty="0">
                <a:solidFill>
                  <a:schemeClr val="bg1"/>
                </a:solidFill>
              </a:rPr>
              <a:t>anything you </a:t>
            </a:r>
            <a:r>
              <a:rPr lang="en-US" sz="3200" i="1" dirty="0" smtClean="0">
                <a:solidFill>
                  <a:schemeClr val="bg1"/>
                </a:solidFill>
              </a:rPr>
              <a:t>want</a:t>
            </a:r>
          </a:p>
          <a:p>
            <a:r>
              <a:rPr lang="en-US" sz="3200" dirty="0" smtClean="0">
                <a:solidFill>
                  <a:schemeClr val="bg1"/>
                </a:solidFill>
              </a:rPr>
              <a:t>(no concrete suggestion)</a:t>
            </a:r>
            <a:endParaRPr lang="en-US" sz="3200" dirty="0">
              <a:solidFill>
                <a:schemeClr val="bg1"/>
              </a:solidFill>
            </a:endParaRPr>
          </a:p>
        </p:txBody>
      </p:sp>
    </p:spTree>
    <p:extLst>
      <p:ext uri="{BB962C8B-B14F-4D97-AF65-F5344CB8AC3E}">
        <p14:creationId xmlns:p14="http://schemas.microsoft.com/office/powerpoint/2010/main" val="3520167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26684" y="657412"/>
            <a:ext cx="5114116" cy="3227294"/>
          </a:xfrm>
        </p:spPr>
        <p:txBody>
          <a:bodyPr>
            <a:noAutofit/>
          </a:bodyPr>
          <a:lstStyle/>
          <a:p>
            <a:pPr algn="l"/>
            <a:r>
              <a:rPr lang="en-US" sz="5400" dirty="0" smtClean="0"/>
              <a:t>How much time should I spend on </a:t>
            </a:r>
            <a:r>
              <a:rPr lang="en-US" sz="5400" b="1" dirty="0" smtClean="0"/>
              <a:t>grading </a:t>
            </a:r>
            <a:r>
              <a:rPr lang="en-US" sz="5400" dirty="0" smtClean="0"/>
              <a:t>this semester?</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27</a:t>
            </a:fld>
            <a:endParaRPr lang="en-US" dirty="0"/>
          </a:p>
        </p:txBody>
      </p:sp>
      <p:sp>
        <p:nvSpPr>
          <p:cNvPr id="9" name="TextBox 8"/>
          <p:cNvSpPr txBox="1"/>
          <p:nvPr/>
        </p:nvSpPr>
        <p:spPr>
          <a:xfrm>
            <a:off x="1090705" y="4825998"/>
            <a:ext cx="6708588"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Note: I mean just “grading” for the point of being able to assign appropriate grades to students.  This doesn’t include time giving substantive “feedback”. </a:t>
            </a:r>
            <a:endParaRPr lang="en-US" sz="2400" dirty="0"/>
          </a:p>
        </p:txBody>
      </p:sp>
      <p:pic>
        <p:nvPicPr>
          <p:cNvPr id="10" name="Picture 9"/>
          <p:cNvPicPr>
            <a:picLocks noChangeAspect="1"/>
          </p:cNvPicPr>
          <p:nvPr/>
        </p:nvPicPr>
        <p:blipFill rotWithShape="1">
          <a:blip r:embed="rId2"/>
          <a:srcRect t="7887"/>
          <a:stretch/>
        </p:blipFill>
        <p:spPr>
          <a:xfrm>
            <a:off x="193619" y="179292"/>
            <a:ext cx="3557229" cy="4362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44477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28</a:t>
            </a:fld>
            <a:endParaRPr lang="en-US"/>
          </a:p>
        </p:txBody>
      </p:sp>
      <p:sp>
        <p:nvSpPr>
          <p:cNvPr id="6" name="TextBox 5"/>
          <p:cNvSpPr txBox="1"/>
          <p:nvPr/>
        </p:nvSpPr>
        <p:spPr>
          <a:xfrm>
            <a:off x="457200" y="4168588"/>
            <a:ext cx="822960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t>5</a:t>
            </a:r>
            <a:r>
              <a:rPr lang="en-US" sz="2400" b="1" dirty="0" smtClean="0"/>
              <a:t> people got it more wrong by omission (left out important things you should do)!  If you are one of them and you want to stay in the class, read the syllabus more carefully and resubmit to correct your answer.</a:t>
            </a:r>
            <a:endParaRPr lang="en-US" sz="2400" b="1" dirty="0"/>
          </a:p>
        </p:txBody>
      </p:sp>
      <p:pic>
        <p:nvPicPr>
          <p:cNvPr id="9" name="Picture 8" descr="Screen Shot 2013-09-12 at 10.11.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val="12501555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anielclewi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943600" y="304800"/>
            <a:ext cx="2837024" cy="646331"/>
          </a:xfrm>
          <a:prstGeom prst="rect">
            <a:avLst/>
          </a:prstGeom>
          <a:noFill/>
        </p:spPr>
        <p:txBody>
          <a:bodyPr wrap="square" rtlCol="0">
            <a:spAutoFit/>
          </a:bodyPr>
          <a:lstStyle/>
          <a:p>
            <a:pPr algn="ctr"/>
            <a:r>
              <a:rPr lang="en-US" sz="3600" b="1" dirty="0" smtClean="0">
                <a:solidFill>
                  <a:schemeClr val="bg1">
                    <a:lumMod val="85000"/>
                  </a:schemeClr>
                </a:solidFill>
              </a:rPr>
              <a:t>Daniel </a:t>
            </a:r>
            <a:r>
              <a:rPr lang="en-US" sz="3600" b="1" dirty="0" err="1" smtClean="0">
                <a:solidFill>
                  <a:schemeClr val="bg1">
                    <a:lumMod val="85000"/>
                  </a:schemeClr>
                </a:solidFill>
              </a:rPr>
              <a:t>Lewin</a:t>
            </a:r>
            <a:endParaRPr lang="en-US" sz="3600" b="1" dirty="0" smtClean="0">
              <a:solidFill>
                <a:schemeClr val="bg1">
                  <a:lumMod val="85000"/>
                </a:schemeClr>
              </a:solidFill>
            </a:endParaRPr>
          </a:p>
        </p:txBody>
      </p:sp>
      <p:sp>
        <p:nvSpPr>
          <p:cNvPr id="4" name="Rectangle 3"/>
          <p:cNvSpPr/>
          <p:nvPr/>
        </p:nvSpPr>
        <p:spPr>
          <a:xfrm>
            <a:off x="508000" y="5735481"/>
            <a:ext cx="2669683" cy="830997"/>
          </a:xfrm>
          <a:prstGeom prst="rect">
            <a:avLst/>
          </a:prstGeom>
        </p:spPr>
        <p:txBody>
          <a:bodyPr wrap="square">
            <a:spAutoFit/>
          </a:bodyPr>
          <a:lstStyle/>
          <a:p>
            <a:pPr algn="ctr"/>
            <a:r>
              <a:rPr lang="en-US" sz="2400" dirty="0">
                <a:solidFill>
                  <a:srgbClr val="FFFFFF"/>
                </a:solidFill>
              </a:rPr>
              <a:t>14 May 1970 – </a:t>
            </a:r>
            <a:endParaRPr lang="en-US" sz="2400" dirty="0" smtClean="0">
              <a:solidFill>
                <a:srgbClr val="FFFFFF"/>
              </a:solidFill>
            </a:endParaRPr>
          </a:p>
          <a:p>
            <a:pPr algn="ctr"/>
            <a:r>
              <a:rPr lang="en-US" sz="2400" dirty="0" smtClean="0">
                <a:solidFill>
                  <a:srgbClr val="FFFFFF"/>
                </a:solidFill>
              </a:rPr>
              <a:t>11 </a:t>
            </a:r>
            <a:r>
              <a:rPr lang="en-US" sz="2400" dirty="0">
                <a:solidFill>
                  <a:srgbClr val="FFFFFF"/>
                </a:solidFill>
              </a:rPr>
              <a:t>September 2001</a:t>
            </a:r>
            <a:endParaRPr lang="en-US" sz="2400" dirty="0">
              <a:solidFill>
                <a:srgbClr val="FFFFFF"/>
              </a:solidFill>
            </a:endParaRPr>
          </a:p>
        </p:txBody>
      </p:sp>
    </p:spTree>
    <p:extLst>
      <p:ext uri="{BB962C8B-B14F-4D97-AF65-F5344CB8AC3E}">
        <p14:creationId xmlns:p14="http://schemas.microsoft.com/office/powerpoint/2010/main" val="2007552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643" r="6556"/>
          <a:stretch/>
        </p:blipFill>
        <p:spPr>
          <a:xfrm>
            <a:off x="1" y="0"/>
            <a:ext cx="9144000" cy="6858000"/>
          </a:xfrm>
          <a:prstGeom prst="rect">
            <a:avLst/>
          </a:prstGeom>
        </p:spPr>
      </p:pic>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29</a:t>
            </a:fld>
            <a:endParaRPr lang="en-US"/>
          </a:p>
        </p:txBody>
      </p:sp>
      <p:sp>
        <p:nvSpPr>
          <p:cNvPr id="7" name="TextBox 6"/>
          <p:cNvSpPr txBox="1"/>
          <p:nvPr/>
        </p:nvSpPr>
        <p:spPr>
          <a:xfrm>
            <a:off x="457200" y="4263812"/>
            <a:ext cx="8044328"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solidFill>
                  <a:schemeClr val="tx1"/>
                </a:solidFill>
              </a:rPr>
              <a:t>3 people</a:t>
            </a:r>
            <a:r>
              <a:rPr lang="en-US" sz="2800" dirty="0" smtClean="0">
                <a:solidFill>
                  <a:schemeClr val="tx1"/>
                </a:solidFill>
              </a:rPr>
              <a:t> got it more wrong by addition. Those people definitely need to </a:t>
            </a:r>
            <a:r>
              <a:rPr lang="en-US" sz="2800" b="1" dirty="0" smtClean="0">
                <a:solidFill>
                  <a:schemeClr val="tx1"/>
                </a:solidFill>
              </a:rPr>
              <a:t>provide high quality donuts</a:t>
            </a:r>
            <a:r>
              <a:rPr lang="en-US" sz="2800" dirty="0" smtClean="0">
                <a:solidFill>
                  <a:schemeClr val="tx1"/>
                </a:solidFill>
              </a:rPr>
              <a:t> for the TAs!  (This is encouraged for everyone, but optional if you didn’t check it as part of the honor policy.)</a:t>
            </a:r>
            <a:endParaRPr lang="en-US" sz="2800" dirty="0">
              <a:solidFill>
                <a:schemeClr val="tx1"/>
              </a:solidFill>
            </a:endParaRPr>
          </a:p>
        </p:txBody>
      </p:sp>
      <p:pic>
        <p:nvPicPr>
          <p:cNvPr id="9" name="Picture 8" descr="Screen Shot 2013-09-12 at 10.11.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val="18364092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gash</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30</a:t>
            </a:fld>
            <a:endParaRPr lang="en-US" dirty="0"/>
          </a:p>
        </p:txBody>
      </p:sp>
      <p:sp>
        <p:nvSpPr>
          <p:cNvPr id="7" name="TextBox 6"/>
          <p:cNvSpPr txBox="1"/>
          <p:nvPr/>
        </p:nvSpPr>
        <p:spPr>
          <a:xfrm>
            <a:off x="1133964" y="5023341"/>
            <a:ext cx="6917178"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000" dirty="0" smtClean="0"/>
              <a:t>PS2 Demo:</a:t>
            </a:r>
          </a:p>
          <a:p>
            <a:pPr algn="ctr"/>
            <a:r>
              <a:rPr lang="en-US" sz="4000" dirty="0" smtClean="0">
                <a:cs typeface="Book Antiqua"/>
              </a:rPr>
              <a:t>gash (“Good Auld Shell”)</a:t>
            </a:r>
            <a:endParaRPr lang="en-US" sz="4000" dirty="0">
              <a:cs typeface="Book Antiqua"/>
            </a:endParaRPr>
          </a:p>
        </p:txBody>
      </p:sp>
    </p:spTree>
    <p:extLst>
      <p:ext uri="{BB962C8B-B14F-4D97-AF65-F5344CB8AC3E}">
        <p14:creationId xmlns:p14="http://schemas.microsoft.com/office/powerpoint/2010/main" val="7147505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06800" cy="1143000"/>
          </a:xfrm>
        </p:spPr>
        <p:txBody>
          <a:bodyPr/>
          <a:lstStyle/>
          <a:p>
            <a:r>
              <a:rPr lang="en-US" dirty="0" smtClean="0"/>
              <a:t>Charge</a:t>
            </a:r>
            <a:endParaRPr lang="en-US" dirty="0"/>
          </a:p>
        </p:txBody>
      </p:sp>
      <p:sp>
        <p:nvSpPr>
          <p:cNvPr id="6" name="Content Placeholder 5"/>
          <p:cNvSpPr>
            <a:spLocks noGrp="1"/>
          </p:cNvSpPr>
          <p:nvPr>
            <p:ph idx="1"/>
          </p:nvPr>
        </p:nvSpPr>
        <p:spPr>
          <a:xfrm>
            <a:off x="224118" y="2063377"/>
            <a:ext cx="3660588" cy="295685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dirty="0" smtClean="0"/>
              <a:t>PS2 is much longer and harder than PS1.  </a:t>
            </a:r>
          </a:p>
          <a:p>
            <a:pPr marL="0" indent="0">
              <a:buNone/>
            </a:pPr>
            <a:endParaRPr lang="en-US" dirty="0"/>
          </a:p>
          <a:p>
            <a:pPr marL="0" indent="0">
              <a:buNone/>
            </a:pPr>
            <a:r>
              <a:rPr lang="en-US" dirty="0" smtClean="0"/>
              <a:t>Don’t wait until next week to get started!</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31</a:t>
            </a:fld>
            <a:endParaRPr lang="en-US"/>
          </a:p>
        </p:txBody>
      </p:sp>
      <p:sp>
        <p:nvSpPr>
          <p:cNvPr id="8" name="Rectangle 7"/>
          <p:cNvSpPr/>
          <p:nvPr/>
        </p:nvSpPr>
        <p:spPr>
          <a:xfrm>
            <a:off x="4114800" y="304800"/>
            <a:ext cx="4840941" cy="6001642"/>
          </a:xfrm>
          <a:prstGeom prst="rect">
            <a:avLst/>
          </a:prstGeom>
        </p:spPr>
        <p:txBody>
          <a:bodyPr wrap="square">
            <a:spAutoFit/>
          </a:bodyPr>
          <a:lstStyle/>
          <a:p>
            <a:r>
              <a:rPr lang="en-US" sz="2400" i="1" dirty="0"/>
              <a:t>In true Danny form, he fought back against the terrorists in an </a:t>
            </a:r>
            <a:r>
              <a:rPr lang="en-US" sz="2400" i="1" dirty="0" smtClean="0"/>
              <a:t>effort to </a:t>
            </a:r>
            <a:r>
              <a:rPr lang="en-US" sz="2400" i="1" dirty="0"/>
              <a:t>defend the stewardesses and the cockpit. To this day, those of us </a:t>
            </a:r>
            <a:r>
              <a:rPr lang="en-US" sz="2400" i="1" dirty="0" smtClean="0"/>
              <a:t>who knew </a:t>
            </a:r>
            <a:r>
              <a:rPr lang="en-US" sz="2400" i="1" dirty="0"/>
              <a:t>him well can’t figure out how only five terrorists managed </a:t>
            </a:r>
            <a:r>
              <a:rPr lang="en-US" sz="2400" i="1" dirty="0" smtClean="0"/>
              <a:t>to overpower </a:t>
            </a:r>
            <a:r>
              <a:rPr lang="en-US" sz="2400" i="1" dirty="0"/>
              <a:t>him. During his short life, Danny made </a:t>
            </a:r>
            <a:r>
              <a:rPr lang="en-US" sz="2400" i="1" dirty="0" smtClean="0"/>
              <a:t>extraordinary contributions </a:t>
            </a:r>
            <a:r>
              <a:rPr lang="en-US" sz="2400" i="1" dirty="0"/>
              <a:t>to the internet and to computer science through his </a:t>
            </a:r>
            <a:r>
              <a:rPr lang="en-US" sz="2400" i="1" dirty="0" smtClean="0"/>
              <a:t>work in </a:t>
            </a:r>
            <a:r>
              <a:rPr lang="en-US" sz="2400" i="1" dirty="0"/>
              <a:t>algorithms and complexity theory. The impact of his work will be </a:t>
            </a:r>
            <a:r>
              <a:rPr lang="en-US" sz="2400" i="1" dirty="0" smtClean="0"/>
              <a:t>felt throughout </a:t>
            </a:r>
            <a:r>
              <a:rPr lang="en-US" sz="2400" i="1" dirty="0"/>
              <a:t>the hi-tech industry for many years to come</a:t>
            </a:r>
            <a:r>
              <a:rPr lang="en-US" sz="2400" i="1" dirty="0" smtClean="0"/>
              <a:t>.</a:t>
            </a:r>
            <a:endParaRPr lang="en-US" sz="2400" i="1" dirty="0"/>
          </a:p>
          <a:p>
            <a:pPr algn="r"/>
            <a:r>
              <a:rPr lang="en-US" sz="2400" dirty="0" smtClean="0"/>
              <a:t>Tom Leighton</a:t>
            </a:r>
          </a:p>
          <a:p>
            <a:pPr algn="r"/>
            <a:r>
              <a:rPr lang="en-US" sz="2400" dirty="0" smtClean="0"/>
              <a:t>(full speech linked from class notes)</a:t>
            </a:r>
            <a:endParaRPr lang="en-US" sz="2400" dirty="0"/>
          </a:p>
        </p:txBody>
      </p:sp>
    </p:spTree>
    <p:extLst>
      <p:ext uri="{BB962C8B-B14F-4D97-AF65-F5344CB8AC3E}">
        <p14:creationId xmlns:p14="http://schemas.microsoft.com/office/powerpoint/2010/main" val="28967839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3</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1311781602"/>
              </p:ext>
            </p:extLst>
          </p:nvPr>
        </p:nvGraphicFramePr>
        <p:xfrm>
          <a:off x="-1344690" y="85315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760466" y="258791"/>
            <a:ext cx="296253" cy="646331"/>
          </a:xfrm>
          <a:prstGeom prst="rect">
            <a:avLst/>
          </a:prstGeom>
          <a:noFill/>
        </p:spPr>
        <p:txBody>
          <a:bodyPr wrap="square" rtlCol="0">
            <a:spAutoFit/>
          </a:bodyPr>
          <a:lstStyle/>
          <a:p>
            <a:r>
              <a:rPr lang="en-US" sz="3600" dirty="0" smtClean="0"/>
              <a:t>0</a:t>
            </a:r>
            <a:endParaRPr lang="en-US" sz="3600" dirty="0"/>
          </a:p>
        </p:txBody>
      </p:sp>
      <p:sp>
        <p:nvSpPr>
          <p:cNvPr id="7" name="Curved Left Arrow 6"/>
          <p:cNvSpPr/>
          <p:nvPr/>
        </p:nvSpPr>
        <p:spPr>
          <a:xfrm>
            <a:off x="3143644" y="395950"/>
            <a:ext cx="2286000" cy="5715000"/>
          </a:xfrm>
          <a:prstGeom prst="curvedLeftArrow">
            <a:avLst>
              <a:gd name="adj1" fmla="val 16871"/>
              <a:gd name="adj2" fmla="val 4424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846310" y="2224750"/>
            <a:ext cx="324952" cy="646331"/>
          </a:xfrm>
          <a:prstGeom prst="rect">
            <a:avLst/>
          </a:prstGeom>
          <a:noFill/>
        </p:spPr>
        <p:txBody>
          <a:bodyPr wrap="square" rtlCol="0">
            <a:spAutoFit/>
          </a:bodyPr>
          <a:lstStyle/>
          <a:p>
            <a:r>
              <a:rPr lang="en-US" sz="3600" dirty="0" smtClean="0"/>
              <a:t>1</a:t>
            </a:r>
            <a:endParaRPr lang="en-US" sz="3600" dirty="0"/>
          </a:p>
        </p:txBody>
      </p:sp>
      <p:sp>
        <p:nvSpPr>
          <p:cNvPr id="9" name="TextBox 8"/>
          <p:cNvSpPr txBox="1"/>
          <p:nvPr/>
        </p:nvSpPr>
        <p:spPr>
          <a:xfrm>
            <a:off x="2686444" y="5272750"/>
            <a:ext cx="457200" cy="646331"/>
          </a:xfrm>
          <a:prstGeom prst="rect">
            <a:avLst/>
          </a:prstGeom>
          <a:noFill/>
        </p:spPr>
        <p:txBody>
          <a:bodyPr wrap="square" rtlCol="0">
            <a:spAutoFit/>
          </a:bodyPr>
          <a:lstStyle/>
          <a:p>
            <a:r>
              <a:rPr lang="en-US" sz="3600" dirty="0" smtClean="0"/>
              <a:t>½</a:t>
            </a:r>
            <a:endParaRPr lang="en-US" sz="3600" dirty="0"/>
          </a:p>
        </p:txBody>
      </p:sp>
      <p:sp>
        <p:nvSpPr>
          <p:cNvPr id="10" name="Curved Left Arrow 9"/>
          <p:cNvSpPr/>
          <p:nvPr/>
        </p:nvSpPr>
        <p:spPr>
          <a:xfrm rot="10800000">
            <a:off x="248044" y="167350"/>
            <a:ext cx="2209800" cy="5715000"/>
          </a:xfrm>
          <a:prstGeom prst="curvedLeftArrow">
            <a:avLst>
              <a:gd name="adj1" fmla="val 16871"/>
              <a:gd name="adj2" fmla="val 4304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3684510" y="15389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p:cNvSpPr/>
          <p:nvPr/>
        </p:nvSpPr>
        <p:spPr>
          <a:xfrm>
            <a:off x="4141710" y="1843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p:cNvSpPr/>
          <p:nvPr/>
        </p:nvSpPr>
        <p:spPr>
          <a:xfrm>
            <a:off x="4294110" y="2072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p:cNvSpPr/>
          <p:nvPr/>
        </p:nvSpPr>
        <p:spPr>
          <a:xfrm>
            <a:off x="4522710" y="3291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p:cNvSpPr/>
          <p:nvPr/>
        </p:nvSpPr>
        <p:spPr>
          <a:xfrm>
            <a:off x="4446510" y="3672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p:cNvSpPr/>
          <p:nvPr/>
        </p:nvSpPr>
        <p:spPr>
          <a:xfrm>
            <a:off x="38369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3379710" y="4434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25415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2008110" y="4129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p:cNvSpPr/>
          <p:nvPr/>
        </p:nvSpPr>
        <p:spPr>
          <a:xfrm>
            <a:off x="1855710" y="3901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1703310" y="3596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1627110" y="2834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2465310" y="1615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846310" y="1462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5429644" y="1996150"/>
            <a:ext cx="3594828" cy="2585323"/>
          </a:xfrm>
          <a:prstGeom prst="rect">
            <a:avLst/>
          </a:prstGeom>
          <a:noFill/>
        </p:spPr>
        <p:txBody>
          <a:bodyPr wrap="square" rtlCol="0">
            <a:spAutoFit/>
          </a:bodyPr>
          <a:lstStyle/>
          <a:p>
            <a:pPr algn="ctr"/>
            <a:r>
              <a:rPr lang="en-US" sz="5400" dirty="0" smtClean="0"/>
              <a:t>Consistent Distributed Hashing</a:t>
            </a:r>
            <a:endParaRPr lang="en-US" sz="5400" dirty="0"/>
          </a:p>
        </p:txBody>
      </p:sp>
    </p:spTree>
    <p:extLst>
      <p:ext uri="{BB962C8B-B14F-4D97-AF65-F5344CB8AC3E}">
        <p14:creationId xmlns:p14="http://schemas.microsoft.com/office/powerpoint/2010/main" val="25895039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File:Akamaiheadquarters.jpg"/>
          <p:cNvPicPr>
            <a:picLocks noChangeAspect="1" noChangeArrowheads="1"/>
          </p:cNvPicPr>
          <p:nvPr/>
        </p:nvPicPr>
        <p:blipFill>
          <a:blip r:embed="rId3" cstate="print"/>
          <a:srcRect/>
          <a:stretch>
            <a:fillRect/>
          </a:stretch>
        </p:blipFill>
        <p:spPr bwMode="auto">
          <a:xfrm>
            <a:off x="3406589" y="0"/>
            <a:ext cx="5737412" cy="6887195"/>
          </a:xfrm>
          <a:prstGeom prst="rect">
            <a:avLst/>
          </a:prstGeom>
          <a:noFill/>
        </p:spPr>
      </p:pic>
      <p:pic>
        <p:nvPicPr>
          <p:cNvPr id="32770" name="Picture 2" descr="Akamai logo"/>
          <p:cNvPicPr>
            <a:picLocks noChangeAspect="1" noChangeArrowheads="1"/>
          </p:cNvPicPr>
          <p:nvPr/>
        </p:nvPicPr>
        <p:blipFill>
          <a:blip r:embed="rId4" cstate="print"/>
          <a:srcRect/>
          <a:stretch>
            <a:fillRect/>
          </a:stretch>
        </p:blipFill>
        <p:spPr bwMode="auto">
          <a:xfrm>
            <a:off x="352654" y="2121648"/>
            <a:ext cx="4020209" cy="1715289"/>
          </a:xfrm>
          <a:prstGeom prst="rect">
            <a:avLst/>
          </a:prstGeom>
          <a:noFill/>
        </p:spPr>
      </p:pic>
      <p:sp>
        <p:nvSpPr>
          <p:cNvPr id="6" name="TextBox 5"/>
          <p:cNvSpPr txBox="1"/>
          <p:nvPr/>
        </p:nvSpPr>
        <p:spPr>
          <a:xfrm>
            <a:off x="609600" y="5257800"/>
            <a:ext cx="2662291" cy="707886"/>
          </a:xfrm>
          <a:prstGeom prst="rect">
            <a:avLst/>
          </a:prstGeom>
          <a:noFill/>
        </p:spPr>
        <p:txBody>
          <a:bodyPr wrap="square" rtlCol="0">
            <a:spAutoFit/>
          </a:bodyPr>
          <a:lstStyle/>
          <a:p>
            <a:pPr algn="r"/>
            <a:r>
              <a:rPr lang="en-US" sz="2000" dirty="0" err="1" smtClean="0"/>
              <a:t>Akamai</a:t>
            </a:r>
            <a:r>
              <a:rPr lang="en-US" sz="2000" dirty="0" smtClean="0"/>
              <a:t> Headquarters, Cambridge, MA</a:t>
            </a:r>
            <a:endParaRPr lang="en-US" sz="2000" dirty="0"/>
          </a:p>
        </p:txBody>
      </p:sp>
    </p:spTree>
    <p:extLst>
      <p:ext uri="{BB962C8B-B14F-4D97-AF65-F5344CB8AC3E}">
        <p14:creationId xmlns:p14="http://schemas.microsoft.com/office/powerpoint/2010/main" val="13376495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40" name="Picture 20" descr="http://www.kirklandviews.com/wp-content/uploads/2010/01/RedCross.jpg"/>
          <p:cNvPicPr>
            <a:picLocks noChangeAspect="1" noChangeArrowheads="1"/>
          </p:cNvPicPr>
          <p:nvPr/>
        </p:nvPicPr>
        <p:blipFill>
          <a:blip r:embed="rId2" cstate="print"/>
          <a:srcRect l="24742" t="34286" r="21123" b="32016"/>
          <a:stretch>
            <a:fillRect/>
          </a:stretch>
        </p:blipFill>
        <p:spPr bwMode="auto">
          <a:xfrm>
            <a:off x="3563982" y="3447236"/>
            <a:ext cx="2939143" cy="1123406"/>
          </a:xfrm>
          <a:prstGeom prst="rect">
            <a:avLst/>
          </a:prstGeom>
          <a:noFill/>
        </p:spPr>
      </p:pic>
      <p:pic>
        <p:nvPicPr>
          <p:cNvPr id="56322" name="Picture 2" descr="http://img.thesun.co.uk/multimedia/archive/00701/iTunes_682_701218a.jpg"/>
          <p:cNvPicPr>
            <a:picLocks noChangeAspect="1" noChangeArrowheads="1"/>
          </p:cNvPicPr>
          <p:nvPr/>
        </p:nvPicPr>
        <p:blipFill>
          <a:blip r:embed="rId3" cstate="print"/>
          <a:srcRect t="17267" b="16397"/>
          <a:stretch>
            <a:fillRect/>
          </a:stretch>
        </p:blipFill>
        <p:spPr bwMode="auto">
          <a:xfrm>
            <a:off x="460375" y="3019697"/>
            <a:ext cx="2988183" cy="1162594"/>
          </a:xfrm>
          <a:prstGeom prst="rect">
            <a:avLst/>
          </a:prstGeom>
          <a:noFill/>
        </p:spPr>
      </p:pic>
      <p:pic>
        <p:nvPicPr>
          <p:cNvPr id="56326" name="Picture 6" descr="http://t3.gstatic.com/images?q=tbn:ANd9GcRXx2z3HOPlLIMbgEU5-CHRCIZoboYXLnLltscWWlL4IBSmOgg5aQ&amp;t=1"/>
          <p:cNvPicPr>
            <a:picLocks noChangeAspect="1" noChangeArrowheads="1"/>
          </p:cNvPicPr>
          <p:nvPr/>
        </p:nvPicPr>
        <p:blipFill>
          <a:blip r:embed="rId4" cstate="print"/>
          <a:srcRect/>
          <a:stretch>
            <a:fillRect/>
          </a:stretch>
        </p:blipFill>
        <p:spPr bwMode="auto">
          <a:xfrm>
            <a:off x="155575" y="4336112"/>
            <a:ext cx="3648075" cy="955647"/>
          </a:xfrm>
          <a:prstGeom prst="rect">
            <a:avLst/>
          </a:prstGeom>
          <a:noFill/>
        </p:spPr>
      </p:pic>
      <p:pic>
        <p:nvPicPr>
          <p:cNvPr id="56328" name="Picture 8" descr="http://symlabs.com/uploads/html/microsoft.jpg"/>
          <p:cNvPicPr>
            <a:picLocks noChangeAspect="1" noChangeArrowheads="1"/>
          </p:cNvPicPr>
          <p:nvPr/>
        </p:nvPicPr>
        <p:blipFill>
          <a:blip r:embed="rId5" cstate="print"/>
          <a:srcRect/>
          <a:stretch>
            <a:fillRect/>
          </a:stretch>
        </p:blipFill>
        <p:spPr bwMode="auto">
          <a:xfrm>
            <a:off x="6390006" y="3663883"/>
            <a:ext cx="2587444" cy="1344457"/>
          </a:xfrm>
          <a:prstGeom prst="rect">
            <a:avLst/>
          </a:prstGeom>
          <a:noFill/>
        </p:spPr>
      </p:pic>
      <p:pic>
        <p:nvPicPr>
          <p:cNvPr id="56332" name="Picture 12" descr="Victoria's Secret Coupons">
            <a:hlinkClick r:id="rId6"/>
          </p:cNvPr>
          <p:cNvPicPr>
            <a:picLocks noChangeAspect="1" noChangeArrowheads="1"/>
          </p:cNvPicPr>
          <p:nvPr/>
        </p:nvPicPr>
        <p:blipFill>
          <a:blip r:embed="rId7" cstate="print"/>
          <a:srcRect t="30397" b="30174"/>
          <a:stretch>
            <a:fillRect/>
          </a:stretch>
        </p:blipFill>
        <p:spPr bwMode="auto">
          <a:xfrm>
            <a:off x="313850" y="1565410"/>
            <a:ext cx="3048000" cy="1201783"/>
          </a:xfrm>
          <a:prstGeom prst="rect">
            <a:avLst/>
          </a:prstGeom>
          <a:noFill/>
        </p:spPr>
      </p:pic>
      <p:sp>
        <p:nvSpPr>
          <p:cNvPr id="56334" name="AutoShape 14"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36" name="AutoShape 16"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38" name="Picture 18" descr="http://www.topnews.in/files/bbc_03.jpg"/>
          <p:cNvPicPr>
            <a:picLocks noChangeAspect="1" noChangeArrowheads="1"/>
          </p:cNvPicPr>
          <p:nvPr/>
        </p:nvPicPr>
        <p:blipFill>
          <a:blip r:embed="rId8" cstate="print"/>
          <a:srcRect l="806" t="18256" r="1408" b="33450"/>
          <a:stretch>
            <a:fillRect/>
          </a:stretch>
        </p:blipFill>
        <p:spPr bwMode="auto">
          <a:xfrm>
            <a:off x="533400" y="373743"/>
            <a:ext cx="2719388" cy="1005840"/>
          </a:xfrm>
          <a:prstGeom prst="rect">
            <a:avLst/>
          </a:prstGeom>
          <a:noFill/>
        </p:spPr>
      </p:pic>
      <p:pic>
        <p:nvPicPr>
          <p:cNvPr id="56324" name="Picture 4" descr="http://www.sportsagentblog.com/wp-content/uploads/2008/08/nfl_logo-full.jpg"/>
          <p:cNvPicPr>
            <a:picLocks noChangeAspect="1" noChangeArrowheads="1"/>
          </p:cNvPicPr>
          <p:nvPr/>
        </p:nvPicPr>
        <p:blipFill>
          <a:blip r:embed="rId9" cstate="print"/>
          <a:srcRect/>
          <a:stretch>
            <a:fillRect/>
          </a:stretch>
        </p:blipFill>
        <p:spPr bwMode="auto">
          <a:xfrm>
            <a:off x="7014754" y="445438"/>
            <a:ext cx="1962696" cy="2532511"/>
          </a:xfrm>
          <a:prstGeom prst="rect">
            <a:avLst/>
          </a:prstGeom>
          <a:noFill/>
        </p:spPr>
      </p:pic>
      <p:pic>
        <p:nvPicPr>
          <p:cNvPr id="56330" name="Picture 10" descr="http://www.nysportsjournalism.com/storage/espn_logo1.jpg?__SQUARESPACE_CACHEVERSION=1262726187456"/>
          <p:cNvPicPr>
            <a:picLocks noChangeAspect="1" noChangeArrowheads="1"/>
          </p:cNvPicPr>
          <p:nvPr/>
        </p:nvPicPr>
        <p:blipFill>
          <a:blip r:embed="rId10" cstate="print"/>
          <a:srcRect/>
          <a:stretch>
            <a:fillRect/>
          </a:stretch>
        </p:blipFill>
        <p:spPr bwMode="auto">
          <a:xfrm>
            <a:off x="3657600" y="2534187"/>
            <a:ext cx="3200400" cy="894813"/>
          </a:xfrm>
          <a:prstGeom prst="rect">
            <a:avLst/>
          </a:prstGeom>
          <a:noFill/>
        </p:spPr>
      </p:pic>
      <p:pic>
        <p:nvPicPr>
          <p:cNvPr id="56346" name="Picture 26" descr="http://nowsourcing.com/blog/wp-content/uploads/2011/06/facebook_logo1.jpg"/>
          <p:cNvPicPr>
            <a:picLocks noChangeAspect="1" noChangeArrowheads="1"/>
          </p:cNvPicPr>
          <p:nvPr/>
        </p:nvPicPr>
        <p:blipFill>
          <a:blip r:embed="rId11" cstate="print"/>
          <a:srcRect/>
          <a:stretch>
            <a:fillRect/>
          </a:stretch>
        </p:blipFill>
        <p:spPr bwMode="auto">
          <a:xfrm>
            <a:off x="3563982" y="1012003"/>
            <a:ext cx="3347358" cy="1110343"/>
          </a:xfrm>
          <a:prstGeom prst="rect">
            <a:avLst/>
          </a:prstGeom>
          <a:noFill/>
        </p:spPr>
      </p:pic>
      <p:sp>
        <p:nvSpPr>
          <p:cNvPr id="3" name="TextBox 2"/>
          <p:cNvSpPr txBox="1"/>
          <p:nvPr/>
        </p:nvSpPr>
        <p:spPr>
          <a:xfrm>
            <a:off x="4648200" y="1752600"/>
            <a:ext cx="2260016" cy="369332"/>
          </a:xfrm>
          <a:prstGeom prst="rect">
            <a:avLst/>
          </a:prstGeom>
          <a:noFill/>
        </p:spPr>
        <p:txBody>
          <a:bodyPr wrap="none" rtlCol="0">
            <a:spAutoFit/>
          </a:bodyPr>
          <a:lstStyle/>
          <a:p>
            <a:r>
              <a:rPr lang="en-US" dirty="0" smtClean="0">
                <a:solidFill>
                  <a:schemeClr val="bg1"/>
                </a:solidFill>
              </a:rPr>
              <a:t>(until a few years ago)</a:t>
            </a:r>
            <a:endParaRPr lang="en-US" dirty="0">
              <a:solidFill>
                <a:schemeClr val="bg1"/>
              </a:solidFill>
            </a:endParaRPr>
          </a:p>
        </p:txBody>
      </p:sp>
      <p:sp>
        <p:nvSpPr>
          <p:cNvPr id="4" name="TextBox 3"/>
          <p:cNvSpPr txBox="1"/>
          <p:nvPr/>
        </p:nvSpPr>
        <p:spPr>
          <a:xfrm>
            <a:off x="533400" y="5254572"/>
            <a:ext cx="820270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If you use any of these, your packets arrive faster because of Danny’s algorithms.</a:t>
            </a:r>
            <a:endParaRPr lang="en-US" sz="3200" dirty="0"/>
          </a:p>
        </p:txBody>
      </p:sp>
      <p:sp>
        <p:nvSpPr>
          <p:cNvPr id="6" name="Rectangle 5"/>
          <p:cNvSpPr/>
          <p:nvPr/>
        </p:nvSpPr>
        <p:spPr>
          <a:xfrm>
            <a:off x="3448558" y="527100"/>
            <a:ext cx="4664501"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smtClean="0"/>
              <a:t>“High</a:t>
            </a:r>
            <a:r>
              <a:rPr lang="en-US" sz="2800" dirty="0"/>
              <a:t>-quality images and video became powerful assets in building the Victoria’s Secret </a:t>
            </a:r>
            <a:r>
              <a:rPr lang="en-US" sz="2800" dirty="0" smtClean="0"/>
              <a:t>brand.” (Akamai Inc.’s </a:t>
            </a:r>
            <a:r>
              <a:rPr lang="en-US" sz="2800" dirty="0" smtClean="0">
                <a:hlinkClick r:id="rId6"/>
              </a:rPr>
              <a:t>case study</a:t>
            </a:r>
            <a:r>
              <a:rPr lang="en-US" sz="2800" dirty="0" smtClean="0"/>
              <a:t> [2000])</a:t>
            </a:r>
            <a:endParaRPr lang="en-US" sz="2800" dirty="0"/>
          </a:p>
        </p:txBody>
      </p:sp>
    </p:spTree>
    <p:extLst>
      <p:ext uri="{BB962C8B-B14F-4D97-AF65-F5344CB8AC3E}">
        <p14:creationId xmlns:p14="http://schemas.microsoft.com/office/powerpoint/2010/main" val="8927594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82656"/>
          </a:xfrm>
        </p:spPr>
        <p:txBody>
          <a:bodyPr>
            <a:normAutofit/>
          </a:bodyPr>
          <a:lstStyle/>
          <a:p>
            <a:r>
              <a:rPr lang="en-US" dirty="0" smtClean="0"/>
              <a:t>Updated (Non-US-Centric)</a:t>
            </a:r>
            <a:br>
              <a:rPr lang="en-US" dirty="0" smtClean="0"/>
            </a:br>
            <a:r>
              <a:rPr lang="en-US" dirty="0" smtClean="0"/>
              <a:t>Course Vacation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6</a:t>
            </a:fld>
            <a:endParaRPr lang="en-US" dirty="0"/>
          </a:p>
        </p:txBody>
      </p:sp>
      <p:sp>
        <p:nvSpPr>
          <p:cNvPr id="6" name="TextBox 5"/>
          <p:cNvSpPr txBox="1"/>
          <p:nvPr/>
        </p:nvSpPr>
        <p:spPr>
          <a:xfrm>
            <a:off x="1045882" y="2050121"/>
            <a:ext cx="1091314" cy="646331"/>
          </a:xfrm>
          <a:prstGeom prst="rect">
            <a:avLst/>
          </a:prstGeom>
          <a:noFill/>
        </p:spPr>
        <p:txBody>
          <a:bodyPr wrap="none" rtlCol="0">
            <a:spAutoFit/>
          </a:bodyPr>
          <a:lstStyle/>
          <a:p>
            <a:r>
              <a:rPr lang="en-US" sz="3600" dirty="0" smtClean="0"/>
              <a:t>birth</a:t>
            </a:r>
            <a:endParaRPr lang="en-US" sz="3600" dirty="0"/>
          </a:p>
        </p:txBody>
      </p:sp>
      <p:sp>
        <p:nvSpPr>
          <p:cNvPr id="7" name="TextBox 6"/>
          <p:cNvSpPr txBox="1"/>
          <p:nvPr/>
        </p:nvSpPr>
        <p:spPr>
          <a:xfrm>
            <a:off x="3351606" y="2050121"/>
            <a:ext cx="2374153" cy="646331"/>
          </a:xfrm>
          <a:prstGeom prst="rect">
            <a:avLst/>
          </a:prstGeom>
          <a:noFill/>
        </p:spPr>
        <p:txBody>
          <a:bodyPr wrap="square" rtlCol="0">
            <a:spAutoFit/>
          </a:bodyPr>
          <a:lstStyle/>
          <a:p>
            <a:pPr algn="ctr"/>
            <a:r>
              <a:rPr lang="en-US" sz="3600" dirty="0" smtClean="0"/>
              <a:t>parentage</a:t>
            </a:r>
            <a:endParaRPr lang="en-US" sz="3600" dirty="0"/>
          </a:p>
        </p:txBody>
      </p:sp>
      <p:sp>
        <p:nvSpPr>
          <p:cNvPr id="8" name="TextBox 7"/>
          <p:cNvSpPr txBox="1"/>
          <p:nvPr/>
        </p:nvSpPr>
        <p:spPr>
          <a:xfrm>
            <a:off x="6312647" y="2050121"/>
            <a:ext cx="2374153" cy="646331"/>
          </a:xfrm>
          <a:prstGeom prst="rect">
            <a:avLst/>
          </a:prstGeom>
          <a:noFill/>
        </p:spPr>
        <p:txBody>
          <a:bodyPr wrap="square" rtlCol="0">
            <a:spAutoFit/>
          </a:bodyPr>
          <a:lstStyle/>
          <a:p>
            <a:pPr algn="ctr"/>
            <a:r>
              <a:rPr lang="en-US" sz="3600" dirty="0" smtClean="0"/>
              <a:t>marriage</a:t>
            </a:r>
            <a:endParaRPr lang="en-US" sz="3600" dirty="0"/>
          </a:p>
        </p:txBody>
      </p:sp>
      <p:pic>
        <p:nvPicPr>
          <p:cNvPr id="10" name="Picture 9"/>
          <p:cNvPicPr>
            <a:picLocks noChangeAspect="1"/>
          </p:cNvPicPr>
          <p:nvPr/>
        </p:nvPicPr>
        <p:blipFill>
          <a:blip r:embed="rId2"/>
          <a:stretch>
            <a:fillRect/>
          </a:stretch>
        </p:blipFill>
        <p:spPr>
          <a:xfrm>
            <a:off x="497845" y="3428256"/>
            <a:ext cx="2540000" cy="13335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stretch>
            <a:fillRect/>
          </a:stretch>
        </p:blipFill>
        <p:spPr>
          <a:xfrm>
            <a:off x="3376705" y="2953877"/>
            <a:ext cx="2540000" cy="1524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3376705" y="4583737"/>
            <a:ext cx="2540000" cy="152927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stretch>
            <a:fillRect/>
          </a:stretch>
        </p:blipFill>
        <p:spPr>
          <a:xfrm>
            <a:off x="6312647" y="2834349"/>
            <a:ext cx="2295181" cy="15240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6"/>
          <a:stretch>
            <a:fillRect/>
          </a:stretch>
        </p:blipFill>
        <p:spPr>
          <a:xfrm>
            <a:off x="6352614" y="5043719"/>
            <a:ext cx="2303124" cy="1529274"/>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6312647" y="4454163"/>
            <a:ext cx="2374153" cy="646331"/>
          </a:xfrm>
          <a:prstGeom prst="rect">
            <a:avLst/>
          </a:prstGeom>
          <a:noFill/>
        </p:spPr>
        <p:txBody>
          <a:bodyPr wrap="square" rtlCol="0">
            <a:spAutoFit/>
          </a:bodyPr>
          <a:lstStyle/>
          <a:p>
            <a:pPr algn="ctr"/>
            <a:r>
              <a:rPr lang="en-US" sz="3600" dirty="0" err="1" smtClean="0"/>
              <a:t>UVa</a:t>
            </a:r>
            <a:r>
              <a:rPr lang="en-US" sz="3600" dirty="0" smtClean="0"/>
              <a:t> coach</a:t>
            </a:r>
            <a:endParaRPr lang="en-US" sz="3600" dirty="0"/>
          </a:p>
        </p:txBody>
      </p:sp>
    </p:spTree>
    <p:extLst>
      <p:ext uri="{BB962C8B-B14F-4D97-AF65-F5344CB8AC3E}">
        <p14:creationId xmlns:p14="http://schemas.microsoft.com/office/powerpoint/2010/main" val="31634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Your Own Countries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7</a:t>
            </a:fld>
            <a:endParaRPr lang="en-US"/>
          </a:p>
        </p:txBody>
      </p:sp>
      <p:sp>
        <p:nvSpPr>
          <p:cNvPr id="8" name="TextBox 7"/>
          <p:cNvSpPr txBox="1"/>
          <p:nvPr/>
        </p:nvSpPr>
        <p:spPr>
          <a:xfrm>
            <a:off x="5227573" y="2011035"/>
            <a:ext cx="3109602" cy="2862322"/>
          </a:xfrm>
          <a:prstGeom prst="rect">
            <a:avLst/>
          </a:prstGeom>
          <a:noFill/>
        </p:spPr>
        <p:txBody>
          <a:bodyPr wrap="square" rtlCol="0">
            <a:spAutoFit/>
          </a:bodyPr>
          <a:lstStyle/>
          <a:p>
            <a:r>
              <a:rPr lang="en-US" sz="3600" dirty="0" smtClean="0"/>
              <a:t>To cheer up any Mexicans, you could still get a vacation day on Nov 21!</a:t>
            </a:r>
            <a:endParaRPr lang="en-US" sz="3600" dirty="0"/>
          </a:p>
        </p:txBody>
      </p:sp>
      <p:pic>
        <p:nvPicPr>
          <p:cNvPr id="9" name="Picture 8"/>
          <p:cNvPicPr>
            <a:picLocks noChangeAspect="1"/>
          </p:cNvPicPr>
          <p:nvPr/>
        </p:nvPicPr>
        <p:blipFill>
          <a:blip r:embed="rId2"/>
          <a:stretch>
            <a:fillRect/>
          </a:stretch>
        </p:blipFill>
        <p:spPr>
          <a:xfrm>
            <a:off x="614565" y="2166844"/>
            <a:ext cx="4397555" cy="2515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150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77329" y="827460"/>
            <a:ext cx="3248212" cy="1458539"/>
          </a:xfrm>
        </p:spPr>
        <p:txBody>
          <a:bodyPr>
            <a:noAutofit/>
          </a:bodyPr>
          <a:lstStyle/>
          <a:p>
            <a:r>
              <a:rPr lang="en-US" sz="4800" dirty="0" smtClean="0"/>
              <a:t>Teaching Philosophy</a:t>
            </a:r>
            <a:endParaRPr lang="en-US" sz="4800" dirty="0"/>
          </a:p>
        </p:txBody>
      </p:sp>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8</a:t>
            </a:fld>
            <a:endParaRPr lang="en-US"/>
          </a:p>
        </p:txBody>
      </p:sp>
      <p:pic>
        <p:nvPicPr>
          <p:cNvPr id="6" name="Picture 5" descr="Screen Shot 2013-09-11 at 3.5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4757663" cy="2698376"/>
          </a:xfrm>
          <a:prstGeom prst="rect">
            <a:avLst/>
          </a:prstGeom>
        </p:spPr>
      </p:pic>
      <p:sp>
        <p:nvSpPr>
          <p:cNvPr id="10" name="Rectangle 9"/>
          <p:cNvSpPr/>
          <p:nvPr/>
        </p:nvSpPr>
        <p:spPr>
          <a:xfrm>
            <a:off x="228600" y="2743200"/>
            <a:ext cx="8762999" cy="3477875"/>
          </a:xfrm>
          <a:prstGeom prst="rect">
            <a:avLst/>
          </a:prstGeom>
          <a:solidFill>
            <a:schemeClr val="accent6">
              <a:lumMod val="40000"/>
              <a:lumOff val="60000"/>
            </a:schemeClr>
          </a:solidFill>
        </p:spPr>
        <p:txBody>
          <a:bodyPr wrap="square">
            <a:spAutoFit/>
          </a:bodyPr>
          <a:lstStyle/>
          <a:p>
            <a:r>
              <a:rPr lang="en-US" sz="2000" dirty="0"/>
              <a:t>“I always felt, I was at Stanford, the world’s best university, and I was a great teacher,” </a:t>
            </a:r>
            <a:r>
              <a:rPr lang="en-US" sz="2000" dirty="0" smtClean="0"/>
              <a:t>he [Sebastian </a:t>
            </a:r>
            <a:r>
              <a:rPr lang="en-US" sz="2000" dirty="0" err="1" smtClean="0"/>
              <a:t>Thrun</a:t>
            </a:r>
            <a:r>
              <a:rPr lang="en-US" sz="2000" dirty="0" smtClean="0"/>
              <a:t>] </a:t>
            </a:r>
            <a:r>
              <a:rPr lang="en-US" sz="2000" dirty="0"/>
              <a:t>said. “Having done this, I can’t teach at Stanford again. It’s impossible. I feel like there’s a red pill and a blue pill, and you can take the blue pill and go back to the classroom and lecture your 20 students. But I’ve taken the red pill. And I’ve seen wonderland.</a:t>
            </a:r>
            <a:r>
              <a:rPr lang="en-US" sz="2000" dirty="0" smtClean="0"/>
              <a:t>”</a:t>
            </a:r>
            <a:endParaRPr lang="en-US" sz="2000" dirty="0"/>
          </a:p>
          <a:p>
            <a:r>
              <a:rPr lang="en-US" sz="2000" dirty="0"/>
              <a:t>* * </a:t>
            </a:r>
            <a:r>
              <a:rPr lang="en-US" sz="2000" dirty="0" smtClean="0"/>
              <a:t>*</a:t>
            </a:r>
            <a:endParaRPr lang="en-US" sz="2000" dirty="0"/>
          </a:p>
          <a:p>
            <a:r>
              <a:rPr lang="en-US" sz="2000" dirty="0"/>
              <a:t>Not long ago, on a rainy Saturday morning, Professor Dave Evans and I hung out in bed while he tried to explain recursive functions (for the fourth time) and I worked on my homework. Or rather, I hung out in bed, and Evans, a computer science professor at the University of Virginia, hung out on my laptop screen, where I could—click—pause him midsentence and pour myself another cup of coffee.</a:t>
            </a:r>
          </a:p>
        </p:txBody>
      </p:sp>
    </p:spTree>
    <p:extLst>
      <p:ext uri="{BB962C8B-B14F-4D97-AF65-F5344CB8AC3E}">
        <p14:creationId xmlns:p14="http://schemas.microsoft.com/office/powerpoint/2010/main" val="3529179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17779</TotalTime>
  <Words>1835</Words>
  <Application>Microsoft Macintosh PowerPoint</Application>
  <PresentationFormat>On-screen Show (4:3)</PresentationFormat>
  <Paragraphs>226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Class 5:  She Cells C Shells by the Rust Shore</vt:lpstr>
      <vt:lpstr>Plan for Today</vt:lpstr>
      <vt:lpstr>PowerPoint Presentation</vt:lpstr>
      <vt:lpstr>PowerPoint Presentation</vt:lpstr>
      <vt:lpstr>PowerPoint Presentation</vt:lpstr>
      <vt:lpstr>PowerPoint Presentation</vt:lpstr>
      <vt:lpstr>Updated (Non-US-Centric) Course Vacation Policy</vt:lpstr>
      <vt:lpstr>+ Your Own Countries</vt:lpstr>
      <vt:lpstr>Teaching Philosophy</vt:lpstr>
      <vt:lpstr>What is my goal for lectures?</vt:lpstr>
      <vt:lpstr>What is my goal for lectures?</vt:lpstr>
      <vt:lpstr>My Real Goal for Lectures</vt:lpstr>
      <vt:lpstr>(Academic) Goal of the Class</vt:lpstr>
      <vt:lpstr>Why bother?</vt:lpstr>
      <vt:lpstr>What Mr. Jefferson Wants</vt:lpstr>
      <vt:lpstr>PowerPoint Presentation</vt:lpstr>
      <vt:lpstr>What do you think my goals are in designing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Sets are Suggestions</vt:lpstr>
      <vt:lpstr>Plan for Projects</vt:lpstr>
      <vt:lpstr>PowerPoint Presentation</vt:lpstr>
      <vt:lpstr>How much time should I spend on grading this semester?</vt:lpstr>
      <vt:lpstr>Course Honor Policy</vt:lpstr>
      <vt:lpstr>Course Honor Policy</vt:lpstr>
      <vt:lpstr>Plan for Projects</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156</cp:revision>
  <cp:lastPrinted>2013-09-12T14:27:47Z</cp:lastPrinted>
  <dcterms:created xsi:type="dcterms:W3CDTF">2013-08-26T17:24:32Z</dcterms:created>
  <dcterms:modified xsi:type="dcterms:W3CDTF">2013-09-12T14:43:11Z</dcterms:modified>
</cp:coreProperties>
</file>