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wdp" ContentType="image/vnd.ms-photo"/>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media/audio1.bin" ContentType="audio/unknown"/>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48" r:id="rId1"/>
  </p:sldMasterIdLst>
  <p:notesMasterIdLst>
    <p:notesMasterId r:id="rId68"/>
  </p:notesMasterIdLst>
  <p:handoutMasterIdLst>
    <p:handoutMasterId r:id="rId69"/>
  </p:handoutMasterIdLst>
  <p:sldIdLst>
    <p:sldId id="256" r:id="rId2"/>
    <p:sldId id="257" r:id="rId3"/>
    <p:sldId id="367" r:id="rId4"/>
    <p:sldId id="312" r:id="rId5"/>
    <p:sldId id="305" r:id="rId6"/>
    <p:sldId id="306" r:id="rId7"/>
    <p:sldId id="307" r:id="rId8"/>
    <p:sldId id="308" r:id="rId9"/>
    <p:sldId id="309" r:id="rId10"/>
    <p:sldId id="310" r:id="rId11"/>
    <p:sldId id="311" r:id="rId12"/>
    <p:sldId id="356" r:id="rId13"/>
    <p:sldId id="357" r:id="rId14"/>
    <p:sldId id="358" r:id="rId15"/>
    <p:sldId id="359" r:id="rId16"/>
    <p:sldId id="360" r:id="rId17"/>
    <p:sldId id="313" r:id="rId18"/>
    <p:sldId id="314" r:id="rId19"/>
    <p:sldId id="315" r:id="rId20"/>
    <p:sldId id="316" r:id="rId21"/>
    <p:sldId id="317" r:id="rId22"/>
    <p:sldId id="318" r:id="rId23"/>
    <p:sldId id="319" r:id="rId24"/>
    <p:sldId id="320" r:id="rId25"/>
    <p:sldId id="321" r:id="rId26"/>
    <p:sldId id="361" r:id="rId27"/>
    <p:sldId id="322" r:id="rId28"/>
    <p:sldId id="323" r:id="rId29"/>
    <p:sldId id="324" r:id="rId30"/>
    <p:sldId id="325" r:id="rId31"/>
    <p:sldId id="362" r:id="rId32"/>
    <p:sldId id="326" r:id="rId33"/>
    <p:sldId id="327" r:id="rId34"/>
    <p:sldId id="328" r:id="rId35"/>
    <p:sldId id="329" r:id="rId36"/>
    <p:sldId id="330" r:id="rId37"/>
    <p:sldId id="331" r:id="rId38"/>
    <p:sldId id="332" r:id="rId39"/>
    <p:sldId id="333" r:id="rId40"/>
    <p:sldId id="334" r:id="rId41"/>
    <p:sldId id="335" r:id="rId42"/>
    <p:sldId id="336" r:id="rId43"/>
    <p:sldId id="337" r:id="rId44"/>
    <p:sldId id="338" r:id="rId45"/>
    <p:sldId id="339" r:id="rId46"/>
    <p:sldId id="364" r:id="rId47"/>
    <p:sldId id="340" r:id="rId48"/>
    <p:sldId id="341" r:id="rId49"/>
    <p:sldId id="342" r:id="rId50"/>
    <p:sldId id="343" r:id="rId51"/>
    <p:sldId id="344" r:id="rId52"/>
    <p:sldId id="345" r:id="rId53"/>
    <p:sldId id="346" r:id="rId54"/>
    <p:sldId id="347" r:id="rId55"/>
    <p:sldId id="348" r:id="rId56"/>
    <p:sldId id="349" r:id="rId57"/>
    <p:sldId id="368" r:id="rId58"/>
    <p:sldId id="370" r:id="rId59"/>
    <p:sldId id="371" r:id="rId60"/>
    <p:sldId id="350" r:id="rId61"/>
    <p:sldId id="354" r:id="rId62"/>
    <p:sldId id="351" r:id="rId63"/>
    <p:sldId id="352" r:id="rId64"/>
    <p:sldId id="355" r:id="rId65"/>
    <p:sldId id="366" r:id="rId66"/>
    <p:sldId id="365" r:id="rId67"/>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FF66"/>
    <a:srgbClr val="66C9E3"/>
    <a:srgbClr val="A8D2EB"/>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15" d="100"/>
          <a:sy n="115" d="100"/>
        </p:scale>
        <p:origin x="-968" y="-96"/>
      </p:cViewPr>
      <p:guideLst>
        <p:guide orient="horz" pos="1620"/>
        <p:guide pos="2880"/>
      </p:guideLst>
    </p:cSldViewPr>
  </p:slideViewPr>
  <p:notesTextViewPr>
    <p:cViewPr>
      <p:scale>
        <a:sx n="100" d="100"/>
        <a:sy n="100" d="100"/>
      </p:scale>
      <p:origin x="0" y="0"/>
    </p:cViewPr>
  </p:notesTextViewPr>
  <p:sorterViewPr>
    <p:cViewPr>
      <p:scale>
        <a:sx n="124" d="100"/>
        <a:sy n="124"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notesMaster" Target="notesMasters/notesMaster1.xml"/><Relationship Id="rId69" Type="http://schemas.openxmlformats.org/officeDocument/2006/relationships/handoutMaster" Target="handoutMasters/handoutMaster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printerSettings" Target="printerSettings/printerSettings1.bin"/><Relationship Id="rId71" Type="http://schemas.openxmlformats.org/officeDocument/2006/relationships/presProps" Target="presProps.xml"/><Relationship Id="rId72"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theme" Target="theme/theme1.xml"/><Relationship Id="rId74"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5E77B07-26ED-A949-9D4B-44C207F8A4D1}" type="datetimeFigureOut">
              <a:rPr lang="en-US" smtClean="0"/>
              <a:t>2/4/14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EAEABA4-34FF-E546-B451-A8222159DB1C}" type="slidenum">
              <a:rPr lang="en-US" smtClean="0"/>
              <a:t>‹#›</a:t>
            </a:fld>
            <a:endParaRPr lang="en-US"/>
          </a:p>
        </p:txBody>
      </p:sp>
    </p:spTree>
    <p:extLst>
      <p:ext uri="{BB962C8B-B14F-4D97-AF65-F5344CB8AC3E}">
        <p14:creationId xmlns:p14="http://schemas.microsoft.com/office/powerpoint/2010/main" val="109822073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31550EC-EE34-EF49-A4D8-147A804A9918}" type="datetimeFigureOut">
              <a:rPr lang="en-US" smtClean="0"/>
              <a:t>2/4/14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E5CA4EC-A822-3847-9594-6C0922482023}" type="slidenum">
              <a:rPr lang="en-US" smtClean="0"/>
              <a:t>‹#›</a:t>
            </a:fld>
            <a:endParaRPr lang="en-US"/>
          </a:p>
        </p:txBody>
      </p:sp>
    </p:spTree>
    <p:extLst>
      <p:ext uri="{BB962C8B-B14F-4D97-AF65-F5344CB8AC3E}">
        <p14:creationId xmlns:p14="http://schemas.microsoft.com/office/powerpoint/2010/main" val="107862986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5CA4EC-A822-3847-9594-6C0922482023}" type="slidenum">
              <a:rPr lang="en-US" smtClean="0"/>
              <a:t>45</a:t>
            </a:fld>
            <a:endParaRPr lang="en-US"/>
          </a:p>
        </p:txBody>
      </p:sp>
    </p:spTree>
    <p:extLst>
      <p:ext uri="{BB962C8B-B14F-4D97-AF65-F5344CB8AC3E}">
        <p14:creationId xmlns:p14="http://schemas.microsoft.com/office/powerpoint/2010/main" val="30884180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6"/>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12 November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25408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12 November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35093568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12 November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12420789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12 November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32267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12 November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2461512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12 November 2013</a:t>
            </a:r>
            <a:endParaRPr lang="en-US"/>
          </a:p>
        </p:txBody>
      </p:sp>
      <p:sp>
        <p:nvSpPr>
          <p:cNvPr id="6" name="Footer Placeholder 5"/>
          <p:cNvSpPr>
            <a:spLocks noGrp="1"/>
          </p:cNvSpPr>
          <p:nvPr>
            <p:ph type="ftr" sz="quarter" idx="11"/>
          </p:nvPr>
        </p:nvSpPr>
        <p:spPr/>
        <p:txBody>
          <a:bodyPr/>
          <a:lstStyle/>
          <a:p>
            <a:r>
              <a:rPr lang="en-US" smtClean="0"/>
              <a:t>University of Virginia cs4414</a:t>
            </a:r>
            <a:endParaRPr lang="en-US"/>
          </a:p>
        </p:txBody>
      </p:sp>
      <p:sp>
        <p:nvSpPr>
          <p:cNvPr id="7" name="Slide Number Placeholder 6"/>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3097010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12 November 2013</a:t>
            </a:r>
            <a:endParaRPr lang="en-US"/>
          </a:p>
        </p:txBody>
      </p:sp>
      <p:sp>
        <p:nvSpPr>
          <p:cNvPr id="8" name="Footer Placeholder 7"/>
          <p:cNvSpPr>
            <a:spLocks noGrp="1"/>
          </p:cNvSpPr>
          <p:nvPr>
            <p:ph type="ftr" sz="quarter" idx="11"/>
          </p:nvPr>
        </p:nvSpPr>
        <p:spPr/>
        <p:txBody>
          <a:bodyPr/>
          <a:lstStyle/>
          <a:p>
            <a:r>
              <a:rPr lang="en-US" smtClean="0"/>
              <a:t>University of Virginia cs4414</a:t>
            </a:r>
            <a:endParaRPr lang="en-US"/>
          </a:p>
        </p:txBody>
      </p:sp>
      <p:sp>
        <p:nvSpPr>
          <p:cNvPr id="9" name="Slide Number Placeholder 8"/>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1095258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12 November 2013</a:t>
            </a:r>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2570113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12 November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279228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5"/>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5"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12 November 2013</a:t>
            </a:r>
            <a:endParaRPr lang="en-US"/>
          </a:p>
        </p:txBody>
      </p:sp>
      <p:sp>
        <p:nvSpPr>
          <p:cNvPr id="6" name="Footer Placeholder 5"/>
          <p:cNvSpPr>
            <a:spLocks noGrp="1"/>
          </p:cNvSpPr>
          <p:nvPr>
            <p:ph type="ftr" sz="quarter" idx="11"/>
          </p:nvPr>
        </p:nvSpPr>
        <p:spPr/>
        <p:txBody>
          <a:bodyPr/>
          <a:lstStyle/>
          <a:p>
            <a:r>
              <a:rPr lang="en-US" smtClean="0"/>
              <a:t>University of Virginia cs4414</a:t>
            </a:r>
            <a:endParaRPr lang="en-US"/>
          </a:p>
        </p:txBody>
      </p:sp>
      <p:sp>
        <p:nvSpPr>
          <p:cNvPr id="7" name="Slide Number Placeholder 6"/>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3243022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10"/>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12 November 2013</a:t>
            </a:r>
            <a:endParaRPr lang="en-US"/>
          </a:p>
        </p:txBody>
      </p:sp>
      <p:sp>
        <p:nvSpPr>
          <p:cNvPr id="6" name="Footer Placeholder 5"/>
          <p:cNvSpPr>
            <a:spLocks noGrp="1"/>
          </p:cNvSpPr>
          <p:nvPr>
            <p:ph type="ftr" sz="quarter" idx="11"/>
          </p:nvPr>
        </p:nvSpPr>
        <p:spPr/>
        <p:txBody>
          <a:bodyPr/>
          <a:lstStyle/>
          <a:p>
            <a:r>
              <a:rPr lang="en-US" smtClean="0"/>
              <a:t>University of Virginia cs4414</a:t>
            </a:r>
            <a:endParaRPr lang="en-US"/>
          </a:p>
        </p:txBody>
      </p:sp>
      <p:sp>
        <p:nvSpPr>
          <p:cNvPr id="7" name="Slide Number Placeholder 6"/>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15643691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12 November 2013</a:t>
            </a:r>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University of Virginia cs4414</a:t>
            </a:r>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507B5A5-F0C2-644D-AEA7-E773B6B78F38}" type="slidenum">
              <a:rPr lang="en-US" smtClean="0"/>
              <a:t>‹#›</a:t>
            </a:fld>
            <a:endParaRPr lang="en-US"/>
          </a:p>
        </p:txBody>
      </p:sp>
    </p:spTree>
    <p:extLst>
      <p:ext uri="{BB962C8B-B14F-4D97-AF65-F5344CB8AC3E}">
        <p14:creationId xmlns:p14="http://schemas.microsoft.com/office/powerpoint/2010/main" val="21540116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audio" Target="../media/audio1.bin"/><Relationship Id="rId3"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1" Type="http://schemas.openxmlformats.org/officeDocument/2006/relationships/slideLayout" Target="../slideLayouts/slideLayout6.xml"/><Relationship Id="rId2" Type="http://schemas.openxmlformats.org/officeDocument/2006/relationships/hyperlink" Target="http://www.computerhistory.org/revolution/memory-storage/8/326"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11.png"/><Relationship Id="rId1" Type="http://schemas.openxmlformats.org/officeDocument/2006/relationships/slideLayout" Target="../slideLayouts/slideLayout7.xml"/><Relationship Id="rId2" Type="http://schemas.openxmlformats.org/officeDocument/2006/relationships/image" Target="../media/image10.jpe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16.jpeg"/><Relationship Id="rId4"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 Id="rId3" Type="http://schemas.openxmlformats.org/officeDocument/2006/relationships/image" Target="../media/image1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 Id="rId3" Type="http://schemas.openxmlformats.org/officeDocument/2006/relationships/image" Target="../media/image1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jpeg"/><Relationship Id="rId3" Type="http://schemas.microsoft.com/office/2007/relationships/hdphoto" Target="../media/hdphoto3.wdp"/></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png"/><Relationship Id="rId3" Type="http://schemas.openxmlformats.org/officeDocument/2006/relationships/hyperlink" Target="http://blog.modernmechanix.com/pm-compares-6-top-computers/"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 Id="rId3" Type="http://schemas.openxmlformats.org/officeDocument/2006/relationships/image" Target="../media/image2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en.wikipedia.org/wiki/File:Intel_i80286_arch.svg" TargetMode="External"/><Relationship Id="rId3" Type="http://schemas.openxmlformats.org/officeDocument/2006/relationships/image" Target="../media/image2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intel.com/content/dam/www/public/us/en/documents/manuals/64-ia-32-architectures-software-developer-manual-325462.pdf" TargetMode="External"/><Relationship Id="rId3" Type="http://schemas.openxmlformats.org/officeDocument/2006/relationships/image" Target="../media/image2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png"/><Relationship Id="rId3" Type="http://schemas.openxmlformats.org/officeDocument/2006/relationships/image" Target="../media/image3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3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s://en.wikipedia.org/wiki/File:Virtual_memory.svg" TargetMode="External"/><Relationship Id="rId3" Type="http://schemas.openxmlformats.org/officeDocument/2006/relationships/image" Target="../media/image3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6.png"/></Relationships>
</file>

<file path=ppt/slides/_rels/slide58.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hyperlink" Target="https://github.com/torvalds/linux/blob/228abe73ad67665d71eacd6a8a347dd76b0115ae/arch/x86/include/asm/special_insns.h" TargetMode="External"/><Relationship Id="rId1" Type="http://schemas.openxmlformats.org/officeDocument/2006/relationships/slideLayout" Target="../slideLayouts/slideLayout7.xml"/><Relationship Id="rId2" Type="http://schemas.openxmlformats.org/officeDocument/2006/relationships/hyperlink" Target="https://github.com/torvalds/linux/blob/c2d95729e3094ecdd8c54e856bbe971adbbd7f48/arch/x86/include/asm/tlbflush.h"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8.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9.jpeg"/><Relationship Id="rId3" Type="http://schemas.microsoft.com/office/2007/relationships/hdphoto" Target="../media/hdphoto4.wdp"/></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1340" y="0"/>
            <a:ext cx="9144000" cy="6848408"/>
          </a:xfrm>
          <a:prstGeom prst="rect">
            <a:avLst/>
          </a:prstGeom>
        </p:spPr>
      </p:pic>
      <p:sp>
        <p:nvSpPr>
          <p:cNvPr id="3" name="Subtitle 2"/>
          <p:cNvSpPr>
            <a:spLocks noGrp="1"/>
          </p:cNvSpPr>
          <p:nvPr>
            <p:ph type="subTitle" idx="1"/>
          </p:nvPr>
        </p:nvSpPr>
        <p:spPr>
          <a:xfrm>
            <a:off x="5115608" y="3705052"/>
            <a:ext cx="3794500" cy="1314450"/>
          </a:xfrm>
        </p:spPr>
        <p:txBody>
          <a:bodyPr/>
          <a:lstStyle/>
          <a:p>
            <a:pPr algn="r">
              <a:lnSpc>
                <a:spcPct val="70000"/>
              </a:lnSpc>
            </a:pPr>
            <a:r>
              <a:rPr lang="en-US" b="1" dirty="0" smtClean="0">
                <a:ln w="10541" cmpd="sng">
                  <a:solidFill>
                    <a:srgbClr val="7D7D7D">
                      <a:tint val="100000"/>
                      <a:shade val="100000"/>
                      <a:satMod val="110000"/>
                    </a:srgbClr>
                  </a:solidFill>
                  <a:prstDash val="solid"/>
                </a:ln>
                <a:solidFill>
                  <a:schemeClr val="bg1">
                    <a:lumMod val="75000"/>
                  </a:schemeClr>
                </a:solidFill>
              </a:rPr>
              <a:t>cs4414 Fall 2013</a:t>
            </a:r>
          </a:p>
          <a:p>
            <a:pPr algn="r">
              <a:lnSpc>
                <a:spcPct val="70000"/>
              </a:lnSpc>
            </a:pPr>
            <a:r>
              <a:rPr lang="en-US" b="1" dirty="0" smtClean="0">
                <a:ln w="10541" cmpd="sng">
                  <a:solidFill>
                    <a:srgbClr val="7D7D7D">
                      <a:tint val="100000"/>
                      <a:shade val="100000"/>
                      <a:satMod val="110000"/>
                    </a:srgbClr>
                  </a:solidFill>
                  <a:prstDash val="solid"/>
                </a:ln>
                <a:solidFill>
                  <a:schemeClr val="bg1">
                    <a:lumMod val="75000"/>
                  </a:schemeClr>
                </a:solidFill>
              </a:rPr>
              <a:t>University of Virginia</a:t>
            </a:r>
          </a:p>
          <a:p>
            <a:pPr algn="r">
              <a:lnSpc>
                <a:spcPct val="70000"/>
              </a:lnSpc>
            </a:pPr>
            <a:r>
              <a:rPr lang="en-US" b="1" dirty="0" smtClean="0">
                <a:ln w="10541" cmpd="sng">
                  <a:solidFill>
                    <a:srgbClr val="7D7D7D">
                      <a:tint val="100000"/>
                      <a:shade val="100000"/>
                      <a:satMod val="110000"/>
                    </a:srgbClr>
                  </a:solidFill>
                  <a:prstDash val="solid"/>
                </a:ln>
                <a:solidFill>
                  <a:schemeClr val="bg1">
                    <a:lumMod val="75000"/>
                  </a:schemeClr>
                </a:solidFill>
              </a:rPr>
              <a:t>David Evans</a:t>
            </a:r>
            <a:endParaRPr lang="en-US" b="1" dirty="0">
              <a:ln w="10541" cmpd="sng">
                <a:solidFill>
                  <a:srgbClr val="7D7D7D">
                    <a:tint val="100000"/>
                    <a:shade val="100000"/>
                    <a:satMod val="110000"/>
                  </a:srgbClr>
                </a:solidFill>
                <a:prstDash val="solid"/>
              </a:ln>
              <a:solidFill>
                <a:schemeClr val="bg1">
                  <a:lumMod val="75000"/>
                </a:schemeClr>
              </a:solidFill>
            </a:endParaRPr>
          </a:p>
        </p:txBody>
      </p:sp>
      <p:sp>
        <p:nvSpPr>
          <p:cNvPr id="9" name="Rectangle 8"/>
          <p:cNvSpPr/>
          <p:nvPr/>
        </p:nvSpPr>
        <p:spPr>
          <a:xfrm>
            <a:off x="6280727" y="2476534"/>
            <a:ext cx="4572000" cy="369332"/>
          </a:xfrm>
          <a:prstGeom prst="rect">
            <a:avLst/>
          </a:prstGeom>
        </p:spPr>
        <p:txBody>
          <a:bodyPr>
            <a:spAutoFit/>
          </a:bodyPr>
          <a:lstStyle/>
          <a:p>
            <a:endParaRPr lang="en-US" dirty="0"/>
          </a:p>
        </p:txBody>
      </p:sp>
      <p:sp>
        <p:nvSpPr>
          <p:cNvPr id="2" name="Title 1"/>
          <p:cNvSpPr>
            <a:spLocks noGrp="1"/>
          </p:cNvSpPr>
          <p:nvPr>
            <p:ph type="ctrTitle"/>
          </p:nvPr>
        </p:nvSpPr>
        <p:spPr>
          <a:xfrm>
            <a:off x="5228462" y="2789017"/>
            <a:ext cx="3653038" cy="1268287"/>
          </a:xfrm>
        </p:spPr>
        <p:txBody>
          <a:bodyPr>
            <a:noAutofit/>
          </a:bodyPr>
          <a:lstStyle/>
          <a:p>
            <a:pPr algn="r"/>
            <a:r>
              <a:rPr lang="en-US" sz="3600" b="1" dirty="0" smtClean="0">
                <a:ln w="10541" cmpd="sng">
                  <a:solidFill>
                    <a:srgbClr val="7D7D7D">
                      <a:tint val="100000"/>
                      <a:shade val="100000"/>
                      <a:satMod val="110000"/>
                    </a:srgbClr>
                  </a:solidFill>
                  <a:prstDash val="solid"/>
                </a:ln>
                <a:solidFill>
                  <a:schemeClr val="accent1"/>
                </a:solidFill>
              </a:rPr>
              <a:t>Class 6</a:t>
            </a:r>
            <a:endParaRPr lang="en-US" sz="3600" b="1" dirty="0">
              <a:ln w="10541" cmpd="sng">
                <a:solidFill>
                  <a:srgbClr val="7D7D7D">
                    <a:tint val="100000"/>
                    <a:shade val="100000"/>
                    <a:satMod val="110000"/>
                  </a:srgbClr>
                </a:solidFill>
                <a:prstDash val="solid"/>
              </a:ln>
              <a:solidFill>
                <a:schemeClr val="accent1"/>
              </a:solidFill>
            </a:endParaRPr>
          </a:p>
        </p:txBody>
      </p:sp>
      <p:sp>
        <p:nvSpPr>
          <p:cNvPr id="15" name="Rectangle 14"/>
          <p:cNvSpPr/>
          <p:nvPr/>
        </p:nvSpPr>
        <p:spPr>
          <a:xfrm>
            <a:off x="4551601" y="763699"/>
            <a:ext cx="4358509" cy="1938992"/>
          </a:xfrm>
          <a:prstGeom prst="rect">
            <a:avLst/>
          </a:prstGeom>
        </p:spPr>
        <p:txBody>
          <a:bodyPr wrap="squar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r"/>
            <a:r>
              <a:rPr lang="en-US" sz="4000" b="1" dirty="0" smtClean="0">
                <a:ln>
                  <a:prstDash val="solid"/>
                </a:ln>
                <a:solidFill>
                  <a:srgbClr val="4F81BD"/>
                </a:solidFill>
                <a:effectLst>
                  <a:outerShdw blurRad="88000" dist="50800" dir="5040000" algn="tl">
                    <a:schemeClr val="accent4">
                      <a:tint val="80000"/>
                      <a:satMod val="250000"/>
                      <a:alpha val="45000"/>
                    </a:schemeClr>
                  </a:outerShdw>
                </a:effectLst>
              </a:rPr>
              <a:t>Making a Process</a:t>
            </a:r>
          </a:p>
          <a:p>
            <a:pPr algn="r"/>
            <a:r>
              <a:rPr lang="en-US" sz="4000" b="1" dirty="0" smtClean="0">
                <a:ln>
                  <a:prstDash val="solid"/>
                </a:ln>
                <a:solidFill>
                  <a:srgbClr val="4F81BD"/>
                </a:solidFill>
                <a:effectLst>
                  <a:outerShdw blurRad="88000" dist="50800" dir="5040000" algn="tl">
                    <a:schemeClr val="accent4">
                      <a:tint val="80000"/>
                      <a:satMod val="250000"/>
                      <a:alpha val="45000"/>
                    </a:schemeClr>
                  </a:outerShdw>
                </a:effectLst>
              </a:rPr>
              <a:t>(Virtualizing Memory)</a:t>
            </a:r>
            <a:endParaRPr lang="en-US" sz="4000" b="1" dirty="0">
              <a:ln>
                <a:prstDash val="solid"/>
              </a:ln>
              <a:solidFill>
                <a:srgbClr val="4F81BD"/>
              </a:solidFill>
              <a:effectLst>
                <a:outerShdw blurRad="88000" dist="50800" dir="5040000" algn="tl">
                  <a:schemeClr val="accent4">
                    <a:tint val="80000"/>
                    <a:satMod val="250000"/>
                    <a:alpha val="45000"/>
                  </a:schemeClr>
                </a:outerShdw>
              </a:effectLst>
            </a:endParaRPr>
          </a:p>
        </p:txBody>
      </p:sp>
    </p:spTree>
    <p:extLst>
      <p:ext uri="{BB962C8B-B14F-4D97-AF65-F5344CB8AC3E}">
        <p14:creationId xmlns:p14="http://schemas.microsoft.com/office/powerpoint/2010/main" val="219766949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Weilin’s</a:t>
            </a:r>
            <a:r>
              <a:rPr lang="en-US" dirty="0" smtClean="0"/>
              <a:t> Most Evil Test</a:t>
            </a:r>
            <a:endParaRPr lang="en-US" dirty="0"/>
          </a:p>
        </p:txBody>
      </p:sp>
      <p:sp>
        <p:nvSpPr>
          <p:cNvPr id="3" name="Slide Number Placeholder 2"/>
          <p:cNvSpPr>
            <a:spLocks noGrp="1"/>
          </p:cNvSpPr>
          <p:nvPr>
            <p:ph type="sldNum" sz="quarter" idx="12"/>
          </p:nvPr>
        </p:nvSpPr>
        <p:spPr/>
        <p:txBody>
          <a:bodyPr/>
          <a:lstStyle/>
          <a:p>
            <a:fld id="{6507B5A5-F0C2-644D-AEA7-E773B6B78F38}" type="slidenum">
              <a:rPr lang="en-US" smtClean="0"/>
              <a:t>9</a:t>
            </a:fld>
            <a:endParaRPr lang="en-US"/>
          </a:p>
        </p:txBody>
      </p:sp>
      <p:sp>
        <p:nvSpPr>
          <p:cNvPr id="4" name="Rectangle 3"/>
          <p:cNvSpPr/>
          <p:nvPr/>
        </p:nvSpPr>
        <p:spPr>
          <a:xfrm>
            <a:off x="600188" y="1667780"/>
            <a:ext cx="7942101" cy="1569660"/>
          </a:xfrm>
          <a:prstGeom prst="rect">
            <a:avLst/>
          </a:prstGeom>
        </p:spPr>
        <p:txBody>
          <a:bodyPr wrap="square">
            <a:spAutoFit/>
          </a:bodyPr>
          <a:lstStyle/>
          <a:p>
            <a:r>
              <a:rPr lang="en-US" sz="3200" dirty="0"/>
              <a:t>curl "http://rust-</a:t>
            </a:r>
            <a:r>
              <a:rPr lang="en-US" sz="3200" dirty="0" err="1"/>
              <a:t>class.org</a:t>
            </a:r>
            <a:r>
              <a:rPr lang="en-US" sz="3200" dirty="0"/>
              <a:t>/pages/ps2.html" </a:t>
            </a:r>
            <a:endParaRPr lang="en-US" sz="3200" dirty="0" smtClean="0"/>
          </a:p>
          <a:p>
            <a:r>
              <a:rPr lang="en-US" sz="3200" dirty="0"/>
              <a:t> </a:t>
            </a:r>
            <a:r>
              <a:rPr lang="en-US" sz="3200" dirty="0" smtClean="0"/>
              <a:t>   | </a:t>
            </a:r>
            <a:r>
              <a:rPr lang="en-US" sz="3200" dirty="0" err="1"/>
              <a:t>sed</a:t>
            </a:r>
            <a:r>
              <a:rPr lang="en-US" sz="3200" dirty="0"/>
              <a:t> "s/[^a-</a:t>
            </a:r>
            <a:r>
              <a:rPr lang="en-US" sz="3200" dirty="0" err="1"/>
              <a:t>zA</a:t>
            </a:r>
            <a:r>
              <a:rPr lang="en-US" sz="3200" dirty="0"/>
              <a:t>-Z ]/ /g" | </a:t>
            </a:r>
            <a:r>
              <a:rPr lang="en-US" sz="3200" dirty="0" err="1"/>
              <a:t>tr</a:t>
            </a:r>
            <a:r>
              <a:rPr lang="en-US" sz="3200" dirty="0"/>
              <a:t> "A-Z " "a-z\</a:t>
            </a:r>
            <a:r>
              <a:rPr lang="en-US" sz="3200" dirty="0" smtClean="0"/>
              <a:t>n"</a:t>
            </a:r>
          </a:p>
          <a:p>
            <a:r>
              <a:rPr lang="en-US" sz="3200" dirty="0"/>
              <a:t> </a:t>
            </a:r>
            <a:r>
              <a:rPr lang="en-US" sz="3200" dirty="0" smtClean="0"/>
              <a:t>   | </a:t>
            </a:r>
            <a:r>
              <a:rPr lang="en-US" sz="3200" dirty="0" err="1"/>
              <a:t>grep</a:t>
            </a:r>
            <a:r>
              <a:rPr lang="en-US" sz="3200" dirty="0"/>
              <a:t> "[a-z]" | sort -u</a:t>
            </a:r>
          </a:p>
        </p:txBody>
      </p:sp>
      <p:sp>
        <p:nvSpPr>
          <p:cNvPr id="5" name="TextBox 4"/>
          <p:cNvSpPr txBox="1"/>
          <p:nvPr/>
        </p:nvSpPr>
        <p:spPr>
          <a:xfrm>
            <a:off x="2217084" y="3486152"/>
            <a:ext cx="5177319" cy="4616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US" sz="2400" dirty="0" smtClean="0"/>
              <a:t>Rust Sticker* if you can handle this one!</a:t>
            </a:r>
            <a:endParaRPr lang="en-US" sz="2400" dirty="0"/>
          </a:p>
        </p:txBody>
      </p:sp>
      <p:sp>
        <p:nvSpPr>
          <p:cNvPr id="6" name="TextBox 5"/>
          <p:cNvSpPr txBox="1"/>
          <p:nvPr/>
        </p:nvSpPr>
        <p:spPr>
          <a:xfrm>
            <a:off x="5887604" y="4353427"/>
            <a:ext cx="2196560" cy="369332"/>
          </a:xfrm>
          <a:prstGeom prst="rect">
            <a:avLst/>
          </a:prstGeom>
          <a:noFill/>
        </p:spPr>
        <p:txBody>
          <a:bodyPr wrap="none" rtlCol="0">
            <a:spAutoFit/>
          </a:bodyPr>
          <a:lstStyle/>
          <a:p>
            <a:r>
              <a:rPr lang="en-US" dirty="0" smtClean="0"/>
              <a:t>*: while supplies last!</a:t>
            </a:r>
            <a:endParaRPr lang="en-US" dirty="0"/>
          </a:p>
        </p:txBody>
      </p:sp>
      <p:sp>
        <p:nvSpPr>
          <p:cNvPr id="7" name="TextBox 6"/>
          <p:cNvSpPr txBox="1"/>
          <p:nvPr/>
        </p:nvSpPr>
        <p:spPr>
          <a:xfrm>
            <a:off x="616781" y="1127398"/>
            <a:ext cx="7925504" cy="307777"/>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sz="1400" dirty="0"/>
              <a:t>curl "http://rust-</a:t>
            </a:r>
            <a:r>
              <a:rPr lang="en-US" sz="1400" dirty="0" err="1"/>
              <a:t>class.org</a:t>
            </a:r>
            <a:r>
              <a:rPr lang="en-US" sz="1400" dirty="0"/>
              <a:t>/pages/ps2.html" | </a:t>
            </a:r>
            <a:r>
              <a:rPr lang="en-US" sz="1400" dirty="0" err="1"/>
              <a:t>sed</a:t>
            </a:r>
            <a:r>
              <a:rPr lang="en-US" sz="1400" dirty="0"/>
              <a:t> "s/[^a-</a:t>
            </a:r>
            <a:r>
              <a:rPr lang="en-US" sz="1400" dirty="0" err="1"/>
              <a:t>zA</a:t>
            </a:r>
            <a:r>
              <a:rPr lang="en-US" sz="1400" dirty="0"/>
              <a:t>-Z ]/ /g" | </a:t>
            </a:r>
            <a:r>
              <a:rPr lang="en-US" sz="1400" dirty="0" err="1"/>
              <a:t>tr</a:t>
            </a:r>
            <a:r>
              <a:rPr lang="en-US" sz="1400" dirty="0"/>
              <a:t> "A-Z " "a-z\n"| </a:t>
            </a:r>
            <a:r>
              <a:rPr lang="en-US" sz="1400" dirty="0" err="1"/>
              <a:t>grep</a:t>
            </a:r>
            <a:r>
              <a:rPr lang="en-US" sz="1400" dirty="0"/>
              <a:t> "[a-z]" | sort -u</a:t>
            </a:r>
          </a:p>
        </p:txBody>
      </p:sp>
    </p:spTree>
    <p:extLst>
      <p:ext uri="{BB962C8B-B14F-4D97-AF65-F5344CB8AC3E}">
        <p14:creationId xmlns:p14="http://schemas.microsoft.com/office/powerpoint/2010/main" val="23956041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Handling Signals</a:t>
            </a:r>
            <a:endParaRPr lang="en-US" dirty="0"/>
          </a:p>
        </p:txBody>
      </p:sp>
      <p:sp>
        <p:nvSpPr>
          <p:cNvPr id="4" name="Slide Number Placeholder 3"/>
          <p:cNvSpPr>
            <a:spLocks noGrp="1"/>
          </p:cNvSpPr>
          <p:nvPr>
            <p:ph type="sldNum" sz="quarter" idx="12"/>
          </p:nvPr>
        </p:nvSpPr>
        <p:spPr/>
        <p:txBody>
          <a:bodyPr/>
          <a:lstStyle/>
          <a:p>
            <a:fld id="{6507B5A5-F0C2-644D-AEA7-E773B6B78F38}" type="slidenum">
              <a:rPr lang="en-US" smtClean="0"/>
              <a:t>10</a:t>
            </a:fld>
            <a:endParaRPr lang="en-US"/>
          </a:p>
        </p:txBody>
      </p:sp>
      <p:sp>
        <p:nvSpPr>
          <p:cNvPr id="6" name="Rectangle 5"/>
          <p:cNvSpPr/>
          <p:nvPr/>
        </p:nvSpPr>
        <p:spPr>
          <a:xfrm>
            <a:off x="787643" y="2456083"/>
            <a:ext cx="2579519" cy="413449"/>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err="1" smtClean="0"/>
              <a:t>run_command</a:t>
            </a:r>
            <a:r>
              <a:rPr lang="en-US" dirty="0" smtClean="0"/>
              <a:t>(p)</a:t>
            </a:r>
            <a:endParaRPr lang="en-US" dirty="0"/>
          </a:p>
        </p:txBody>
      </p:sp>
      <p:sp>
        <p:nvSpPr>
          <p:cNvPr id="7" name="Rectangle 6"/>
          <p:cNvSpPr/>
          <p:nvPr/>
        </p:nvSpPr>
        <p:spPr>
          <a:xfrm>
            <a:off x="787643" y="1540590"/>
            <a:ext cx="2579519" cy="91549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main gash thread</a:t>
            </a:r>
            <a:endParaRPr lang="en-US" dirty="0"/>
          </a:p>
        </p:txBody>
      </p:sp>
      <p:sp>
        <p:nvSpPr>
          <p:cNvPr id="8" name="Rectangle 7"/>
          <p:cNvSpPr/>
          <p:nvPr/>
        </p:nvSpPr>
        <p:spPr>
          <a:xfrm>
            <a:off x="4129982" y="3016826"/>
            <a:ext cx="2579519" cy="112005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Process P</a:t>
            </a:r>
            <a:endParaRPr lang="en-US" dirty="0"/>
          </a:p>
        </p:txBody>
      </p:sp>
    </p:spTree>
    <p:extLst>
      <p:ext uri="{BB962C8B-B14F-4D97-AF65-F5344CB8AC3E}">
        <p14:creationId xmlns:p14="http://schemas.microsoft.com/office/powerpoint/2010/main" val="3612561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64804E-6 4.51035E-6 L 0.55553 0.00432 " pathEditMode="relative" rAng="0" ptsTypes="AA">
                                      <p:cBhvr>
                                        <p:cTn id="6" dur="2000" fill="hold"/>
                                        <p:tgtEl>
                                          <p:spTgt spid="6"/>
                                        </p:tgtEl>
                                        <p:attrNameLst>
                                          <p:attrName>ppt_x</p:attrName>
                                          <p:attrName>ppt_y</p:attrName>
                                        </p:attrNameLst>
                                      </p:cBhvr>
                                      <p:rCtr x="27768" y="216"/>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3.64804E-6 4.51035E-6 L 0.55553 0.00432 " pathEditMode="relative" rAng="0" ptsTypes="AA">
                                      <p:cBhvr>
                                        <p:cTn id="10" dur="2000" fill="hold"/>
                                        <p:tgtEl>
                                          <p:spTgt spid="8"/>
                                        </p:tgtEl>
                                        <p:attrNameLst>
                                          <p:attrName>ppt_x</p:attrName>
                                          <p:attrName>ppt_y</p:attrName>
                                        </p:attrNameLst>
                                      </p:cBhvr>
                                      <p:rCtr x="27768" y="2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Handling Signals</a:t>
            </a:r>
            <a:endParaRPr lang="en-US" dirty="0"/>
          </a:p>
        </p:txBody>
      </p:sp>
      <p:sp>
        <p:nvSpPr>
          <p:cNvPr id="4" name="Slide Number Placeholder 3"/>
          <p:cNvSpPr>
            <a:spLocks noGrp="1"/>
          </p:cNvSpPr>
          <p:nvPr>
            <p:ph type="sldNum" sz="quarter" idx="12"/>
          </p:nvPr>
        </p:nvSpPr>
        <p:spPr/>
        <p:txBody>
          <a:bodyPr/>
          <a:lstStyle/>
          <a:p>
            <a:fld id="{6507B5A5-F0C2-644D-AEA7-E773B6B78F38}" type="slidenum">
              <a:rPr lang="en-US" smtClean="0"/>
              <a:t>11</a:t>
            </a:fld>
            <a:endParaRPr lang="en-US"/>
          </a:p>
        </p:txBody>
      </p:sp>
      <p:sp>
        <p:nvSpPr>
          <p:cNvPr id="6" name="Rectangle 5"/>
          <p:cNvSpPr/>
          <p:nvPr/>
        </p:nvSpPr>
        <p:spPr>
          <a:xfrm>
            <a:off x="787643" y="2456083"/>
            <a:ext cx="2579519" cy="413449"/>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err="1" smtClean="0"/>
              <a:t>run_command</a:t>
            </a:r>
            <a:r>
              <a:rPr lang="en-US" dirty="0" smtClean="0"/>
              <a:t>(p)</a:t>
            </a:r>
            <a:endParaRPr lang="en-US" dirty="0"/>
          </a:p>
        </p:txBody>
      </p:sp>
      <p:sp>
        <p:nvSpPr>
          <p:cNvPr id="7" name="Rectangle 6"/>
          <p:cNvSpPr/>
          <p:nvPr/>
        </p:nvSpPr>
        <p:spPr>
          <a:xfrm>
            <a:off x="787643" y="1540590"/>
            <a:ext cx="2579519" cy="91549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main gash thread</a:t>
            </a:r>
            <a:endParaRPr lang="en-US" dirty="0"/>
          </a:p>
        </p:txBody>
      </p:sp>
      <p:sp>
        <p:nvSpPr>
          <p:cNvPr id="8" name="Rectangle 7"/>
          <p:cNvSpPr/>
          <p:nvPr/>
        </p:nvSpPr>
        <p:spPr>
          <a:xfrm>
            <a:off x="5183449" y="2239148"/>
            <a:ext cx="2579519" cy="112005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Process P</a:t>
            </a:r>
            <a:endParaRPr lang="en-US" dirty="0"/>
          </a:p>
        </p:txBody>
      </p:sp>
      <p:cxnSp>
        <p:nvCxnSpPr>
          <p:cNvPr id="10" name="Curved Connector 9"/>
          <p:cNvCxnSpPr>
            <a:stCxn id="6" idx="2"/>
            <a:endCxn id="8" idx="0"/>
          </p:cNvCxnSpPr>
          <p:nvPr/>
        </p:nvCxnSpPr>
        <p:spPr>
          <a:xfrm rot="5400000" flipH="1" flipV="1">
            <a:off x="3960114" y="356437"/>
            <a:ext cx="630383" cy="4395806"/>
          </a:xfrm>
          <a:prstGeom prst="curvedConnector5">
            <a:avLst>
              <a:gd name="adj1" fmla="val -36264"/>
              <a:gd name="adj2" fmla="val 50000"/>
              <a:gd name="adj3" fmla="val 239329"/>
            </a:avLst>
          </a:prstGeom>
          <a:ln>
            <a:solidFill>
              <a:schemeClr val="accent6">
                <a:lumMod val="75000"/>
              </a:schemeClr>
            </a:solidFill>
            <a:prstDash val="sysDash"/>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2864471" y="3853190"/>
            <a:ext cx="1005378" cy="523220"/>
          </a:xfrm>
          <a:prstGeom prst="rect">
            <a:avLst/>
          </a:prstGeom>
          <a:solidFill>
            <a:srgbClr val="984807"/>
          </a:solidFill>
        </p:spPr>
        <p:txBody>
          <a:bodyPr wrap="none" rtlCol="0">
            <a:spAutoFit/>
          </a:bodyPr>
          <a:lstStyle/>
          <a:p>
            <a:r>
              <a:rPr lang="en-US" sz="2800" dirty="0" smtClean="0">
                <a:solidFill>
                  <a:schemeClr val="bg1"/>
                </a:solidFill>
              </a:rPr>
              <a:t>Ctrl-C</a:t>
            </a:r>
            <a:endParaRPr lang="en-US" sz="2800" dirty="0">
              <a:solidFill>
                <a:schemeClr val="bg1"/>
              </a:solidFill>
            </a:endParaRPr>
          </a:p>
        </p:txBody>
      </p:sp>
      <p:sp>
        <p:nvSpPr>
          <p:cNvPr id="15" name="TextBox 14"/>
          <p:cNvSpPr txBox="1"/>
          <p:nvPr/>
        </p:nvSpPr>
        <p:spPr>
          <a:xfrm>
            <a:off x="1386347" y="969454"/>
            <a:ext cx="1382109" cy="369332"/>
          </a:xfrm>
          <a:prstGeom prst="rect">
            <a:avLst/>
          </a:prstGeom>
          <a:noFill/>
        </p:spPr>
        <p:txBody>
          <a:bodyPr wrap="none" rtlCol="0">
            <a:spAutoFit/>
          </a:bodyPr>
          <a:lstStyle/>
          <a:p>
            <a:r>
              <a:rPr lang="en-US" dirty="0" smtClean="0"/>
              <a:t>gash Process</a:t>
            </a:r>
            <a:endParaRPr lang="en-US" dirty="0"/>
          </a:p>
        </p:txBody>
      </p:sp>
      <p:sp>
        <p:nvSpPr>
          <p:cNvPr id="16" name="TextBox 15"/>
          <p:cNvSpPr txBox="1"/>
          <p:nvPr/>
        </p:nvSpPr>
        <p:spPr>
          <a:xfrm>
            <a:off x="5782152" y="1063229"/>
            <a:ext cx="1428596" cy="369332"/>
          </a:xfrm>
          <a:prstGeom prst="rect">
            <a:avLst/>
          </a:prstGeom>
          <a:noFill/>
        </p:spPr>
        <p:txBody>
          <a:bodyPr wrap="none" rtlCol="0">
            <a:spAutoFit/>
          </a:bodyPr>
          <a:lstStyle/>
          <a:p>
            <a:r>
              <a:rPr lang="en-US" dirty="0" smtClean="0"/>
              <a:t>Child Process</a:t>
            </a:r>
            <a:endParaRPr lang="en-US" dirty="0"/>
          </a:p>
        </p:txBody>
      </p:sp>
      <p:pic>
        <p:nvPicPr>
          <p:cNvPr id="17" name="Picture 16"/>
          <p:cNvPicPr>
            <a:picLocks noChangeAspect="1"/>
          </p:cNvPicPr>
          <p:nvPr/>
        </p:nvPicPr>
        <p:blipFill>
          <a:blip r:embed="rId3"/>
          <a:stretch>
            <a:fillRect/>
          </a:stretch>
        </p:blipFill>
        <p:spPr>
          <a:xfrm>
            <a:off x="3869849" y="3853191"/>
            <a:ext cx="594182" cy="500290"/>
          </a:xfrm>
          <a:prstGeom prst="rect">
            <a:avLst/>
          </a:prstGeom>
        </p:spPr>
      </p:pic>
    </p:spTree>
    <p:extLst>
      <p:ext uri="{BB962C8B-B14F-4D97-AF65-F5344CB8AC3E}">
        <p14:creationId xmlns:p14="http://schemas.microsoft.com/office/powerpoint/2010/main" val="13866660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Ring"/>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t>12</a:t>
            </a:fld>
            <a:endParaRPr lang="en-US"/>
          </a:p>
        </p:txBody>
      </p:sp>
      <p:sp>
        <p:nvSpPr>
          <p:cNvPr id="6" name="Rectangle 5"/>
          <p:cNvSpPr/>
          <p:nvPr/>
        </p:nvSpPr>
        <p:spPr>
          <a:xfrm>
            <a:off x="983949" y="1540589"/>
            <a:ext cx="2579519" cy="413449"/>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err="1" smtClean="0"/>
              <a:t>run_command</a:t>
            </a:r>
            <a:r>
              <a:rPr lang="en-US" dirty="0" smtClean="0"/>
              <a:t>(p)</a:t>
            </a:r>
            <a:endParaRPr lang="en-US" dirty="0"/>
          </a:p>
        </p:txBody>
      </p:sp>
      <p:sp>
        <p:nvSpPr>
          <p:cNvPr id="7" name="Rectangle 6"/>
          <p:cNvSpPr/>
          <p:nvPr/>
        </p:nvSpPr>
        <p:spPr>
          <a:xfrm>
            <a:off x="983949" y="625096"/>
            <a:ext cx="2579519" cy="91549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main gash thread</a:t>
            </a:r>
            <a:endParaRPr lang="en-US" dirty="0"/>
          </a:p>
        </p:txBody>
      </p:sp>
      <p:sp>
        <p:nvSpPr>
          <p:cNvPr id="8" name="Rectangle 7"/>
          <p:cNvSpPr/>
          <p:nvPr/>
        </p:nvSpPr>
        <p:spPr>
          <a:xfrm>
            <a:off x="5379755" y="1323654"/>
            <a:ext cx="2579519" cy="112005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Process P</a:t>
            </a:r>
            <a:endParaRPr lang="en-US" dirty="0"/>
          </a:p>
        </p:txBody>
      </p:sp>
      <p:cxnSp>
        <p:nvCxnSpPr>
          <p:cNvPr id="10" name="Curved Connector 9"/>
          <p:cNvCxnSpPr>
            <a:stCxn id="6" idx="2"/>
            <a:endCxn id="8" idx="0"/>
          </p:cNvCxnSpPr>
          <p:nvPr/>
        </p:nvCxnSpPr>
        <p:spPr>
          <a:xfrm rot="5400000" flipH="1" flipV="1">
            <a:off x="4156420" y="-559057"/>
            <a:ext cx="630383" cy="4395806"/>
          </a:xfrm>
          <a:prstGeom prst="curvedConnector5">
            <a:avLst>
              <a:gd name="adj1" fmla="val -36264"/>
              <a:gd name="adj2" fmla="val 50000"/>
              <a:gd name="adj3" fmla="val 239329"/>
            </a:avLst>
          </a:prstGeom>
          <a:ln>
            <a:solidFill>
              <a:schemeClr val="accent6">
                <a:lumMod val="75000"/>
              </a:schemeClr>
            </a:solidFill>
            <a:prstDash val="sysDash"/>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3759772" y="3514315"/>
            <a:ext cx="1005378" cy="523220"/>
          </a:xfrm>
          <a:prstGeom prst="rect">
            <a:avLst/>
          </a:prstGeom>
          <a:solidFill>
            <a:srgbClr val="984807"/>
          </a:solidFill>
        </p:spPr>
        <p:txBody>
          <a:bodyPr wrap="none" rtlCol="0">
            <a:spAutoFit/>
          </a:bodyPr>
          <a:lstStyle/>
          <a:p>
            <a:r>
              <a:rPr lang="en-US" sz="2800" dirty="0" smtClean="0">
                <a:solidFill>
                  <a:schemeClr val="bg1"/>
                </a:solidFill>
              </a:rPr>
              <a:t>Ctrl-C</a:t>
            </a:r>
            <a:endParaRPr lang="en-US" sz="2800" dirty="0">
              <a:solidFill>
                <a:schemeClr val="bg1"/>
              </a:solidFill>
            </a:endParaRPr>
          </a:p>
        </p:txBody>
      </p:sp>
      <p:sp>
        <p:nvSpPr>
          <p:cNvPr id="3" name="Rectangle 2"/>
          <p:cNvSpPr/>
          <p:nvPr/>
        </p:nvSpPr>
        <p:spPr>
          <a:xfrm>
            <a:off x="5493148" y="3618421"/>
            <a:ext cx="2333381" cy="67215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smtClean="0"/>
              <a:t>Kernel</a:t>
            </a:r>
            <a:endParaRPr lang="en-US" dirty="0"/>
          </a:p>
        </p:txBody>
      </p:sp>
      <p:cxnSp>
        <p:nvCxnSpPr>
          <p:cNvPr id="9" name="Curved Connector 8"/>
          <p:cNvCxnSpPr>
            <a:stCxn id="14" idx="2"/>
            <a:endCxn id="3" idx="1"/>
          </p:cNvCxnSpPr>
          <p:nvPr/>
        </p:nvCxnSpPr>
        <p:spPr>
          <a:xfrm rot="5400000" flipH="1" flipV="1">
            <a:off x="4836285" y="3380672"/>
            <a:ext cx="83038" cy="1230687"/>
          </a:xfrm>
          <a:prstGeom prst="curvedConnector4">
            <a:avLst>
              <a:gd name="adj1" fmla="val -275296"/>
              <a:gd name="adj2" fmla="val 70423"/>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275834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t>13</a:t>
            </a:fld>
            <a:endParaRPr lang="en-US"/>
          </a:p>
        </p:txBody>
      </p:sp>
      <p:sp>
        <p:nvSpPr>
          <p:cNvPr id="6" name="Rectangle 5"/>
          <p:cNvSpPr/>
          <p:nvPr/>
        </p:nvSpPr>
        <p:spPr>
          <a:xfrm>
            <a:off x="983949" y="1540589"/>
            <a:ext cx="2579519" cy="413449"/>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err="1" smtClean="0"/>
              <a:t>run_command</a:t>
            </a:r>
            <a:r>
              <a:rPr lang="en-US" dirty="0" smtClean="0"/>
              <a:t>(p)</a:t>
            </a:r>
            <a:endParaRPr lang="en-US" dirty="0"/>
          </a:p>
        </p:txBody>
      </p:sp>
      <p:sp>
        <p:nvSpPr>
          <p:cNvPr id="7" name="Rectangle 6"/>
          <p:cNvSpPr/>
          <p:nvPr/>
        </p:nvSpPr>
        <p:spPr>
          <a:xfrm>
            <a:off x="983949" y="625096"/>
            <a:ext cx="2579519" cy="91549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main gash thread</a:t>
            </a:r>
            <a:endParaRPr lang="en-US" dirty="0"/>
          </a:p>
        </p:txBody>
      </p:sp>
      <p:sp>
        <p:nvSpPr>
          <p:cNvPr id="8" name="Rectangle 7"/>
          <p:cNvSpPr/>
          <p:nvPr/>
        </p:nvSpPr>
        <p:spPr>
          <a:xfrm>
            <a:off x="5379755" y="1323654"/>
            <a:ext cx="2579519" cy="112005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Process P</a:t>
            </a:r>
            <a:endParaRPr lang="en-US" dirty="0"/>
          </a:p>
        </p:txBody>
      </p:sp>
      <p:cxnSp>
        <p:nvCxnSpPr>
          <p:cNvPr id="10" name="Curved Connector 9"/>
          <p:cNvCxnSpPr>
            <a:stCxn id="6" idx="2"/>
            <a:endCxn id="8" idx="0"/>
          </p:cNvCxnSpPr>
          <p:nvPr/>
        </p:nvCxnSpPr>
        <p:spPr>
          <a:xfrm rot="5400000" flipH="1" flipV="1">
            <a:off x="4156420" y="-559057"/>
            <a:ext cx="630383" cy="4395806"/>
          </a:xfrm>
          <a:prstGeom prst="curvedConnector5">
            <a:avLst>
              <a:gd name="adj1" fmla="val -36264"/>
              <a:gd name="adj2" fmla="val 50000"/>
              <a:gd name="adj3" fmla="val 239329"/>
            </a:avLst>
          </a:prstGeom>
          <a:ln>
            <a:solidFill>
              <a:schemeClr val="accent6">
                <a:lumMod val="75000"/>
              </a:schemeClr>
            </a:solidFill>
            <a:prstDash val="sysDash"/>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3759772" y="3514315"/>
            <a:ext cx="1005378" cy="523220"/>
          </a:xfrm>
          <a:prstGeom prst="rect">
            <a:avLst/>
          </a:prstGeom>
          <a:solidFill>
            <a:srgbClr val="984807"/>
          </a:solidFill>
        </p:spPr>
        <p:txBody>
          <a:bodyPr wrap="none" rtlCol="0">
            <a:spAutoFit/>
          </a:bodyPr>
          <a:lstStyle/>
          <a:p>
            <a:r>
              <a:rPr lang="en-US" sz="2800" dirty="0" smtClean="0">
                <a:solidFill>
                  <a:schemeClr val="bg1"/>
                </a:solidFill>
              </a:rPr>
              <a:t>Ctrl-C</a:t>
            </a:r>
            <a:endParaRPr lang="en-US" sz="2800" dirty="0">
              <a:solidFill>
                <a:schemeClr val="bg1"/>
              </a:solidFill>
            </a:endParaRPr>
          </a:p>
        </p:txBody>
      </p:sp>
      <p:sp>
        <p:nvSpPr>
          <p:cNvPr id="3" name="Rectangle 2"/>
          <p:cNvSpPr/>
          <p:nvPr/>
        </p:nvSpPr>
        <p:spPr>
          <a:xfrm>
            <a:off x="5493148" y="3618421"/>
            <a:ext cx="2333381" cy="67215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smtClean="0"/>
              <a:t>Kernel</a:t>
            </a:r>
            <a:endParaRPr lang="en-US" dirty="0"/>
          </a:p>
        </p:txBody>
      </p:sp>
      <p:cxnSp>
        <p:nvCxnSpPr>
          <p:cNvPr id="9" name="Curved Connector 8"/>
          <p:cNvCxnSpPr>
            <a:stCxn id="14" idx="2"/>
            <a:endCxn id="3" idx="1"/>
          </p:cNvCxnSpPr>
          <p:nvPr/>
        </p:nvCxnSpPr>
        <p:spPr>
          <a:xfrm rot="5400000" flipH="1" flipV="1">
            <a:off x="4836285" y="3380672"/>
            <a:ext cx="83038" cy="1230687"/>
          </a:xfrm>
          <a:prstGeom prst="curvedConnector4">
            <a:avLst>
              <a:gd name="adj1" fmla="val -275296"/>
              <a:gd name="adj2" fmla="val 70423"/>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3" name="Curved Connector 12"/>
          <p:cNvCxnSpPr>
            <a:stCxn id="3" idx="2"/>
          </p:cNvCxnSpPr>
          <p:nvPr/>
        </p:nvCxnSpPr>
        <p:spPr>
          <a:xfrm rot="5400000" flipH="1">
            <a:off x="4428141" y="2058876"/>
            <a:ext cx="776258" cy="3687136"/>
          </a:xfrm>
          <a:prstGeom prst="curvedConnector4">
            <a:avLst>
              <a:gd name="adj1" fmla="val -29449"/>
              <a:gd name="adj2" fmla="val 84513"/>
            </a:avLst>
          </a:prstGeom>
          <a:ln>
            <a:solidFill>
              <a:srgbClr val="FF0000"/>
            </a:solidFill>
            <a:prstDash val="sysDash"/>
            <a:tailEnd type="arrow"/>
          </a:ln>
        </p:spPr>
        <p:style>
          <a:lnRef idx="2">
            <a:schemeClr val="accent1"/>
          </a:lnRef>
          <a:fillRef idx="0">
            <a:schemeClr val="accent1"/>
          </a:fillRef>
          <a:effectRef idx="1">
            <a:schemeClr val="accent1"/>
          </a:effectRef>
          <a:fontRef idx="minor">
            <a:schemeClr val="tx1"/>
          </a:fontRef>
        </p:style>
      </p:cxnSp>
      <p:sp>
        <p:nvSpPr>
          <p:cNvPr id="17" name="Snip Single Corner Rectangle 16"/>
          <p:cNvSpPr/>
          <p:nvPr/>
        </p:nvSpPr>
        <p:spPr>
          <a:xfrm>
            <a:off x="1426960" y="3254193"/>
            <a:ext cx="1545743" cy="905650"/>
          </a:xfrm>
          <a:prstGeom prst="snip1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signal handler</a:t>
            </a:r>
            <a:endParaRPr lang="en-US" dirty="0"/>
          </a:p>
        </p:txBody>
      </p:sp>
      <p:sp>
        <p:nvSpPr>
          <p:cNvPr id="18" name="Rectangle 17"/>
          <p:cNvSpPr/>
          <p:nvPr/>
        </p:nvSpPr>
        <p:spPr>
          <a:xfrm>
            <a:off x="2972701" y="4421304"/>
            <a:ext cx="914400" cy="27384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smtClean="0"/>
              <a:t>SIGINT</a:t>
            </a:r>
            <a:endParaRPr lang="en-US" dirty="0"/>
          </a:p>
        </p:txBody>
      </p:sp>
    </p:spTree>
    <p:extLst>
      <p:ext uri="{BB962C8B-B14F-4D97-AF65-F5344CB8AC3E}">
        <p14:creationId xmlns:p14="http://schemas.microsoft.com/office/powerpoint/2010/main" val="466120362"/>
      </p:ext>
    </p:extLst>
  </p:cSld>
  <p:clrMapOvr>
    <a:masterClrMapping/>
  </p:clrMapOvr>
  <mc:AlternateContent xmlns:mc="http://schemas.openxmlformats.org/markup-compatibility/2006" xmlns:p14="http://schemas.microsoft.com/office/powerpoint/2010/main">
    <mc:Choice Requires="p14">
      <p:transition spd="slow" p14:dur="1300">
        <p:fad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t>14</a:t>
            </a:fld>
            <a:endParaRPr lang="en-US"/>
          </a:p>
        </p:txBody>
      </p:sp>
      <p:sp>
        <p:nvSpPr>
          <p:cNvPr id="6" name="Rectangle 5"/>
          <p:cNvSpPr/>
          <p:nvPr/>
        </p:nvSpPr>
        <p:spPr>
          <a:xfrm>
            <a:off x="983949" y="1540589"/>
            <a:ext cx="2579519" cy="413449"/>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err="1" smtClean="0"/>
              <a:t>run_command</a:t>
            </a:r>
            <a:r>
              <a:rPr lang="en-US" dirty="0" smtClean="0"/>
              <a:t>(p)</a:t>
            </a:r>
            <a:endParaRPr lang="en-US" dirty="0"/>
          </a:p>
        </p:txBody>
      </p:sp>
      <p:sp>
        <p:nvSpPr>
          <p:cNvPr id="7" name="Rectangle 6"/>
          <p:cNvSpPr/>
          <p:nvPr/>
        </p:nvSpPr>
        <p:spPr>
          <a:xfrm>
            <a:off x="983949" y="625096"/>
            <a:ext cx="2579519" cy="91549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main gash thread</a:t>
            </a:r>
            <a:endParaRPr lang="en-US" dirty="0"/>
          </a:p>
        </p:txBody>
      </p:sp>
      <p:sp>
        <p:nvSpPr>
          <p:cNvPr id="8" name="Rectangle 7"/>
          <p:cNvSpPr/>
          <p:nvPr/>
        </p:nvSpPr>
        <p:spPr>
          <a:xfrm>
            <a:off x="5379755" y="1323654"/>
            <a:ext cx="2579519" cy="112005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Process P</a:t>
            </a:r>
            <a:endParaRPr lang="en-US" dirty="0"/>
          </a:p>
        </p:txBody>
      </p:sp>
      <p:cxnSp>
        <p:nvCxnSpPr>
          <p:cNvPr id="10" name="Curved Connector 9"/>
          <p:cNvCxnSpPr>
            <a:stCxn id="6" idx="2"/>
            <a:endCxn id="8" idx="0"/>
          </p:cNvCxnSpPr>
          <p:nvPr/>
        </p:nvCxnSpPr>
        <p:spPr>
          <a:xfrm rot="5400000" flipH="1" flipV="1">
            <a:off x="4156420" y="-559057"/>
            <a:ext cx="630383" cy="4395806"/>
          </a:xfrm>
          <a:prstGeom prst="curvedConnector5">
            <a:avLst>
              <a:gd name="adj1" fmla="val -36264"/>
              <a:gd name="adj2" fmla="val 50000"/>
              <a:gd name="adj3" fmla="val 239329"/>
            </a:avLst>
          </a:prstGeom>
          <a:ln>
            <a:solidFill>
              <a:schemeClr val="accent6">
                <a:lumMod val="75000"/>
              </a:schemeClr>
            </a:solidFill>
            <a:prstDash val="sysDash"/>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3759772" y="3514315"/>
            <a:ext cx="1005378" cy="523220"/>
          </a:xfrm>
          <a:prstGeom prst="rect">
            <a:avLst/>
          </a:prstGeom>
          <a:solidFill>
            <a:srgbClr val="984807"/>
          </a:solidFill>
        </p:spPr>
        <p:txBody>
          <a:bodyPr wrap="none" rtlCol="0">
            <a:spAutoFit/>
          </a:bodyPr>
          <a:lstStyle/>
          <a:p>
            <a:r>
              <a:rPr lang="en-US" sz="2800" dirty="0" smtClean="0">
                <a:solidFill>
                  <a:schemeClr val="bg1"/>
                </a:solidFill>
              </a:rPr>
              <a:t>Ctrl-C</a:t>
            </a:r>
            <a:endParaRPr lang="en-US" sz="2800" dirty="0">
              <a:solidFill>
                <a:schemeClr val="bg1"/>
              </a:solidFill>
            </a:endParaRPr>
          </a:p>
        </p:txBody>
      </p:sp>
      <p:sp>
        <p:nvSpPr>
          <p:cNvPr id="3" name="Rectangle 2"/>
          <p:cNvSpPr/>
          <p:nvPr/>
        </p:nvSpPr>
        <p:spPr>
          <a:xfrm>
            <a:off x="5493148" y="3618421"/>
            <a:ext cx="2333381" cy="67215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smtClean="0"/>
              <a:t>Kernel</a:t>
            </a:r>
            <a:endParaRPr lang="en-US" dirty="0"/>
          </a:p>
        </p:txBody>
      </p:sp>
      <p:cxnSp>
        <p:nvCxnSpPr>
          <p:cNvPr id="9" name="Curved Connector 8"/>
          <p:cNvCxnSpPr>
            <a:stCxn id="14" idx="2"/>
            <a:endCxn id="3" idx="1"/>
          </p:cNvCxnSpPr>
          <p:nvPr/>
        </p:nvCxnSpPr>
        <p:spPr>
          <a:xfrm rot="5400000" flipH="1" flipV="1">
            <a:off x="4836285" y="3380672"/>
            <a:ext cx="83038" cy="1230687"/>
          </a:xfrm>
          <a:prstGeom prst="curvedConnector4">
            <a:avLst>
              <a:gd name="adj1" fmla="val -275296"/>
              <a:gd name="adj2" fmla="val 70423"/>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3" name="Curved Connector 12"/>
          <p:cNvCxnSpPr>
            <a:stCxn id="3" idx="2"/>
          </p:cNvCxnSpPr>
          <p:nvPr/>
        </p:nvCxnSpPr>
        <p:spPr>
          <a:xfrm rot="5400000" flipH="1">
            <a:off x="4428141" y="2058876"/>
            <a:ext cx="776258" cy="3687136"/>
          </a:xfrm>
          <a:prstGeom prst="curvedConnector4">
            <a:avLst>
              <a:gd name="adj1" fmla="val -29449"/>
              <a:gd name="adj2" fmla="val 84513"/>
            </a:avLst>
          </a:prstGeom>
          <a:ln>
            <a:solidFill>
              <a:srgbClr val="FF0000"/>
            </a:solidFill>
            <a:prstDash val="sysDash"/>
            <a:tailEnd type="arrow"/>
          </a:ln>
        </p:spPr>
        <p:style>
          <a:lnRef idx="2">
            <a:schemeClr val="accent1"/>
          </a:lnRef>
          <a:fillRef idx="0">
            <a:schemeClr val="accent1"/>
          </a:fillRef>
          <a:effectRef idx="1">
            <a:schemeClr val="accent1"/>
          </a:effectRef>
          <a:fontRef idx="minor">
            <a:schemeClr val="tx1"/>
          </a:fontRef>
        </p:style>
      </p:cxnSp>
      <p:sp>
        <p:nvSpPr>
          <p:cNvPr id="17" name="Snip Single Corner Rectangle 16"/>
          <p:cNvSpPr/>
          <p:nvPr/>
        </p:nvSpPr>
        <p:spPr>
          <a:xfrm>
            <a:off x="1426960" y="3254193"/>
            <a:ext cx="1545743" cy="905650"/>
          </a:xfrm>
          <a:prstGeom prst="snip1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signal handler</a:t>
            </a:r>
            <a:endParaRPr lang="en-US" dirty="0"/>
          </a:p>
        </p:txBody>
      </p:sp>
      <p:sp>
        <p:nvSpPr>
          <p:cNvPr id="18" name="Rectangle 17"/>
          <p:cNvSpPr/>
          <p:nvPr/>
        </p:nvSpPr>
        <p:spPr>
          <a:xfrm>
            <a:off x="2972701" y="4421304"/>
            <a:ext cx="914400" cy="27384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smtClean="0"/>
              <a:t>SIGINT</a:t>
            </a:r>
            <a:endParaRPr lang="en-US" dirty="0"/>
          </a:p>
        </p:txBody>
      </p:sp>
    </p:spTree>
    <p:extLst>
      <p:ext uri="{BB962C8B-B14F-4D97-AF65-F5344CB8AC3E}">
        <p14:creationId xmlns:p14="http://schemas.microsoft.com/office/powerpoint/2010/main" val="1318362611"/>
      </p:ext>
    </p:extLst>
  </p:cSld>
  <p:clrMapOvr>
    <a:masterClrMapping/>
  </p:clrMapOvr>
  <mc:AlternateContent xmlns:mc="http://schemas.openxmlformats.org/markup-compatibility/2006" xmlns:p14="http://schemas.microsoft.com/office/powerpoint/2010/main">
    <mc:Choice Requires="p14">
      <p:transition spd="slow" p14:dur="1300">
        <p:fad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Handling Signals</a:t>
            </a:r>
            <a:endParaRPr lang="en-US" dirty="0"/>
          </a:p>
        </p:txBody>
      </p:sp>
      <p:sp>
        <p:nvSpPr>
          <p:cNvPr id="4" name="Content Placeholder 3"/>
          <p:cNvSpPr>
            <a:spLocks noGrp="1"/>
          </p:cNvSpPr>
          <p:nvPr>
            <p:ph idx="1"/>
          </p:nvPr>
        </p:nvSpPr>
        <p:spPr>
          <a:xfrm>
            <a:off x="820505" y="1200151"/>
            <a:ext cx="7317409" cy="1582806"/>
          </a:xfrm>
        </p:spPr>
        <p:txBody>
          <a:bodyPr/>
          <a:lstStyle/>
          <a:p>
            <a:pPr marL="0" indent="0">
              <a:buNone/>
            </a:pPr>
            <a:r>
              <a:rPr lang="en-US" dirty="0" smtClean="0"/>
              <a:t>Jumping around code like this is inherently </a:t>
            </a:r>
            <a:r>
              <a:rPr lang="en-US" b="1" dirty="0" smtClean="0"/>
              <a:t>unsafe</a:t>
            </a:r>
            <a:r>
              <a:rPr lang="en-US" dirty="0" smtClean="0"/>
              <a:t>: you will need to use </a:t>
            </a:r>
            <a:r>
              <a:rPr lang="en-US" dirty="0" err="1" smtClean="0"/>
              <a:t>libc</a:t>
            </a:r>
            <a:r>
              <a:rPr lang="en-US" dirty="0" smtClean="0"/>
              <a:t> functions and </a:t>
            </a:r>
            <a:r>
              <a:rPr lang="en-US" b="1" dirty="0" smtClean="0">
                <a:solidFill>
                  <a:srgbClr val="FF0000"/>
                </a:solidFill>
              </a:rPr>
              <a:t>unsafe</a:t>
            </a:r>
            <a:endParaRPr lang="en-US" b="1" dirty="0"/>
          </a:p>
        </p:txBody>
      </p:sp>
      <p:sp>
        <p:nvSpPr>
          <p:cNvPr id="3" name="Slide Number Placeholder 2"/>
          <p:cNvSpPr>
            <a:spLocks noGrp="1"/>
          </p:cNvSpPr>
          <p:nvPr>
            <p:ph type="sldNum" sz="quarter" idx="12"/>
          </p:nvPr>
        </p:nvSpPr>
        <p:spPr/>
        <p:txBody>
          <a:bodyPr/>
          <a:lstStyle/>
          <a:p>
            <a:fld id="{6507B5A5-F0C2-644D-AEA7-E773B6B78F38}" type="slidenum">
              <a:rPr lang="en-US" smtClean="0"/>
              <a:t>15</a:t>
            </a:fld>
            <a:endParaRPr lang="en-US"/>
          </a:p>
        </p:txBody>
      </p:sp>
      <p:sp>
        <p:nvSpPr>
          <p:cNvPr id="6" name="Rectangle 5"/>
          <p:cNvSpPr/>
          <p:nvPr/>
        </p:nvSpPr>
        <p:spPr>
          <a:xfrm>
            <a:off x="3012720" y="2961505"/>
            <a:ext cx="5125194" cy="1323439"/>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n-US" sz="2000" dirty="0"/>
              <a:t>use </a:t>
            </a:r>
            <a:r>
              <a:rPr lang="en-US" sz="2000" dirty="0" err="1"/>
              <a:t>std</a:t>
            </a:r>
            <a:r>
              <a:rPr lang="en-US" sz="2000" dirty="0"/>
              <a:t>::</a:t>
            </a:r>
            <a:r>
              <a:rPr lang="en-US" sz="2000" dirty="0" err="1"/>
              <a:t>io</a:t>
            </a:r>
            <a:r>
              <a:rPr lang="en-US" sz="2000" dirty="0"/>
              <a:t>::signal::{Listener, Interrupt};</a:t>
            </a:r>
          </a:p>
          <a:p>
            <a:r>
              <a:rPr lang="en-US" sz="2000" dirty="0"/>
              <a:t>use </a:t>
            </a:r>
            <a:r>
              <a:rPr lang="en-US" sz="2000" dirty="0" err="1"/>
              <a:t>std</a:t>
            </a:r>
            <a:r>
              <a:rPr lang="en-US" sz="2000" dirty="0"/>
              <a:t>::</a:t>
            </a:r>
            <a:r>
              <a:rPr lang="en-US" sz="2000" dirty="0" err="1"/>
              <a:t>libc</a:t>
            </a:r>
            <a:r>
              <a:rPr lang="en-US" sz="2000" dirty="0"/>
              <a:t>::</a:t>
            </a:r>
            <a:r>
              <a:rPr lang="en-US" sz="2000" dirty="0" err="1"/>
              <a:t>funcs</a:t>
            </a:r>
            <a:r>
              <a:rPr lang="en-US" sz="2000" dirty="0"/>
              <a:t>::posix88::signal</a:t>
            </a:r>
            <a:r>
              <a:rPr lang="en-US" sz="2000" dirty="0" smtClean="0"/>
              <a:t>;</a:t>
            </a:r>
          </a:p>
          <a:p>
            <a:r>
              <a:rPr lang="en-US" sz="2000" dirty="0" smtClean="0"/>
              <a:t>…</a:t>
            </a:r>
          </a:p>
          <a:p>
            <a:r>
              <a:rPr lang="en-US" sz="2000" dirty="0" smtClean="0"/>
              <a:t>	unsafe </a:t>
            </a:r>
            <a:r>
              <a:rPr lang="en-US" sz="2000" dirty="0"/>
              <a:t>{ signal::kill(</a:t>
            </a:r>
            <a:r>
              <a:rPr lang="en-US" sz="2000" dirty="0" err="1"/>
              <a:t>fgpid</a:t>
            </a:r>
            <a:r>
              <a:rPr lang="en-US" sz="2000" dirty="0"/>
              <a:t>, </a:t>
            </a:r>
            <a:r>
              <a:rPr lang="en-US" sz="2000" dirty="0" err="1"/>
              <a:t>libc</a:t>
            </a:r>
            <a:r>
              <a:rPr lang="en-US" sz="2000" dirty="0"/>
              <a:t>::SIGINT); }</a:t>
            </a:r>
          </a:p>
        </p:txBody>
      </p:sp>
    </p:spTree>
    <p:extLst>
      <p:ext uri="{BB962C8B-B14F-4D97-AF65-F5344CB8AC3E}">
        <p14:creationId xmlns:p14="http://schemas.microsoft.com/office/powerpoint/2010/main" val="12686479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721958"/>
            <a:ext cx="8229600" cy="857250"/>
          </a:xfrm>
        </p:spPr>
        <p:txBody>
          <a:bodyPr/>
          <a:lstStyle/>
          <a:p>
            <a:r>
              <a:rPr lang="en-US" dirty="0" smtClean="0"/>
              <a:t>How the Kernel Makes a Process</a:t>
            </a:r>
            <a:endParaRPr lang="en-US" dirty="0"/>
          </a:p>
        </p:txBody>
      </p:sp>
      <p:sp>
        <p:nvSpPr>
          <p:cNvPr id="6" name="Slide Number Placeholder 5"/>
          <p:cNvSpPr>
            <a:spLocks noGrp="1"/>
          </p:cNvSpPr>
          <p:nvPr>
            <p:ph type="sldNum" sz="quarter" idx="12"/>
          </p:nvPr>
        </p:nvSpPr>
        <p:spPr/>
        <p:txBody>
          <a:bodyPr/>
          <a:lstStyle/>
          <a:p>
            <a:fld id="{6507B5A5-F0C2-644D-AEA7-E773B6B78F38}" type="slidenum">
              <a:rPr lang="en-US" smtClean="0"/>
              <a:pPr/>
              <a:t>16</a:t>
            </a:fld>
            <a:endParaRPr lang="en-US"/>
          </a:p>
        </p:txBody>
      </p:sp>
    </p:spTree>
    <p:extLst>
      <p:ext uri="{BB962C8B-B14F-4D97-AF65-F5344CB8AC3E}">
        <p14:creationId xmlns:p14="http://schemas.microsoft.com/office/powerpoint/2010/main" val="404546683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Batch Processing</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17</a:t>
            </a:fld>
            <a:endParaRPr lang="en-US"/>
          </a:p>
        </p:txBody>
      </p:sp>
      <p:pic>
        <p:nvPicPr>
          <p:cNvPr id="6" name="Picture 5">
            <a:hlinkClick r:id="rId2"/>
          </p:cNvPr>
          <p:cNvPicPr>
            <a:picLocks noChangeAspect="1"/>
          </p:cNvPicPr>
          <p:nvPr/>
        </p:nvPicPr>
        <p:blipFill>
          <a:blip r:embed="rId3"/>
          <a:stretch>
            <a:fillRect/>
          </a:stretch>
        </p:blipFill>
        <p:spPr>
          <a:xfrm>
            <a:off x="457200" y="1002833"/>
            <a:ext cx="1882566" cy="2003765"/>
          </a:xfrm>
          <a:prstGeom prst="rect">
            <a:avLst/>
          </a:prstGeom>
        </p:spPr>
      </p:pic>
      <p:sp>
        <p:nvSpPr>
          <p:cNvPr id="7" name="Right Arrow 6"/>
          <p:cNvSpPr/>
          <p:nvPr/>
        </p:nvSpPr>
        <p:spPr>
          <a:xfrm>
            <a:off x="2396069" y="1626510"/>
            <a:ext cx="886546" cy="44032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4"/>
          <a:srcRect r="29185"/>
          <a:stretch/>
        </p:blipFill>
        <p:spPr>
          <a:xfrm>
            <a:off x="6553200" y="1121399"/>
            <a:ext cx="2393774" cy="1931099"/>
          </a:xfrm>
          <a:prstGeom prst="rect">
            <a:avLst/>
          </a:prstGeom>
        </p:spPr>
      </p:pic>
      <p:sp>
        <p:nvSpPr>
          <p:cNvPr id="9" name="TextBox 8"/>
          <p:cNvSpPr txBox="1"/>
          <p:nvPr/>
        </p:nvSpPr>
        <p:spPr>
          <a:xfrm>
            <a:off x="587039" y="2995429"/>
            <a:ext cx="1616749" cy="584776"/>
          </a:xfrm>
          <a:prstGeom prst="rect">
            <a:avLst/>
          </a:prstGeom>
          <a:noFill/>
        </p:spPr>
        <p:txBody>
          <a:bodyPr wrap="none" rtlCol="0">
            <a:spAutoFit/>
          </a:bodyPr>
          <a:lstStyle/>
          <a:p>
            <a:r>
              <a:rPr lang="en-US" sz="3200" dirty="0" smtClean="0"/>
              <a:t>Program</a:t>
            </a:r>
            <a:endParaRPr lang="en-US" sz="3200" dirty="0"/>
          </a:p>
        </p:txBody>
      </p:sp>
      <p:sp>
        <p:nvSpPr>
          <p:cNvPr id="10" name="TextBox 9"/>
          <p:cNvSpPr txBox="1"/>
          <p:nvPr/>
        </p:nvSpPr>
        <p:spPr>
          <a:xfrm>
            <a:off x="3408662" y="2940165"/>
            <a:ext cx="2272498" cy="1077218"/>
          </a:xfrm>
          <a:prstGeom prst="rect">
            <a:avLst/>
          </a:prstGeom>
          <a:noFill/>
        </p:spPr>
        <p:txBody>
          <a:bodyPr wrap="square" rtlCol="0">
            <a:spAutoFit/>
          </a:bodyPr>
          <a:lstStyle/>
          <a:p>
            <a:pPr algn="ctr"/>
            <a:r>
              <a:rPr lang="en-US" sz="3200" dirty="0" smtClean="0"/>
              <a:t>Computer Center</a:t>
            </a:r>
            <a:endParaRPr lang="en-US" sz="3200" dirty="0"/>
          </a:p>
        </p:txBody>
      </p:sp>
      <p:pic>
        <p:nvPicPr>
          <p:cNvPr id="11" name="Picture 10"/>
          <p:cNvPicPr>
            <a:picLocks noChangeAspect="1"/>
          </p:cNvPicPr>
          <p:nvPr/>
        </p:nvPicPr>
        <p:blipFill>
          <a:blip r:embed="rId5"/>
          <a:stretch>
            <a:fillRect/>
          </a:stretch>
        </p:blipFill>
        <p:spPr>
          <a:xfrm>
            <a:off x="3282615" y="1307299"/>
            <a:ext cx="2371238" cy="1519074"/>
          </a:xfrm>
          <a:prstGeom prst="rect">
            <a:avLst/>
          </a:prstGeom>
        </p:spPr>
      </p:pic>
      <p:sp>
        <p:nvSpPr>
          <p:cNvPr id="12" name="Right Arrow 11"/>
          <p:cNvSpPr/>
          <p:nvPr/>
        </p:nvSpPr>
        <p:spPr>
          <a:xfrm>
            <a:off x="5576527" y="1740810"/>
            <a:ext cx="886546" cy="44032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6179582" y="3117852"/>
            <a:ext cx="2990973" cy="523220"/>
          </a:xfrm>
          <a:prstGeom prst="rect">
            <a:avLst/>
          </a:prstGeom>
          <a:noFill/>
        </p:spPr>
        <p:txBody>
          <a:bodyPr wrap="none" rtlCol="0">
            <a:spAutoFit/>
          </a:bodyPr>
          <a:lstStyle/>
          <a:p>
            <a:r>
              <a:rPr lang="en-US" sz="2800" dirty="0" smtClean="0"/>
              <a:t>Your Program Runs</a:t>
            </a:r>
            <a:endParaRPr lang="en-US" sz="2800" dirty="0"/>
          </a:p>
        </p:txBody>
      </p:sp>
      <p:sp>
        <p:nvSpPr>
          <p:cNvPr id="15" name="Bent Arrow 14"/>
          <p:cNvSpPr/>
          <p:nvPr/>
        </p:nvSpPr>
        <p:spPr>
          <a:xfrm rot="10800000">
            <a:off x="5409009" y="3705791"/>
            <a:ext cx="2517399" cy="818959"/>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1311565" y="4017459"/>
            <a:ext cx="4032499" cy="707886"/>
          </a:xfrm>
          <a:prstGeom prst="rect">
            <a:avLst/>
          </a:prstGeom>
          <a:solidFill>
            <a:srgbClr val="FFFF00"/>
          </a:solidFill>
          <a:ln>
            <a:solidFill>
              <a:schemeClr val="accent6">
                <a:lumMod val="75000"/>
              </a:schemeClr>
            </a:solidFill>
          </a:ln>
        </p:spPr>
        <p:txBody>
          <a:bodyPr wrap="none" rtlCol="0">
            <a:spAutoFit/>
          </a:bodyPr>
          <a:lstStyle/>
          <a:p>
            <a:r>
              <a:rPr lang="en-US" sz="2000" b="1" dirty="0" smtClean="0">
                <a:latin typeface="Courier New"/>
                <a:cs typeface="Courier New"/>
              </a:rPr>
              <a:t>Output: Invalid Operation</a:t>
            </a:r>
          </a:p>
          <a:p>
            <a:r>
              <a:rPr lang="en-US" sz="2000" b="1" dirty="0" smtClean="0">
                <a:latin typeface="Courier New"/>
                <a:cs typeface="Courier New"/>
              </a:rPr>
              <a:t>Charge: $174.32</a:t>
            </a:r>
            <a:endParaRPr lang="en-US" sz="2000" b="1" dirty="0">
              <a:latin typeface="Courier New"/>
              <a:cs typeface="Courier New"/>
            </a:endParaRPr>
          </a:p>
        </p:txBody>
      </p:sp>
      <p:sp>
        <p:nvSpPr>
          <p:cNvPr id="14" name="TextBox 13"/>
          <p:cNvSpPr txBox="1"/>
          <p:nvPr/>
        </p:nvSpPr>
        <p:spPr>
          <a:xfrm>
            <a:off x="457200" y="205979"/>
            <a:ext cx="1427644" cy="36933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rtlCol="0">
            <a:spAutoFit/>
          </a:bodyPr>
          <a:lstStyle/>
          <a:p>
            <a:r>
              <a:rPr lang="en-US" dirty="0" smtClean="0"/>
              <a:t>From Class 3:</a:t>
            </a:r>
            <a:endParaRPr lang="en-US" dirty="0"/>
          </a:p>
        </p:txBody>
      </p:sp>
    </p:spTree>
    <p:extLst>
      <p:ext uri="{BB962C8B-B14F-4D97-AF65-F5344CB8AC3E}">
        <p14:creationId xmlns:p14="http://schemas.microsoft.com/office/powerpoint/2010/main" val="31084461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heckerboard(across)">
                                      <p:cBhvr>
                                        <p:cTn id="7" dur="500"/>
                                        <p:tgtEl>
                                          <p:spTgt spid="15"/>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heckerboard(across)">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Process Abstraction</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18</a:t>
            </a:fld>
            <a:endParaRPr lang="en-US"/>
          </a:p>
        </p:txBody>
      </p:sp>
      <p:sp>
        <p:nvSpPr>
          <p:cNvPr id="6" name="TextBox 5"/>
          <p:cNvSpPr txBox="1"/>
          <p:nvPr/>
        </p:nvSpPr>
        <p:spPr>
          <a:xfrm>
            <a:off x="457200" y="1092826"/>
            <a:ext cx="8059536" cy="107721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3200" dirty="0" smtClean="0"/>
              <a:t>Provide each program with the illusion that it owns the whole machine.</a:t>
            </a:r>
            <a:endParaRPr lang="en-US" sz="3200" dirty="0"/>
          </a:p>
        </p:txBody>
      </p:sp>
      <p:sp>
        <p:nvSpPr>
          <p:cNvPr id="7" name="TextBox 6"/>
          <p:cNvSpPr txBox="1"/>
          <p:nvPr/>
        </p:nvSpPr>
        <p:spPr>
          <a:xfrm>
            <a:off x="3124200" y="2351133"/>
            <a:ext cx="5392536" cy="2308324"/>
          </a:xfrm>
          <a:prstGeom prst="rect">
            <a:avLst/>
          </a:prstGeom>
          <a:noFill/>
        </p:spPr>
        <p:txBody>
          <a:bodyPr wrap="square" rtlCol="0">
            <a:spAutoFit/>
          </a:bodyPr>
          <a:lstStyle/>
          <a:p>
            <a:r>
              <a:rPr lang="en-US" sz="2400" dirty="0"/>
              <a:t>The best example of this way to do things is Linux, which is an </a:t>
            </a:r>
            <a:r>
              <a:rPr lang="en-US" sz="2400" i="1" dirty="0"/>
              <a:t>operating system</a:t>
            </a:r>
            <a:r>
              <a:rPr lang="en-US" sz="2400" dirty="0"/>
              <a:t>, </a:t>
            </a:r>
            <a:r>
              <a:rPr lang="en-US" sz="2400" dirty="0" smtClean="0"/>
              <a:t>which is </a:t>
            </a:r>
            <a:r>
              <a:rPr lang="en-US" sz="2400" dirty="0"/>
              <a:t>a program that keeps track of other programs in a computer and gives each its due </a:t>
            </a:r>
            <a:r>
              <a:rPr lang="en-US" sz="2400" dirty="0" smtClean="0"/>
              <a:t>in space </a:t>
            </a:r>
            <a:r>
              <a:rPr lang="en-US" sz="2400" dirty="0"/>
              <a:t>and time</a:t>
            </a:r>
            <a:r>
              <a:rPr lang="en-US" sz="2400" dirty="0" smtClean="0"/>
              <a:t>.</a:t>
            </a:r>
          </a:p>
          <a:p>
            <a:pPr algn="r"/>
            <a:r>
              <a:rPr lang="en-US" sz="2400" dirty="0" smtClean="0"/>
              <a:t>Guy Steele, “How to Grow a Language”</a:t>
            </a:r>
          </a:p>
        </p:txBody>
      </p:sp>
      <p:pic>
        <p:nvPicPr>
          <p:cNvPr id="13" name="Picture 12"/>
          <p:cNvPicPr>
            <a:picLocks noChangeAspect="1"/>
          </p:cNvPicPr>
          <p:nvPr/>
        </p:nvPicPr>
        <p:blipFill>
          <a:blip r:embed="rId2"/>
          <a:stretch>
            <a:fillRect/>
          </a:stretch>
        </p:blipFill>
        <p:spPr>
          <a:xfrm>
            <a:off x="886095" y="2252693"/>
            <a:ext cx="2092288" cy="2659831"/>
          </a:xfrm>
          <a:prstGeom prst="rect">
            <a:avLst/>
          </a:prstGeom>
        </p:spPr>
      </p:pic>
    </p:spTree>
    <p:extLst>
      <p:ext uri="{BB962C8B-B14F-4D97-AF65-F5344CB8AC3E}">
        <p14:creationId xmlns:p14="http://schemas.microsoft.com/office/powerpoint/2010/main" val="156189801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 for Today</a:t>
            </a:r>
            <a:endParaRPr lang="en-US" dirty="0"/>
          </a:p>
        </p:txBody>
      </p:sp>
      <p:sp>
        <p:nvSpPr>
          <p:cNvPr id="3" name="Content Placeholder 2"/>
          <p:cNvSpPr>
            <a:spLocks noGrp="1"/>
          </p:cNvSpPr>
          <p:nvPr>
            <p:ph idx="1"/>
          </p:nvPr>
        </p:nvSpPr>
        <p:spPr/>
        <p:txBody>
          <a:bodyPr/>
          <a:lstStyle/>
          <a:p>
            <a:pPr marL="0" indent="0">
              <a:buNone/>
            </a:pPr>
            <a:r>
              <a:rPr lang="en-US" b="1" dirty="0" smtClean="0"/>
              <a:t>Anti-Gnashing Gashing Tips</a:t>
            </a:r>
          </a:p>
          <a:p>
            <a:pPr marL="0" indent="0">
              <a:buNone/>
            </a:pPr>
            <a:r>
              <a:rPr lang="en-US" b="1" dirty="0" smtClean="0"/>
              <a:t>How the Kernel Makes a Process:</a:t>
            </a:r>
          </a:p>
          <a:p>
            <a:pPr marL="0" indent="0">
              <a:buNone/>
            </a:pPr>
            <a:r>
              <a:rPr lang="en-US" b="1" dirty="0"/>
              <a:t>	</a:t>
            </a:r>
            <a:r>
              <a:rPr lang="en-US" b="1" dirty="0" smtClean="0"/>
              <a:t>Virtual Memory</a:t>
            </a:r>
            <a:endParaRPr lang="en-US" b="1" dirty="0"/>
          </a:p>
        </p:txBody>
      </p:sp>
      <p:sp>
        <p:nvSpPr>
          <p:cNvPr id="6" name="Slide Number Placeholder 5"/>
          <p:cNvSpPr>
            <a:spLocks noGrp="1"/>
          </p:cNvSpPr>
          <p:nvPr>
            <p:ph type="sldNum" sz="quarter" idx="12"/>
          </p:nvPr>
        </p:nvSpPr>
        <p:spPr/>
        <p:txBody>
          <a:bodyPr/>
          <a:lstStyle/>
          <a:p>
            <a:fld id="{6507B5A5-F0C2-644D-AEA7-E773B6B78F38}" type="slidenum">
              <a:rPr lang="en-US" smtClean="0"/>
              <a:pPr/>
              <a:t>1</a:t>
            </a:fld>
            <a:endParaRPr lang="en-US"/>
          </a:p>
        </p:txBody>
      </p:sp>
      <p:sp>
        <p:nvSpPr>
          <p:cNvPr id="4" name="TextBox 3"/>
          <p:cNvSpPr txBox="1"/>
          <p:nvPr/>
        </p:nvSpPr>
        <p:spPr>
          <a:xfrm>
            <a:off x="618435" y="3556002"/>
            <a:ext cx="2509822" cy="461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n-US" sz="2400" b="1" dirty="0" smtClean="0"/>
              <a:t>PS2 is Due Sunday</a:t>
            </a:r>
            <a:endParaRPr lang="en-US" sz="2400" b="1" dirty="0"/>
          </a:p>
        </p:txBody>
      </p:sp>
      <p:sp>
        <p:nvSpPr>
          <p:cNvPr id="7" name="TextBox 6"/>
          <p:cNvSpPr txBox="1"/>
          <p:nvPr/>
        </p:nvSpPr>
        <p:spPr>
          <a:xfrm>
            <a:off x="4059585" y="3036006"/>
            <a:ext cx="4627217" cy="156966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sz="2400" b="1" dirty="0" smtClean="0"/>
              <a:t>Exam 1 is out after class Tuesday (Feb 11) due 11:59pm Thursday (Feb 13) – open resources, most questions will be taken from notes</a:t>
            </a:r>
            <a:endParaRPr lang="en-US" sz="2400" b="1" dirty="0"/>
          </a:p>
        </p:txBody>
      </p:sp>
    </p:spTree>
    <p:extLst>
      <p:ext uri="{BB962C8B-B14F-4D97-AF65-F5344CB8AC3E}">
        <p14:creationId xmlns:p14="http://schemas.microsoft.com/office/powerpoint/2010/main" val="354691433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57202" y="1998337"/>
            <a:ext cx="7675709" cy="2086899"/>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sz="4400" dirty="0"/>
          </a:p>
        </p:txBody>
      </p:sp>
      <p:sp>
        <p:nvSpPr>
          <p:cNvPr id="2" name="Title 1"/>
          <p:cNvSpPr>
            <a:spLocks noGrp="1"/>
          </p:cNvSpPr>
          <p:nvPr>
            <p:ph type="title"/>
          </p:nvPr>
        </p:nvSpPr>
        <p:spPr/>
        <p:txBody>
          <a:bodyPr/>
          <a:lstStyle/>
          <a:p>
            <a:r>
              <a:rPr lang="en-US" dirty="0" smtClean="0"/>
              <a:t>Memory Isolation</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19</a:t>
            </a:fld>
            <a:endParaRPr lang="en-US"/>
          </a:p>
        </p:txBody>
      </p:sp>
      <p:sp>
        <p:nvSpPr>
          <p:cNvPr id="6" name="Rectangle 5"/>
          <p:cNvSpPr/>
          <p:nvPr/>
        </p:nvSpPr>
        <p:spPr>
          <a:xfrm>
            <a:off x="2075157" y="2166438"/>
            <a:ext cx="2846249" cy="175069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dirty="0" smtClean="0"/>
              <a:t>Memory Space 1</a:t>
            </a:r>
            <a:endParaRPr lang="en-US" sz="4400" dirty="0"/>
          </a:p>
        </p:txBody>
      </p:sp>
      <p:sp>
        <p:nvSpPr>
          <p:cNvPr id="7" name="Rectangle 6"/>
          <p:cNvSpPr/>
          <p:nvPr/>
        </p:nvSpPr>
        <p:spPr>
          <a:xfrm>
            <a:off x="5073806" y="2166438"/>
            <a:ext cx="2846249" cy="175069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4400" dirty="0" smtClean="0"/>
              <a:t>Memory Space 2</a:t>
            </a:r>
            <a:endParaRPr lang="en-US" sz="4400" dirty="0"/>
          </a:p>
        </p:txBody>
      </p:sp>
      <p:sp>
        <p:nvSpPr>
          <p:cNvPr id="9" name="TextBox 8"/>
          <p:cNvSpPr txBox="1"/>
          <p:nvPr/>
        </p:nvSpPr>
        <p:spPr>
          <a:xfrm>
            <a:off x="895833" y="1063230"/>
            <a:ext cx="7288774" cy="830997"/>
          </a:xfrm>
          <a:prstGeom prst="rect">
            <a:avLst/>
          </a:prstGeom>
          <a:noFill/>
        </p:spPr>
        <p:txBody>
          <a:bodyPr wrap="none" rtlCol="0">
            <a:spAutoFit/>
          </a:bodyPr>
          <a:lstStyle/>
          <a:p>
            <a:r>
              <a:rPr lang="en-US" sz="2400" b="1" dirty="0" smtClean="0"/>
              <a:t>Process 1</a:t>
            </a:r>
            <a:r>
              <a:rPr lang="en-US" sz="2400" dirty="0" smtClean="0"/>
              <a:t> should only be able to access </a:t>
            </a:r>
            <a:r>
              <a:rPr lang="en-US" sz="2400" b="1" dirty="0" smtClean="0"/>
              <a:t>Memory Space 1</a:t>
            </a:r>
          </a:p>
          <a:p>
            <a:r>
              <a:rPr lang="en-US" sz="2400" b="1" dirty="0" smtClean="0"/>
              <a:t>Process 2</a:t>
            </a:r>
            <a:r>
              <a:rPr lang="en-US" sz="2400" dirty="0" smtClean="0"/>
              <a:t> should only be able to access </a:t>
            </a:r>
            <a:r>
              <a:rPr lang="en-US" sz="2400" b="1" dirty="0" smtClean="0"/>
              <a:t>Memory Space 2</a:t>
            </a:r>
            <a:endParaRPr lang="en-US" sz="2400" b="1" dirty="0"/>
          </a:p>
        </p:txBody>
      </p:sp>
      <p:sp>
        <p:nvSpPr>
          <p:cNvPr id="10" name="TextBox 9"/>
          <p:cNvSpPr txBox="1"/>
          <p:nvPr/>
        </p:nvSpPr>
        <p:spPr>
          <a:xfrm rot="16200000">
            <a:off x="7533" y="2857119"/>
            <a:ext cx="1776598" cy="369332"/>
          </a:xfrm>
          <a:prstGeom prst="rect">
            <a:avLst/>
          </a:prstGeom>
          <a:noFill/>
        </p:spPr>
        <p:txBody>
          <a:bodyPr wrap="none" rtlCol="0">
            <a:spAutoFit/>
          </a:bodyPr>
          <a:lstStyle/>
          <a:p>
            <a:r>
              <a:rPr lang="en-US" dirty="0" smtClean="0"/>
              <a:t>Physical memory</a:t>
            </a:r>
            <a:endParaRPr lang="en-US" dirty="0"/>
          </a:p>
        </p:txBody>
      </p:sp>
      <p:sp>
        <p:nvSpPr>
          <p:cNvPr id="11" name="TextBox 10"/>
          <p:cNvSpPr txBox="1"/>
          <p:nvPr/>
        </p:nvSpPr>
        <p:spPr>
          <a:xfrm>
            <a:off x="1770725" y="4242772"/>
            <a:ext cx="6592870" cy="369332"/>
          </a:xfrm>
          <a:prstGeom prst="rect">
            <a:avLst/>
          </a:prstGeom>
          <a:noFill/>
        </p:spPr>
        <p:txBody>
          <a:bodyPr wrap="none" rtlCol="0">
            <a:spAutoFit/>
          </a:bodyPr>
          <a:lstStyle/>
          <a:p>
            <a:r>
              <a:rPr lang="en-US" i="1" dirty="0" smtClean="0"/>
              <a:t>Do we need special hardware support do provide memory isolation?</a:t>
            </a:r>
            <a:endParaRPr lang="en-US" i="1" dirty="0"/>
          </a:p>
        </p:txBody>
      </p:sp>
    </p:spTree>
    <p:extLst>
      <p:ext uri="{BB962C8B-B14F-4D97-AF65-F5344CB8AC3E}">
        <p14:creationId xmlns:p14="http://schemas.microsoft.com/office/powerpoint/2010/main" val="204574804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Software-Based Memory Isolation</a:t>
            </a:r>
            <a:endParaRPr lang="en-US" dirty="0"/>
          </a:p>
        </p:txBody>
      </p:sp>
      <p:sp>
        <p:nvSpPr>
          <p:cNvPr id="6" name="Slide Number Placeholder 5"/>
          <p:cNvSpPr>
            <a:spLocks noGrp="1"/>
          </p:cNvSpPr>
          <p:nvPr>
            <p:ph type="sldNum" sz="quarter" idx="12"/>
          </p:nvPr>
        </p:nvSpPr>
        <p:spPr/>
        <p:txBody>
          <a:bodyPr/>
          <a:lstStyle/>
          <a:p>
            <a:fld id="{6507B5A5-F0C2-644D-AEA7-E773B6B78F38}" type="slidenum">
              <a:rPr lang="en-US" smtClean="0"/>
              <a:pPr/>
              <a:t>20</a:t>
            </a:fld>
            <a:endParaRPr lang="en-US"/>
          </a:p>
        </p:txBody>
      </p:sp>
      <p:sp>
        <p:nvSpPr>
          <p:cNvPr id="7" name="Rectangle 6"/>
          <p:cNvSpPr/>
          <p:nvPr/>
        </p:nvSpPr>
        <p:spPr>
          <a:xfrm>
            <a:off x="457200" y="1821652"/>
            <a:ext cx="3309370" cy="1384995"/>
          </a:xfrm>
          <a:prstGeom prst="rect">
            <a:avLst/>
          </a:prstGeom>
        </p:spPr>
        <p:txBody>
          <a:bodyPr wrap="none">
            <a:spAutoFit/>
          </a:bodyPr>
          <a:lstStyle/>
          <a:p>
            <a:r>
              <a:rPr lang="en-US" sz="2800" b="1" dirty="0" smtClean="0">
                <a:solidFill>
                  <a:schemeClr val="accent4">
                    <a:lumMod val="75000"/>
                  </a:schemeClr>
                </a:solidFill>
              </a:rPr>
              <a:t>…</a:t>
            </a:r>
          </a:p>
          <a:p>
            <a:r>
              <a:rPr lang="en-US" sz="2800" b="1" dirty="0" err="1" smtClean="0">
                <a:solidFill>
                  <a:schemeClr val="accent4">
                    <a:lumMod val="75000"/>
                  </a:schemeClr>
                </a:solidFill>
              </a:rPr>
              <a:t>movq</a:t>
            </a:r>
            <a:r>
              <a:rPr lang="en-US" sz="2800" b="1" dirty="0" smtClean="0">
                <a:solidFill>
                  <a:schemeClr val="accent4">
                    <a:lumMod val="75000"/>
                  </a:schemeClr>
                </a:solidFill>
              </a:rPr>
              <a:t> %</a:t>
            </a:r>
            <a:r>
              <a:rPr lang="en-US" sz="2800" b="1" dirty="0" err="1">
                <a:solidFill>
                  <a:schemeClr val="accent4">
                    <a:lumMod val="75000"/>
                  </a:schemeClr>
                </a:solidFill>
              </a:rPr>
              <a:t>rax</a:t>
            </a:r>
            <a:r>
              <a:rPr lang="en-US" sz="2800" b="1" dirty="0">
                <a:solidFill>
                  <a:schemeClr val="accent4">
                    <a:lumMod val="75000"/>
                  </a:schemeClr>
                </a:solidFill>
              </a:rPr>
              <a:t>, -8(%</a:t>
            </a:r>
            <a:r>
              <a:rPr lang="en-US" sz="2800" b="1" dirty="0" err="1">
                <a:solidFill>
                  <a:schemeClr val="accent4">
                    <a:lumMod val="75000"/>
                  </a:schemeClr>
                </a:solidFill>
              </a:rPr>
              <a:t>rbp</a:t>
            </a:r>
            <a:r>
              <a:rPr lang="en-US" sz="2800" b="1" dirty="0" smtClean="0">
                <a:solidFill>
                  <a:schemeClr val="accent4">
                    <a:lumMod val="75000"/>
                  </a:schemeClr>
                </a:solidFill>
              </a:rPr>
              <a:t>)</a:t>
            </a:r>
          </a:p>
          <a:p>
            <a:r>
              <a:rPr lang="en-US" sz="2800" b="1" dirty="0" smtClean="0">
                <a:solidFill>
                  <a:schemeClr val="accent4">
                    <a:lumMod val="75000"/>
                  </a:schemeClr>
                </a:solidFill>
              </a:rPr>
              <a:t>…</a:t>
            </a:r>
          </a:p>
        </p:txBody>
      </p:sp>
      <p:sp>
        <p:nvSpPr>
          <p:cNvPr id="8" name="Rectangle 7"/>
          <p:cNvSpPr/>
          <p:nvPr/>
        </p:nvSpPr>
        <p:spPr>
          <a:xfrm>
            <a:off x="476243" y="1156314"/>
            <a:ext cx="3322514" cy="44826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t>Original Code</a:t>
            </a:r>
            <a:endParaRPr lang="en-US" sz="2800" dirty="0"/>
          </a:p>
        </p:txBody>
      </p:sp>
      <p:sp>
        <p:nvSpPr>
          <p:cNvPr id="9" name="Right Arrow 8"/>
          <p:cNvSpPr/>
          <p:nvPr/>
        </p:nvSpPr>
        <p:spPr>
          <a:xfrm>
            <a:off x="3798757" y="2264125"/>
            <a:ext cx="1519060" cy="1269879"/>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Safe Loader</a:t>
            </a:r>
            <a:endParaRPr lang="en-US" dirty="0"/>
          </a:p>
        </p:txBody>
      </p:sp>
      <p:sp>
        <p:nvSpPr>
          <p:cNvPr id="10" name="Rectangle 9"/>
          <p:cNvSpPr/>
          <p:nvPr/>
        </p:nvSpPr>
        <p:spPr>
          <a:xfrm>
            <a:off x="5412965" y="1821652"/>
            <a:ext cx="3249608" cy="2246769"/>
          </a:xfrm>
          <a:prstGeom prst="rect">
            <a:avLst/>
          </a:prstGeom>
        </p:spPr>
        <p:txBody>
          <a:bodyPr wrap="none">
            <a:spAutoFit/>
          </a:bodyPr>
          <a:lstStyle/>
          <a:p>
            <a:r>
              <a:rPr lang="en-US" sz="2800" b="1" dirty="0" smtClean="0">
                <a:solidFill>
                  <a:schemeClr val="accent4">
                    <a:lumMod val="75000"/>
                  </a:schemeClr>
                </a:solidFill>
              </a:rPr>
              <a:t>…</a:t>
            </a:r>
          </a:p>
          <a:p>
            <a:r>
              <a:rPr lang="en-US" sz="2800" b="1" dirty="0" err="1" smtClean="0">
                <a:solidFill>
                  <a:schemeClr val="accent4">
                    <a:lumMod val="75000"/>
                  </a:schemeClr>
                </a:solidFill>
              </a:rPr>
              <a:t>movq</a:t>
            </a:r>
            <a:r>
              <a:rPr lang="en-US" sz="2800" b="1" dirty="0" smtClean="0">
                <a:solidFill>
                  <a:schemeClr val="accent4">
                    <a:lumMod val="75000"/>
                  </a:schemeClr>
                </a:solidFill>
              </a:rPr>
              <a:t> -8(%</a:t>
            </a:r>
            <a:r>
              <a:rPr lang="en-US" sz="2800" b="1" dirty="0" err="1" smtClean="0">
                <a:solidFill>
                  <a:schemeClr val="accent4">
                    <a:lumMod val="75000"/>
                  </a:schemeClr>
                </a:solidFill>
              </a:rPr>
              <a:t>rbp</a:t>
            </a:r>
            <a:r>
              <a:rPr lang="en-US" sz="2800" b="1" dirty="0" smtClean="0">
                <a:solidFill>
                  <a:schemeClr val="accent4">
                    <a:lumMod val="75000"/>
                  </a:schemeClr>
                </a:solidFill>
              </a:rPr>
              <a:t>),%</a:t>
            </a:r>
            <a:r>
              <a:rPr lang="en-US" sz="2800" b="1" dirty="0" err="1" smtClean="0">
                <a:solidFill>
                  <a:schemeClr val="accent4">
                    <a:lumMod val="75000"/>
                  </a:schemeClr>
                </a:solidFill>
              </a:rPr>
              <a:t>rdx</a:t>
            </a:r>
            <a:endParaRPr lang="en-US" sz="2800" b="1" dirty="0" smtClean="0">
              <a:solidFill>
                <a:schemeClr val="accent4">
                  <a:lumMod val="75000"/>
                </a:schemeClr>
              </a:solidFill>
            </a:endParaRPr>
          </a:p>
          <a:p>
            <a:r>
              <a:rPr lang="en-US" sz="2800" b="1" dirty="0" err="1" smtClean="0">
                <a:solidFill>
                  <a:schemeClr val="accent4">
                    <a:lumMod val="75000"/>
                  </a:schemeClr>
                </a:solidFill>
              </a:rPr>
              <a:t>andq</a:t>
            </a:r>
            <a:r>
              <a:rPr lang="en-US" sz="2800" b="1" dirty="0" smtClean="0">
                <a:solidFill>
                  <a:schemeClr val="accent4">
                    <a:lumMod val="75000"/>
                  </a:schemeClr>
                </a:solidFill>
              </a:rPr>
              <a:t> %</a:t>
            </a:r>
            <a:r>
              <a:rPr lang="en-US" sz="2800" b="1" dirty="0" err="1" smtClean="0">
                <a:solidFill>
                  <a:schemeClr val="accent4">
                    <a:lumMod val="75000"/>
                  </a:schemeClr>
                </a:solidFill>
              </a:rPr>
              <a:t>rdx</a:t>
            </a:r>
            <a:r>
              <a:rPr lang="en-US" sz="2800" b="1" dirty="0" smtClean="0">
                <a:solidFill>
                  <a:schemeClr val="accent4">
                    <a:lumMod val="75000"/>
                  </a:schemeClr>
                </a:solidFill>
              </a:rPr>
              <a:t>,%</a:t>
            </a:r>
            <a:r>
              <a:rPr lang="en-US" sz="2800" b="1" dirty="0" err="1" smtClean="0">
                <a:solidFill>
                  <a:schemeClr val="accent4">
                    <a:lumMod val="75000"/>
                  </a:schemeClr>
                </a:solidFill>
              </a:rPr>
              <a:t>rgx</a:t>
            </a:r>
            <a:endParaRPr lang="en-US" sz="2800" b="1" dirty="0" smtClean="0">
              <a:solidFill>
                <a:schemeClr val="accent4">
                  <a:lumMod val="75000"/>
                </a:schemeClr>
              </a:solidFill>
            </a:endParaRPr>
          </a:p>
          <a:p>
            <a:r>
              <a:rPr lang="en-US" sz="2800" b="1" dirty="0" err="1" smtClean="0">
                <a:solidFill>
                  <a:schemeClr val="accent4">
                    <a:lumMod val="75000"/>
                  </a:schemeClr>
                </a:solidFill>
              </a:rPr>
              <a:t>movq</a:t>
            </a:r>
            <a:r>
              <a:rPr lang="en-US" sz="2800" b="1" dirty="0" smtClean="0">
                <a:solidFill>
                  <a:schemeClr val="accent4">
                    <a:lumMod val="75000"/>
                  </a:schemeClr>
                </a:solidFill>
              </a:rPr>
              <a:t>  %</a:t>
            </a:r>
            <a:r>
              <a:rPr lang="en-US" sz="2800" b="1" dirty="0" err="1">
                <a:solidFill>
                  <a:schemeClr val="accent4">
                    <a:lumMod val="75000"/>
                  </a:schemeClr>
                </a:solidFill>
              </a:rPr>
              <a:t>rax</a:t>
            </a:r>
            <a:r>
              <a:rPr lang="en-US" sz="2800" b="1" dirty="0">
                <a:solidFill>
                  <a:schemeClr val="accent4">
                    <a:lumMod val="75000"/>
                  </a:schemeClr>
                </a:solidFill>
              </a:rPr>
              <a:t>, </a:t>
            </a:r>
            <a:r>
              <a:rPr lang="en-US" sz="2800" b="1" dirty="0" smtClean="0">
                <a:solidFill>
                  <a:schemeClr val="accent4">
                    <a:lumMod val="75000"/>
                  </a:schemeClr>
                </a:solidFill>
              </a:rPr>
              <a:t>%</a:t>
            </a:r>
            <a:r>
              <a:rPr lang="en-US" sz="2800" b="1" dirty="0" err="1" smtClean="0">
                <a:solidFill>
                  <a:schemeClr val="accent4">
                    <a:lumMod val="75000"/>
                  </a:schemeClr>
                </a:solidFill>
              </a:rPr>
              <a:t>rdx</a:t>
            </a:r>
            <a:endParaRPr lang="en-US" sz="2800" b="1" dirty="0" smtClean="0">
              <a:solidFill>
                <a:schemeClr val="accent4">
                  <a:lumMod val="75000"/>
                </a:schemeClr>
              </a:solidFill>
            </a:endParaRPr>
          </a:p>
          <a:p>
            <a:r>
              <a:rPr lang="en-US" sz="2800" b="1" dirty="0" smtClean="0">
                <a:solidFill>
                  <a:schemeClr val="accent4">
                    <a:lumMod val="75000"/>
                  </a:schemeClr>
                </a:solidFill>
              </a:rPr>
              <a:t>…</a:t>
            </a:r>
          </a:p>
        </p:txBody>
      </p:sp>
      <p:sp>
        <p:nvSpPr>
          <p:cNvPr id="11" name="Rectangle 10"/>
          <p:cNvSpPr/>
          <p:nvPr/>
        </p:nvSpPr>
        <p:spPr>
          <a:xfrm>
            <a:off x="5317817" y="1156314"/>
            <a:ext cx="3322514" cy="448262"/>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800" dirty="0" smtClean="0"/>
              <a:t>“Sandboxed” Code</a:t>
            </a:r>
            <a:endParaRPr lang="en-US" sz="2800" dirty="0"/>
          </a:p>
        </p:txBody>
      </p:sp>
      <p:sp>
        <p:nvSpPr>
          <p:cNvPr id="12" name="TextBox 11"/>
          <p:cNvSpPr txBox="1"/>
          <p:nvPr/>
        </p:nvSpPr>
        <p:spPr>
          <a:xfrm>
            <a:off x="5114158" y="3720011"/>
            <a:ext cx="3589775" cy="923330"/>
          </a:xfrm>
          <a:prstGeom prst="rect">
            <a:avLst/>
          </a:prstGeom>
          <a:solidFill>
            <a:schemeClr val="accent3">
              <a:lumMod val="40000"/>
              <a:lumOff val="60000"/>
            </a:schemeClr>
          </a:solidFill>
        </p:spPr>
        <p:txBody>
          <a:bodyPr wrap="square" rtlCol="0">
            <a:spAutoFit/>
          </a:bodyPr>
          <a:lstStyle/>
          <a:p>
            <a:r>
              <a:rPr lang="en-US" dirty="0" smtClean="0"/>
              <a:t>Assumes %</a:t>
            </a:r>
            <a:r>
              <a:rPr lang="en-US" dirty="0" err="1" smtClean="0"/>
              <a:t>rdx</a:t>
            </a:r>
            <a:r>
              <a:rPr lang="en-US" dirty="0" smtClean="0"/>
              <a:t> is reserved and %</a:t>
            </a:r>
            <a:r>
              <a:rPr lang="en-US" dirty="0" err="1" smtClean="0"/>
              <a:t>rgx</a:t>
            </a:r>
            <a:r>
              <a:rPr lang="en-US" dirty="0" smtClean="0"/>
              <a:t> is protected and holds a mask for the memory segment</a:t>
            </a:r>
            <a:endParaRPr lang="en-US" dirty="0"/>
          </a:p>
        </p:txBody>
      </p:sp>
    </p:spTree>
    <p:extLst>
      <p:ext uri="{BB962C8B-B14F-4D97-AF65-F5344CB8AC3E}">
        <p14:creationId xmlns:p14="http://schemas.microsoft.com/office/powerpoint/2010/main" val="344841785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21</a:t>
            </a:fld>
            <a:endParaRPr lang="en-US"/>
          </a:p>
        </p:txBody>
      </p:sp>
      <p:sp>
        <p:nvSpPr>
          <p:cNvPr id="8" name="TextBox 7"/>
          <p:cNvSpPr txBox="1"/>
          <p:nvPr/>
        </p:nvSpPr>
        <p:spPr>
          <a:xfrm>
            <a:off x="6198765" y="680018"/>
            <a:ext cx="1970211" cy="584776"/>
          </a:xfrm>
          <a:prstGeom prst="rect">
            <a:avLst/>
          </a:prstGeom>
          <a:noFill/>
        </p:spPr>
        <p:txBody>
          <a:bodyPr wrap="none" rtlCol="0">
            <a:spAutoFit/>
          </a:bodyPr>
          <a:lstStyle/>
          <a:p>
            <a:r>
              <a:rPr lang="en-US" sz="3200" dirty="0" smtClean="0"/>
              <a:t>SOSP 1993</a:t>
            </a:r>
            <a:endParaRPr lang="en-US" sz="3200" dirty="0"/>
          </a:p>
        </p:txBody>
      </p:sp>
      <p:pic>
        <p:nvPicPr>
          <p:cNvPr id="10" name="Picture 9" descr="Screen Shot 2013-11-11 at 1.58.53 PM.png"/>
          <p:cNvPicPr>
            <a:picLocks noChangeAspect="1"/>
          </p:cNvPicPr>
          <p:nvPr/>
        </p:nvPicPr>
        <p:blipFill>
          <a:blip r:embed="rId2">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val="0"/>
              </a:ext>
            </a:extLst>
          </a:blip>
          <a:stretch>
            <a:fillRect/>
          </a:stretch>
        </p:blipFill>
        <p:spPr>
          <a:xfrm>
            <a:off x="208499" y="233424"/>
            <a:ext cx="5499724" cy="1647412"/>
          </a:xfrm>
          <a:prstGeom prst="rect">
            <a:avLst/>
          </a:prstGeom>
          <a:ln>
            <a:noFill/>
          </a:ln>
          <a:effectLst>
            <a:outerShdw blurRad="292100" dist="139700" dir="2700000" algn="tl" rotWithShape="0">
              <a:srgbClr val="333333">
                <a:alpha val="65000"/>
              </a:srgbClr>
            </a:outerShdw>
          </a:effectLst>
        </p:spPr>
      </p:pic>
      <p:pic>
        <p:nvPicPr>
          <p:cNvPr id="11" name="Picture 10" descr="Screen Shot 2013-11-11 at 2.00.36 PM.png"/>
          <p:cNvPicPr>
            <a:picLocks noChangeAspect="1"/>
          </p:cNvPicPr>
          <p:nvPr/>
        </p:nvPicPr>
        <p:blipFill rotWithShape="1">
          <a:blip r:embed="rId4">
            <a:extLst>
              <a:ext uri="{28A0092B-C50C-407E-A947-70E740481C1C}">
                <a14:useLocalDpi xmlns:a14="http://schemas.microsoft.com/office/drawing/2010/main" val="0"/>
              </a:ext>
            </a:extLst>
          </a:blip>
          <a:srcRect b="19518"/>
          <a:stretch/>
        </p:blipFill>
        <p:spPr>
          <a:xfrm>
            <a:off x="2687821" y="1748413"/>
            <a:ext cx="6197157" cy="331213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7017615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22</a:t>
            </a:fld>
            <a:endParaRPr lang="en-US"/>
          </a:p>
        </p:txBody>
      </p:sp>
      <p:pic>
        <p:nvPicPr>
          <p:cNvPr id="17" name="Picture 16" descr="Screen Shot 2013-11-11 at 2.16.2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392" y="1401201"/>
            <a:ext cx="6101340" cy="3449014"/>
          </a:xfrm>
          <a:prstGeom prst="rect">
            <a:avLst/>
          </a:prstGeom>
          <a:ln>
            <a:noFill/>
          </a:ln>
          <a:effectLst>
            <a:outerShdw blurRad="292100" dist="139700" dir="2700000" algn="tl" rotWithShape="0">
              <a:srgbClr val="333333">
                <a:alpha val="65000"/>
              </a:srgbClr>
            </a:outerShdw>
          </a:effectLst>
        </p:spPr>
      </p:pic>
      <p:pic>
        <p:nvPicPr>
          <p:cNvPr id="18" name="Picture 17" descr="Screen Shot 2013-11-11 at 2.17.27 PM.png"/>
          <p:cNvPicPr>
            <a:picLocks noChangeAspect="1"/>
          </p:cNvPicPr>
          <p:nvPr/>
        </p:nvPicPr>
        <p:blipFill rotWithShape="1">
          <a:blip r:embed="rId3">
            <a:duotone>
              <a:prstClr val="black"/>
              <a:schemeClr val="tx2">
                <a:tint val="45000"/>
                <a:satMod val="400000"/>
              </a:schemeClr>
            </a:duotone>
            <a:extLst>
              <a:ext uri="{28A0092B-C50C-407E-A947-70E740481C1C}">
                <a14:useLocalDpi xmlns:a14="http://schemas.microsoft.com/office/drawing/2010/main" val="0"/>
              </a:ext>
            </a:extLst>
          </a:blip>
          <a:srcRect l="7065" t="16051" r="7907" b="7620"/>
          <a:stretch/>
        </p:blipFill>
        <p:spPr>
          <a:xfrm>
            <a:off x="2441682" y="196883"/>
            <a:ext cx="6527562" cy="1653795"/>
          </a:xfrm>
          <a:prstGeom prst="rect">
            <a:avLst/>
          </a:prstGeom>
          <a:ln>
            <a:noFill/>
          </a:ln>
          <a:effectLst>
            <a:outerShdw blurRad="292100" dist="139700" dir="2700000" algn="tl" rotWithShape="0">
              <a:srgbClr val="333333">
                <a:alpha val="65000"/>
              </a:srgbClr>
            </a:outerShdw>
          </a:effectLst>
        </p:spPr>
      </p:pic>
      <p:pic>
        <p:nvPicPr>
          <p:cNvPr id="19" name="Picture 18" descr="Screen Shot 2013-11-11 at 2.18.30 PM.png"/>
          <p:cNvPicPr>
            <a:picLocks noChangeAspect="1"/>
          </p:cNvPicPr>
          <p:nvPr/>
        </p:nvPicPr>
        <p:blipFill>
          <a:blip r:embed="rId4">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3411869" y="2499567"/>
            <a:ext cx="5294622" cy="88887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7101850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Hardware-Based Memory Isolation</a:t>
            </a:r>
            <a:endParaRPr lang="en-US" dirty="0"/>
          </a:p>
        </p:txBody>
      </p:sp>
      <p:sp>
        <p:nvSpPr>
          <p:cNvPr id="6" name="Slide Number Placeholder 5"/>
          <p:cNvSpPr>
            <a:spLocks noGrp="1"/>
          </p:cNvSpPr>
          <p:nvPr>
            <p:ph type="sldNum" sz="quarter" idx="12"/>
          </p:nvPr>
        </p:nvSpPr>
        <p:spPr/>
        <p:txBody>
          <a:bodyPr/>
          <a:lstStyle/>
          <a:p>
            <a:fld id="{6507B5A5-F0C2-644D-AEA7-E773B6B78F38}" type="slidenum">
              <a:rPr lang="en-US" smtClean="0"/>
              <a:pPr/>
              <a:t>23</a:t>
            </a:fld>
            <a:endParaRPr lang="en-US"/>
          </a:p>
        </p:txBody>
      </p:sp>
      <p:sp>
        <p:nvSpPr>
          <p:cNvPr id="7" name="Rectangle 6"/>
          <p:cNvSpPr/>
          <p:nvPr/>
        </p:nvSpPr>
        <p:spPr>
          <a:xfrm>
            <a:off x="604616" y="1728094"/>
            <a:ext cx="3309370" cy="1384995"/>
          </a:xfrm>
          <a:prstGeom prst="rect">
            <a:avLst/>
          </a:prstGeom>
        </p:spPr>
        <p:txBody>
          <a:bodyPr wrap="none">
            <a:spAutoFit/>
          </a:bodyPr>
          <a:lstStyle/>
          <a:p>
            <a:r>
              <a:rPr lang="en-US" sz="2800" b="1" dirty="0" smtClean="0">
                <a:solidFill>
                  <a:schemeClr val="accent4">
                    <a:lumMod val="75000"/>
                  </a:schemeClr>
                </a:solidFill>
              </a:rPr>
              <a:t>…</a:t>
            </a:r>
          </a:p>
          <a:p>
            <a:r>
              <a:rPr lang="en-US" sz="2800" b="1" dirty="0" err="1" smtClean="0">
                <a:solidFill>
                  <a:schemeClr val="accent4">
                    <a:lumMod val="75000"/>
                  </a:schemeClr>
                </a:solidFill>
              </a:rPr>
              <a:t>movq</a:t>
            </a:r>
            <a:r>
              <a:rPr lang="en-US" sz="2800" b="1" dirty="0" smtClean="0">
                <a:solidFill>
                  <a:schemeClr val="accent4">
                    <a:lumMod val="75000"/>
                  </a:schemeClr>
                </a:solidFill>
              </a:rPr>
              <a:t> %</a:t>
            </a:r>
            <a:r>
              <a:rPr lang="en-US" sz="2800" b="1" dirty="0" err="1">
                <a:solidFill>
                  <a:schemeClr val="accent4">
                    <a:lumMod val="75000"/>
                  </a:schemeClr>
                </a:solidFill>
              </a:rPr>
              <a:t>rax</a:t>
            </a:r>
            <a:r>
              <a:rPr lang="en-US" sz="2800" b="1" dirty="0">
                <a:solidFill>
                  <a:schemeClr val="accent4">
                    <a:lumMod val="75000"/>
                  </a:schemeClr>
                </a:solidFill>
              </a:rPr>
              <a:t>, -8(%</a:t>
            </a:r>
            <a:r>
              <a:rPr lang="en-US" sz="2800" b="1" dirty="0" err="1">
                <a:solidFill>
                  <a:schemeClr val="accent4">
                    <a:lumMod val="75000"/>
                  </a:schemeClr>
                </a:solidFill>
              </a:rPr>
              <a:t>rbp</a:t>
            </a:r>
            <a:r>
              <a:rPr lang="en-US" sz="2800" b="1" dirty="0" smtClean="0">
                <a:solidFill>
                  <a:schemeClr val="accent4">
                    <a:lumMod val="75000"/>
                  </a:schemeClr>
                </a:solidFill>
              </a:rPr>
              <a:t>)</a:t>
            </a:r>
          </a:p>
          <a:p>
            <a:r>
              <a:rPr lang="en-US" sz="2800" b="1" dirty="0" smtClean="0">
                <a:solidFill>
                  <a:schemeClr val="accent4">
                    <a:lumMod val="75000"/>
                  </a:schemeClr>
                </a:solidFill>
              </a:rPr>
              <a:t>…</a:t>
            </a:r>
          </a:p>
        </p:txBody>
      </p:sp>
      <p:sp>
        <p:nvSpPr>
          <p:cNvPr id="8" name="Rectangle 7"/>
          <p:cNvSpPr/>
          <p:nvPr/>
        </p:nvSpPr>
        <p:spPr>
          <a:xfrm>
            <a:off x="476243" y="1156785"/>
            <a:ext cx="3322514" cy="46747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t>Original Code</a:t>
            </a:r>
            <a:endParaRPr lang="en-US" sz="2800" dirty="0"/>
          </a:p>
        </p:txBody>
      </p:sp>
      <p:sp>
        <p:nvSpPr>
          <p:cNvPr id="11" name="Rectangle 10"/>
          <p:cNvSpPr/>
          <p:nvPr/>
        </p:nvSpPr>
        <p:spPr>
          <a:xfrm>
            <a:off x="5317817" y="1156785"/>
            <a:ext cx="3322514" cy="46747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t>Running Code</a:t>
            </a:r>
            <a:endParaRPr lang="en-US" sz="2800" dirty="0"/>
          </a:p>
        </p:txBody>
      </p:sp>
      <p:sp>
        <p:nvSpPr>
          <p:cNvPr id="13" name="Rectangle 12"/>
          <p:cNvSpPr/>
          <p:nvPr/>
        </p:nvSpPr>
        <p:spPr>
          <a:xfrm>
            <a:off x="5317817" y="1750382"/>
            <a:ext cx="3309370" cy="1384995"/>
          </a:xfrm>
          <a:prstGeom prst="rect">
            <a:avLst/>
          </a:prstGeom>
        </p:spPr>
        <p:txBody>
          <a:bodyPr wrap="none">
            <a:spAutoFit/>
          </a:bodyPr>
          <a:lstStyle/>
          <a:p>
            <a:r>
              <a:rPr lang="en-US" sz="2800" b="1" dirty="0" smtClean="0">
                <a:solidFill>
                  <a:schemeClr val="accent4">
                    <a:lumMod val="75000"/>
                  </a:schemeClr>
                </a:solidFill>
              </a:rPr>
              <a:t>…</a:t>
            </a:r>
          </a:p>
          <a:p>
            <a:r>
              <a:rPr lang="en-US" sz="2800" b="1" dirty="0" err="1" smtClean="0">
                <a:solidFill>
                  <a:schemeClr val="accent4">
                    <a:lumMod val="75000"/>
                  </a:schemeClr>
                </a:solidFill>
              </a:rPr>
              <a:t>movq</a:t>
            </a:r>
            <a:r>
              <a:rPr lang="en-US" sz="2800" b="1" dirty="0" smtClean="0">
                <a:solidFill>
                  <a:schemeClr val="accent4">
                    <a:lumMod val="75000"/>
                  </a:schemeClr>
                </a:solidFill>
              </a:rPr>
              <a:t> %</a:t>
            </a:r>
            <a:r>
              <a:rPr lang="en-US" sz="2800" b="1" dirty="0" err="1">
                <a:solidFill>
                  <a:schemeClr val="accent4">
                    <a:lumMod val="75000"/>
                  </a:schemeClr>
                </a:solidFill>
              </a:rPr>
              <a:t>rax</a:t>
            </a:r>
            <a:r>
              <a:rPr lang="en-US" sz="2800" b="1" dirty="0">
                <a:solidFill>
                  <a:schemeClr val="accent4">
                    <a:lumMod val="75000"/>
                  </a:schemeClr>
                </a:solidFill>
              </a:rPr>
              <a:t>, -8(%</a:t>
            </a:r>
            <a:r>
              <a:rPr lang="en-US" sz="2800" b="1" dirty="0" err="1">
                <a:solidFill>
                  <a:schemeClr val="accent4">
                    <a:lumMod val="75000"/>
                  </a:schemeClr>
                </a:solidFill>
              </a:rPr>
              <a:t>rbp</a:t>
            </a:r>
            <a:r>
              <a:rPr lang="en-US" sz="2800" b="1" dirty="0" smtClean="0">
                <a:solidFill>
                  <a:schemeClr val="accent4">
                    <a:lumMod val="75000"/>
                  </a:schemeClr>
                </a:solidFill>
              </a:rPr>
              <a:t>)</a:t>
            </a:r>
          </a:p>
          <a:p>
            <a:r>
              <a:rPr lang="en-US" sz="2800" b="1" dirty="0" smtClean="0">
                <a:solidFill>
                  <a:schemeClr val="accent4">
                    <a:lumMod val="75000"/>
                  </a:schemeClr>
                </a:solidFill>
              </a:rPr>
              <a:t>…</a:t>
            </a:r>
          </a:p>
        </p:txBody>
      </p:sp>
      <p:sp>
        <p:nvSpPr>
          <p:cNvPr id="3" name="Right Arrow 2"/>
          <p:cNvSpPr/>
          <p:nvPr/>
        </p:nvSpPr>
        <p:spPr>
          <a:xfrm>
            <a:off x="4138971" y="1998713"/>
            <a:ext cx="1077265" cy="45927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Loader</a:t>
            </a:r>
            <a:endParaRPr lang="en-US" dirty="0"/>
          </a:p>
        </p:txBody>
      </p:sp>
      <p:sp>
        <p:nvSpPr>
          <p:cNvPr id="14" name="Rectangle 13"/>
          <p:cNvSpPr/>
          <p:nvPr/>
        </p:nvSpPr>
        <p:spPr>
          <a:xfrm>
            <a:off x="2404005" y="2935783"/>
            <a:ext cx="6186091" cy="172505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sz="3200" dirty="0"/>
          </a:p>
        </p:txBody>
      </p:sp>
      <p:sp>
        <p:nvSpPr>
          <p:cNvPr id="15" name="Rectangle 14"/>
          <p:cNvSpPr/>
          <p:nvPr/>
        </p:nvSpPr>
        <p:spPr>
          <a:xfrm>
            <a:off x="3178328" y="3135377"/>
            <a:ext cx="2139491" cy="124371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t>Memory Space 1</a:t>
            </a:r>
            <a:endParaRPr lang="en-US" sz="3200" dirty="0"/>
          </a:p>
        </p:txBody>
      </p:sp>
      <p:sp>
        <p:nvSpPr>
          <p:cNvPr id="16" name="Rectangle 15"/>
          <p:cNvSpPr/>
          <p:nvPr/>
        </p:nvSpPr>
        <p:spPr>
          <a:xfrm>
            <a:off x="5683857" y="3140355"/>
            <a:ext cx="2139491" cy="124371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3200" dirty="0" smtClean="0"/>
              <a:t>Memory Space 2</a:t>
            </a:r>
            <a:endParaRPr lang="en-US" sz="3200" dirty="0"/>
          </a:p>
        </p:txBody>
      </p:sp>
    </p:spTree>
    <p:extLst>
      <p:ext uri="{BB962C8B-B14F-4D97-AF65-F5344CB8AC3E}">
        <p14:creationId xmlns:p14="http://schemas.microsoft.com/office/powerpoint/2010/main" val="424235269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Virtual Memory</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24</a:t>
            </a:fld>
            <a:endParaRPr lang="en-US"/>
          </a:p>
        </p:txBody>
      </p:sp>
      <p:sp>
        <p:nvSpPr>
          <p:cNvPr id="6" name="TextBox 5"/>
          <p:cNvSpPr txBox="1"/>
          <p:nvPr/>
        </p:nvSpPr>
        <p:spPr>
          <a:xfrm>
            <a:off x="850474" y="1360832"/>
            <a:ext cx="2078213" cy="36933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lang="en-US" dirty="0" smtClean="0"/>
              <a:t>address in Process P</a:t>
            </a:r>
            <a:endParaRPr lang="en-US" dirty="0"/>
          </a:p>
        </p:txBody>
      </p:sp>
      <p:sp>
        <p:nvSpPr>
          <p:cNvPr id="7" name="Rectangle 6"/>
          <p:cNvSpPr/>
          <p:nvPr/>
        </p:nvSpPr>
        <p:spPr>
          <a:xfrm>
            <a:off x="3479721" y="1726555"/>
            <a:ext cx="2676154" cy="70592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Virtual Memory Mapping</a:t>
            </a:r>
            <a:endParaRPr lang="en-US" dirty="0"/>
          </a:p>
        </p:txBody>
      </p:sp>
      <p:sp>
        <p:nvSpPr>
          <p:cNvPr id="8" name="TextBox 7"/>
          <p:cNvSpPr txBox="1"/>
          <p:nvPr/>
        </p:nvSpPr>
        <p:spPr>
          <a:xfrm>
            <a:off x="6553200" y="2523624"/>
            <a:ext cx="2133600"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dirty="0" smtClean="0"/>
              <a:t>physical address owned by Process P</a:t>
            </a:r>
            <a:endParaRPr lang="en-US" dirty="0"/>
          </a:p>
        </p:txBody>
      </p:sp>
      <p:sp>
        <p:nvSpPr>
          <p:cNvPr id="9" name="Bent Arrow 8"/>
          <p:cNvSpPr/>
          <p:nvPr/>
        </p:nvSpPr>
        <p:spPr>
          <a:xfrm rot="10800000" flipH="1">
            <a:off x="2268733" y="1637832"/>
            <a:ext cx="1210988" cy="548003"/>
          </a:xfrm>
          <a:prstGeom prst="bent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solidFill>
                <a:schemeClr val="tx1"/>
              </a:solidFill>
            </a:endParaRPr>
          </a:p>
        </p:txBody>
      </p:sp>
      <p:sp>
        <p:nvSpPr>
          <p:cNvPr id="10" name="Bent Arrow 9"/>
          <p:cNvSpPr/>
          <p:nvPr/>
        </p:nvSpPr>
        <p:spPr>
          <a:xfrm rot="5400000">
            <a:off x="6663876" y="1465206"/>
            <a:ext cx="550421" cy="1566417"/>
          </a:xfrm>
          <a:prstGeom prst="ben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schemeClr val="tx1"/>
              </a:solidFill>
            </a:endParaRPr>
          </a:p>
        </p:txBody>
      </p:sp>
      <p:sp>
        <p:nvSpPr>
          <p:cNvPr id="11" name="TextBox 10"/>
          <p:cNvSpPr txBox="1"/>
          <p:nvPr/>
        </p:nvSpPr>
        <p:spPr>
          <a:xfrm>
            <a:off x="457200" y="3526616"/>
            <a:ext cx="8229600" cy="120032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n-US" sz="2400" b="1" dirty="0" smtClean="0"/>
              <a:t>User-level processes cannot access physical memory directly: </a:t>
            </a:r>
            <a:r>
              <a:rPr lang="en-US" sz="2400" dirty="0" smtClean="0"/>
              <a:t>all memory addresses created by process </a:t>
            </a:r>
            <a:r>
              <a:rPr lang="en-US" sz="2400" i="1" dirty="0" smtClean="0"/>
              <a:t>P</a:t>
            </a:r>
            <a:r>
              <a:rPr lang="en-US" sz="2400" dirty="0" smtClean="0"/>
              <a:t> are virtual addresses, mapped into physical addresses owned by process </a:t>
            </a:r>
            <a:r>
              <a:rPr lang="en-US" sz="2400" i="1" dirty="0" smtClean="0"/>
              <a:t>P</a:t>
            </a:r>
            <a:endParaRPr lang="en-US" sz="2400" i="1" dirty="0"/>
          </a:p>
        </p:txBody>
      </p:sp>
      <p:sp>
        <p:nvSpPr>
          <p:cNvPr id="10242" name="Comment 2"/>
          <p:cNvSpPr>
            <a:spLocks noRot="1" noChangeAspect="1" noEditPoints="1" noChangeArrowheads="1" noChangeShapeType="1" noTextEdit="1"/>
          </p:cNvSpPr>
          <p:nvPr/>
        </p:nvSpPr>
        <p:spPr bwMode="auto">
          <a:xfrm>
            <a:off x="-7416800" y="26259235"/>
            <a:ext cx="0" cy="0"/>
          </a:xfrm>
          <a:custGeom>
            <a:avLst/>
            <a:gdLst>
              <a:gd name="T0" fmla="+- 0 -3809 -3809"/>
              <a:gd name="T1" fmla="*/ T0 w 1"/>
              <a:gd name="T2" fmla="+- 0 17978 17978"/>
              <a:gd name="T3" fmla="*/ 17978 h 1"/>
              <a:gd name="T4" fmla="+- 0 -3809 -3809"/>
              <a:gd name="T5" fmla="*/ T4 w 1"/>
              <a:gd name="T6" fmla="+- 0 17978 17978"/>
              <a:gd name="T7" fmla="*/ 17978 h 1"/>
              <a:gd name="T8" fmla="+- 0 -3809 -3809"/>
              <a:gd name="T9" fmla="*/ T8 w 1"/>
              <a:gd name="T10" fmla="+- 0 17978 17978"/>
              <a:gd name="T11" fmla="*/ 17978 h 1"/>
              <a:gd name="T12" fmla="+- 0 -3809 -3809"/>
              <a:gd name="T13" fmla="*/ T12 w 1"/>
              <a:gd name="T14" fmla="+- 0 17978 17978"/>
              <a:gd name="T15" fmla="*/ 17978 h 1"/>
              <a:gd name="T16" fmla="+- 0 -3809 -3809"/>
              <a:gd name="T17" fmla="*/ T16 w 1"/>
              <a:gd name="T18" fmla="+- 0 17978 17978"/>
              <a:gd name="T19" fmla="*/ 17978 h 1"/>
            </a:gdLst>
            <a:ahLst/>
            <a:cxnLst>
              <a:cxn ang="0">
                <a:pos x="T1" y="T3"/>
              </a:cxn>
              <a:cxn ang="0">
                <a:pos x="T5" y="T7"/>
              </a:cxn>
              <a:cxn ang="0">
                <a:pos x="T9" y="T11"/>
              </a:cxn>
              <a:cxn ang="0">
                <a:pos x="T13" y="T15"/>
              </a:cxn>
              <a:cxn ang="0">
                <a:pos x="T17" y="T19"/>
              </a:cxn>
            </a:cxnLst>
            <a:rect l="0" t="0" r="r" b="b"/>
            <a:pathLst>
              <a:path w="1" h="1" extrusionOk="0">
                <a:moveTo>
                  <a:pt x="0" y="0"/>
                </a:moveTo>
                <a:lnTo>
                  <a:pt x="0" y="0"/>
                </a:lnTo>
              </a:path>
            </a:pathLst>
          </a:custGeom>
          <a:noFill/>
          <a:ln w="19050" cap="rnd">
            <a:solidFill>
              <a:srgbClr val="F59D56"/>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33256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Virtual Memory</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25</a:t>
            </a:fld>
            <a:endParaRPr lang="en-US"/>
          </a:p>
        </p:txBody>
      </p:sp>
      <p:sp>
        <p:nvSpPr>
          <p:cNvPr id="6" name="TextBox 5"/>
          <p:cNvSpPr txBox="1"/>
          <p:nvPr/>
        </p:nvSpPr>
        <p:spPr>
          <a:xfrm>
            <a:off x="850474" y="1360832"/>
            <a:ext cx="2078213" cy="36933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lang="en-US" dirty="0" smtClean="0"/>
              <a:t>address in Process P</a:t>
            </a:r>
            <a:endParaRPr lang="en-US" dirty="0"/>
          </a:p>
        </p:txBody>
      </p:sp>
      <p:sp>
        <p:nvSpPr>
          <p:cNvPr id="7" name="Rectangle 6"/>
          <p:cNvSpPr/>
          <p:nvPr/>
        </p:nvSpPr>
        <p:spPr>
          <a:xfrm>
            <a:off x="3479721" y="1726555"/>
            <a:ext cx="2676154" cy="70592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Virtual Memory Mapping</a:t>
            </a:r>
            <a:endParaRPr lang="en-US" dirty="0"/>
          </a:p>
        </p:txBody>
      </p:sp>
      <p:sp>
        <p:nvSpPr>
          <p:cNvPr id="8" name="TextBox 7"/>
          <p:cNvSpPr txBox="1"/>
          <p:nvPr/>
        </p:nvSpPr>
        <p:spPr>
          <a:xfrm>
            <a:off x="6553200" y="2523624"/>
            <a:ext cx="2133600"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dirty="0" smtClean="0"/>
              <a:t>physical address owned by Process P</a:t>
            </a:r>
            <a:endParaRPr lang="en-US" dirty="0"/>
          </a:p>
        </p:txBody>
      </p:sp>
      <p:sp>
        <p:nvSpPr>
          <p:cNvPr id="9" name="Bent Arrow 8"/>
          <p:cNvSpPr/>
          <p:nvPr/>
        </p:nvSpPr>
        <p:spPr>
          <a:xfrm rot="10800000" flipH="1">
            <a:off x="2268733" y="1637832"/>
            <a:ext cx="1210988" cy="548003"/>
          </a:xfrm>
          <a:prstGeom prst="bent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solidFill>
                <a:schemeClr val="tx1"/>
              </a:solidFill>
            </a:endParaRPr>
          </a:p>
        </p:txBody>
      </p:sp>
      <p:sp>
        <p:nvSpPr>
          <p:cNvPr id="10" name="Bent Arrow 9"/>
          <p:cNvSpPr/>
          <p:nvPr/>
        </p:nvSpPr>
        <p:spPr>
          <a:xfrm rot="5400000">
            <a:off x="6663876" y="1465206"/>
            <a:ext cx="550421" cy="1566417"/>
          </a:xfrm>
          <a:prstGeom prst="ben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schemeClr val="tx1"/>
              </a:solidFill>
            </a:endParaRPr>
          </a:p>
        </p:txBody>
      </p:sp>
      <p:sp>
        <p:nvSpPr>
          <p:cNvPr id="11" name="TextBox 10"/>
          <p:cNvSpPr txBox="1"/>
          <p:nvPr/>
        </p:nvSpPr>
        <p:spPr>
          <a:xfrm>
            <a:off x="1542060" y="3899590"/>
            <a:ext cx="6180235" cy="4616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n-US" sz="2400" i="1" dirty="0" smtClean="0"/>
              <a:t>Who controls the virtual memory mapping?</a:t>
            </a:r>
            <a:endParaRPr lang="en-US" sz="2400" i="1" dirty="0"/>
          </a:p>
        </p:txBody>
      </p:sp>
      <p:sp>
        <p:nvSpPr>
          <p:cNvPr id="10242" name="Comment 2"/>
          <p:cNvSpPr>
            <a:spLocks noRot="1" noChangeAspect="1" noEditPoints="1" noChangeArrowheads="1" noChangeShapeType="1" noTextEdit="1"/>
          </p:cNvSpPr>
          <p:nvPr/>
        </p:nvSpPr>
        <p:spPr bwMode="auto">
          <a:xfrm>
            <a:off x="-7416800" y="26259235"/>
            <a:ext cx="0" cy="0"/>
          </a:xfrm>
          <a:custGeom>
            <a:avLst/>
            <a:gdLst>
              <a:gd name="T0" fmla="+- 0 -3809 -3809"/>
              <a:gd name="T1" fmla="*/ T0 w 1"/>
              <a:gd name="T2" fmla="+- 0 17978 17978"/>
              <a:gd name="T3" fmla="*/ 17978 h 1"/>
              <a:gd name="T4" fmla="+- 0 -3809 -3809"/>
              <a:gd name="T5" fmla="*/ T4 w 1"/>
              <a:gd name="T6" fmla="+- 0 17978 17978"/>
              <a:gd name="T7" fmla="*/ 17978 h 1"/>
              <a:gd name="T8" fmla="+- 0 -3809 -3809"/>
              <a:gd name="T9" fmla="*/ T8 w 1"/>
              <a:gd name="T10" fmla="+- 0 17978 17978"/>
              <a:gd name="T11" fmla="*/ 17978 h 1"/>
              <a:gd name="T12" fmla="+- 0 -3809 -3809"/>
              <a:gd name="T13" fmla="*/ T12 w 1"/>
              <a:gd name="T14" fmla="+- 0 17978 17978"/>
              <a:gd name="T15" fmla="*/ 17978 h 1"/>
              <a:gd name="T16" fmla="+- 0 -3809 -3809"/>
              <a:gd name="T17" fmla="*/ T16 w 1"/>
              <a:gd name="T18" fmla="+- 0 17978 17978"/>
              <a:gd name="T19" fmla="*/ 17978 h 1"/>
            </a:gdLst>
            <a:ahLst/>
            <a:cxnLst>
              <a:cxn ang="0">
                <a:pos x="T1" y="T3"/>
              </a:cxn>
              <a:cxn ang="0">
                <a:pos x="T5" y="T7"/>
              </a:cxn>
              <a:cxn ang="0">
                <a:pos x="T9" y="T11"/>
              </a:cxn>
              <a:cxn ang="0">
                <a:pos x="T13" y="T15"/>
              </a:cxn>
              <a:cxn ang="0">
                <a:pos x="T17" y="T19"/>
              </a:cxn>
            </a:cxnLst>
            <a:rect l="0" t="0" r="r" b="b"/>
            <a:pathLst>
              <a:path w="1" h="1" extrusionOk="0">
                <a:moveTo>
                  <a:pt x="0" y="0"/>
                </a:moveTo>
                <a:lnTo>
                  <a:pt x="0" y="0"/>
                </a:lnTo>
              </a:path>
            </a:pathLst>
          </a:custGeom>
          <a:noFill/>
          <a:ln w="19050" cap="rnd">
            <a:solidFill>
              <a:srgbClr val="F59D56"/>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05084865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41033"/>
            <a:ext cx="8229600" cy="857250"/>
          </a:xfrm>
        </p:spPr>
        <p:txBody>
          <a:bodyPr/>
          <a:lstStyle/>
          <a:p>
            <a:r>
              <a:rPr lang="en-US" dirty="0" smtClean="0"/>
              <a:t>Getting Into the Details…</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26</a:t>
            </a:fld>
            <a:endParaRPr lang="en-US"/>
          </a:p>
        </p:txBody>
      </p:sp>
    </p:spTree>
    <p:extLst>
      <p:ext uri="{BB962C8B-B14F-4D97-AF65-F5344CB8AC3E}">
        <p14:creationId xmlns:p14="http://schemas.microsoft.com/office/powerpoint/2010/main" val="242753493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368589" y="2015912"/>
            <a:ext cx="4975374" cy="2613213"/>
          </a:xfrm>
          <a:prstGeom prst="rect">
            <a:avLst/>
          </a:prstGeom>
          <a:ln>
            <a:noFill/>
          </a:ln>
          <a:effectLst>
            <a:outerShdw blurRad="292100" dist="139700" dir="2700000" algn="tl" rotWithShape="0">
              <a:srgbClr val="333333">
                <a:alpha val="65000"/>
              </a:srgbClr>
            </a:outerShdw>
          </a:effectLst>
        </p:spPr>
      </p:pic>
      <p:pic>
        <p:nvPicPr>
          <p:cNvPr id="10" name="Picture 9" descr="Screen Shot 2013-11-11 at 3.14.50 PM.png"/>
          <p:cNvPicPr>
            <a:picLocks noChangeAspect="1"/>
          </p:cNvPicPr>
          <p:nvPr/>
        </p:nvPicPr>
        <p:blipFill>
          <a:blip r:embed="rId3">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tretch>
            <a:fillRect/>
          </a:stretch>
        </p:blipFill>
        <p:spPr>
          <a:xfrm>
            <a:off x="457200" y="162480"/>
            <a:ext cx="8511609" cy="1555484"/>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12"/>
          </p:nvPr>
        </p:nvSpPr>
        <p:spPr/>
        <p:txBody>
          <a:bodyPr/>
          <a:lstStyle/>
          <a:p>
            <a:fld id="{6507B5A5-F0C2-644D-AEA7-E773B6B78F38}" type="slidenum">
              <a:rPr lang="en-US" smtClean="0"/>
              <a:pPr/>
              <a:t>27</a:t>
            </a:fld>
            <a:endParaRPr lang="en-US"/>
          </a:p>
        </p:txBody>
      </p:sp>
      <p:sp>
        <p:nvSpPr>
          <p:cNvPr id="9" name="TextBox 8"/>
          <p:cNvSpPr txBox="1"/>
          <p:nvPr/>
        </p:nvSpPr>
        <p:spPr>
          <a:xfrm>
            <a:off x="7472820" y="1054641"/>
            <a:ext cx="1300632" cy="400110"/>
          </a:xfrm>
          <a:prstGeom prst="rect">
            <a:avLst/>
          </a:prstGeom>
          <a:noFill/>
        </p:spPr>
        <p:txBody>
          <a:bodyPr wrap="none" rtlCol="0">
            <a:spAutoFit/>
          </a:bodyPr>
          <a:lstStyle/>
          <a:p>
            <a:r>
              <a:rPr lang="en-US" sz="2000" dirty="0" smtClean="0"/>
              <a:t>SOSP 1967</a:t>
            </a:r>
            <a:endParaRPr lang="en-US" sz="2000" dirty="0"/>
          </a:p>
        </p:txBody>
      </p:sp>
      <p:sp>
        <p:nvSpPr>
          <p:cNvPr id="12" name="TextBox 11"/>
          <p:cNvSpPr txBox="1"/>
          <p:nvPr/>
        </p:nvSpPr>
        <p:spPr>
          <a:xfrm>
            <a:off x="5650755" y="1873297"/>
            <a:ext cx="3493247" cy="2862323"/>
          </a:xfrm>
          <a:prstGeom prst="rect">
            <a:avLst/>
          </a:prstGeom>
          <a:noFill/>
        </p:spPr>
        <p:txBody>
          <a:bodyPr wrap="square" rtlCol="0">
            <a:spAutoFit/>
          </a:bodyPr>
          <a:lstStyle/>
          <a:p>
            <a:r>
              <a:rPr lang="en-US" b="1" dirty="0" smtClean="0"/>
              <a:t>Procedure Base Register:</a:t>
            </a:r>
          </a:p>
          <a:p>
            <a:r>
              <a:rPr lang="en-US" dirty="0" smtClean="0"/>
              <a:t>segment number of executing procedure</a:t>
            </a:r>
            <a:r>
              <a:rPr lang="en-US" dirty="0"/>
              <a:t>	</a:t>
            </a:r>
            <a:endParaRPr lang="en-US" dirty="0" smtClean="0"/>
          </a:p>
          <a:p>
            <a:endParaRPr lang="en-US" dirty="0" smtClean="0"/>
          </a:p>
          <a:p>
            <a:r>
              <a:rPr lang="en-US" b="1" dirty="0" smtClean="0"/>
              <a:t>Argument Pointer</a:t>
            </a:r>
          </a:p>
          <a:p>
            <a:r>
              <a:rPr lang="en-US" b="1" dirty="0" smtClean="0"/>
              <a:t>Base Pointer</a:t>
            </a:r>
          </a:p>
          <a:p>
            <a:r>
              <a:rPr lang="en-US" b="1" dirty="0" smtClean="0"/>
              <a:t>Linkage Pointer</a:t>
            </a:r>
          </a:p>
          <a:p>
            <a:r>
              <a:rPr lang="en-US" b="1" dirty="0" smtClean="0"/>
              <a:t>Stack Pointer</a:t>
            </a:r>
          </a:p>
          <a:p>
            <a:endParaRPr lang="en-US" dirty="0"/>
          </a:p>
          <a:p>
            <a:r>
              <a:rPr lang="en-US" b="1" dirty="0" smtClean="0"/>
              <a:t>Descriptor Base Register</a:t>
            </a:r>
          </a:p>
        </p:txBody>
      </p:sp>
    </p:spTree>
    <p:extLst>
      <p:ext uri="{BB962C8B-B14F-4D97-AF65-F5344CB8AC3E}">
        <p14:creationId xmlns:p14="http://schemas.microsoft.com/office/powerpoint/2010/main" val="395232321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a:srcRect t="21607"/>
          <a:stretch/>
        </p:blipFill>
        <p:spPr>
          <a:xfrm>
            <a:off x="1352992" y="1840945"/>
            <a:ext cx="6731258" cy="2195750"/>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r>
              <a:rPr lang="en-US" dirty="0" smtClean="0"/>
              <a:t>Generating an Address</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28</a:t>
            </a:fld>
            <a:endParaRPr lang="en-US"/>
          </a:p>
        </p:txBody>
      </p:sp>
      <p:sp>
        <p:nvSpPr>
          <p:cNvPr id="8" name="TextBox 7"/>
          <p:cNvSpPr txBox="1"/>
          <p:nvPr/>
        </p:nvSpPr>
        <p:spPr>
          <a:xfrm>
            <a:off x="3276603" y="1034279"/>
            <a:ext cx="1301157" cy="584776"/>
          </a:xfrm>
          <a:prstGeom prst="rect">
            <a:avLst/>
          </a:prstGeom>
          <a:noFill/>
        </p:spPr>
        <p:txBody>
          <a:bodyPr wrap="none" rtlCol="0">
            <a:spAutoFit/>
          </a:bodyPr>
          <a:lstStyle/>
          <a:p>
            <a:r>
              <a:rPr lang="en-US" sz="3200" dirty="0" smtClean="0"/>
              <a:t>18 bits</a:t>
            </a:r>
            <a:endParaRPr lang="en-US" sz="3200" dirty="0"/>
          </a:p>
        </p:txBody>
      </p:sp>
      <p:sp>
        <p:nvSpPr>
          <p:cNvPr id="10" name="Left Brace 9"/>
          <p:cNvSpPr/>
          <p:nvPr/>
        </p:nvSpPr>
        <p:spPr>
          <a:xfrm rot="5400000">
            <a:off x="3769339" y="772608"/>
            <a:ext cx="263647" cy="1858721"/>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Left Brace 10"/>
          <p:cNvSpPr/>
          <p:nvPr/>
        </p:nvSpPr>
        <p:spPr>
          <a:xfrm rot="5400000">
            <a:off x="5674340" y="772608"/>
            <a:ext cx="263647" cy="1858721"/>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TextBox 11"/>
          <p:cNvSpPr txBox="1"/>
          <p:nvPr/>
        </p:nvSpPr>
        <p:spPr>
          <a:xfrm>
            <a:off x="5152628" y="1034279"/>
            <a:ext cx="1301157" cy="584776"/>
          </a:xfrm>
          <a:prstGeom prst="rect">
            <a:avLst/>
          </a:prstGeom>
          <a:noFill/>
        </p:spPr>
        <p:txBody>
          <a:bodyPr wrap="none" rtlCol="0">
            <a:spAutoFit/>
          </a:bodyPr>
          <a:lstStyle/>
          <a:p>
            <a:r>
              <a:rPr lang="en-US" sz="3200" dirty="0" smtClean="0"/>
              <a:t>18 bits</a:t>
            </a:r>
            <a:endParaRPr lang="en-US" sz="3200" dirty="0"/>
          </a:p>
        </p:txBody>
      </p:sp>
      <p:sp>
        <p:nvSpPr>
          <p:cNvPr id="13" name="TextBox 12"/>
          <p:cNvSpPr txBox="1"/>
          <p:nvPr/>
        </p:nvSpPr>
        <p:spPr>
          <a:xfrm>
            <a:off x="5776409" y="4206704"/>
            <a:ext cx="2307843" cy="584776"/>
          </a:xfrm>
          <a:prstGeom prst="rect">
            <a:avLst/>
          </a:prstGeom>
          <a:noFill/>
        </p:spPr>
        <p:txBody>
          <a:bodyPr wrap="none" rtlCol="0">
            <a:spAutoFit/>
          </a:bodyPr>
          <a:lstStyle/>
          <a:p>
            <a:r>
              <a:rPr lang="en-US" sz="3200" dirty="0" smtClean="0"/>
              <a:t>2</a:t>
            </a:r>
            <a:r>
              <a:rPr lang="en-US" sz="3200" baseline="30000" dirty="0" smtClean="0"/>
              <a:t>18</a:t>
            </a:r>
            <a:r>
              <a:rPr lang="en-US" sz="3200" dirty="0" smtClean="0"/>
              <a:t> = 262144</a:t>
            </a:r>
            <a:endParaRPr lang="en-US" sz="3200" dirty="0"/>
          </a:p>
        </p:txBody>
      </p:sp>
    </p:spTree>
    <p:extLst>
      <p:ext uri="{BB962C8B-B14F-4D97-AF65-F5344CB8AC3E}">
        <p14:creationId xmlns:p14="http://schemas.microsoft.com/office/powerpoint/2010/main" val="69352952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Today’s OS News</a:t>
            </a:r>
            <a:endParaRPr lang="en-US" dirty="0"/>
          </a:p>
        </p:txBody>
      </p:sp>
      <p:sp>
        <p:nvSpPr>
          <p:cNvPr id="3" name="Slide Number Placeholder 2"/>
          <p:cNvSpPr>
            <a:spLocks noGrp="1"/>
          </p:cNvSpPr>
          <p:nvPr>
            <p:ph type="sldNum" sz="quarter" idx="12"/>
          </p:nvPr>
        </p:nvSpPr>
        <p:spPr/>
        <p:txBody>
          <a:bodyPr/>
          <a:lstStyle/>
          <a:p>
            <a:fld id="{6507B5A5-F0C2-644D-AEA7-E773B6B78F38}" type="slidenum">
              <a:rPr lang="en-US" smtClean="0"/>
              <a:t>2</a:t>
            </a:fld>
            <a:endParaRPr lang="en-US"/>
          </a:p>
        </p:txBody>
      </p:sp>
      <p:pic>
        <p:nvPicPr>
          <p:cNvPr id="4" name="Picture 3" descr="Screen Shot 2014-02-04 at 10.38.3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0" y="1048374"/>
            <a:ext cx="5190046" cy="3718890"/>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4594090" y="1236445"/>
            <a:ext cx="4329043" cy="3416320"/>
          </a:xfrm>
          <a:prstGeom prst="rect">
            <a:avLst/>
          </a:prstGeom>
          <a:solidFill>
            <a:srgbClr val="DDD9C3"/>
          </a:solidFill>
        </p:spPr>
        <p:txBody>
          <a:bodyPr wrap="square">
            <a:spAutoFit/>
          </a:bodyPr>
          <a:lstStyle/>
          <a:p>
            <a:r>
              <a:rPr lang="en-US" i="1" dirty="0"/>
              <a:t>He started his career as a member of the technology staff at Sun Microsystems. In 1992, he joined Microsoft. He was on his way to get a master’s degree in business when the Microsoft job offer came. The company was building an operating system that ultimately would be known as Windows NT, </a:t>
            </a:r>
            <a:r>
              <a:rPr lang="en-US" b="1" i="1" dirty="0"/>
              <a:t>and needed team members who understood UNIX and 32-bit operating systems</a:t>
            </a:r>
            <a:r>
              <a:rPr lang="en-US" i="1" dirty="0"/>
              <a:t>, he says. </a:t>
            </a:r>
            <a:r>
              <a:rPr lang="en-US" i="1" dirty="0" err="1"/>
              <a:t>Nadella</a:t>
            </a:r>
            <a:r>
              <a:rPr lang="en-US" i="1" dirty="0"/>
              <a:t> wanted to complete his master’s degree and take the Microsoft job. He did both.</a:t>
            </a:r>
          </a:p>
        </p:txBody>
      </p:sp>
    </p:spTree>
    <p:extLst>
      <p:ext uri="{BB962C8B-B14F-4D97-AF65-F5344CB8AC3E}">
        <p14:creationId xmlns:p14="http://schemas.microsoft.com/office/powerpoint/2010/main" val="7301093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29</a:t>
            </a:fld>
            <a:endParaRPr lang="en-US"/>
          </a:p>
        </p:txBody>
      </p:sp>
      <p:sp>
        <p:nvSpPr>
          <p:cNvPr id="9" name="Rectangle 8"/>
          <p:cNvSpPr/>
          <p:nvPr/>
        </p:nvSpPr>
        <p:spPr>
          <a:xfrm>
            <a:off x="5477045" y="3516791"/>
            <a:ext cx="2936966" cy="1477328"/>
          </a:xfrm>
          <a:prstGeom prst="rect">
            <a:avLst/>
          </a:prstGeom>
        </p:spPr>
        <p:txBody>
          <a:bodyPr wrap="square">
            <a:spAutoFit/>
          </a:bodyPr>
          <a:lstStyle/>
          <a:p>
            <a:r>
              <a:rPr lang="en-US" b="1" dirty="0" smtClean="0"/>
              <a:t>Addressing Mode selects:</a:t>
            </a:r>
          </a:p>
          <a:p>
            <a:r>
              <a:rPr lang="en-US" dirty="0" smtClean="0"/>
              <a:t>Argument </a:t>
            </a:r>
            <a:r>
              <a:rPr lang="en-US" dirty="0"/>
              <a:t>Pointer</a:t>
            </a:r>
          </a:p>
          <a:p>
            <a:r>
              <a:rPr lang="en-US" dirty="0"/>
              <a:t>Base Pointer</a:t>
            </a:r>
          </a:p>
          <a:p>
            <a:r>
              <a:rPr lang="en-US" dirty="0"/>
              <a:t>Linkage Pointer</a:t>
            </a:r>
          </a:p>
          <a:p>
            <a:r>
              <a:rPr lang="en-US" dirty="0"/>
              <a:t>Stack Pointer</a:t>
            </a:r>
          </a:p>
        </p:txBody>
      </p:sp>
      <p:pic>
        <p:nvPicPr>
          <p:cNvPr id="27" name="Picture 26"/>
          <p:cNvPicPr>
            <a:picLocks noChangeAspect="1"/>
          </p:cNvPicPr>
          <p:nvPr/>
        </p:nvPicPr>
        <p:blipFill>
          <a:blip r:embed="rId2"/>
          <a:stretch>
            <a:fillRect/>
          </a:stretch>
        </p:blipFill>
        <p:spPr>
          <a:xfrm>
            <a:off x="383974" y="3069932"/>
            <a:ext cx="4418334" cy="1796931"/>
          </a:xfrm>
          <a:prstGeom prst="rect">
            <a:avLst/>
          </a:prstGeom>
          <a:ln>
            <a:noFill/>
          </a:ln>
          <a:effectLst>
            <a:outerShdw blurRad="292100" dist="139700" dir="2700000" algn="tl" rotWithShape="0">
              <a:srgbClr val="333333">
                <a:alpha val="65000"/>
              </a:srgbClr>
            </a:outerShdw>
          </a:effectLst>
        </p:spPr>
      </p:pic>
      <p:pic>
        <p:nvPicPr>
          <p:cNvPr id="28" name="Picture 27"/>
          <p:cNvPicPr>
            <a:picLocks noChangeAspect="1"/>
          </p:cNvPicPr>
          <p:nvPr/>
        </p:nvPicPr>
        <p:blipFill rotWithShape="1">
          <a:blip r:embed="rId3"/>
          <a:srcRect l="3372" t="5375" b="2736"/>
          <a:stretch/>
        </p:blipFill>
        <p:spPr>
          <a:xfrm>
            <a:off x="4351708" y="238145"/>
            <a:ext cx="4462597" cy="319288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22351027"/>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30</a:t>
            </a:fld>
            <a:endParaRPr lang="en-US"/>
          </a:p>
        </p:txBody>
      </p:sp>
      <p:sp>
        <p:nvSpPr>
          <p:cNvPr id="9" name="Rectangle 8"/>
          <p:cNvSpPr/>
          <p:nvPr/>
        </p:nvSpPr>
        <p:spPr>
          <a:xfrm>
            <a:off x="5477045" y="3516791"/>
            <a:ext cx="2936966" cy="1477328"/>
          </a:xfrm>
          <a:prstGeom prst="rect">
            <a:avLst/>
          </a:prstGeom>
        </p:spPr>
        <p:txBody>
          <a:bodyPr wrap="square">
            <a:spAutoFit/>
          </a:bodyPr>
          <a:lstStyle/>
          <a:p>
            <a:r>
              <a:rPr lang="en-US" b="1" dirty="0" smtClean="0"/>
              <a:t>Addressing Mode selects:</a:t>
            </a:r>
          </a:p>
          <a:p>
            <a:r>
              <a:rPr lang="en-US" dirty="0" smtClean="0"/>
              <a:t>Argument </a:t>
            </a:r>
            <a:r>
              <a:rPr lang="en-US" dirty="0"/>
              <a:t>Pointer</a:t>
            </a:r>
          </a:p>
          <a:p>
            <a:r>
              <a:rPr lang="en-US" dirty="0"/>
              <a:t>Base Pointer</a:t>
            </a:r>
          </a:p>
          <a:p>
            <a:r>
              <a:rPr lang="en-US" dirty="0"/>
              <a:t>Linkage Pointer</a:t>
            </a:r>
          </a:p>
          <a:p>
            <a:r>
              <a:rPr lang="en-US" dirty="0"/>
              <a:t>Stack Pointer</a:t>
            </a:r>
          </a:p>
        </p:txBody>
      </p:sp>
      <p:pic>
        <p:nvPicPr>
          <p:cNvPr id="27" name="Picture 26"/>
          <p:cNvPicPr>
            <a:picLocks noChangeAspect="1"/>
          </p:cNvPicPr>
          <p:nvPr/>
        </p:nvPicPr>
        <p:blipFill>
          <a:blip r:embed="rId2"/>
          <a:stretch>
            <a:fillRect/>
          </a:stretch>
        </p:blipFill>
        <p:spPr>
          <a:xfrm>
            <a:off x="383974" y="3069932"/>
            <a:ext cx="4418334" cy="1796931"/>
          </a:xfrm>
          <a:prstGeom prst="rect">
            <a:avLst/>
          </a:prstGeom>
          <a:ln>
            <a:noFill/>
          </a:ln>
          <a:effectLst>
            <a:outerShdw blurRad="292100" dist="139700" dir="2700000" algn="tl" rotWithShape="0">
              <a:srgbClr val="333333">
                <a:alpha val="65000"/>
              </a:srgbClr>
            </a:outerShdw>
          </a:effectLst>
        </p:spPr>
      </p:pic>
      <p:pic>
        <p:nvPicPr>
          <p:cNvPr id="28" name="Picture 27"/>
          <p:cNvPicPr>
            <a:picLocks noChangeAspect="1"/>
          </p:cNvPicPr>
          <p:nvPr/>
        </p:nvPicPr>
        <p:blipFill rotWithShape="1">
          <a:blip r:embed="rId3"/>
          <a:srcRect l="3372" t="5375" b="2736"/>
          <a:stretch/>
        </p:blipFill>
        <p:spPr>
          <a:xfrm>
            <a:off x="4351708" y="238145"/>
            <a:ext cx="4462597" cy="319288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6187984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507B5A5-F0C2-644D-AEA7-E773B6B78F38}" type="slidenum">
              <a:rPr lang="en-US" smtClean="0"/>
              <a:pPr/>
              <a:t>31</a:t>
            </a:fld>
            <a:endParaRPr lang="en-US"/>
          </a:p>
        </p:txBody>
      </p:sp>
      <p:sp>
        <p:nvSpPr>
          <p:cNvPr id="8" name="TextBox 7"/>
          <p:cNvSpPr txBox="1"/>
          <p:nvPr/>
        </p:nvSpPr>
        <p:spPr>
          <a:xfrm>
            <a:off x="457202" y="1605031"/>
            <a:ext cx="1836799" cy="193899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2400" dirty="0" smtClean="0"/>
              <a:t>What does the MULTICS kernel do to switch processes?</a:t>
            </a:r>
            <a:endParaRPr lang="en-US" sz="2400" dirty="0"/>
          </a:p>
        </p:txBody>
      </p:sp>
      <p:pic>
        <p:nvPicPr>
          <p:cNvPr id="10" name="Picture 9"/>
          <p:cNvPicPr>
            <a:picLocks noChangeAspect="1"/>
          </p:cNvPicPr>
          <p:nvPr/>
        </p:nvPicPr>
        <p:blipFill>
          <a:blip r:embed="rId2"/>
          <a:stretch>
            <a:fillRect/>
          </a:stretch>
        </p:blipFill>
        <p:spPr>
          <a:xfrm>
            <a:off x="2595381" y="205980"/>
            <a:ext cx="6091421" cy="449006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2904898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32</a:t>
            </a:fld>
            <a:endParaRPr lang="en-US"/>
          </a:p>
        </p:txBody>
      </p:sp>
      <p:pic>
        <p:nvPicPr>
          <p:cNvPr id="10" name="Picture 9"/>
          <p:cNvPicPr>
            <a:picLocks noChangeAspect="1"/>
          </p:cNvPicPr>
          <p:nvPr/>
        </p:nvPicPr>
        <p:blipFill>
          <a:blip r:embed="rId2">
            <a:extLst>
              <a:ext uri="{BEBA8EAE-BF5A-486C-A8C5-ECC9F3942E4B}">
                <a14:imgProps xmlns:a14="http://schemas.microsoft.com/office/drawing/2010/main">
                  <a14:imgLayer r:embed="rId3">
                    <a14:imgEffect>
                      <a14:colorTemperature colorTemp="8800"/>
                    </a14:imgEffect>
                  </a14:imgLayer>
                </a14:imgProps>
              </a:ext>
            </a:extLst>
          </a:blip>
          <a:stretch>
            <a:fillRect/>
          </a:stretch>
        </p:blipFill>
        <p:spPr>
          <a:xfrm>
            <a:off x="471698" y="491799"/>
            <a:ext cx="8118656" cy="40593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8054339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srcRect r="25645" b="39079"/>
          <a:stretch/>
        </p:blipFill>
        <p:spPr>
          <a:xfrm>
            <a:off x="206759" y="202359"/>
            <a:ext cx="3933691" cy="4483396"/>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2134888" y="202358"/>
            <a:ext cx="2206977" cy="857250"/>
          </a:xfrm>
        </p:spPr>
        <p:txBody>
          <a:bodyPr>
            <a:noAutofit/>
          </a:bodyPr>
          <a:lstStyle/>
          <a:p>
            <a:r>
              <a:rPr lang="en-US" sz="5400" dirty="0" smtClean="0">
                <a:solidFill>
                  <a:srgbClr val="CCFFCC"/>
                </a:solidFill>
              </a:rPr>
              <a:t>1982</a:t>
            </a:r>
            <a:endParaRPr lang="en-US" sz="5400" dirty="0">
              <a:solidFill>
                <a:srgbClr val="CCFFCC"/>
              </a:solidFill>
            </a:endParaRPr>
          </a:p>
        </p:txBody>
      </p:sp>
      <p:sp>
        <p:nvSpPr>
          <p:cNvPr id="5" name="Slide Number Placeholder 4"/>
          <p:cNvSpPr>
            <a:spLocks noGrp="1"/>
          </p:cNvSpPr>
          <p:nvPr>
            <p:ph type="sldNum" sz="quarter" idx="12"/>
          </p:nvPr>
        </p:nvSpPr>
        <p:spPr/>
        <p:txBody>
          <a:bodyPr/>
          <a:lstStyle/>
          <a:p>
            <a:fld id="{6507B5A5-F0C2-644D-AEA7-E773B6B78F38}" type="slidenum">
              <a:rPr lang="en-US" smtClean="0"/>
              <a:pPr/>
              <a:t>33</a:t>
            </a:fld>
            <a:endParaRPr lang="en-US"/>
          </a:p>
        </p:txBody>
      </p:sp>
      <p:sp>
        <p:nvSpPr>
          <p:cNvPr id="8" name="Rectangle 7"/>
          <p:cNvSpPr/>
          <p:nvPr/>
        </p:nvSpPr>
        <p:spPr>
          <a:xfrm>
            <a:off x="4341865" y="121562"/>
            <a:ext cx="4718507" cy="4708981"/>
          </a:xfrm>
          <a:prstGeom prst="rect">
            <a:avLst/>
          </a:prstGeom>
        </p:spPr>
        <p:txBody>
          <a:bodyPr wrap="square">
            <a:spAutoFit/>
          </a:bodyPr>
          <a:lstStyle/>
          <a:p>
            <a:r>
              <a:rPr lang="en-US" sz="2000" dirty="0" smtClean="0"/>
              <a:t>“It </a:t>
            </a:r>
            <a:r>
              <a:rPr lang="en-US" sz="2000" dirty="0"/>
              <a:t>used to be that programs were easy to copy and change. But manufacturers began to lose money as many people made copies of software and gave them to their friends. Now, many manufacturers have figured out how to 'copy-protect' discs. </a:t>
            </a:r>
            <a:r>
              <a:rPr lang="en-US" sz="2000" b="1" dirty="0" smtClean="0"/>
              <a:t>To </a:t>
            </a:r>
            <a:r>
              <a:rPr lang="en-US" sz="2000" b="1" dirty="0"/>
              <a:t>our mind this is a disaster: Most people learn programming by changing programs to fit their own needs. This capability of customization is what makes computers so attractive.</a:t>
            </a:r>
            <a:r>
              <a:rPr lang="en-US" sz="2000" dirty="0"/>
              <a:t> New ways of copy protection will probably be found soon. Until then, a computer owner may have to put up with being 'locked out' of </a:t>
            </a:r>
            <a:r>
              <a:rPr lang="en-US" sz="2000" dirty="0" smtClean="0"/>
              <a:t>his (sic) </a:t>
            </a:r>
            <a:r>
              <a:rPr lang="en-US" sz="2000" dirty="0"/>
              <a:t>own machine</a:t>
            </a:r>
            <a:r>
              <a:rPr lang="en-US" sz="2000" dirty="0" smtClean="0"/>
              <a:t>.”</a:t>
            </a:r>
          </a:p>
          <a:p>
            <a:pPr algn="r"/>
            <a:r>
              <a:rPr lang="en-US" sz="2000" dirty="0" smtClean="0">
                <a:hlinkClick r:id="rId3"/>
              </a:rPr>
              <a:t>Popular Mechanics, January 1982</a:t>
            </a:r>
            <a:endParaRPr lang="en-US" sz="2000" dirty="0"/>
          </a:p>
        </p:txBody>
      </p:sp>
    </p:spTree>
    <p:extLst>
      <p:ext uri="{BB962C8B-B14F-4D97-AF65-F5344CB8AC3E}">
        <p14:creationId xmlns:p14="http://schemas.microsoft.com/office/powerpoint/2010/main" val="396940020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a:srcRect l="1" t="7255" r="670"/>
          <a:stretch/>
        </p:blipFill>
        <p:spPr>
          <a:xfrm>
            <a:off x="284645" y="57150"/>
            <a:ext cx="3906357" cy="3838912"/>
          </a:xfrm>
          <a:prstGeom prst="rect">
            <a:avLst/>
          </a:prstGeom>
        </p:spPr>
      </p:pic>
      <p:pic>
        <p:nvPicPr>
          <p:cNvPr id="13" name="Picture 12"/>
          <p:cNvPicPr>
            <a:picLocks noChangeAspect="1"/>
          </p:cNvPicPr>
          <p:nvPr/>
        </p:nvPicPr>
        <p:blipFill rotWithShape="1">
          <a:blip r:embed="rId3"/>
          <a:srcRect t="2326"/>
          <a:stretch/>
        </p:blipFill>
        <p:spPr>
          <a:xfrm>
            <a:off x="4867754" y="0"/>
            <a:ext cx="3819046" cy="4018458"/>
          </a:xfrm>
          <a:prstGeom prst="rect">
            <a:avLst/>
          </a:prstGeom>
        </p:spPr>
      </p:pic>
      <p:sp>
        <p:nvSpPr>
          <p:cNvPr id="4" name="Slide Number Placeholder 3"/>
          <p:cNvSpPr>
            <a:spLocks noGrp="1"/>
          </p:cNvSpPr>
          <p:nvPr>
            <p:ph type="sldNum" sz="quarter" idx="12"/>
          </p:nvPr>
        </p:nvSpPr>
        <p:spPr/>
        <p:txBody>
          <a:bodyPr/>
          <a:lstStyle/>
          <a:p>
            <a:fld id="{6507B5A5-F0C2-644D-AEA7-E773B6B78F38}" type="slidenum">
              <a:rPr lang="en-US" smtClean="0"/>
              <a:pPr/>
              <a:t>34</a:t>
            </a:fld>
            <a:endParaRPr lang="en-US"/>
          </a:p>
        </p:txBody>
      </p:sp>
      <p:sp>
        <p:nvSpPr>
          <p:cNvPr id="6" name="TextBox 5"/>
          <p:cNvSpPr txBox="1"/>
          <p:nvPr/>
        </p:nvSpPr>
        <p:spPr>
          <a:xfrm>
            <a:off x="1166961" y="3535208"/>
            <a:ext cx="2308144" cy="646331"/>
          </a:xfrm>
          <a:prstGeom prst="rect">
            <a:avLst/>
          </a:prstGeom>
          <a:noFill/>
        </p:spPr>
        <p:txBody>
          <a:bodyPr wrap="none" rtlCol="0">
            <a:spAutoFit/>
          </a:bodyPr>
          <a:lstStyle/>
          <a:p>
            <a:r>
              <a:rPr lang="en-US" sz="3600" dirty="0" smtClean="0"/>
              <a:t>Intel 80186</a:t>
            </a:r>
            <a:endParaRPr lang="en-US" sz="3600" dirty="0"/>
          </a:p>
        </p:txBody>
      </p:sp>
      <p:sp>
        <p:nvSpPr>
          <p:cNvPr id="8" name="TextBox 7"/>
          <p:cNvSpPr txBox="1"/>
          <p:nvPr/>
        </p:nvSpPr>
        <p:spPr>
          <a:xfrm>
            <a:off x="5399128" y="3535208"/>
            <a:ext cx="2308144" cy="646331"/>
          </a:xfrm>
          <a:prstGeom prst="rect">
            <a:avLst/>
          </a:prstGeom>
          <a:noFill/>
        </p:spPr>
        <p:txBody>
          <a:bodyPr wrap="none" rtlCol="0">
            <a:spAutoFit/>
          </a:bodyPr>
          <a:lstStyle/>
          <a:p>
            <a:r>
              <a:rPr lang="en-US" sz="3600" dirty="0" smtClean="0"/>
              <a:t>Intel 80286</a:t>
            </a:r>
            <a:endParaRPr lang="en-US" sz="3600" dirty="0"/>
          </a:p>
        </p:txBody>
      </p:sp>
      <p:sp>
        <p:nvSpPr>
          <p:cNvPr id="9" name="Right Arrow 8"/>
          <p:cNvSpPr/>
          <p:nvPr/>
        </p:nvSpPr>
        <p:spPr>
          <a:xfrm>
            <a:off x="4002892" y="1731983"/>
            <a:ext cx="1077266" cy="46778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3817225" y="4134855"/>
            <a:ext cx="5258796" cy="707886"/>
          </a:xfrm>
          <a:prstGeom prst="rect">
            <a:avLst/>
          </a:prstGeom>
          <a:noFill/>
        </p:spPr>
        <p:txBody>
          <a:bodyPr wrap="none" rtlCol="0">
            <a:spAutoFit/>
          </a:bodyPr>
          <a:lstStyle/>
          <a:p>
            <a:pPr algn="ctr"/>
            <a:r>
              <a:rPr lang="en-US" sz="2000" dirty="0" smtClean="0"/>
              <a:t>First x86 Processor with Virtual Memory Support</a:t>
            </a:r>
          </a:p>
          <a:p>
            <a:pPr algn="ctr"/>
            <a:r>
              <a:rPr lang="en-US" sz="2000" dirty="0" smtClean="0"/>
              <a:t>“Protected Mode”</a:t>
            </a:r>
            <a:endParaRPr lang="en-US" sz="2000" dirty="0"/>
          </a:p>
        </p:txBody>
      </p:sp>
    </p:spTree>
    <p:extLst>
      <p:ext uri="{BB962C8B-B14F-4D97-AF65-F5344CB8AC3E}">
        <p14:creationId xmlns:p14="http://schemas.microsoft.com/office/powerpoint/2010/main" val="236109125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507B5A5-F0C2-644D-AEA7-E773B6B78F38}" type="slidenum">
              <a:rPr lang="en-US" smtClean="0"/>
              <a:pPr/>
              <a:t>35</a:t>
            </a:fld>
            <a:endParaRPr lang="en-US"/>
          </a:p>
        </p:txBody>
      </p:sp>
      <p:sp>
        <p:nvSpPr>
          <p:cNvPr id="7" name="Rectangle 6"/>
          <p:cNvSpPr/>
          <p:nvPr/>
        </p:nvSpPr>
        <p:spPr>
          <a:xfrm>
            <a:off x="3590058" y="4643635"/>
            <a:ext cx="5402274" cy="369332"/>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en-US" dirty="0">
                <a:hlinkClick r:id="rId2"/>
              </a:rPr>
              <a:t>http://</a:t>
            </a:r>
            <a:r>
              <a:rPr lang="en-US" dirty="0" err="1">
                <a:hlinkClick r:id="rId2"/>
              </a:rPr>
              <a:t>en.wikipedia.org</a:t>
            </a:r>
            <a:r>
              <a:rPr lang="en-US" dirty="0">
                <a:hlinkClick r:id="rId2"/>
              </a:rPr>
              <a:t>/wiki/File:Intel_i80286_arch.svg</a:t>
            </a:r>
            <a:endParaRPr lang="en-US" dirty="0"/>
          </a:p>
        </p:txBody>
      </p:sp>
      <p:pic>
        <p:nvPicPr>
          <p:cNvPr id="10" name="Picture 9"/>
          <p:cNvPicPr>
            <a:picLocks noChangeAspect="1"/>
          </p:cNvPicPr>
          <p:nvPr/>
        </p:nvPicPr>
        <p:blipFill>
          <a:blip r:embed="rId3"/>
          <a:stretch>
            <a:fillRect/>
          </a:stretch>
        </p:blipFill>
        <p:spPr>
          <a:xfrm>
            <a:off x="423358" y="59890"/>
            <a:ext cx="7531801" cy="4707375"/>
          </a:xfrm>
          <a:prstGeom prst="rect">
            <a:avLst/>
          </a:prstGeom>
        </p:spPr>
      </p:pic>
    </p:spTree>
    <p:extLst>
      <p:ext uri="{BB962C8B-B14F-4D97-AF65-F5344CB8AC3E}">
        <p14:creationId xmlns:p14="http://schemas.microsoft.com/office/powerpoint/2010/main" val="35005824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Five x86-64 Processor Modes</a:t>
            </a:r>
            <a:endParaRPr lang="en-US" dirty="0"/>
          </a:p>
        </p:txBody>
      </p:sp>
      <p:sp>
        <p:nvSpPr>
          <p:cNvPr id="7" name="Content Placeholder 6"/>
          <p:cNvSpPr>
            <a:spLocks noGrp="1"/>
          </p:cNvSpPr>
          <p:nvPr>
            <p:ph idx="1"/>
          </p:nvPr>
        </p:nvSpPr>
        <p:spPr>
          <a:xfrm>
            <a:off x="238132" y="1013038"/>
            <a:ext cx="5216234" cy="3394472"/>
          </a:xfrm>
        </p:spPr>
        <p:txBody>
          <a:bodyPr>
            <a:normAutofit fontScale="62500" lnSpcReduction="20000"/>
          </a:bodyPr>
          <a:lstStyle/>
          <a:p>
            <a:pPr marL="0" indent="-182880">
              <a:lnSpc>
                <a:spcPct val="120000"/>
              </a:lnSpc>
              <a:buNone/>
            </a:pPr>
            <a:r>
              <a:rPr lang="en-US" b="1" dirty="0" smtClean="0"/>
              <a:t>Real Mode</a:t>
            </a:r>
            <a:r>
              <a:rPr lang="en-US" dirty="0"/>
              <a:t>:</a:t>
            </a:r>
            <a:r>
              <a:rPr lang="en-US" dirty="0" smtClean="0"/>
              <a:t> pretend to be an 8086</a:t>
            </a:r>
          </a:p>
          <a:p>
            <a:pPr marL="0" indent="-182880">
              <a:lnSpc>
                <a:spcPct val="120000"/>
              </a:lnSpc>
              <a:buNone/>
            </a:pPr>
            <a:r>
              <a:rPr lang="en-US" dirty="0"/>
              <a:t>	</a:t>
            </a:r>
            <a:r>
              <a:rPr lang="en-US" dirty="0" smtClean="0"/>
              <a:t>20-bit direct-access address space</a:t>
            </a:r>
          </a:p>
          <a:p>
            <a:pPr marL="0" indent="-182880">
              <a:lnSpc>
                <a:spcPct val="120000"/>
              </a:lnSpc>
              <a:buNone/>
            </a:pPr>
            <a:r>
              <a:rPr lang="en-US" b="1" dirty="0" smtClean="0">
                <a:solidFill>
                  <a:srgbClr val="0000FF"/>
                </a:solidFill>
              </a:rPr>
              <a:t>Protected Mode:</a:t>
            </a:r>
            <a:r>
              <a:rPr lang="en-US" dirty="0" smtClean="0">
                <a:solidFill>
                  <a:srgbClr val="0000FF"/>
                </a:solidFill>
              </a:rPr>
              <a:t> “native state”</a:t>
            </a:r>
          </a:p>
          <a:p>
            <a:pPr marL="0" indent="-182880">
              <a:lnSpc>
                <a:spcPct val="120000"/>
              </a:lnSpc>
              <a:buNone/>
            </a:pPr>
            <a:r>
              <a:rPr lang="en-US" b="1" dirty="0" smtClean="0"/>
              <a:t>System Management Mode: </a:t>
            </a:r>
            <a:r>
              <a:rPr lang="en-US" dirty="0" smtClean="0"/>
              <a:t>platform-specific power management and security (separate address space)</a:t>
            </a:r>
          </a:p>
          <a:p>
            <a:pPr marL="0" indent="-182880">
              <a:lnSpc>
                <a:spcPct val="120000"/>
              </a:lnSpc>
              <a:buNone/>
            </a:pPr>
            <a:r>
              <a:rPr lang="en-US" b="1" dirty="0" smtClean="0"/>
              <a:t>Compatibility Mode: </a:t>
            </a:r>
            <a:r>
              <a:rPr lang="en-US" dirty="0" smtClean="0"/>
              <a:t>pretend to be x86-32</a:t>
            </a:r>
          </a:p>
          <a:p>
            <a:pPr marL="0" indent="-182880">
              <a:lnSpc>
                <a:spcPct val="120000"/>
              </a:lnSpc>
              <a:buNone/>
            </a:pPr>
            <a:r>
              <a:rPr lang="en-US" b="1" dirty="0" smtClean="0"/>
              <a:t>IA-32e/64-bit Mode:</a:t>
            </a:r>
            <a:r>
              <a:rPr lang="en-US" dirty="0" smtClean="0"/>
              <a:t> run applications in 64-bit address space </a:t>
            </a:r>
            <a:endParaRPr lang="en-US" b="1" dirty="0"/>
          </a:p>
        </p:txBody>
      </p:sp>
      <p:sp>
        <p:nvSpPr>
          <p:cNvPr id="6" name="Slide Number Placeholder 5"/>
          <p:cNvSpPr>
            <a:spLocks noGrp="1"/>
          </p:cNvSpPr>
          <p:nvPr>
            <p:ph type="sldNum" sz="quarter" idx="12"/>
          </p:nvPr>
        </p:nvSpPr>
        <p:spPr/>
        <p:txBody>
          <a:bodyPr/>
          <a:lstStyle/>
          <a:p>
            <a:fld id="{6507B5A5-F0C2-644D-AEA7-E773B6B78F38}" type="slidenum">
              <a:rPr lang="en-US" smtClean="0"/>
              <a:pPr/>
              <a:t>36</a:t>
            </a:fld>
            <a:endParaRPr lang="en-US"/>
          </a:p>
        </p:txBody>
      </p:sp>
      <p:pic>
        <p:nvPicPr>
          <p:cNvPr id="12" name="Picture 11" descr="Screen Shot 2013-11-11 at 5.29.53 PM.png">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3011" y="997712"/>
            <a:ext cx="3509481" cy="3390111"/>
          </a:xfrm>
          <a:prstGeom prst="rect">
            <a:avLst/>
          </a:prstGeom>
          <a:ln>
            <a:noFill/>
          </a:ln>
          <a:effectLst>
            <a:outerShdw blurRad="292100" dist="139700" dir="2700000" algn="tl" rotWithShape="0">
              <a:srgbClr val="333333">
                <a:alpha val="65000"/>
              </a:srgbClr>
            </a:outerShdw>
          </a:effectLst>
        </p:spPr>
      </p:pic>
      <p:sp>
        <p:nvSpPr>
          <p:cNvPr id="9" name="Rectangle 8"/>
          <p:cNvSpPr/>
          <p:nvPr/>
        </p:nvSpPr>
        <p:spPr>
          <a:xfrm>
            <a:off x="5523286" y="3683111"/>
            <a:ext cx="3439568" cy="1015663"/>
          </a:xfrm>
          <a:prstGeom prst="rect">
            <a:avLst/>
          </a:prstGeom>
          <a:solidFill>
            <a:schemeClr val="accent1">
              <a:lumMod val="20000"/>
              <a:lumOff val="80000"/>
            </a:schemeClr>
          </a:solidFill>
        </p:spPr>
        <p:txBody>
          <a:bodyPr wrap="square">
            <a:spAutoFit/>
          </a:bodyPr>
          <a:lstStyle/>
          <a:p>
            <a:r>
              <a:rPr lang="en-US" dirty="0" smtClean="0"/>
              <a:t>“</a:t>
            </a:r>
            <a:r>
              <a:rPr lang="en-US" sz="2000" i="1" dirty="0" smtClean="0"/>
              <a:t>For </a:t>
            </a:r>
            <a:r>
              <a:rPr lang="en-US" sz="2000" i="1" dirty="0"/>
              <a:t>brevity, the 64-bit sub-mode is referred to as 64-bit </a:t>
            </a:r>
            <a:r>
              <a:rPr lang="en-US" sz="2000" i="1" dirty="0" smtClean="0"/>
              <a:t>mode </a:t>
            </a:r>
            <a:r>
              <a:rPr lang="en-US" sz="2000" i="1" dirty="0"/>
              <a:t>in IA-32 architecture</a:t>
            </a:r>
            <a:r>
              <a:rPr lang="en-US" sz="2000" i="1" dirty="0" smtClean="0"/>
              <a:t>.</a:t>
            </a:r>
            <a:r>
              <a:rPr lang="en-US" dirty="0" smtClean="0"/>
              <a:t>”</a:t>
            </a:r>
            <a:endParaRPr lang="en-US" dirty="0"/>
          </a:p>
        </p:txBody>
      </p:sp>
    </p:spTree>
    <p:extLst>
      <p:ext uri="{BB962C8B-B14F-4D97-AF65-F5344CB8AC3E}">
        <p14:creationId xmlns:p14="http://schemas.microsoft.com/office/powerpoint/2010/main" val="2127785547"/>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6507B5A5-F0C2-644D-AEA7-E773B6B78F38}" type="slidenum">
              <a:rPr lang="en-US" smtClean="0"/>
              <a:pPr/>
              <a:t>37</a:t>
            </a:fld>
            <a:endParaRPr lang="en-US"/>
          </a:p>
        </p:txBody>
      </p:sp>
      <p:sp>
        <p:nvSpPr>
          <p:cNvPr id="9" name="TextBox 8"/>
          <p:cNvSpPr txBox="1"/>
          <p:nvPr/>
        </p:nvSpPr>
        <p:spPr>
          <a:xfrm>
            <a:off x="5851256" y="425258"/>
            <a:ext cx="3118399" cy="1200328"/>
          </a:xfrm>
          <a:prstGeom prst="rect">
            <a:avLst/>
          </a:prstGeom>
          <a:noFill/>
        </p:spPr>
        <p:txBody>
          <a:bodyPr wrap="square" rtlCol="0">
            <a:spAutoFit/>
          </a:bodyPr>
          <a:lstStyle/>
          <a:p>
            <a:r>
              <a:rPr lang="en-US" sz="2400" b="1" dirty="0" smtClean="0"/>
              <a:t>Protected State </a:t>
            </a:r>
          </a:p>
          <a:p>
            <a:r>
              <a:rPr lang="en-US" sz="2400" dirty="0" smtClean="0"/>
              <a:t>(can only be modified by the kernel):</a:t>
            </a:r>
            <a:endParaRPr lang="en-US" sz="2400" dirty="0"/>
          </a:p>
        </p:txBody>
      </p:sp>
      <p:sp>
        <p:nvSpPr>
          <p:cNvPr id="10" name="Rectangle 9"/>
          <p:cNvSpPr/>
          <p:nvPr/>
        </p:nvSpPr>
        <p:spPr>
          <a:xfrm>
            <a:off x="5900481" y="1688907"/>
            <a:ext cx="2835547" cy="323196"/>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RFLAGS (includes EFLAGS)</a:t>
            </a:r>
            <a:endParaRPr lang="en-US" dirty="0"/>
          </a:p>
        </p:txBody>
      </p:sp>
      <p:sp>
        <p:nvSpPr>
          <p:cNvPr id="11" name="Rectangle 10"/>
          <p:cNvSpPr/>
          <p:nvPr/>
        </p:nvSpPr>
        <p:spPr>
          <a:xfrm>
            <a:off x="5949706" y="2460310"/>
            <a:ext cx="2835547" cy="323196"/>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Control Registers</a:t>
            </a:r>
            <a:endParaRPr lang="en-US" dirty="0"/>
          </a:p>
        </p:txBody>
      </p:sp>
      <p:sp>
        <p:nvSpPr>
          <p:cNvPr id="12" name="TextBox 11"/>
          <p:cNvSpPr txBox="1"/>
          <p:nvPr/>
        </p:nvSpPr>
        <p:spPr>
          <a:xfrm>
            <a:off x="5870946" y="2005669"/>
            <a:ext cx="2704323" cy="369332"/>
          </a:xfrm>
          <a:prstGeom prst="rect">
            <a:avLst/>
          </a:prstGeom>
          <a:noFill/>
        </p:spPr>
        <p:txBody>
          <a:bodyPr wrap="none" rtlCol="0">
            <a:spAutoFit/>
          </a:bodyPr>
          <a:lstStyle/>
          <a:p>
            <a:r>
              <a:rPr lang="en-US" dirty="0" smtClean="0"/>
              <a:t>Includes I/O Privilege Level </a:t>
            </a:r>
            <a:endParaRPr lang="en-US" dirty="0"/>
          </a:p>
        </p:txBody>
      </p:sp>
      <p:sp>
        <p:nvSpPr>
          <p:cNvPr id="13" name="TextBox 12"/>
          <p:cNvSpPr txBox="1"/>
          <p:nvPr/>
        </p:nvSpPr>
        <p:spPr>
          <a:xfrm>
            <a:off x="5870946" y="2719063"/>
            <a:ext cx="3118399" cy="1477328"/>
          </a:xfrm>
          <a:prstGeom prst="rect">
            <a:avLst/>
          </a:prstGeom>
          <a:noFill/>
        </p:spPr>
        <p:txBody>
          <a:bodyPr wrap="square" rtlCol="0">
            <a:spAutoFit/>
          </a:bodyPr>
          <a:lstStyle/>
          <a:p>
            <a:r>
              <a:rPr lang="en-US" b="1" dirty="0" smtClean="0"/>
              <a:t>CR0 bit 0:</a:t>
            </a:r>
            <a:r>
              <a:rPr lang="en-US" dirty="0" smtClean="0"/>
              <a:t> controls if processor is in protected mode </a:t>
            </a:r>
          </a:p>
          <a:p>
            <a:endParaRPr lang="en-US" dirty="0"/>
          </a:p>
          <a:p>
            <a:r>
              <a:rPr lang="en-US" b="1" dirty="0" smtClean="0"/>
              <a:t>CR3: </a:t>
            </a:r>
            <a:r>
              <a:rPr lang="en-US" dirty="0" smtClean="0"/>
              <a:t>page directory base register</a:t>
            </a:r>
            <a:endParaRPr lang="en-US" dirty="0"/>
          </a:p>
        </p:txBody>
      </p:sp>
      <p:pic>
        <p:nvPicPr>
          <p:cNvPr id="15" name="Picture 14" descr="Screen Shot 2013-11-11 at 5.41.02 PM.png"/>
          <p:cNvPicPr>
            <a:picLocks noChangeAspect="1"/>
          </p:cNvPicPr>
          <p:nvPr/>
        </p:nvPicPr>
        <p:blipFill rotWithShape="1">
          <a:blip r:embed="rId2">
            <a:extLst>
              <a:ext uri="{28A0092B-C50C-407E-A947-70E740481C1C}">
                <a14:useLocalDpi xmlns:a14="http://schemas.microsoft.com/office/drawing/2010/main" val="0"/>
              </a:ext>
            </a:extLst>
          </a:blip>
          <a:srcRect b="29091"/>
          <a:stretch/>
        </p:blipFill>
        <p:spPr>
          <a:xfrm>
            <a:off x="132301" y="120104"/>
            <a:ext cx="5547795" cy="492100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84233548"/>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Address Translation</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38</a:t>
            </a:fld>
            <a:endParaRPr lang="en-US"/>
          </a:p>
        </p:txBody>
      </p:sp>
      <p:grpSp>
        <p:nvGrpSpPr>
          <p:cNvPr id="18" name="Group 17"/>
          <p:cNvGrpSpPr/>
          <p:nvPr/>
        </p:nvGrpSpPr>
        <p:grpSpPr>
          <a:xfrm>
            <a:off x="248318" y="1358308"/>
            <a:ext cx="8715778" cy="2717117"/>
            <a:chOff x="268008" y="1797951"/>
            <a:chExt cx="8715778" cy="3179356"/>
          </a:xfrm>
        </p:grpSpPr>
        <p:sp>
          <p:nvSpPr>
            <p:cNvPr id="7" name="Rectangle 6"/>
            <p:cNvSpPr/>
            <p:nvPr/>
          </p:nvSpPr>
          <p:spPr>
            <a:xfrm rot="5400000">
              <a:off x="-948805" y="3014764"/>
              <a:ext cx="3179356" cy="745729"/>
            </a:xfrm>
            <a:prstGeom prst="rect">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t>Logical Address</a:t>
              </a:r>
              <a:endParaRPr lang="en-US" sz="2800" dirty="0"/>
            </a:p>
          </p:txBody>
        </p:sp>
        <p:sp>
          <p:nvSpPr>
            <p:cNvPr id="9" name="Right Arrow 8"/>
            <p:cNvSpPr/>
            <p:nvPr/>
          </p:nvSpPr>
          <p:spPr>
            <a:xfrm>
              <a:off x="3868507" y="3035326"/>
              <a:ext cx="1491471" cy="69905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ounded Rectangle 9"/>
            <p:cNvSpPr/>
            <p:nvPr/>
          </p:nvSpPr>
          <p:spPr>
            <a:xfrm>
              <a:off x="1747823" y="2130003"/>
              <a:ext cx="2120683" cy="2515253"/>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400" dirty="0" smtClean="0"/>
                <a:t>Segmentation Unit</a:t>
              </a:r>
              <a:endParaRPr lang="en-US" sz="2400" dirty="0"/>
            </a:p>
          </p:txBody>
        </p:sp>
        <p:sp>
          <p:nvSpPr>
            <p:cNvPr id="11" name="Rectangle 10"/>
            <p:cNvSpPr/>
            <p:nvPr/>
          </p:nvSpPr>
          <p:spPr>
            <a:xfrm rot="5400000">
              <a:off x="2948754" y="3090428"/>
              <a:ext cx="3179356" cy="594401"/>
            </a:xfrm>
            <a:prstGeom prst="rect">
              <a:avLst/>
            </a:prstGeom>
            <a:solidFill>
              <a:schemeClr val="accent4">
                <a:lumMod val="60000"/>
                <a:lumOff val="40000"/>
                <a:alpha val="66000"/>
              </a:schemeClr>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800" dirty="0" smtClean="0"/>
                <a:t>Linear Address</a:t>
              </a:r>
              <a:endParaRPr lang="en-US" sz="2800" dirty="0"/>
            </a:p>
          </p:txBody>
        </p:sp>
        <p:sp>
          <p:nvSpPr>
            <p:cNvPr id="12" name="Rounded Rectangle 11"/>
            <p:cNvSpPr/>
            <p:nvPr/>
          </p:nvSpPr>
          <p:spPr>
            <a:xfrm>
              <a:off x="5425548" y="2130003"/>
              <a:ext cx="1367644" cy="2515253"/>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800" dirty="0" smtClean="0"/>
                <a:t>Paging</a:t>
              </a:r>
            </a:p>
            <a:p>
              <a:pPr algn="ctr"/>
              <a:r>
                <a:rPr lang="en-US" sz="2800" dirty="0" smtClean="0"/>
                <a:t>Unit</a:t>
              </a:r>
              <a:endParaRPr lang="en-US" sz="2800" dirty="0"/>
            </a:p>
          </p:txBody>
        </p:sp>
        <p:sp>
          <p:nvSpPr>
            <p:cNvPr id="14" name="Right Arrow 13"/>
            <p:cNvSpPr/>
            <p:nvPr/>
          </p:nvSpPr>
          <p:spPr>
            <a:xfrm>
              <a:off x="1042585" y="3038103"/>
              <a:ext cx="705238" cy="69905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ight Arrow 15"/>
            <p:cNvSpPr/>
            <p:nvPr/>
          </p:nvSpPr>
          <p:spPr>
            <a:xfrm>
              <a:off x="6793192" y="3038103"/>
              <a:ext cx="1398254" cy="69905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rot="5400000">
              <a:off x="5733227" y="3090041"/>
              <a:ext cx="3179356" cy="595175"/>
            </a:xfrm>
            <a:prstGeom prst="rect">
              <a:avLst/>
            </a:prstGeom>
            <a:solidFill>
              <a:schemeClr val="accent2">
                <a:lumMod val="75000"/>
                <a:alpha val="57000"/>
              </a:schemeClr>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800" dirty="0" smtClean="0"/>
                <a:t>Physical Address</a:t>
              </a:r>
              <a:endParaRPr lang="en-US" sz="2800" dirty="0"/>
            </a:p>
          </p:txBody>
        </p:sp>
        <p:sp>
          <p:nvSpPr>
            <p:cNvPr id="17" name="Rounded Rectangle 16"/>
            <p:cNvSpPr/>
            <p:nvPr/>
          </p:nvSpPr>
          <p:spPr>
            <a:xfrm>
              <a:off x="8191446" y="2130003"/>
              <a:ext cx="792340" cy="2515253"/>
            </a:xfrm>
            <a:prstGeom prst="roundRect">
              <a:avLst/>
            </a:prstGeom>
          </p:spPr>
          <p:style>
            <a:lnRef idx="1">
              <a:schemeClr val="accent2"/>
            </a:lnRef>
            <a:fillRef idx="3">
              <a:schemeClr val="accent2"/>
            </a:fillRef>
            <a:effectRef idx="2">
              <a:schemeClr val="accent2"/>
            </a:effectRef>
            <a:fontRef idx="minor">
              <a:schemeClr val="lt1"/>
            </a:fontRef>
          </p:style>
          <p:txBody>
            <a:bodyPr vert="vert" rtlCol="0" anchor="ctr"/>
            <a:lstStyle/>
            <a:p>
              <a:pPr algn="ctr"/>
              <a:r>
                <a:rPr lang="en-US" sz="2800" dirty="0" smtClean="0"/>
                <a:t>Memory</a:t>
              </a:r>
              <a:endParaRPr lang="en-US" sz="2800" dirty="0"/>
            </a:p>
          </p:txBody>
        </p:sp>
      </p:grpSp>
    </p:spTree>
    <p:extLst>
      <p:ext uri="{BB962C8B-B14F-4D97-AF65-F5344CB8AC3E}">
        <p14:creationId xmlns:p14="http://schemas.microsoft.com/office/powerpoint/2010/main" val="122943686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3</a:t>
            </a:fld>
            <a:endParaRPr lang="en-US"/>
          </a:p>
        </p:txBody>
      </p:sp>
      <p:pic>
        <p:nvPicPr>
          <p:cNvPr id="3" name="Picture 2" descr="rust-stickers-edit.png"/>
          <p:cNvPicPr>
            <a:picLocks noChangeAspect="1"/>
          </p:cNvPicPr>
          <p:nvPr/>
        </p:nvPicPr>
        <p:blipFill rotWithShape="1">
          <a:blip r:embed="rId2">
            <a:extLst>
              <a:ext uri="{28A0092B-C50C-407E-A947-70E740481C1C}">
                <a14:useLocalDpi xmlns:a14="http://schemas.microsoft.com/office/drawing/2010/main" val="0"/>
              </a:ext>
            </a:extLst>
          </a:blip>
          <a:srcRect l="12274" r="57147" b="51193"/>
          <a:stretch/>
        </p:blipFill>
        <p:spPr>
          <a:xfrm>
            <a:off x="3361584" y="350163"/>
            <a:ext cx="5325216" cy="4074727"/>
          </a:xfrm>
          <a:prstGeom prst="rect">
            <a:avLst/>
          </a:prstGeom>
        </p:spPr>
      </p:pic>
      <p:sp>
        <p:nvSpPr>
          <p:cNvPr id="4" name="TextBox 3"/>
          <p:cNvSpPr txBox="1"/>
          <p:nvPr/>
        </p:nvSpPr>
        <p:spPr>
          <a:xfrm>
            <a:off x="382760" y="1441142"/>
            <a:ext cx="3113564" cy="707886"/>
          </a:xfrm>
          <a:prstGeom prst="rect">
            <a:avLst/>
          </a:prstGeom>
          <a:noFill/>
        </p:spPr>
        <p:txBody>
          <a:bodyPr wrap="square" rtlCol="0">
            <a:spAutoFit/>
          </a:bodyPr>
          <a:lstStyle/>
          <a:p>
            <a:r>
              <a:rPr lang="en-US" sz="4000" b="1" dirty="0" smtClean="0"/>
              <a:t>PS1 Stickers!</a:t>
            </a:r>
            <a:endParaRPr lang="en-US" sz="4000" b="1" dirty="0"/>
          </a:p>
        </p:txBody>
      </p:sp>
      <p:sp>
        <p:nvSpPr>
          <p:cNvPr id="7" name="Rectangle 6"/>
          <p:cNvSpPr/>
          <p:nvPr/>
        </p:nvSpPr>
        <p:spPr>
          <a:xfrm>
            <a:off x="551352" y="2948985"/>
            <a:ext cx="3061947" cy="954107"/>
          </a:xfrm>
          <a:prstGeom prst="rect">
            <a:avLst/>
          </a:prstGeom>
          <a:solidFill>
            <a:srgbClr val="FFFF00"/>
          </a:solidFill>
          <a:ln w="57150" cmpd="sng">
            <a:solidFill>
              <a:schemeClr val="accent6">
                <a:lumMod val="50000"/>
              </a:schemeClr>
            </a:solidFill>
          </a:ln>
        </p:spPr>
        <p:txBody>
          <a:bodyPr wrap="square">
            <a:spAutoFit/>
          </a:bodyPr>
          <a:lstStyle/>
          <a:p>
            <a:pPr algn="ctr"/>
            <a:r>
              <a:rPr lang="en-US" sz="2800" b="1" dirty="0" err="1"/>
              <a:t>Muntaser</a:t>
            </a:r>
            <a:r>
              <a:rPr lang="en-US" sz="2800" b="1" dirty="0"/>
              <a:t> </a:t>
            </a:r>
            <a:r>
              <a:rPr lang="en-US" sz="2800" b="1" dirty="0" smtClean="0"/>
              <a:t>Ahmed </a:t>
            </a:r>
          </a:p>
          <a:p>
            <a:pPr algn="ctr"/>
            <a:r>
              <a:rPr lang="en-US" sz="2800" b="1" dirty="0" smtClean="0"/>
              <a:t>Benjamin Foster</a:t>
            </a:r>
          </a:p>
        </p:txBody>
      </p:sp>
    </p:spTree>
    <p:extLst>
      <p:ext uri="{BB962C8B-B14F-4D97-AF65-F5344CB8AC3E}">
        <p14:creationId xmlns:p14="http://schemas.microsoft.com/office/powerpoint/2010/main" val="37730022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Accessing Memory</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39</a:t>
            </a:fld>
            <a:endParaRPr lang="en-US"/>
          </a:p>
        </p:txBody>
      </p:sp>
      <p:sp>
        <p:nvSpPr>
          <p:cNvPr id="10" name="TextBox 9"/>
          <p:cNvSpPr txBox="1"/>
          <p:nvPr/>
        </p:nvSpPr>
        <p:spPr>
          <a:xfrm>
            <a:off x="484098" y="2861855"/>
            <a:ext cx="7600759" cy="4616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US" sz="2400" dirty="0" smtClean="0"/>
              <a:t>16 bits to select segment, 16- 32- or 64- bits to select offset</a:t>
            </a:r>
            <a:endParaRPr lang="en-US" sz="2400" dirty="0"/>
          </a:p>
        </p:txBody>
      </p:sp>
      <p:sp>
        <p:nvSpPr>
          <p:cNvPr id="11" name="TextBox 10"/>
          <p:cNvSpPr txBox="1"/>
          <p:nvPr/>
        </p:nvSpPr>
        <p:spPr>
          <a:xfrm>
            <a:off x="1301494" y="3534284"/>
            <a:ext cx="7385306" cy="83099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sz="2400" dirty="0" smtClean="0"/>
              <a:t>Actual addressable space for user-level process in Unix: </a:t>
            </a:r>
          </a:p>
          <a:p>
            <a:r>
              <a:rPr lang="en-US" sz="2400" dirty="0" smtClean="0"/>
              <a:t>2</a:t>
            </a:r>
            <a:r>
              <a:rPr lang="en-US" sz="2400" baseline="30000" dirty="0" smtClean="0"/>
              <a:t>47</a:t>
            </a:r>
            <a:r>
              <a:rPr lang="en-US" sz="2400" dirty="0" smtClean="0"/>
              <a:t> bytes = 128TiB </a:t>
            </a:r>
            <a:endParaRPr lang="en-US" sz="2400" dirty="0"/>
          </a:p>
        </p:txBody>
      </p:sp>
      <p:pic>
        <p:nvPicPr>
          <p:cNvPr id="9" name="Picture 8" descr="Screen Shot 2013-11-11 at 6.06.2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2" y="906380"/>
            <a:ext cx="9048963" cy="1859687"/>
          </a:xfrm>
          <a:prstGeom prst="rect">
            <a:avLst/>
          </a:prstGeom>
        </p:spPr>
      </p:pic>
    </p:spTree>
    <p:extLst>
      <p:ext uri="{BB962C8B-B14F-4D97-AF65-F5344CB8AC3E}">
        <p14:creationId xmlns:p14="http://schemas.microsoft.com/office/powerpoint/2010/main" val="2642167368"/>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Screen Shot 2013-11-12 at 6.26.2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0750" y="2031699"/>
            <a:ext cx="4966050" cy="2961871"/>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5896611" y="205980"/>
            <a:ext cx="3102168" cy="1580107"/>
          </a:xfrm>
        </p:spPr>
        <p:txBody>
          <a:bodyPr>
            <a:normAutofit/>
          </a:bodyPr>
          <a:lstStyle/>
          <a:p>
            <a:r>
              <a:rPr lang="en-US" sz="3600" dirty="0" smtClean="0"/>
              <a:t>Computing the Linear Address</a:t>
            </a:r>
            <a:endParaRPr lang="en-US" sz="3600"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40</a:t>
            </a:fld>
            <a:endParaRPr lang="en-US" dirty="0"/>
          </a:p>
        </p:txBody>
      </p:sp>
      <p:grpSp>
        <p:nvGrpSpPr>
          <p:cNvPr id="6" name="Group 5"/>
          <p:cNvGrpSpPr/>
          <p:nvPr/>
        </p:nvGrpSpPr>
        <p:grpSpPr>
          <a:xfrm>
            <a:off x="268008" y="205979"/>
            <a:ext cx="5413150" cy="1752981"/>
            <a:chOff x="268008" y="1797951"/>
            <a:chExt cx="8715778" cy="3179356"/>
          </a:xfrm>
        </p:grpSpPr>
        <p:sp>
          <p:nvSpPr>
            <p:cNvPr id="7" name="Rectangle 6"/>
            <p:cNvSpPr/>
            <p:nvPr/>
          </p:nvSpPr>
          <p:spPr>
            <a:xfrm rot="5400000">
              <a:off x="-948805" y="3014764"/>
              <a:ext cx="3179356" cy="745729"/>
            </a:xfrm>
            <a:prstGeom prst="rect">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Logical Address</a:t>
              </a:r>
              <a:endParaRPr lang="en-US" sz="1600" dirty="0"/>
            </a:p>
          </p:txBody>
        </p:sp>
        <p:sp>
          <p:nvSpPr>
            <p:cNvPr id="8" name="Right Arrow 7"/>
            <p:cNvSpPr/>
            <p:nvPr/>
          </p:nvSpPr>
          <p:spPr>
            <a:xfrm>
              <a:off x="3868507" y="3035326"/>
              <a:ext cx="1491471" cy="69905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dirty="0"/>
            </a:p>
          </p:txBody>
        </p:sp>
        <p:sp>
          <p:nvSpPr>
            <p:cNvPr id="9" name="Rounded Rectangle 8"/>
            <p:cNvSpPr/>
            <p:nvPr/>
          </p:nvSpPr>
          <p:spPr>
            <a:xfrm>
              <a:off x="1747823" y="2130003"/>
              <a:ext cx="2120683" cy="2515253"/>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400" dirty="0" smtClean="0"/>
                <a:t>Segmentation Unit</a:t>
              </a:r>
              <a:endParaRPr lang="en-US" sz="1400" dirty="0"/>
            </a:p>
          </p:txBody>
        </p:sp>
        <p:sp>
          <p:nvSpPr>
            <p:cNvPr id="10" name="Rectangle 9"/>
            <p:cNvSpPr/>
            <p:nvPr/>
          </p:nvSpPr>
          <p:spPr>
            <a:xfrm rot="5400000">
              <a:off x="2948754" y="3090428"/>
              <a:ext cx="3179356" cy="594401"/>
            </a:xfrm>
            <a:prstGeom prst="rect">
              <a:avLst/>
            </a:prstGeom>
            <a:solidFill>
              <a:schemeClr val="accent4">
                <a:lumMod val="60000"/>
                <a:lumOff val="40000"/>
                <a:alpha val="66000"/>
              </a:schemeClr>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600" dirty="0" smtClean="0"/>
                <a:t>Linear Address</a:t>
              </a:r>
              <a:endParaRPr lang="en-US" sz="1600" dirty="0"/>
            </a:p>
          </p:txBody>
        </p:sp>
        <p:sp>
          <p:nvSpPr>
            <p:cNvPr id="11" name="Rounded Rectangle 10"/>
            <p:cNvSpPr/>
            <p:nvPr/>
          </p:nvSpPr>
          <p:spPr>
            <a:xfrm>
              <a:off x="5425548" y="2130003"/>
              <a:ext cx="1367644" cy="2515253"/>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600" dirty="0" smtClean="0"/>
                <a:t>Paging</a:t>
              </a:r>
            </a:p>
            <a:p>
              <a:pPr algn="ctr"/>
              <a:r>
                <a:rPr lang="en-US" sz="1600" dirty="0" smtClean="0"/>
                <a:t>Unit</a:t>
              </a:r>
              <a:endParaRPr lang="en-US" sz="1600" dirty="0"/>
            </a:p>
          </p:txBody>
        </p:sp>
        <p:sp>
          <p:nvSpPr>
            <p:cNvPr id="12" name="Right Arrow 11"/>
            <p:cNvSpPr/>
            <p:nvPr/>
          </p:nvSpPr>
          <p:spPr>
            <a:xfrm>
              <a:off x="1042585" y="3038103"/>
              <a:ext cx="705238" cy="69905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3" name="Right Arrow 12"/>
            <p:cNvSpPr/>
            <p:nvPr/>
          </p:nvSpPr>
          <p:spPr>
            <a:xfrm>
              <a:off x="6793192" y="3038103"/>
              <a:ext cx="1398254" cy="69905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4" name="Rectangle 13"/>
            <p:cNvSpPr/>
            <p:nvPr/>
          </p:nvSpPr>
          <p:spPr>
            <a:xfrm rot="5400000">
              <a:off x="5733227" y="3090041"/>
              <a:ext cx="3179356" cy="595175"/>
            </a:xfrm>
            <a:prstGeom prst="rect">
              <a:avLst/>
            </a:prstGeom>
            <a:solidFill>
              <a:schemeClr val="accent2">
                <a:lumMod val="75000"/>
                <a:alpha val="57000"/>
              </a:schemeClr>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600" dirty="0" smtClean="0"/>
                <a:t>Physical Address</a:t>
              </a:r>
              <a:endParaRPr lang="en-US" sz="1600" dirty="0"/>
            </a:p>
          </p:txBody>
        </p:sp>
        <p:sp>
          <p:nvSpPr>
            <p:cNvPr id="15" name="Rounded Rectangle 14"/>
            <p:cNvSpPr/>
            <p:nvPr/>
          </p:nvSpPr>
          <p:spPr>
            <a:xfrm>
              <a:off x="8191446" y="2130003"/>
              <a:ext cx="792340" cy="2515253"/>
            </a:xfrm>
            <a:prstGeom prst="roundRect">
              <a:avLst/>
            </a:prstGeom>
          </p:spPr>
          <p:style>
            <a:lnRef idx="1">
              <a:schemeClr val="accent2"/>
            </a:lnRef>
            <a:fillRef idx="3">
              <a:schemeClr val="accent2"/>
            </a:fillRef>
            <a:effectRef idx="2">
              <a:schemeClr val="accent2"/>
            </a:effectRef>
            <a:fontRef idx="minor">
              <a:schemeClr val="lt1"/>
            </a:fontRef>
          </p:style>
          <p:txBody>
            <a:bodyPr vert="vert" rtlCol="0" anchor="ctr"/>
            <a:lstStyle/>
            <a:p>
              <a:pPr algn="ctr"/>
              <a:r>
                <a:rPr lang="en-US" sz="1600" dirty="0" smtClean="0"/>
                <a:t>Memory</a:t>
              </a:r>
              <a:endParaRPr lang="en-US" sz="1600" dirty="0"/>
            </a:p>
          </p:txBody>
        </p:sp>
      </p:grpSp>
      <p:sp>
        <p:nvSpPr>
          <p:cNvPr id="17" name="Rectangle 16"/>
          <p:cNvSpPr/>
          <p:nvPr/>
        </p:nvSpPr>
        <p:spPr>
          <a:xfrm>
            <a:off x="157958" y="3944932"/>
            <a:ext cx="1293551" cy="435595"/>
          </a:xfrm>
          <a:prstGeom prst="rect">
            <a:avLst/>
          </a:prstGeom>
          <a:solidFill>
            <a:srgbClr val="FF6600"/>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Segment Selector</a:t>
            </a:r>
            <a:endParaRPr lang="en-US" sz="1400" dirty="0"/>
          </a:p>
        </p:txBody>
      </p:sp>
      <p:sp>
        <p:nvSpPr>
          <p:cNvPr id="18" name="Rectangle 17"/>
          <p:cNvSpPr/>
          <p:nvPr/>
        </p:nvSpPr>
        <p:spPr>
          <a:xfrm>
            <a:off x="1496869" y="3944994"/>
            <a:ext cx="3238637" cy="435595"/>
          </a:xfrm>
          <a:prstGeom prst="rect">
            <a:avLst/>
          </a:prstGeom>
          <a:solidFill>
            <a:srgbClr val="FF6600"/>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Offset</a:t>
            </a:r>
            <a:endParaRPr lang="en-US" sz="1400" dirty="0"/>
          </a:p>
        </p:txBody>
      </p:sp>
      <p:sp>
        <p:nvSpPr>
          <p:cNvPr id="16" name="TextBox 15"/>
          <p:cNvSpPr txBox="1"/>
          <p:nvPr/>
        </p:nvSpPr>
        <p:spPr>
          <a:xfrm>
            <a:off x="566184" y="3512634"/>
            <a:ext cx="3685925" cy="369332"/>
          </a:xfrm>
          <a:prstGeom prst="rect">
            <a:avLst/>
          </a:prstGeom>
          <a:solidFill>
            <a:schemeClr val="bg1"/>
          </a:solidFill>
        </p:spPr>
        <p:txBody>
          <a:bodyPr wrap="none" rtlCol="0">
            <a:spAutoFit/>
          </a:bodyPr>
          <a:lstStyle/>
          <a:p>
            <a:r>
              <a:rPr lang="en-US" dirty="0" smtClean="0"/>
              <a:t>Logical (“General”, “Virtual”) Address</a:t>
            </a:r>
            <a:endParaRPr lang="en-US" dirty="0"/>
          </a:p>
        </p:txBody>
      </p:sp>
      <p:sp>
        <p:nvSpPr>
          <p:cNvPr id="22" name="TextBox 21"/>
          <p:cNvSpPr txBox="1"/>
          <p:nvPr/>
        </p:nvSpPr>
        <p:spPr>
          <a:xfrm>
            <a:off x="457203" y="2432476"/>
            <a:ext cx="1965901" cy="923330"/>
          </a:xfrm>
          <a:prstGeom prst="rect">
            <a:avLst/>
          </a:prstGeom>
          <a:noFill/>
        </p:spPr>
        <p:txBody>
          <a:bodyPr wrap="square" rtlCol="0">
            <a:spAutoFit/>
          </a:bodyPr>
          <a:lstStyle/>
          <a:p>
            <a:r>
              <a:rPr lang="en-US" dirty="0" smtClean="0"/>
              <a:t>Segment selection is inferred from instruction type</a:t>
            </a:r>
            <a:endParaRPr lang="en-US" dirty="0"/>
          </a:p>
        </p:txBody>
      </p:sp>
    </p:spTree>
    <p:extLst>
      <p:ext uri="{BB962C8B-B14F-4D97-AF65-F5344CB8AC3E}">
        <p14:creationId xmlns:p14="http://schemas.microsoft.com/office/powerpoint/2010/main" val="4147808294"/>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Fetching an Instruction</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41</a:t>
            </a:fld>
            <a:endParaRPr lang="en-US"/>
          </a:p>
        </p:txBody>
      </p:sp>
      <p:sp>
        <p:nvSpPr>
          <p:cNvPr id="6" name="Rectangle 5"/>
          <p:cNvSpPr/>
          <p:nvPr/>
        </p:nvSpPr>
        <p:spPr>
          <a:xfrm>
            <a:off x="2189396" y="1668175"/>
            <a:ext cx="1677423" cy="318362"/>
          </a:xfrm>
          <a:prstGeom prst="rect">
            <a:avLst/>
          </a:prstGeom>
          <a:solidFill>
            <a:srgbClr val="FF6600"/>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Code Segment</a:t>
            </a:r>
            <a:endParaRPr lang="en-US" sz="1400" dirty="0"/>
          </a:p>
        </p:txBody>
      </p:sp>
      <p:sp>
        <p:nvSpPr>
          <p:cNvPr id="7" name="Rectangle 6"/>
          <p:cNvSpPr/>
          <p:nvPr/>
        </p:nvSpPr>
        <p:spPr>
          <a:xfrm>
            <a:off x="2189394" y="1268431"/>
            <a:ext cx="3238637" cy="318362"/>
          </a:xfrm>
          <a:prstGeom prst="rect">
            <a:avLst/>
          </a:prstGeom>
          <a:solidFill>
            <a:srgbClr val="FF6600"/>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Instruction Pointer (Offset)</a:t>
            </a:r>
            <a:endParaRPr lang="en-US" sz="1400" dirty="0"/>
          </a:p>
        </p:txBody>
      </p:sp>
      <p:sp>
        <p:nvSpPr>
          <p:cNvPr id="8" name="TextBox 7"/>
          <p:cNvSpPr txBox="1"/>
          <p:nvPr/>
        </p:nvSpPr>
        <p:spPr>
          <a:xfrm>
            <a:off x="1489393" y="1195213"/>
            <a:ext cx="571491" cy="461665"/>
          </a:xfrm>
          <a:prstGeom prst="rect">
            <a:avLst/>
          </a:prstGeom>
          <a:solidFill>
            <a:schemeClr val="bg1"/>
          </a:solidFill>
        </p:spPr>
        <p:txBody>
          <a:bodyPr wrap="none" rtlCol="0">
            <a:spAutoFit/>
          </a:bodyPr>
          <a:lstStyle/>
          <a:p>
            <a:pPr algn="r"/>
            <a:r>
              <a:rPr lang="en-US" sz="2400" dirty="0" smtClean="0"/>
              <a:t>EIP</a:t>
            </a:r>
            <a:endParaRPr lang="en-US" sz="2400" dirty="0"/>
          </a:p>
        </p:txBody>
      </p:sp>
      <p:sp>
        <p:nvSpPr>
          <p:cNvPr id="9" name="TextBox 8"/>
          <p:cNvSpPr txBox="1"/>
          <p:nvPr/>
        </p:nvSpPr>
        <p:spPr>
          <a:xfrm>
            <a:off x="1570694" y="1586512"/>
            <a:ext cx="490188" cy="461665"/>
          </a:xfrm>
          <a:prstGeom prst="rect">
            <a:avLst/>
          </a:prstGeom>
          <a:solidFill>
            <a:schemeClr val="bg1"/>
          </a:solidFill>
        </p:spPr>
        <p:txBody>
          <a:bodyPr wrap="none" rtlCol="0">
            <a:spAutoFit/>
          </a:bodyPr>
          <a:lstStyle/>
          <a:p>
            <a:pPr algn="r"/>
            <a:r>
              <a:rPr lang="en-US" sz="2400" dirty="0" smtClean="0"/>
              <a:t>CS</a:t>
            </a:r>
            <a:endParaRPr lang="en-US" sz="2400" dirty="0"/>
          </a:p>
        </p:txBody>
      </p:sp>
      <p:sp>
        <p:nvSpPr>
          <p:cNvPr id="10" name="TextBox 9"/>
          <p:cNvSpPr txBox="1"/>
          <p:nvPr/>
        </p:nvSpPr>
        <p:spPr>
          <a:xfrm>
            <a:off x="5640644" y="1226424"/>
            <a:ext cx="813043" cy="369332"/>
          </a:xfrm>
          <a:prstGeom prst="rect">
            <a:avLst/>
          </a:prstGeom>
          <a:noFill/>
        </p:spPr>
        <p:txBody>
          <a:bodyPr wrap="none" rtlCol="0">
            <a:spAutoFit/>
          </a:bodyPr>
          <a:lstStyle/>
          <a:p>
            <a:r>
              <a:rPr lang="en-US" dirty="0" smtClean="0"/>
              <a:t>32 bits</a:t>
            </a:r>
            <a:endParaRPr lang="en-US" dirty="0"/>
          </a:p>
        </p:txBody>
      </p:sp>
      <p:sp>
        <p:nvSpPr>
          <p:cNvPr id="11" name="TextBox 10"/>
          <p:cNvSpPr txBox="1"/>
          <p:nvPr/>
        </p:nvSpPr>
        <p:spPr>
          <a:xfrm>
            <a:off x="4518258" y="1678844"/>
            <a:ext cx="813043" cy="369332"/>
          </a:xfrm>
          <a:prstGeom prst="rect">
            <a:avLst/>
          </a:prstGeom>
          <a:noFill/>
        </p:spPr>
        <p:txBody>
          <a:bodyPr wrap="none" rtlCol="0">
            <a:spAutoFit/>
          </a:bodyPr>
          <a:lstStyle/>
          <a:p>
            <a:r>
              <a:rPr lang="en-US" dirty="0" smtClean="0"/>
              <a:t>16 bits</a:t>
            </a:r>
            <a:endParaRPr lang="en-US" dirty="0"/>
          </a:p>
        </p:txBody>
      </p:sp>
      <p:sp>
        <p:nvSpPr>
          <p:cNvPr id="12" name="Rectangle 11"/>
          <p:cNvSpPr/>
          <p:nvPr/>
        </p:nvSpPr>
        <p:spPr>
          <a:xfrm>
            <a:off x="2590803" y="2789695"/>
            <a:ext cx="3305811" cy="518816"/>
          </a:xfrm>
          <a:prstGeom prst="rect">
            <a:avLst/>
          </a:prstGeom>
          <a:solidFill>
            <a:schemeClr val="accent6">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smtClean="0"/>
              <a:t>Table Index</a:t>
            </a:r>
            <a:endParaRPr lang="en-US" dirty="0"/>
          </a:p>
        </p:txBody>
      </p:sp>
      <p:cxnSp>
        <p:nvCxnSpPr>
          <p:cNvPr id="14" name="Straight Connector 13"/>
          <p:cNvCxnSpPr/>
          <p:nvPr/>
        </p:nvCxnSpPr>
        <p:spPr>
          <a:xfrm>
            <a:off x="2189396" y="1986537"/>
            <a:ext cx="401407" cy="803159"/>
          </a:xfrm>
          <a:prstGeom prst="line">
            <a:avLst/>
          </a:prstGeom>
          <a:ln>
            <a:solidFill>
              <a:srgbClr val="F79646"/>
            </a:solidFill>
          </a:ln>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5943601" y="2789696"/>
            <a:ext cx="315880" cy="525005"/>
          </a:xfrm>
          <a:prstGeom prst="rect">
            <a:avLst/>
          </a:prstGeom>
          <a:solidFill>
            <a:schemeClr val="accent6">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6" name="Rectangle 15"/>
          <p:cNvSpPr/>
          <p:nvPr/>
        </p:nvSpPr>
        <p:spPr>
          <a:xfrm>
            <a:off x="6324603" y="2800351"/>
            <a:ext cx="709645" cy="506341"/>
          </a:xfrm>
          <a:prstGeom prst="rect">
            <a:avLst/>
          </a:prstGeom>
          <a:solidFill>
            <a:schemeClr val="accent6">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smtClean="0"/>
              <a:t>Ring</a:t>
            </a:r>
            <a:endParaRPr lang="en-US" dirty="0"/>
          </a:p>
        </p:txBody>
      </p:sp>
      <p:sp>
        <p:nvSpPr>
          <p:cNvPr id="17" name="TextBox 16"/>
          <p:cNvSpPr txBox="1"/>
          <p:nvPr/>
        </p:nvSpPr>
        <p:spPr>
          <a:xfrm rot="5400000">
            <a:off x="5492399" y="3847779"/>
            <a:ext cx="1310773" cy="646331"/>
          </a:xfrm>
          <a:prstGeom prst="rect">
            <a:avLst/>
          </a:prstGeom>
          <a:noFill/>
        </p:spPr>
        <p:txBody>
          <a:bodyPr wrap="square" rtlCol="0">
            <a:spAutoFit/>
          </a:bodyPr>
          <a:lstStyle/>
          <a:p>
            <a:r>
              <a:rPr lang="en-US" dirty="0" smtClean="0"/>
              <a:t>Global or</a:t>
            </a:r>
          </a:p>
          <a:p>
            <a:r>
              <a:rPr lang="en-US" dirty="0" smtClean="0"/>
              <a:t> Local Table</a:t>
            </a:r>
            <a:endParaRPr lang="en-US" dirty="0"/>
          </a:p>
        </p:txBody>
      </p:sp>
      <p:sp>
        <p:nvSpPr>
          <p:cNvPr id="18" name="TextBox 17"/>
          <p:cNvSpPr txBox="1"/>
          <p:nvPr/>
        </p:nvSpPr>
        <p:spPr>
          <a:xfrm>
            <a:off x="3787442" y="2419139"/>
            <a:ext cx="813043" cy="369332"/>
          </a:xfrm>
          <a:prstGeom prst="rect">
            <a:avLst/>
          </a:prstGeom>
          <a:noFill/>
        </p:spPr>
        <p:txBody>
          <a:bodyPr wrap="none" rtlCol="0">
            <a:spAutoFit/>
          </a:bodyPr>
          <a:lstStyle/>
          <a:p>
            <a:r>
              <a:rPr lang="en-US" dirty="0" smtClean="0"/>
              <a:t>13 bits</a:t>
            </a:r>
            <a:endParaRPr lang="en-US" dirty="0"/>
          </a:p>
        </p:txBody>
      </p:sp>
      <p:sp>
        <p:nvSpPr>
          <p:cNvPr id="19" name="TextBox 18"/>
          <p:cNvSpPr txBox="1"/>
          <p:nvPr/>
        </p:nvSpPr>
        <p:spPr>
          <a:xfrm>
            <a:off x="5943600" y="2457450"/>
            <a:ext cx="301660" cy="369332"/>
          </a:xfrm>
          <a:prstGeom prst="rect">
            <a:avLst/>
          </a:prstGeom>
          <a:noFill/>
        </p:spPr>
        <p:txBody>
          <a:bodyPr wrap="none" rtlCol="0">
            <a:spAutoFit/>
          </a:bodyPr>
          <a:lstStyle/>
          <a:p>
            <a:r>
              <a:rPr lang="en-US" dirty="0" smtClean="0"/>
              <a:t>1</a:t>
            </a:r>
            <a:endParaRPr lang="en-US" dirty="0"/>
          </a:p>
        </p:txBody>
      </p:sp>
      <p:sp>
        <p:nvSpPr>
          <p:cNvPr id="20" name="TextBox 19"/>
          <p:cNvSpPr txBox="1"/>
          <p:nvPr/>
        </p:nvSpPr>
        <p:spPr>
          <a:xfrm>
            <a:off x="6553200" y="2457450"/>
            <a:ext cx="301660" cy="369332"/>
          </a:xfrm>
          <a:prstGeom prst="rect">
            <a:avLst/>
          </a:prstGeom>
          <a:noFill/>
        </p:spPr>
        <p:txBody>
          <a:bodyPr wrap="none" rtlCol="0">
            <a:spAutoFit/>
          </a:bodyPr>
          <a:lstStyle/>
          <a:p>
            <a:r>
              <a:rPr lang="en-US" dirty="0" smtClean="0"/>
              <a:t>2</a:t>
            </a:r>
            <a:endParaRPr lang="en-US" dirty="0"/>
          </a:p>
        </p:txBody>
      </p:sp>
      <p:cxnSp>
        <p:nvCxnSpPr>
          <p:cNvPr id="21" name="Straight Connector 20"/>
          <p:cNvCxnSpPr/>
          <p:nvPr/>
        </p:nvCxnSpPr>
        <p:spPr>
          <a:xfrm>
            <a:off x="3866819" y="1986537"/>
            <a:ext cx="3167429" cy="803159"/>
          </a:xfrm>
          <a:prstGeom prst="line">
            <a:avLst/>
          </a:prstGeom>
          <a:ln>
            <a:solidFill>
              <a:srgbClr val="F79646"/>
            </a:solidFill>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457203" y="3980615"/>
            <a:ext cx="4685347" cy="40011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n-US" sz="2000" dirty="0" smtClean="0"/>
              <a:t>Only Kernel can write to Segment Registers</a:t>
            </a:r>
            <a:endParaRPr lang="en-US" sz="2000" dirty="0"/>
          </a:p>
        </p:txBody>
      </p:sp>
      <p:sp>
        <p:nvSpPr>
          <p:cNvPr id="13" name="Left Brace 12"/>
          <p:cNvSpPr/>
          <p:nvPr/>
        </p:nvSpPr>
        <p:spPr>
          <a:xfrm rot="16200000">
            <a:off x="5969518" y="3307832"/>
            <a:ext cx="228600" cy="280435"/>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4893496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par>
                                <p:cTn id="8" presetID="9"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ssolve">
                                      <p:cBhvr>
                                        <p:cTn id="10" dur="500"/>
                                        <p:tgtEl>
                                          <p:spTgt spid="21"/>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dissolve">
                                      <p:cBhvr>
                                        <p:cTn id="13" dur="500"/>
                                        <p:tgtEl>
                                          <p:spTgt spid="18"/>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dissolve">
                                      <p:cBhvr>
                                        <p:cTn id="16" dur="500"/>
                                        <p:tgtEl>
                                          <p:spTgt spid="12"/>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dissolve">
                                      <p:cBhvr>
                                        <p:cTn id="19" dur="500"/>
                                        <p:tgtEl>
                                          <p:spTgt spid="15"/>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dissolv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ppt_x"/>
                                          </p:val>
                                        </p:tav>
                                        <p:tav tm="100000">
                                          <p:val>
                                            <p:strVal val="#ppt_x"/>
                                          </p:val>
                                        </p:tav>
                                      </p:tavLst>
                                    </p:anim>
                                    <p:anim calcmode="lin" valueType="num">
                                      <p:cBhvr additive="base">
                                        <p:cTn id="28" dur="500" fill="hold"/>
                                        <p:tgtEl>
                                          <p:spTgt spid="1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ppt_x"/>
                                          </p:val>
                                        </p:tav>
                                        <p:tav tm="100000">
                                          <p:val>
                                            <p:strVal val="#ppt_x"/>
                                          </p:val>
                                        </p:tav>
                                      </p:tavLst>
                                    </p:anim>
                                    <p:anim calcmode="lin" valueType="num">
                                      <p:cBhvr additive="base">
                                        <p:cTn id="3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5" presetClass="entr" presetSubtype="1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checkerboard(across)">
                                      <p:cBhvr>
                                        <p:cTn id="4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6" grpId="0" animBg="1"/>
      <p:bldP spid="17" grpId="0"/>
      <p:bldP spid="18" grpId="0"/>
      <p:bldP spid="19" grpId="0"/>
      <p:bldP spid="20" grpId="0"/>
      <p:bldP spid="2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Segmentation Tables</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42</a:t>
            </a:fld>
            <a:endParaRPr lang="en-US"/>
          </a:p>
        </p:txBody>
      </p:sp>
      <p:sp>
        <p:nvSpPr>
          <p:cNvPr id="6" name="Rectangle 5"/>
          <p:cNvSpPr/>
          <p:nvPr/>
        </p:nvSpPr>
        <p:spPr>
          <a:xfrm>
            <a:off x="746549" y="1704766"/>
            <a:ext cx="1328604" cy="25345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457203" y="1199228"/>
            <a:ext cx="5149967" cy="584776"/>
          </a:xfrm>
          <a:prstGeom prst="rect">
            <a:avLst/>
          </a:prstGeom>
          <a:noFill/>
        </p:spPr>
        <p:txBody>
          <a:bodyPr wrap="none" rtlCol="0">
            <a:spAutoFit/>
          </a:bodyPr>
          <a:lstStyle/>
          <a:p>
            <a:r>
              <a:rPr lang="en-US" sz="3200" dirty="0" smtClean="0"/>
              <a:t>Global Descriptor Table (GDT)</a:t>
            </a:r>
            <a:endParaRPr lang="en-US" sz="3200" dirty="0"/>
          </a:p>
        </p:txBody>
      </p:sp>
      <p:sp>
        <p:nvSpPr>
          <p:cNvPr id="11" name="TextBox 10"/>
          <p:cNvSpPr txBox="1"/>
          <p:nvPr/>
        </p:nvSpPr>
        <p:spPr>
          <a:xfrm>
            <a:off x="264429" y="4405677"/>
            <a:ext cx="2750197" cy="369332"/>
          </a:xfrm>
          <a:prstGeom prst="rect">
            <a:avLst/>
          </a:prstGeom>
          <a:noFill/>
        </p:spPr>
        <p:txBody>
          <a:bodyPr wrap="none" rtlCol="0">
            <a:spAutoFit/>
          </a:bodyPr>
          <a:lstStyle/>
          <a:p>
            <a:r>
              <a:rPr lang="en-US" dirty="0" smtClean="0"/>
              <a:t>13 bits – up to 8192 entries </a:t>
            </a:r>
            <a:endParaRPr lang="en-US" dirty="0"/>
          </a:p>
        </p:txBody>
      </p:sp>
      <p:sp>
        <p:nvSpPr>
          <p:cNvPr id="13" name="TextBox 12"/>
          <p:cNvSpPr txBox="1"/>
          <p:nvPr/>
        </p:nvSpPr>
        <p:spPr>
          <a:xfrm>
            <a:off x="3432338" y="4100806"/>
            <a:ext cx="2317499" cy="369332"/>
          </a:xfrm>
          <a:prstGeom prst="rect">
            <a:avLst/>
          </a:prstGeom>
          <a:noFill/>
        </p:spPr>
        <p:txBody>
          <a:bodyPr wrap="none" rtlCol="0">
            <a:spAutoFit/>
          </a:bodyPr>
          <a:lstStyle/>
          <a:p>
            <a:r>
              <a:rPr lang="en-US" dirty="0" smtClean="0"/>
              <a:t>Segments can overlap!</a:t>
            </a:r>
            <a:endParaRPr lang="en-US" dirty="0"/>
          </a:p>
        </p:txBody>
      </p:sp>
      <p:sp>
        <p:nvSpPr>
          <p:cNvPr id="14" name="Rectangle 13"/>
          <p:cNvSpPr/>
          <p:nvPr/>
        </p:nvSpPr>
        <p:spPr>
          <a:xfrm>
            <a:off x="5873932" y="1199229"/>
            <a:ext cx="1372096" cy="3483448"/>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5" name="Rectangle 14"/>
          <p:cNvSpPr/>
          <p:nvPr/>
        </p:nvSpPr>
        <p:spPr>
          <a:xfrm>
            <a:off x="5873932" y="2168819"/>
            <a:ext cx="1372096" cy="78247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16" name="Rectangle 15"/>
          <p:cNvSpPr/>
          <p:nvPr/>
        </p:nvSpPr>
        <p:spPr>
          <a:xfrm>
            <a:off x="746549" y="2500521"/>
            <a:ext cx="1328604" cy="204124"/>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cxnSp>
        <p:nvCxnSpPr>
          <p:cNvPr id="18" name="Curved Connector 17"/>
          <p:cNvCxnSpPr>
            <a:stCxn id="16" idx="3"/>
            <a:endCxn id="14" idx="1"/>
          </p:cNvCxnSpPr>
          <p:nvPr/>
        </p:nvCxnSpPr>
        <p:spPr>
          <a:xfrm>
            <a:off x="2075156" y="2602583"/>
            <a:ext cx="3798779" cy="338371"/>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3299834" y="2940953"/>
            <a:ext cx="1402948" cy="369332"/>
          </a:xfrm>
          <a:prstGeom prst="rect">
            <a:avLst/>
          </a:prstGeom>
          <a:noFill/>
        </p:spPr>
        <p:txBody>
          <a:bodyPr wrap="none" rtlCol="0">
            <a:spAutoFit/>
          </a:bodyPr>
          <a:lstStyle/>
          <a:p>
            <a:r>
              <a:rPr lang="en-US" dirty="0" smtClean="0"/>
              <a:t>base address</a:t>
            </a:r>
            <a:endParaRPr lang="en-US" dirty="0"/>
          </a:p>
        </p:txBody>
      </p:sp>
      <p:sp>
        <p:nvSpPr>
          <p:cNvPr id="20" name="TextBox 19"/>
          <p:cNvSpPr txBox="1"/>
          <p:nvPr/>
        </p:nvSpPr>
        <p:spPr>
          <a:xfrm>
            <a:off x="5141978" y="2085021"/>
            <a:ext cx="607859" cy="369332"/>
          </a:xfrm>
          <a:prstGeom prst="rect">
            <a:avLst/>
          </a:prstGeom>
          <a:noFill/>
        </p:spPr>
        <p:txBody>
          <a:bodyPr wrap="none" rtlCol="0">
            <a:spAutoFit/>
          </a:bodyPr>
          <a:lstStyle/>
          <a:p>
            <a:r>
              <a:rPr lang="en-US" dirty="0" smtClean="0"/>
              <a:t>limit</a:t>
            </a:r>
            <a:endParaRPr lang="en-US" dirty="0"/>
          </a:p>
        </p:txBody>
      </p:sp>
      <p:sp>
        <p:nvSpPr>
          <p:cNvPr id="21" name="Rectangle 20"/>
          <p:cNvSpPr/>
          <p:nvPr/>
        </p:nvSpPr>
        <p:spPr>
          <a:xfrm>
            <a:off x="746549" y="3550389"/>
            <a:ext cx="1328604" cy="204124"/>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22" name="Rectangle 21"/>
          <p:cNvSpPr/>
          <p:nvPr/>
        </p:nvSpPr>
        <p:spPr>
          <a:xfrm>
            <a:off x="5867152" y="2623325"/>
            <a:ext cx="1372096" cy="782475"/>
          </a:xfrm>
          <a:prstGeom prst="rect">
            <a:avLst/>
          </a:prstGeom>
          <a:solidFill>
            <a:schemeClr val="accent4">
              <a:lumMod val="60000"/>
              <a:lumOff val="40000"/>
              <a:alpha val="79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a:p>
        </p:txBody>
      </p:sp>
      <p:cxnSp>
        <p:nvCxnSpPr>
          <p:cNvPr id="23" name="Curved Connector 22"/>
          <p:cNvCxnSpPr>
            <a:stCxn id="21" idx="3"/>
          </p:cNvCxnSpPr>
          <p:nvPr/>
        </p:nvCxnSpPr>
        <p:spPr>
          <a:xfrm flipV="1">
            <a:off x="2075156" y="3405801"/>
            <a:ext cx="3791999" cy="246650"/>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7586220" y="2168818"/>
            <a:ext cx="1224681" cy="1938992"/>
          </a:xfrm>
          <a:prstGeom prst="rect">
            <a:avLst/>
          </a:prstGeom>
          <a:noFill/>
        </p:spPr>
        <p:txBody>
          <a:bodyPr wrap="square" rtlCol="0">
            <a:spAutoFit/>
          </a:bodyPr>
          <a:lstStyle/>
          <a:p>
            <a:r>
              <a:rPr lang="en-US" sz="2400" dirty="0" smtClean="0"/>
              <a:t>linear address space</a:t>
            </a:r>
          </a:p>
          <a:p>
            <a:endParaRPr lang="en-US" sz="2400" dirty="0"/>
          </a:p>
          <a:p>
            <a:r>
              <a:rPr lang="en-US" sz="2400" dirty="0" smtClean="0"/>
              <a:t>0-2</a:t>
            </a:r>
            <a:r>
              <a:rPr lang="en-US" sz="2400" baseline="30000" dirty="0" smtClean="0"/>
              <a:t>64</a:t>
            </a:r>
            <a:r>
              <a:rPr lang="en-US" sz="2400" dirty="0" smtClean="0"/>
              <a:t> - 1</a:t>
            </a:r>
            <a:endParaRPr lang="en-US" sz="2400" dirty="0"/>
          </a:p>
        </p:txBody>
      </p:sp>
    </p:spTree>
    <p:extLst>
      <p:ext uri="{BB962C8B-B14F-4D97-AF65-F5344CB8AC3E}">
        <p14:creationId xmlns:p14="http://schemas.microsoft.com/office/powerpoint/2010/main" val="36021830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dissolve">
                                      <p:cBhvr>
                                        <p:cTn id="7" dur="500"/>
                                        <p:tgtEl>
                                          <p:spTgt spid="21"/>
                                        </p:tgtEl>
                                      </p:cBhvr>
                                    </p:animEffect>
                                  </p:childTnLst>
                                </p:cTn>
                              </p:par>
                              <p:par>
                                <p:cTn id="8" presetID="9"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dissolve">
                                      <p:cBhvr>
                                        <p:cTn id="10" dur="500"/>
                                        <p:tgtEl>
                                          <p:spTgt spid="23"/>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dissolve">
                                      <p:cBhvr>
                                        <p:cTn id="1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Segmentation Tables</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43</a:t>
            </a:fld>
            <a:endParaRPr lang="en-US"/>
          </a:p>
        </p:txBody>
      </p:sp>
      <p:sp>
        <p:nvSpPr>
          <p:cNvPr id="6" name="Rectangle 5"/>
          <p:cNvSpPr/>
          <p:nvPr/>
        </p:nvSpPr>
        <p:spPr>
          <a:xfrm>
            <a:off x="746549" y="1704766"/>
            <a:ext cx="1328604" cy="25345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264429" y="1063229"/>
            <a:ext cx="5149967" cy="584776"/>
          </a:xfrm>
          <a:prstGeom prst="rect">
            <a:avLst/>
          </a:prstGeom>
          <a:noFill/>
        </p:spPr>
        <p:txBody>
          <a:bodyPr wrap="none" rtlCol="0">
            <a:spAutoFit/>
          </a:bodyPr>
          <a:lstStyle/>
          <a:p>
            <a:r>
              <a:rPr lang="en-US" sz="3200" dirty="0" smtClean="0"/>
              <a:t>Global Descriptor Table (GDT)</a:t>
            </a:r>
            <a:endParaRPr lang="en-US" sz="3200" dirty="0"/>
          </a:p>
        </p:txBody>
      </p:sp>
      <p:sp>
        <p:nvSpPr>
          <p:cNvPr id="8" name="TextBox 7"/>
          <p:cNvSpPr txBox="1"/>
          <p:nvPr/>
        </p:nvSpPr>
        <p:spPr>
          <a:xfrm>
            <a:off x="4011702" y="2426728"/>
            <a:ext cx="2975276" cy="1569660"/>
          </a:xfrm>
          <a:prstGeom prst="rect">
            <a:avLst/>
          </a:prstGeom>
          <a:noFill/>
        </p:spPr>
        <p:txBody>
          <a:bodyPr wrap="square" rtlCol="0">
            <a:spAutoFit/>
          </a:bodyPr>
          <a:lstStyle/>
          <a:p>
            <a:pPr algn="r"/>
            <a:r>
              <a:rPr lang="en-US" sz="3200" dirty="0" smtClean="0"/>
              <a:t>Local Descriptor Table</a:t>
            </a:r>
            <a:endParaRPr lang="en-US" sz="3200" dirty="0"/>
          </a:p>
          <a:p>
            <a:pPr algn="r"/>
            <a:r>
              <a:rPr lang="en-US" sz="3200" dirty="0" smtClean="0"/>
              <a:t>(per process)</a:t>
            </a:r>
            <a:endParaRPr lang="en-US" sz="3200" dirty="0"/>
          </a:p>
        </p:txBody>
      </p:sp>
      <p:sp>
        <p:nvSpPr>
          <p:cNvPr id="11" name="TextBox 10"/>
          <p:cNvSpPr txBox="1"/>
          <p:nvPr/>
        </p:nvSpPr>
        <p:spPr>
          <a:xfrm>
            <a:off x="264429" y="4405677"/>
            <a:ext cx="2750197" cy="369332"/>
          </a:xfrm>
          <a:prstGeom prst="rect">
            <a:avLst/>
          </a:prstGeom>
          <a:noFill/>
        </p:spPr>
        <p:txBody>
          <a:bodyPr wrap="none" rtlCol="0">
            <a:spAutoFit/>
          </a:bodyPr>
          <a:lstStyle/>
          <a:p>
            <a:r>
              <a:rPr lang="en-US" dirty="0" smtClean="0"/>
              <a:t>13 bits – up to 8192 entries </a:t>
            </a:r>
            <a:endParaRPr lang="en-US" dirty="0"/>
          </a:p>
        </p:txBody>
      </p:sp>
      <p:sp>
        <p:nvSpPr>
          <p:cNvPr id="12" name="TextBox 11"/>
          <p:cNvSpPr txBox="1"/>
          <p:nvPr/>
        </p:nvSpPr>
        <p:spPr>
          <a:xfrm>
            <a:off x="3271886" y="4344541"/>
            <a:ext cx="5589153" cy="46166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rtlCol="0">
            <a:spAutoFit/>
          </a:bodyPr>
          <a:lstStyle/>
          <a:p>
            <a:r>
              <a:rPr lang="en-US" sz="2400" i="1" dirty="0" smtClean="0"/>
              <a:t>How does the processor find the GDT/LDT?</a:t>
            </a:r>
            <a:endParaRPr lang="en-US" sz="2400" i="1" dirty="0"/>
          </a:p>
        </p:txBody>
      </p:sp>
      <p:sp>
        <p:nvSpPr>
          <p:cNvPr id="14" name="Rectangle 13"/>
          <p:cNvSpPr/>
          <p:nvPr/>
        </p:nvSpPr>
        <p:spPr>
          <a:xfrm>
            <a:off x="7083941" y="1461849"/>
            <a:ext cx="1328604" cy="25345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629057"/>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507B5A5-F0C2-644D-AEA7-E773B6B78F38}" type="slidenum">
              <a:rPr lang="en-US" smtClean="0"/>
              <a:pPr/>
              <a:t>44</a:t>
            </a:fld>
            <a:endParaRPr lang="en-US"/>
          </a:p>
        </p:txBody>
      </p:sp>
      <p:sp>
        <p:nvSpPr>
          <p:cNvPr id="8" name="TextBox 7"/>
          <p:cNvSpPr txBox="1"/>
          <p:nvPr/>
        </p:nvSpPr>
        <p:spPr>
          <a:xfrm>
            <a:off x="313270" y="387615"/>
            <a:ext cx="4855615" cy="1569660"/>
          </a:xfrm>
          <a:prstGeom prst="rect">
            <a:avLst/>
          </a:prstGeom>
          <a:noFill/>
        </p:spPr>
        <p:txBody>
          <a:bodyPr wrap="square" rtlCol="0">
            <a:spAutoFit/>
          </a:bodyPr>
          <a:lstStyle/>
          <a:p>
            <a:r>
              <a:rPr lang="en-US" sz="2400" dirty="0" smtClean="0"/>
              <a:t>The GDT and LDT are just data structures in memory!</a:t>
            </a:r>
          </a:p>
          <a:p>
            <a:endParaRPr lang="en-US" sz="2400" dirty="0"/>
          </a:p>
          <a:p>
            <a:r>
              <a:rPr lang="en-US" sz="2400" dirty="0" smtClean="0"/>
              <a:t>Special registers store their locations</a:t>
            </a:r>
            <a:endParaRPr lang="en-US" sz="2400" dirty="0"/>
          </a:p>
        </p:txBody>
      </p:sp>
      <p:pic>
        <p:nvPicPr>
          <p:cNvPr id="9" name="Picture 8" descr="Screen Shot 2013-11-12 at 7.07.2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268" y="2343882"/>
            <a:ext cx="6239932" cy="2611147"/>
          </a:xfrm>
          <a:prstGeom prst="rect">
            <a:avLst/>
          </a:prstGeom>
          <a:ln>
            <a:noFill/>
          </a:ln>
          <a:effectLst>
            <a:outerShdw blurRad="292100" dist="139700" dir="2700000" algn="tl" rotWithShape="0">
              <a:srgbClr val="333333">
                <a:alpha val="65000"/>
              </a:srgbClr>
            </a:outerShdw>
          </a:effectLst>
        </p:spPr>
      </p:pic>
      <p:pic>
        <p:nvPicPr>
          <p:cNvPr id="10" name="Picture 9" descr="Screen Shot 2013-11-12 at 7.06.1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8883" y="144806"/>
            <a:ext cx="3801036" cy="335308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61027782"/>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45</a:t>
            </a:fld>
            <a:endParaRPr lang="en-US"/>
          </a:p>
        </p:txBody>
      </p:sp>
      <p:pic>
        <p:nvPicPr>
          <p:cNvPr id="3" name="Picture 2" descr="Screen Shot 2014-01-29 at 8.07.1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451" y="124550"/>
            <a:ext cx="6076751" cy="4944996"/>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7222120" y="4269510"/>
            <a:ext cx="1330262" cy="36933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US" dirty="0" smtClean="0"/>
              <a:t>from Class 5</a:t>
            </a:r>
            <a:endParaRPr lang="en-US" b="1" dirty="0" smtClean="0"/>
          </a:p>
        </p:txBody>
      </p:sp>
    </p:spTree>
    <p:extLst>
      <p:ext uri="{BB962C8B-B14F-4D97-AF65-F5344CB8AC3E}">
        <p14:creationId xmlns:p14="http://schemas.microsoft.com/office/powerpoint/2010/main" val="26002955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Screen Shot 2013-11-12 at 6.55.3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928" y="220252"/>
            <a:ext cx="3595489" cy="4595973"/>
          </a:xfrm>
          <a:prstGeom prst="rect">
            <a:avLst/>
          </a:prstGeom>
          <a:ln>
            <a:noFill/>
          </a:ln>
          <a:effectLst>
            <a:outerShdw blurRad="292100" dist="139700" dir="2700000" algn="tl" rotWithShape="0">
              <a:srgbClr val="333333">
                <a:alpha val="65000"/>
              </a:srgbClr>
            </a:outerShdw>
          </a:effectLst>
        </p:spPr>
      </p:pic>
      <p:sp>
        <p:nvSpPr>
          <p:cNvPr id="16" name="Rectangle 15"/>
          <p:cNvSpPr/>
          <p:nvPr/>
        </p:nvSpPr>
        <p:spPr>
          <a:xfrm>
            <a:off x="3121008" y="708769"/>
            <a:ext cx="5851299" cy="2520069"/>
          </a:xfrm>
          <a:prstGeom prst="rect">
            <a:avLst/>
          </a:prstGeom>
          <a:solidFill>
            <a:schemeClr val="bg2">
              <a:lumMod val="90000"/>
            </a:schemeClr>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a:t>
            </a:r>
            <a:endParaRPr lang="en-US" dirty="0"/>
          </a:p>
        </p:txBody>
      </p:sp>
      <p:sp>
        <p:nvSpPr>
          <p:cNvPr id="4" name="Slide Number Placeholder 3"/>
          <p:cNvSpPr>
            <a:spLocks noGrp="1"/>
          </p:cNvSpPr>
          <p:nvPr>
            <p:ph type="sldNum" sz="quarter" idx="12"/>
          </p:nvPr>
        </p:nvSpPr>
        <p:spPr/>
        <p:txBody>
          <a:bodyPr/>
          <a:lstStyle/>
          <a:p>
            <a:fld id="{6507B5A5-F0C2-644D-AEA7-E773B6B78F38}" type="slidenum">
              <a:rPr lang="en-US" smtClean="0"/>
              <a:pPr/>
              <a:t>46</a:t>
            </a:fld>
            <a:endParaRPr lang="en-US"/>
          </a:p>
        </p:txBody>
      </p:sp>
      <p:grpSp>
        <p:nvGrpSpPr>
          <p:cNvPr id="6" name="Group 5"/>
          <p:cNvGrpSpPr/>
          <p:nvPr/>
        </p:nvGrpSpPr>
        <p:grpSpPr>
          <a:xfrm>
            <a:off x="3209618" y="921322"/>
            <a:ext cx="5569897" cy="2159856"/>
            <a:chOff x="268008" y="1797951"/>
            <a:chExt cx="8715777" cy="3179357"/>
          </a:xfrm>
        </p:grpSpPr>
        <p:sp>
          <p:nvSpPr>
            <p:cNvPr id="7" name="Rectangle 6"/>
            <p:cNvSpPr/>
            <p:nvPr/>
          </p:nvSpPr>
          <p:spPr>
            <a:xfrm rot="5400000" flipV="1">
              <a:off x="-948806" y="3014765"/>
              <a:ext cx="3179356" cy="745728"/>
            </a:xfrm>
            <a:prstGeom prst="rect">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vert="horz" rtlCol="0" anchor="ctr"/>
            <a:lstStyle/>
            <a:p>
              <a:pPr algn="ctr"/>
              <a:r>
                <a:rPr lang="en-US" sz="1600" dirty="0" smtClean="0"/>
                <a:t>Logical Address</a:t>
              </a:r>
              <a:endParaRPr lang="en-US" sz="1600" dirty="0"/>
            </a:p>
          </p:txBody>
        </p:sp>
        <p:sp>
          <p:nvSpPr>
            <p:cNvPr id="8" name="Right Arrow 7"/>
            <p:cNvSpPr/>
            <p:nvPr/>
          </p:nvSpPr>
          <p:spPr>
            <a:xfrm>
              <a:off x="3868507" y="3035326"/>
              <a:ext cx="1491471" cy="699053"/>
            </a:xfrm>
            <a:prstGeom prst="rightArrow">
              <a:avLst/>
            </a:prstGeom>
          </p:spPr>
          <p:style>
            <a:lnRef idx="1">
              <a:schemeClr val="accent1"/>
            </a:lnRef>
            <a:fillRef idx="3">
              <a:schemeClr val="accent1"/>
            </a:fillRef>
            <a:effectRef idx="2">
              <a:schemeClr val="accent1"/>
            </a:effectRef>
            <a:fontRef idx="minor">
              <a:schemeClr val="lt1"/>
            </a:fontRef>
          </p:style>
          <p:txBody>
            <a:bodyPr vert="horz" rtlCol="0" anchor="ctr"/>
            <a:lstStyle/>
            <a:p>
              <a:pPr algn="ctr"/>
              <a:endParaRPr lang="en-US" sz="1100" dirty="0"/>
            </a:p>
          </p:txBody>
        </p:sp>
        <p:sp>
          <p:nvSpPr>
            <p:cNvPr id="9" name="Rounded Rectangle 8"/>
            <p:cNvSpPr/>
            <p:nvPr/>
          </p:nvSpPr>
          <p:spPr>
            <a:xfrm>
              <a:off x="1747823" y="2130003"/>
              <a:ext cx="2120683" cy="2515253"/>
            </a:xfrm>
            <a:prstGeom prst="roundRect">
              <a:avLst/>
            </a:prstGeom>
          </p:spPr>
          <p:style>
            <a:lnRef idx="1">
              <a:schemeClr val="accent2"/>
            </a:lnRef>
            <a:fillRef idx="3">
              <a:schemeClr val="accent2"/>
            </a:fillRef>
            <a:effectRef idx="2">
              <a:schemeClr val="accent2"/>
            </a:effectRef>
            <a:fontRef idx="minor">
              <a:schemeClr val="lt1"/>
            </a:fontRef>
          </p:style>
          <p:txBody>
            <a:bodyPr vert="horz" rtlCol="0" anchor="ctr"/>
            <a:lstStyle/>
            <a:p>
              <a:pPr algn="ctr"/>
              <a:r>
                <a:rPr lang="en-US" sz="1400" dirty="0" smtClean="0"/>
                <a:t>Segmentation Unit</a:t>
              </a:r>
              <a:endParaRPr lang="en-US" sz="1400" dirty="0"/>
            </a:p>
          </p:txBody>
        </p:sp>
        <p:sp>
          <p:nvSpPr>
            <p:cNvPr id="10" name="Rectangle 9"/>
            <p:cNvSpPr/>
            <p:nvPr/>
          </p:nvSpPr>
          <p:spPr>
            <a:xfrm rot="5400000" flipV="1">
              <a:off x="2948754" y="3090429"/>
              <a:ext cx="3179356" cy="594400"/>
            </a:xfrm>
            <a:prstGeom prst="rect">
              <a:avLst/>
            </a:prstGeom>
            <a:solidFill>
              <a:schemeClr val="accent4">
                <a:lumMod val="60000"/>
                <a:lumOff val="40000"/>
                <a:alpha val="66000"/>
              </a:schemeClr>
            </a:solidFill>
            <a:ln>
              <a:noFill/>
            </a:ln>
          </p:spPr>
          <p:style>
            <a:lnRef idx="1">
              <a:schemeClr val="accent4"/>
            </a:lnRef>
            <a:fillRef idx="3">
              <a:schemeClr val="accent4"/>
            </a:fillRef>
            <a:effectRef idx="2">
              <a:schemeClr val="accent4"/>
            </a:effectRef>
            <a:fontRef idx="minor">
              <a:schemeClr val="lt1"/>
            </a:fontRef>
          </p:style>
          <p:txBody>
            <a:bodyPr vert="horz" rtlCol="0" anchor="ctr"/>
            <a:lstStyle/>
            <a:p>
              <a:pPr algn="ctr"/>
              <a:r>
                <a:rPr lang="en-US" sz="1600" dirty="0" smtClean="0"/>
                <a:t>Linear Address</a:t>
              </a:r>
              <a:endParaRPr lang="en-US" sz="1600" dirty="0"/>
            </a:p>
          </p:txBody>
        </p:sp>
        <p:sp>
          <p:nvSpPr>
            <p:cNvPr id="11" name="Rounded Rectangle 10"/>
            <p:cNvSpPr/>
            <p:nvPr/>
          </p:nvSpPr>
          <p:spPr>
            <a:xfrm>
              <a:off x="5425548" y="2130003"/>
              <a:ext cx="1367644" cy="2515253"/>
            </a:xfrm>
            <a:prstGeom prst="roundRect">
              <a:avLst/>
            </a:prstGeom>
          </p:spPr>
          <p:style>
            <a:lnRef idx="1">
              <a:schemeClr val="accent2"/>
            </a:lnRef>
            <a:fillRef idx="3">
              <a:schemeClr val="accent2"/>
            </a:fillRef>
            <a:effectRef idx="2">
              <a:schemeClr val="accent2"/>
            </a:effectRef>
            <a:fontRef idx="minor">
              <a:schemeClr val="lt1"/>
            </a:fontRef>
          </p:style>
          <p:txBody>
            <a:bodyPr vert="horz" rtlCol="0" anchor="ctr"/>
            <a:lstStyle/>
            <a:p>
              <a:pPr algn="ctr"/>
              <a:r>
                <a:rPr lang="en-US" sz="1600" dirty="0" smtClean="0"/>
                <a:t>Paging</a:t>
              </a:r>
            </a:p>
            <a:p>
              <a:pPr algn="ctr"/>
              <a:r>
                <a:rPr lang="en-US" sz="1600" dirty="0" smtClean="0"/>
                <a:t>Unit</a:t>
              </a:r>
              <a:endParaRPr lang="en-US" sz="1600" dirty="0"/>
            </a:p>
          </p:txBody>
        </p:sp>
        <p:sp>
          <p:nvSpPr>
            <p:cNvPr id="12" name="Right Arrow 11"/>
            <p:cNvSpPr/>
            <p:nvPr/>
          </p:nvSpPr>
          <p:spPr>
            <a:xfrm>
              <a:off x="1042585" y="3038103"/>
              <a:ext cx="705238" cy="699053"/>
            </a:xfrm>
            <a:prstGeom prst="rightArrow">
              <a:avLst/>
            </a:prstGeom>
          </p:spPr>
          <p:style>
            <a:lnRef idx="1">
              <a:schemeClr val="accent1"/>
            </a:lnRef>
            <a:fillRef idx="3">
              <a:schemeClr val="accent1"/>
            </a:fillRef>
            <a:effectRef idx="2">
              <a:schemeClr val="accent1"/>
            </a:effectRef>
            <a:fontRef idx="minor">
              <a:schemeClr val="lt1"/>
            </a:fontRef>
          </p:style>
          <p:txBody>
            <a:bodyPr vert="horz" rtlCol="0" anchor="ctr"/>
            <a:lstStyle/>
            <a:p>
              <a:pPr algn="ctr"/>
              <a:endParaRPr lang="en-US" sz="1100"/>
            </a:p>
          </p:txBody>
        </p:sp>
        <p:sp>
          <p:nvSpPr>
            <p:cNvPr id="13" name="Right Arrow 12"/>
            <p:cNvSpPr/>
            <p:nvPr/>
          </p:nvSpPr>
          <p:spPr>
            <a:xfrm>
              <a:off x="6793192" y="3038103"/>
              <a:ext cx="1398254" cy="699053"/>
            </a:xfrm>
            <a:prstGeom prst="rightArrow">
              <a:avLst/>
            </a:prstGeom>
          </p:spPr>
          <p:style>
            <a:lnRef idx="1">
              <a:schemeClr val="accent1"/>
            </a:lnRef>
            <a:fillRef idx="3">
              <a:schemeClr val="accent1"/>
            </a:fillRef>
            <a:effectRef idx="2">
              <a:schemeClr val="accent1"/>
            </a:effectRef>
            <a:fontRef idx="minor">
              <a:schemeClr val="lt1"/>
            </a:fontRef>
          </p:style>
          <p:txBody>
            <a:bodyPr vert="horz" rtlCol="0" anchor="ctr"/>
            <a:lstStyle/>
            <a:p>
              <a:pPr algn="ctr"/>
              <a:endParaRPr lang="en-US" sz="1100"/>
            </a:p>
          </p:txBody>
        </p:sp>
        <p:sp>
          <p:nvSpPr>
            <p:cNvPr id="14" name="Rectangle 13"/>
            <p:cNvSpPr/>
            <p:nvPr/>
          </p:nvSpPr>
          <p:spPr>
            <a:xfrm rot="5400000" flipV="1">
              <a:off x="5733228" y="3090042"/>
              <a:ext cx="3179356" cy="595175"/>
            </a:xfrm>
            <a:prstGeom prst="rect">
              <a:avLst/>
            </a:prstGeom>
            <a:solidFill>
              <a:schemeClr val="accent2">
                <a:lumMod val="75000"/>
                <a:alpha val="57000"/>
              </a:schemeClr>
            </a:solidFill>
            <a:ln>
              <a:noFill/>
            </a:ln>
          </p:spPr>
          <p:style>
            <a:lnRef idx="1">
              <a:schemeClr val="accent2"/>
            </a:lnRef>
            <a:fillRef idx="3">
              <a:schemeClr val="accent2"/>
            </a:fillRef>
            <a:effectRef idx="2">
              <a:schemeClr val="accent2"/>
            </a:effectRef>
            <a:fontRef idx="minor">
              <a:schemeClr val="lt1"/>
            </a:fontRef>
          </p:style>
          <p:txBody>
            <a:bodyPr vert="horz" rtlCol="0" anchor="ctr"/>
            <a:lstStyle/>
            <a:p>
              <a:pPr algn="ctr"/>
              <a:r>
                <a:rPr lang="en-US" sz="1600" dirty="0" smtClean="0"/>
                <a:t>Physical Address</a:t>
              </a:r>
              <a:endParaRPr lang="en-US" sz="1600" dirty="0"/>
            </a:p>
          </p:txBody>
        </p:sp>
        <p:sp>
          <p:nvSpPr>
            <p:cNvPr id="15" name="Rounded Rectangle 14"/>
            <p:cNvSpPr/>
            <p:nvPr/>
          </p:nvSpPr>
          <p:spPr>
            <a:xfrm>
              <a:off x="8191446" y="2130002"/>
              <a:ext cx="792339" cy="2515253"/>
            </a:xfrm>
            <a:prstGeom prst="roundRect">
              <a:avLst/>
            </a:prstGeom>
          </p:spPr>
          <p:style>
            <a:lnRef idx="1">
              <a:schemeClr val="accent2"/>
            </a:lnRef>
            <a:fillRef idx="3">
              <a:schemeClr val="accent2"/>
            </a:fillRef>
            <a:effectRef idx="2">
              <a:schemeClr val="accent2"/>
            </a:effectRef>
            <a:fontRef idx="minor">
              <a:schemeClr val="lt1"/>
            </a:fontRef>
          </p:style>
          <p:txBody>
            <a:bodyPr vert="vert" rtlCol="0" anchor="ctr"/>
            <a:lstStyle/>
            <a:p>
              <a:pPr algn="ctr"/>
              <a:r>
                <a:rPr lang="en-US" sz="1600" dirty="0" smtClean="0"/>
                <a:t>Memory</a:t>
              </a:r>
              <a:endParaRPr lang="en-US" sz="1600" dirty="0"/>
            </a:p>
          </p:txBody>
        </p:sp>
      </p:grpSp>
    </p:spTree>
    <p:extLst>
      <p:ext uri="{BB962C8B-B14F-4D97-AF65-F5344CB8AC3E}">
        <p14:creationId xmlns:p14="http://schemas.microsoft.com/office/powerpoint/2010/main" val="3940640363"/>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94557" y="205978"/>
            <a:ext cx="2892245" cy="2226500"/>
          </a:xfrm>
        </p:spPr>
        <p:txBody>
          <a:bodyPr/>
          <a:lstStyle/>
          <a:p>
            <a:r>
              <a:rPr lang="en-US" dirty="0" smtClean="0"/>
              <a:t>Paging</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47</a:t>
            </a:fld>
            <a:endParaRPr lang="en-US"/>
          </a:p>
        </p:txBody>
      </p:sp>
      <p:sp>
        <p:nvSpPr>
          <p:cNvPr id="16" name="TextBox 15"/>
          <p:cNvSpPr txBox="1"/>
          <p:nvPr/>
        </p:nvSpPr>
        <p:spPr>
          <a:xfrm>
            <a:off x="700990" y="3000815"/>
            <a:ext cx="4693763" cy="769441"/>
          </a:xfrm>
          <a:prstGeom prst="rect">
            <a:avLst/>
          </a:prstGeom>
          <a:noFill/>
        </p:spPr>
        <p:txBody>
          <a:bodyPr wrap="none" rtlCol="0">
            <a:spAutoFit/>
          </a:bodyPr>
          <a:lstStyle/>
          <a:p>
            <a:r>
              <a:rPr lang="en-US" sz="4400" dirty="0" smtClean="0"/>
              <a:t>2</a:t>
            </a:r>
            <a:r>
              <a:rPr lang="en-US" sz="4400" baseline="30000" dirty="0" smtClean="0"/>
              <a:t>64</a:t>
            </a:r>
            <a:r>
              <a:rPr lang="en-US" sz="4400" dirty="0" smtClean="0"/>
              <a:t> linear addresses</a:t>
            </a:r>
            <a:endParaRPr lang="en-US" sz="4400" dirty="0"/>
          </a:p>
        </p:txBody>
      </p:sp>
      <p:sp>
        <p:nvSpPr>
          <p:cNvPr id="18" name="TextBox 17"/>
          <p:cNvSpPr txBox="1"/>
          <p:nvPr/>
        </p:nvSpPr>
        <p:spPr>
          <a:xfrm>
            <a:off x="2633288" y="3889884"/>
            <a:ext cx="5878382" cy="46166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rtlCol="0">
            <a:spAutoFit/>
          </a:bodyPr>
          <a:lstStyle/>
          <a:p>
            <a:r>
              <a:rPr lang="en-US" sz="2400" dirty="0" smtClean="0"/>
              <a:t>What would it cost to have 2</a:t>
            </a:r>
            <a:r>
              <a:rPr lang="en-US" sz="2400" baseline="30000" dirty="0" smtClean="0"/>
              <a:t>64</a:t>
            </a:r>
            <a:r>
              <a:rPr lang="en-US" sz="2400" dirty="0" smtClean="0"/>
              <a:t> bytes of RAM?</a:t>
            </a:r>
            <a:endParaRPr lang="en-US" sz="2400" dirty="0"/>
          </a:p>
        </p:txBody>
      </p:sp>
      <p:sp>
        <p:nvSpPr>
          <p:cNvPr id="20" name="Rectangle 19"/>
          <p:cNvSpPr/>
          <p:nvPr/>
        </p:nvSpPr>
        <p:spPr>
          <a:xfrm rot="5400000">
            <a:off x="-398381" y="1167908"/>
            <a:ext cx="2384517" cy="859190"/>
          </a:xfrm>
          <a:prstGeom prst="rect">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t>Logical Address</a:t>
            </a:r>
            <a:endParaRPr lang="en-US" sz="2800" dirty="0"/>
          </a:p>
        </p:txBody>
      </p:sp>
      <p:sp>
        <p:nvSpPr>
          <p:cNvPr id="21" name="Right Arrow 20"/>
          <p:cNvSpPr/>
          <p:nvPr/>
        </p:nvSpPr>
        <p:spPr>
          <a:xfrm>
            <a:off x="4078245" y="1333275"/>
            <a:ext cx="1491471" cy="52429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Rounded Rectangle 21"/>
          <p:cNvSpPr/>
          <p:nvPr/>
        </p:nvSpPr>
        <p:spPr>
          <a:xfrm>
            <a:off x="1957562" y="654284"/>
            <a:ext cx="2120683" cy="188644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400" dirty="0" smtClean="0"/>
              <a:t>Segmentation Unit</a:t>
            </a:r>
            <a:endParaRPr lang="en-US" sz="2400" dirty="0"/>
          </a:p>
        </p:txBody>
      </p:sp>
      <p:sp>
        <p:nvSpPr>
          <p:cNvPr id="23" name="Rectangle 22"/>
          <p:cNvSpPr/>
          <p:nvPr/>
        </p:nvSpPr>
        <p:spPr>
          <a:xfrm rot="5400000">
            <a:off x="3555911" y="1300303"/>
            <a:ext cx="2384517" cy="594401"/>
          </a:xfrm>
          <a:prstGeom prst="rect">
            <a:avLst/>
          </a:prstGeom>
          <a:solidFill>
            <a:schemeClr val="accent4">
              <a:lumMod val="60000"/>
              <a:lumOff val="40000"/>
              <a:alpha val="66000"/>
            </a:schemeClr>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800" dirty="0" smtClean="0"/>
              <a:t>Linear Address</a:t>
            </a:r>
            <a:endParaRPr lang="en-US" sz="2800" dirty="0"/>
          </a:p>
        </p:txBody>
      </p:sp>
      <p:sp>
        <p:nvSpPr>
          <p:cNvPr id="25" name="Right Arrow 24"/>
          <p:cNvSpPr/>
          <p:nvPr/>
        </p:nvSpPr>
        <p:spPr>
          <a:xfrm>
            <a:off x="1252321" y="1335359"/>
            <a:ext cx="705238" cy="52429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7558847"/>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creen Shot 2014-02-04 at 6.49.4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364" y="170793"/>
            <a:ext cx="7381478" cy="4780750"/>
          </a:xfrm>
          <a:prstGeom prst="rect">
            <a:avLst/>
          </a:prstGeom>
        </p:spPr>
      </p:pic>
      <p:sp>
        <p:nvSpPr>
          <p:cNvPr id="4" name="Slide Number Placeholder 3"/>
          <p:cNvSpPr>
            <a:spLocks noGrp="1"/>
          </p:cNvSpPr>
          <p:nvPr>
            <p:ph type="sldNum" sz="quarter" idx="12"/>
          </p:nvPr>
        </p:nvSpPr>
        <p:spPr/>
        <p:txBody>
          <a:bodyPr/>
          <a:lstStyle/>
          <a:p>
            <a:fld id="{6507B5A5-F0C2-644D-AEA7-E773B6B78F38}" type="slidenum">
              <a:rPr lang="en-US" smtClean="0"/>
              <a:pPr/>
              <a:t>48</a:t>
            </a:fld>
            <a:endParaRPr lang="en-US"/>
          </a:p>
        </p:txBody>
      </p:sp>
      <p:sp>
        <p:nvSpPr>
          <p:cNvPr id="6" name="TextBox 5"/>
          <p:cNvSpPr txBox="1"/>
          <p:nvPr/>
        </p:nvSpPr>
        <p:spPr>
          <a:xfrm>
            <a:off x="1744387" y="2550313"/>
            <a:ext cx="3626889" cy="52322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rtlCol="0">
            <a:spAutoFit/>
          </a:bodyPr>
          <a:lstStyle/>
          <a:p>
            <a:r>
              <a:rPr lang="en-US" sz="2800" dirty="0" smtClean="0"/>
              <a:t>$10 per 1GB = 2</a:t>
            </a:r>
            <a:r>
              <a:rPr lang="en-US" sz="2800" baseline="30000" dirty="0" smtClean="0"/>
              <a:t>30</a:t>
            </a:r>
            <a:r>
              <a:rPr lang="en-US" sz="2800" dirty="0" smtClean="0"/>
              <a:t> bytes</a:t>
            </a:r>
            <a:endParaRPr lang="en-US" sz="2800" dirty="0"/>
          </a:p>
        </p:txBody>
      </p:sp>
      <p:sp>
        <p:nvSpPr>
          <p:cNvPr id="7" name="TextBox 6"/>
          <p:cNvSpPr txBox="1"/>
          <p:nvPr/>
        </p:nvSpPr>
        <p:spPr>
          <a:xfrm>
            <a:off x="5539787" y="2550313"/>
            <a:ext cx="3147015" cy="523220"/>
          </a:xfrm>
          <a:prstGeom prst="rect">
            <a:avLst/>
          </a:prstGeom>
          <a:solidFill>
            <a:srgbClr val="DDD9C3"/>
          </a:solidFill>
        </p:spPr>
        <p:txBody>
          <a:bodyPr wrap="none" rtlCol="0">
            <a:spAutoFit/>
          </a:bodyPr>
          <a:lstStyle/>
          <a:p>
            <a:r>
              <a:rPr lang="en-US" sz="2800" dirty="0" smtClean="0"/>
              <a:t>2</a:t>
            </a:r>
            <a:r>
              <a:rPr lang="en-US" sz="2800" baseline="30000" dirty="0" smtClean="0"/>
              <a:t>64</a:t>
            </a:r>
            <a:r>
              <a:rPr lang="en-US" sz="2800" dirty="0" smtClean="0"/>
              <a:t> bytes = $10 * 2</a:t>
            </a:r>
            <a:r>
              <a:rPr lang="en-US" sz="2800" baseline="30000" dirty="0" smtClean="0"/>
              <a:t>34</a:t>
            </a:r>
            <a:endParaRPr lang="en-US" sz="2800" baseline="30000" dirty="0"/>
          </a:p>
        </p:txBody>
      </p:sp>
      <p:sp>
        <p:nvSpPr>
          <p:cNvPr id="8" name="TextBox 7"/>
          <p:cNvSpPr txBox="1"/>
          <p:nvPr/>
        </p:nvSpPr>
        <p:spPr>
          <a:xfrm>
            <a:off x="3197586" y="3305335"/>
            <a:ext cx="1107946" cy="52322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lang="en-US" sz="2800" dirty="0" smtClean="0"/>
              <a:t>$172B</a:t>
            </a:r>
            <a:endParaRPr lang="en-US" sz="2800" dirty="0"/>
          </a:p>
        </p:txBody>
      </p:sp>
      <p:sp>
        <p:nvSpPr>
          <p:cNvPr id="10" name="Rectangle 9"/>
          <p:cNvSpPr/>
          <p:nvPr/>
        </p:nvSpPr>
        <p:spPr>
          <a:xfrm>
            <a:off x="4485045" y="3350798"/>
            <a:ext cx="3207429" cy="46166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a:spAutoFit/>
          </a:bodyPr>
          <a:lstStyle/>
          <a:p>
            <a:r>
              <a:rPr lang="en-US" sz="2400" dirty="0">
                <a:sym typeface="Symbol"/>
              </a:rPr>
              <a:t></a:t>
            </a:r>
            <a:r>
              <a:rPr lang="en-US" sz="2400" dirty="0" smtClean="0"/>
              <a:t>  </a:t>
            </a:r>
            <a:r>
              <a:rPr lang="en-US" sz="2400" dirty="0"/>
              <a:t>Apple’s 2013 revenue</a:t>
            </a:r>
          </a:p>
        </p:txBody>
      </p:sp>
      <p:sp>
        <p:nvSpPr>
          <p:cNvPr id="11" name="Rectangle 10"/>
          <p:cNvSpPr/>
          <p:nvPr/>
        </p:nvSpPr>
        <p:spPr>
          <a:xfrm>
            <a:off x="4485043" y="3964863"/>
            <a:ext cx="4377370" cy="46166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a:spAutoFit/>
          </a:bodyPr>
          <a:lstStyle/>
          <a:p>
            <a:r>
              <a:rPr lang="en-US" sz="2400" dirty="0">
                <a:sym typeface="Symbol"/>
              </a:rPr>
              <a:t></a:t>
            </a:r>
            <a:r>
              <a:rPr lang="en-US" sz="2400" dirty="0" smtClean="0"/>
              <a:t> US federal spending for 18 days</a:t>
            </a:r>
            <a:endParaRPr lang="en-US" sz="2400" dirty="0"/>
          </a:p>
        </p:txBody>
      </p:sp>
    </p:spTree>
    <p:extLst>
      <p:ext uri="{BB962C8B-B14F-4D97-AF65-F5344CB8AC3E}">
        <p14:creationId xmlns:p14="http://schemas.microsoft.com/office/powerpoint/2010/main" val="21024402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Today’s Experiment!</a:t>
            </a:r>
            <a:endParaRPr lang="en-US" dirty="0"/>
          </a:p>
        </p:txBody>
      </p:sp>
      <p:sp>
        <p:nvSpPr>
          <p:cNvPr id="3" name="Slide Number Placeholder 2"/>
          <p:cNvSpPr>
            <a:spLocks noGrp="1"/>
          </p:cNvSpPr>
          <p:nvPr>
            <p:ph type="sldNum" sz="quarter" idx="12"/>
          </p:nvPr>
        </p:nvSpPr>
        <p:spPr/>
        <p:txBody>
          <a:bodyPr/>
          <a:lstStyle/>
          <a:p>
            <a:fld id="{6507B5A5-F0C2-644D-AEA7-E773B6B78F38}" type="slidenum">
              <a:rPr lang="en-US" smtClean="0"/>
              <a:t>4</a:t>
            </a:fld>
            <a:endParaRPr lang="en-US"/>
          </a:p>
        </p:txBody>
      </p:sp>
      <p:sp>
        <p:nvSpPr>
          <p:cNvPr id="4" name="Rectangle 3"/>
          <p:cNvSpPr/>
          <p:nvPr/>
        </p:nvSpPr>
        <p:spPr>
          <a:xfrm>
            <a:off x="2147240" y="1972269"/>
            <a:ext cx="4849520" cy="120032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r>
              <a:rPr lang="en-US" sz="2400" dirty="0" smtClean="0"/>
              <a:t>“Please </a:t>
            </a:r>
            <a:r>
              <a:rPr lang="en-US" sz="2400" dirty="0"/>
              <a:t>excuse the paradox, but stop listening to young white males like me. Other people deserve a voice</a:t>
            </a:r>
            <a:r>
              <a:rPr lang="en-US" sz="2400" dirty="0" smtClean="0"/>
              <a:t>.”</a:t>
            </a:r>
            <a:endParaRPr lang="en-US" sz="2400" dirty="0"/>
          </a:p>
        </p:txBody>
      </p:sp>
      <p:sp>
        <p:nvSpPr>
          <p:cNvPr id="5" name="Rectangle 4"/>
          <p:cNvSpPr/>
          <p:nvPr/>
        </p:nvSpPr>
        <p:spPr>
          <a:xfrm>
            <a:off x="457202" y="1422370"/>
            <a:ext cx="4317571" cy="369332"/>
          </a:xfrm>
          <a:prstGeom prst="rect">
            <a:avLst/>
          </a:prstGeom>
        </p:spPr>
        <p:txBody>
          <a:bodyPr wrap="none">
            <a:spAutoFit/>
          </a:bodyPr>
          <a:lstStyle/>
          <a:p>
            <a:r>
              <a:rPr lang="en-US" b="1" i="1" dirty="0"/>
              <a:t>What should we do to make things better?</a:t>
            </a:r>
          </a:p>
        </p:txBody>
      </p:sp>
    </p:spTree>
    <p:extLst>
      <p:ext uri="{BB962C8B-B14F-4D97-AF65-F5344CB8AC3E}">
        <p14:creationId xmlns:p14="http://schemas.microsoft.com/office/powerpoint/2010/main" val="37878721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Paging</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49</a:t>
            </a:fld>
            <a:endParaRPr lang="en-US"/>
          </a:p>
        </p:txBody>
      </p:sp>
      <p:sp>
        <p:nvSpPr>
          <p:cNvPr id="7" name="Rectangle 6"/>
          <p:cNvSpPr/>
          <p:nvPr/>
        </p:nvSpPr>
        <p:spPr>
          <a:xfrm rot="5400000">
            <a:off x="-648817" y="2038799"/>
            <a:ext cx="2579377" cy="745729"/>
          </a:xfrm>
          <a:prstGeom prst="rect">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t>Logical Address</a:t>
            </a:r>
            <a:endParaRPr lang="en-US" sz="2800" dirty="0"/>
          </a:p>
        </p:txBody>
      </p:sp>
      <p:sp>
        <p:nvSpPr>
          <p:cNvPr id="8" name="Right Arrow 7"/>
          <p:cNvSpPr/>
          <p:nvPr/>
        </p:nvSpPr>
        <p:spPr>
          <a:xfrm>
            <a:off x="3868510" y="2089382"/>
            <a:ext cx="1491471" cy="52429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ounded Rectangle 8"/>
          <p:cNvSpPr/>
          <p:nvPr/>
        </p:nvSpPr>
        <p:spPr>
          <a:xfrm>
            <a:off x="1747826" y="1410390"/>
            <a:ext cx="2120683" cy="188644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400" dirty="0" smtClean="0"/>
              <a:t>Segmentation Unit</a:t>
            </a:r>
            <a:endParaRPr lang="en-US" sz="2400" dirty="0"/>
          </a:p>
        </p:txBody>
      </p:sp>
      <p:sp>
        <p:nvSpPr>
          <p:cNvPr id="10" name="Rectangle 9"/>
          <p:cNvSpPr/>
          <p:nvPr/>
        </p:nvSpPr>
        <p:spPr>
          <a:xfrm rot="5400000">
            <a:off x="3248745" y="2114463"/>
            <a:ext cx="2579377" cy="594401"/>
          </a:xfrm>
          <a:prstGeom prst="rect">
            <a:avLst/>
          </a:prstGeom>
          <a:solidFill>
            <a:schemeClr val="accent4">
              <a:lumMod val="60000"/>
              <a:lumOff val="40000"/>
              <a:alpha val="66000"/>
            </a:schemeClr>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800" dirty="0" smtClean="0"/>
              <a:t>Linear Address</a:t>
            </a:r>
            <a:endParaRPr lang="en-US" sz="2800" dirty="0"/>
          </a:p>
        </p:txBody>
      </p:sp>
      <p:sp>
        <p:nvSpPr>
          <p:cNvPr id="11" name="Rounded Rectangle 10"/>
          <p:cNvSpPr/>
          <p:nvPr/>
        </p:nvSpPr>
        <p:spPr>
          <a:xfrm>
            <a:off x="5425548" y="1410390"/>
            <a:ext cx="1367644" cy="188644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800" dirty="0" smtClean="0"/>
              <a:t>Paging</a:t>
            </a:r>
          </a:p>
          <a:p>
            <a:pPr algn="ctr"/>
            <a:r>
              <a:rPr lang="en-US" sz="2800" dirty="0" smtClean="0"/>
              <a:t>Unit</a:t>
            </a:r>
            <a:endParaRPr lang="en-US" sz="2800" dirty="0"/>
          </a:p>
        </p:txBody>
      </p:sp>
      <p:sp>
        <p:nvSpPr>
          <p:cNvPr id="12" name="Right Arrow 11"/>
          <p:cNvSpPr/>
          <p:nvPr/>
        </p:nvSpPr>
        <p:spPr>
          <a:xfrm>
            <a:off x="1042585" y="2091465"/>
            <a:ext cx="705238" cy="52429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ight Arrow 12"/>
          <p:cNvSpPr/>
          <p:nvPr/>
        </p:nvSpPr>
        <p:spPr>
          <a:xfrm>
            <a:off x="6793192" y="2091465"/>
            <a:ext cx="1398254" cy="52429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rot="5400000">
            <a:off x="6033218" y="2114076"/>
            <a:ext cx="2579377" cy="595175"/>
          </a:xfrm>
          <a:prstGeom prst="rect">
            <a:avLst/>
          </a:prstGeom>
          <a:solidFill>
            <a:schemeClr val="accent2">
              <a:lumMod val="75000"/>
              <a:alpha val="57000"/>
            </a:schemeClr>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800" dirty="0" smtClean="0"/>
              <a:t>Physical Address</a:t>
            </a:r>
            <a:endParaRPr lang="en-US" sz="2800" dirty="0"/>
          </a:p>
        </p:txBody>
      </p:sp>
      <p:sp>
        <p:nvSpPr>
          <p:cNvPr id="15" name="Rounded Rectangle 14"/>
          <p:cNvSpPr/>
          <p:nvPr/>
        </p:nvSpPr>
        <p:spPr>
          <a:xfrm>
            <a:off x="8191446" y="1410390"/>
            <a:ext cx="792340" cy="1886440"/>
          </a:xfrm>
          <a:prstGeom prst="roundRect">
            <a:avLst/>
          </a:prstGeom>
        </p:spPr>
        <p:style>
          <a:lnRef idx="1">
            <a:schemeClr val="accent2"/>
          </a:lnRef>
          <a:fillRef idx="3">
            <a:schemeClr val="accent2"/>
          </a:fillRef>
          <a:effectRef idx="2">
            <a:schemeClr val="accent2"/>
          </a:effectRef>
          <a:fontRef idx="minor">
            <a:schemeClr val="lt1"/>
          </a:fontRef>
        </p:style>
        <p:txBody>
          <a:bodyPr vert="vert" rtlCol="0" anchor="ctr"/>
          <a:lstStyle/>
          <a:p>
            <a:pPr algn="ctr"/>
            <a:r>
              <a:rPr lang="en-US" sz="2800" dirty="0" smtClean="0"/>
              <a:t>Memory</a:t>
            </a:r>
            <a:endParaRPr lang="en-US" sz="2800" dirty="0"/>
          </a:p>
        </p:txBody>
      </p:sp>
      <p:sp>
        <p:nvSpPr>
          <p:cNvPr id="16" name="TextBox 15"/>
          <p:cNvSpPr txBox="1"/>
          <p:nvPr/>
        </p:nvSpPr>
        <p:spPr>
          <a:xfrm>
            <a:off x="1473840" y="3982623"/>
            <a:ext cx="6506759" cy="707886"/>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rtlCol="0">
            <a:spAutoFit/>
          </a:bodyPr>
          <a:lstStyle/>
          <a:p>
            <a:pPr algn="ctr"/>
            <a:r>
              <a:rPr lang="en-US" sz="2000" dirty="0" smtClean="0"/>
              <a:t>We don’t need to store the whole address space in memory!</a:t>
            </a:r>
          </a:p>
          <a:p>
            <a:pPr algn="ctr"/>
            <a:r>
              <a:rPr lang="en-US" sz="2000" dirty="0" smtClean="0"/>
              <a:t>Most of it is unused: store rarely-used parts on the disk.</a:t>
            </a:r>
            <a:endParaRPr lang="en-US" sz="2000" dirty="0"/>
          </a:p>
        </p:txBody>
      </p:sp>
    </p:spTree>
    <p:extLst>
      <p:ext uri="{BB962C8B-B14F-4D97-AF65-F5344CB8AC3E}">
        <p14:creationId xmlns:p14="http://schemas.microsoft.com/office/powerpoint/2010/main" val="2915335799"/>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50</a:t>
            </a:fld>
            <a:endParaRPr lang="en-US"/>
          </a:p>
        </p:txBody>
      </p:sp>
      <p:sp>
        <p:nvSpPr>
          <p:cNvPr id="6" name="TextBox 5"/>
          <p:cNvSpPr txBox="1"/>
          <p:nvPr/>
        </p:nvSpPr>
        <p:spPr>
          <a:xfrm>
            <a:off x="1020882" y="4717319"/>
            <a:ext cx="2029322" cy="338554"/>
          </a:xfrm>
          <a:prstGeom prst="rect">
            <a:avLst/>
          </a:prstGeom>
          <a:noFill/>
        </p:spPr>
        <p:txBody>
          <a:bodyPr wrap="none" rtlCol="0">
            <a:spAutoFit/>
          </a:bodyPr>
          <a:lstStyle/>
          <a:p>
            <a:r>
              <a:rPr lang="en-US" sz="1600" dirty="0" smtClean="0">
                <a:hlinkClick r:id="rId2"/>
              </a:rPr>
              <a:t>Image from Wikipedia</a:t>
            </a:r>
            <a:endParaRPr lang="en-US" sz="1600" dirty="0"/>
          </a:p>
        </p:txBody>
      </p:sp>
      <p:sp>
        <p:nvSpPr>
          <p:cNvPr id="7" name="Right Arrow 6"/>
          <p:cNvSpPr/>
          <p:nvPr/>
        </p:nvSpPr>
        <p:spPr>
          <a:xfrm>
            <a:off x="4892334" y="2055362"/>
            <a:ext cx="524345" cy="52429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rot="5400000">
            <a:off x="3278590" y="2048233"/>
            <a:ext cx="2633085" cy="594401"/>
          </a:xfrm>
          <a:prstGeom prst="rect">
            <a:avLst/>
          </a:prstGeom>
          <a:solidFill>
            <a:schemeClr val="accent4">
              <a:lumMod val="60000"/>
              <a:lumOff val="40000"/>
              <a:alpha val="66000"/>
            </a:schemeClr>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800" dirty="0" smtClean="0"/>
              <a:t>Linear Address</a:t>
            </a:r>
            <a:endParaRPr lang="en-US" sz="2800" dirty="0"/>
          </a:p>
        </p:txBody>
      </p:sp>
      <p:sp>
        <p:nvSpPr>
          <p:cNvPr id="9" name="Rounded Rectangle 8"/>
          <p:cNvSpPr/>
          <p:nvPr/>
        </p:nvSpPr>
        <p:spPr>
          <a:xfrm>
            <a:off x="5482248" y="1376370"/>
            <a:ext cx="1367644" cy="188644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800" dirty="0" smtClean="0"/>
              <a:t>Paging</a:t>
            </a:r>
          </a:p>
          <a:p>
            <a:pPr algn="ctr"/>
            <a:r>
              <a:rPr lang="en-US" sz="2800" dirty="0" smtClean="0"/>
              <a:t>Unit</a:t>
            </a:r>
            <a:endParaRPr lang="en-US" sz="2800" dirty="0"/>
          </a:p>
        </p:txBody>
      </p:sp>
      <p:sp>
        <p:nvSpPr>
          <p:cNvPr id="10" name="Right Arrow 9"/>
          <p:cNvSpPr/>
          <p:nvPr/>
        </p:nvSpPr>
        <p:spPr>
          <a:xfrm>
            <a:off x="6849892" y="2057445"/>
            <a:ext cx="1398254" cy="52429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rot="5400000">
            <a:off x="6063063" y="2047846"/>
            <a:ext cx="2633085" cy="595175"/>
          </a:xfrm>
          <a:prstGeom prst="rect">
            <a:avLst/>
          </a:prstGeom>
          <a:solidFill>
            <a:schemeClr val="accent2">
              <a:lumMod val="75000"/>
              <a:alpha val="57000"/>
            </a:schemeClr>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800" dirty="0" smtClean="0"/>
              <a:t>Physical Address</a:t>
            </a:r>
            <a:endParaRPr lang="en-US" sz="2800" dirty="0"/>
          </a:p>
        </p:txBody>
      </p:sp>
      <p:sp>
        <p:nvSpPr>
          <p:cNvPr id="12" name="Rounded Rectangle 11"/>
          <p:cNvSpPr/>
          <p:nvPr/>
        </p:nvSpPr>
        <p:spPr>
          <a:xfrm>
            <a:off x="8248146" y="1376370"/>
            <a:ext cx="792340" cy="1886440"/>
          </a:xfrm>
          <a:prstGeom prst="roundRect">
            <a:avLst/>
          </a:prstGeom>
        </p:spPr>
        <p:style>
          <a:lnRef idx="1">
            <a:schemeClr val="accent2"/>
          </a:lnRef>
          <a:fillRef idx="3">
            <a:schemeClr val="accent2"/>
          </a:fillRef>
          <a:effectRef idx="2">
            <a:schemeClr val="accent2"/>
          </a:effectRef>
          <a:fontRef idx="minor">
            <a:schemeClr val="lt1"/>
          </a:fontRef>
        </p:style>
        <p:txBody>
          <a:bodyPr vert="vert" rtlCol="0" anchor="ctr"/>
          <a:lstStyle/>
          <a:p>
            <a:pPr algn="ctr"/>
            <a:r>
              <a:rPr lang="en-US" sz="2800" dirty="0" smtClean="0"/>
              <a:t>Memory</a:t>
            </a:r>
            <a:endParaRPr lang="en-US" sz="2800" dirty="0"/>
          </a:p>
        </p:txBody>
      </p:sp>
      <p:pic>
        <p:nvPicPr>
          <p:cNvPr id="17" name="Picture 16"/>
          <p:cNvPicPr>
            <a:picLocks noChangeAspect="1"/>
          </p:cNvPicPr>
          <p:nvPr/>
        </p:nvPicPr>
        <p:blipFill>
          <a:blip r:embed="rId3"/>
          <a:stretch>
            <a:fillRect/>
          </a:stretch>
        </p:blipFill>
        <p:spPr>
          <a:xfrm>
            <a:off x="592469" y="187035"/>
            <a:ext cx="2768578" cy="4375667"/>
          </a:xfrm>
          <a:prstGeom prst="rect">
            <a:avLst/>
          </a:prstGeom>
        </p:spPr>
      </p:pic>
    </p:spTree>
    <p:extLst>
      <p:ext uri="{BB962C8B-B14F-4D97-AF65-F5344CB8AC3E}">
        <p14:creationId xmlns:p14="http://schemas.microsoft.com/office/powerpoint/2010/main" val="3870658680"/>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0927"/>
            <a:ext cx="8229600" cy="857250"/>
          </a:xfrm>
        </p:spPr>
        <p:txBody>
          <a:bodyPr/>
          <a:lstStyle/>
          <a:p>
            <a:r>
              <a:rPr lang="en-US" dirty="0" smtClean="0"/>
              <a:t>Overview (Intel 386)</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51</a:t>
            </a:fld>
            <a:endParaRPr lang="en-US"/>
          </a:p>
        </p:txBody>
      </p:sp>
      <p:sp>
        <p:nvSpPr>
          <p:cNvPr id="6" name="Rectangle 5"/>
          <p:cNvSpPr/>
          <p:nvPr/>
        </p:nvSpPr>
        <p:spPr>
          <a:xfrm>
            <a:off x="457203" y="1063229"/>
            <a:ext cx="2778211" cy="314691"/>
          </a:xfrm>
          <a:prstGeom prst="rect">
            <a:avLst/>
          </a:prstGeom>
          <a:solidFill>
            <a:srgbClr val="E46C0A"/>
          </a:solid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CR3</a:t>
            </a:r>
            <a:endParaRPr lang="en-US" dirty="0"/>
          </a:p>
        </p:txBody>
      </p:sp>
      <p:sp>
        <p:nvSpPr>
          <p:cNvPr id="7" name="Rectangle 6"/>
          <p:cNvSpPr/>
          <p:nvPr/>
        </p:nvSpPr>
        <p:spPr>
          <a:xfrm>
            <a:off x="1043247" y="2147035"/>
            <a:ext cx="2732852" cy="196469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600" dirty="0" smtClean="0"/>
              <a:t>Page Directory</a:t>
            </a:r>
            <a:endParaRPr lang="en-US" sz="3600" dirty="0"/>
          </a:p>
        </p:txBody>
      </p:sp>
      <p:sp>
        <p:nvSpPr>
          <p:cNvPr id="8" name="Rectangle 7"/>
          <p:cNvSpPr/>
          <p:nvPr/>
        </p:nvSpPr>
        <p:spPr>
          <a:xfrm>
            <a:off x="4132613" y="2147035"/>
            <a:ext cx="2732852" cy="196469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600" dirty="0" smtClean="0"/>
              <a:t>Page Table</a:t>
            </a:r>
            <a:endParaRPr lang="en-US" sz="3600" dirty="0"/>
          </a:p>
        </p:txBody>
      </p:sp>
      <p:sp>
        <p:nvSpPr>
          <p:cNvPr id="9" name="Rectangle 8"/>
          <p:cNvSpPr/>
          <p:nvPr/>
        </p:nvSpPr>
        <p:spPr>
          <a:xfrm>
            <a:off x="7246031" y="272166"/>
            <a:ext cx="1610229" cy="432062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dirty="0" smtClean="0"/>
              <a:t>Physical Memory</a:t>
            </a:r>
            <a:endParaRPr lang="en-US" sz="3200" dirty="0"/>
          </a:p>
        </p:txBody>
      </p:sp>
      <p:cxnSp>
        <p:nvCxnSpPr>
          <p:cNvPr id="11" name="Elbow Connector 10"/>
          <p:cNvCxnSpPr/>
          <p:nvPr/>
        </p:nvCxnSpPr>
        <p:spPr>
          <a:xfrm rot="5400000">
            <a:off x="569048" y="1877638"/>
            <a:ext cx="1751462" cy="803059"/>
          </a:xfrm>
          <a:prstGeom prst="bentConnector4">
            <a:avLst>
              <a:gd name="adj1" fmla="val 21956"/>
              <a:gd name="adj2" fmla="val 128466"/>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3674039" y="1156784"/>
            <a:ext cx="1065926" cy="314691"/>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err="1" smtClean="0"/>
              <a:t>Dir</a:t>
            </a:r>
            <a:endParaRPr lang="en-US" dirty="0"/>
          </a:p>
        </p:txBody>
      </p:sp>
      <p:sp>
        <p:nvSpPr>
          <p:cNvPr id="14" name="Rectangle 13"/>
          <p:cNvSpPr/>
          <p:nvPr/>
        </p:nvSpPr>
        <p:spPr>
          <a:xfrm>
            <a:off x="4739965" y="1156784"/>
            <a:ext cx="1065926" cy="31469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Page</a:t>
            </a:r>
            <a:endParaRPr lang="en-US" dirty="0"/>
          </a:p>
        </p:txBody>
      </p:sp>
      <p:sp>
        <p:nvSpPr>
          <p:cNvPr id="15" name="Rectangle 14"/>
          <p:cNvSpPr/>
          <p:nvPr/>
        </p:nvSpPr>
        <p:spPr>
          <a:xfrm>
            <a:off x="5805891" y="1152095"/>
            <a:ext cx="1065926" cy="314691"/>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t>Offset</a:t>
            </a:r>
            <a:endParaRPr lang="en-US" dirty="0"/>
          </a:p>
        </p:txBody>
      </p:sp>
      <p:sp>
        <p:nvSpPr>
          <p:cNvPr id="16" name="Rectangle 15"/>
          <p:cNvSpPr/>
          <p:nvPr/>
        </p:nvSpPr>
        <p:spPr>
          <a:xfrm>
            <a:off x="1043247" y="3572171"/>
            <a:ext cx="2732852" cy="23814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9" name="TextBox 18"/>
          <p:cNvSpPr txBox="1"/>
          <p:nvPr/>
        </p:nvSpPr>
        <p:spPr>
          <a:xfrm>
            <a:off x="105583" y="3586764"/>
            <a:ext cx="941283" cy="369332"/>
          </a:xfrm>
          <a:prstGeom prst="rect">
            <a:avLst/>
          </a:prstGeom>
          <a:noFill/>
        </p:spPr>
        <p:txBody>
          <a:bodyPr wrap="none" rtlCol="0">
            <a:spAutoFit/>
          </a:bodyPr>
          <a:lstStyle/>
          <a:p>
            <a:r>
              <a:rPr lang="en-US" dirty="0" smtClean="0"/>
              <a:t>CR3+Dir</a:t>
            </a:r>
            <a:endParaRPr lang="en-US" dirty="0"/>
          </a:p>
        </p:txBody>
      </p:sp>
      <p:sp>
        <p:nvSpPr>
          <p:cNvPr id="20" name="Rectangle 19"/>
          <p:cNvSpPr/>
          <p:nvPr/>
        </p:nvSpPr>
        <p:spPr>
          <a:xfrm>
            <a:off x="4132613" y="2597891"/>
            <a:ext cx="2732852" cy="31469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Page Entry</a:t>
            </a:r>
            <a:endParaRPr lang="en-US" dirty="0"/>
          </a:p>
        </p:txBody>
      </p:sp>
      <p:cxnSp>
        <p:nvCxnSpPr>
          <p:cNvPr id="22" name="Elbow Connector 21"/>
          <p:cNvCxnSpPr>
            <a:stCxn id="16" idx="3"/>
            <a:endCxn id="20" idx="1"/>
          </p:cNvCxnSpPr>
          <p:nvPr/>
        </p:nvCxnSpPr>
        <p:spPr>
          <a:xfrm flipV="1">
            <a:off x="3776099" y="2755236"/>
            <a:ext cx="356514" cy="936008"/>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Elbow Connector 22"/>
          <p:cNvCxnSpPr>
            <a:stCxn id="20" idx="3"/>
            <a:endCxn id="26" idx="2"/>
          </p:cNvCxnSpPr>
          <p:nvPr/>
        </p:nvCxnSpPr>
        <p:spPr>
          <a:xfrm>
            <a:off x="6865465" y="2755236"/>
            <a:ext cx="1185678" cy="1108528"/>
          </a:xfrm>
          <a:prstGeom prst="bentConnector4">
            <a:avLst>
              <a:gd name="adj1" fmla="val 16048"/>
              <a:gd name="adj2" fmla="val 115466"/>
            </a:avLst>
          </a:prstGeom>
          <a:ln>
            <a:solidFill>
              <a:srgbClr val="00B501"/>
            </a:solidFill>
            <a:tailEnd type="arrow"/>
          </a:ln>
        </p:spPr>
        <p:style>
          <a:lnRef idx="2">
            <a:schemeClr val="accent1"/>
          </a:lnRef>
          <a:fillRef idx="0">
            <a:schemeClr val="accent1"/>
          </a:fillRef>
          <a:effectRef idx="1">
            <a:schemeClr val="accent1"/>
          </a:effectRef>
          <a:fontRef idx="minor">
            <a:schemeClr val="tx1"/>
          </a:fontRef>
        </p:style>
      </p:cxnSp>
      <p:sp>
        <p:nvSpPr>
          <p:cNvPr id="26" name="Rectangle 25"/>
          <p:cNvSpPr/>
          <p:nvPr/>
        </p:nvSpPr>
        <p:spPr>
          <a:xfrm>
            <a:off x="7246031" y="2912581"/>
            <a:ext cx="1610229" cy="951182"/>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32" name="Rectangle 31"/>
          <p:cNvSpPr/>
          <p:nvPr/>
        </p:nvSpPr>
        <p:spPr>
          <a:xfrm>
            <a:off x="7246031" y="3291499"/>
            <a:ext cx="1610229" cy="280671"/>
          </a:xfrm>
          <a:prstGeom prst="rect">
            <a:avLst/>
          </a:prstGeom>
          <a:solidFill>
            <a:srgbClr val="FFFF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Page + Offset</a:t>
            </a:r>
            <a:endParaRPr lang="en-US" dirty="0">
              <a:solidFill>
                <a:srgbClr val="000000"/>
              </a:solidFill>
            </a:endParaRPr>
          </a:p>
        </p:txBody>
      </p:sp>
      <p:sp>
        <p:nvSpPr>
          <p:cNvPr id="34" name="TextBox 33"/>
          <p:cNvSpPr txBox="1"/>
          <p:nvPr/>
        </p:nvSpPr>
        <p:spPr>
          <a:xfrm>
            <a:off x="5973504" y="1564953"/>
            <a:ext cx="1159392" cy="646331"/>
          </a:xfrm>
          <a:prstGeom prst="rect">
            <a:avLst/>
          </a:prstGeom>
          <a:noFill/>
        </p:spPr>
        <p:txBody>
          <a:bodyPr wrap="none" rtlCol="0">
            <a:spAutoFit/>
          </a:bodyPr>
          <a:lstStyle/>
          <a:p>
            <a:pPr algn="ctr"/>
            <a:r>
              <a:rPr lang="en-US" dirty="0" smtClean="0"/>
              <a:t>12 bits</a:t>
            </a:r>
          </a:p>
          <a:p>
            <a:pPr algn="ctr"/>
            <a:r>
              <a:rPr lang="en-US" dirty="0" smtClean="0"/>
              <a:t>(4K pages)</a:t>
            </a:r>
            <a:endParaRPr lang="en-US" dirty="0"/>
          </a:p>
        </p:txBody>
      </p:sp>
      <p:sp>
        <p:nvSpPr>
          <p:cNvPr id="35" name="TextBox 34"/>
          <p:cNvSpPr txBox="1"/>
          <p:nvPr/>
        </p:nvSpPr>
        <p:spPr>
          <a:xfrm>
            <a:off x="3439403" y="1560182"/>
            <a:ext cx="1181032" cy="646331"/>
          </a:xfrm>
          <a:prstGeom prst="rect">
            <a:avLst/>
          </a:prstGeom>
          <a:noFill/>
        </p:spPr>
        <p:txBody>
          <a:bodyPr wrap="none" rtlCol="0">
            <a:spAutoFit/>
          </a:bodyPr>
          <a:lstStyle/>
          <a:p>
            <a:pPr algn="ctr"/>
            <a:r>
              <a:rPr lang="en-US" dirty="0" smtClean="0"/>
              <a:t>10 bits</a:t>
            </a:r>
          </a:p>
          <a:p>
            <a:pPr algn="ctr"/>
            <a:r>
              <a:rPr lang="en-US" dirty="0" smtClean="0"/>
              <a:t>(1K tables)</a:t>
            </a:r>
            <a:endParaRPr lang="en-US" dirty="0"/>
          </a:p>
        </p:txBody>
      </p:sp>
      <p:sp>
        <p:nvSpPr>
          <p:cNvPr id="36" name="TextBox 35"/>
          <p:cNvSpPr txBox="1"/>
          <p:nvPr/>
        </p:nvSpPr>
        <p:spPr>
          <a:xfrm>
            <a:off x="4739967" y="1564953"/>
            <a:ext cx="1265791" cy="646331"/>
          </a:xfrm>
          <a:prstGeom prst="rect">
            <a:avLst/>
          </a:prstGeom>
          <a:noFill/>
        </p:spPr>
        <p:txBody>
          <a:bodyPr wrap="none" rtlCol="0">
            <a:spAutoFit/>
          </a:bodyPr>
          <a:lstStyle/>
          <a:p>
            <a:pPr algn="ctr"/>
            <a:r>
              <a:rPr lang="en-US" dirty="0" smtClean="0"/>
              <a:t>10 bits</a:t>
            </a:r>
          </a:p>
          <a:p>
            <a:pPr algn="ctr"/>
            <a:r>
              <a:rPr lang="en-US" dirty="0" smtClean="0"/>
              <a:t>(1K entries)</a:t>
            </a:r>
            <a:endParaRPr lang="en-US" dirty="0"/>
          </a:p>
        </p:txBody>
      </p:sp>
      <p:sp>
        <p:nvSpPr>
          <p:cNvPr id="37" name="TextBox 36"/>
          <p:cNvSpPr txBox="1"/>
          <p:nvPr/>
        </p:nvSpPr>
        <p:spPr>
          <a:xfrm>
            <a:off x="4132616" y="839678"/>
            <a:ext cx="2108269" cy="369332"/>
          </a:xfrm>
          <a:prstGeom prst="rect">
            <a:avLst/>
          </a:prstGeom>
          <a:noFill/>
        </p:spPr>
        <p:txBody>
          <a:bodyPr wrap="none" rtlCol="0">
            <a:spAutoFit/>
          </a:bodyPr>
          <a:lstStyle/>
          <a:p>
            <a:r>
              <a:rPr lang="en-US" dirty="0" smtClean="0"/>
              <a:t>32-bit linear address</a:t>
            </a:r>
            <a:endParaRPr lang="en-US" dirty="0"/>
          </a:p>
        </p:txBody>
      </p:sp>
    </p:spTree>
    <p:extLst>
      <p:ext uri="{BB962C8B-B14F-4D97-AF65-F5344CB8AC3E}">
        <p14:creationId xmlns:p14="http://schemas.microsoft.com/office/powerpoint/2010/main" val="4281474245"/>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0927"/>
            <a:ext cx="8229600" cy="857250"/>
          </a:xfrm>
        </p:spPr>
        <p:txBody>
          <a:bodyPr/>
          <a:lstStyle/>
          <a:p>
            <a:r>
              <a:rPr lang="en-US" dirty="0" smtClean="0"/>
              <a:t>Page Table Entries</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52</a:t>
            </a:fld>
            <a:endParaRPr lang="en-US"/>
          </a:p>
        </p:txBody>
      </p:sp>
      <p:sp>
        <p:nvSpPr>
          <p:cNvPr id="6" name="Rectangle 5"/>
          <p:cNvSpPr/>
          <p:nvPr/>
        </p:nvSpPr>
        <p:spPr>
          <a:xfrm>
            <a:off x="136077" y="1063229"/>
            <a:ext cx="2063814" cy="314691"/>
          </a:xfrm>
          <a:prstGeom prst="rect">
            <a:avLst/>
          </a:prstGeom>
          <a:solidFill>
            <a:srgbClr val="E46C0A"/>
          </a:solid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CR3</a:t>
            </a:r>
            <a:endParaRPr lang="en-US" dirty="0"/>
          </a:p>
        </p:txBody>
      </p:sp>
      <p:sp>
        <p:nvSpPr>
          <p:cNvPr id="7" name="Rectangle 6"/>
          <p:cNvSpPr/>
          <p:nvPr/>
        </p:nvSpPr>
        <p:spPr>
          <a:xfrm>
            <a:off x="498927" y="2147035"/>
            <a:ext cx="2404020" cy="196469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600" dirty="0" smtClean="0"/>
              <a:t>Page Directory</a:t>
            </a:r>
          </a:p>
          <a:p>
            <a:pPr algn="ctr"/>
            <a:endParaRPr lang="en-US" sz="3600" dirty="0"/>
          </a:p>
        </p:txBody>
      </p:sp>
      <p:sp>
        <p:nvSpPr>
          <p:cNvPr id="8" name="Rectangle 7"/>
          <p:cNvSpPr/>
          <p:nvPr/>
        </p:nvSpPr>
        <p:spPr>
          <a:xfrm>
            <a:off x="3820348" y="1092485"/>
            <a:ext cx="2732852" cy="196469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600" dirty="0" smtClean="0"/>
              <a:t>Page Table</a:t>
            </a:r>
            <a:endParaRPr lang="en-US" sz="3600" dirty="0"/>
          </a:p>
        </p:txBody>
      </p:sp>
      <p:sp>
        <p:nvSpPr>
          <p:cNvPr id="9" name="Rectangle 8"/>
          <p:cNvSpPr/>
          <p:nvPr/>
        </p:nvSpPr>
        <p:spPr>
          <a:xfrm>
            <a:off x="7246031" y="272166"/>
            <a:ext cx="1610229" cy="432062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dirty="0" smtClean="0"/>
              <a:t>Physical Memory</a:t>
            </a:r>
            <a:endParaRPr lang="en-US" sz="3200" dirty="0"/>
          </a:p>
        </p:txBody>
      </p:sp>
      <p:cxnSp>
        <p:nvCxnSpPr>
          <p:cNvPr id="11" name="Elbow Connector 10"/>
          <p:cNvCxnSpPr/>
          <p:nvPr/>
        </p:nvCxnSpPr>
        <p:spPr>
          <a:xfrm rot="5400000">
            <a:off x="24727" y="1877638"/>
            <a:ext cx="1751462" cy="803059"/>
          </a:xfrm>
          <a:prstGeom prst="bentConnector4">
            <a:avLst>
              <a:gd name="adj1" fmla="val 21956"/>
              <a:gd name="adj2" fmla="val 128466"/>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498927" y="3572171"/>
            <a:ext cx="2404020" cy="23814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20" name="Rectangle 19"/>
          <p:cNvSpPr/>
          <p:nvPr/>
        </p:nvSpPr>
        <p:spPr>
          <a:xfrm>
            <a:off x="3820348" y="1543340"/>
            <a:ext cx="2732852" cy="31469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Page Entry</a:t>
            </a:r>
            <a:endParaRPr lang="en-US" dirty="0"/>
          </a:p>
        </p:txBody>
      </p:sp>
      <p:cxnSp>
        <p:nvCxnSpPr>
          <p:cNvPr id="22" name="Elbow Connector 21"/>
          <p:cNvCxnSpPr>
            <a:stCxn id="16" idx="3"/>
            <a:endCxn id="20" idx="1"/>
          </p:cNvCxnSpPr>
          <p:nvPr/>
        </p:nvCxnSpPr>
        <p:spPr>
          <a:xfrm flipV="1">
            <a:off x="2902948" y="1700685"/>
            <a:ext cx="917401" cy="1990558"/>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Elbow Connector 22"/>
          <p:cNvCxnSpPr>
            <a:stCxn id="20" idx="3"/>
            <a:endCxn id="26" idx="2"/>
          </p:cNvCxnSpPr>
          <p:nvPr/>
        </p:nvCxnSpPr>
        <p:spPr>
          <a:xfrm>
            <a:off x="6553203" y="1700685"/>
            <a:ext cx="1497943" cy="2163078"/>
          </a:xfrm>
          <a:prstGeom prst="bentConnector4">
            <a:avLst>
              <a:gd name="adj1" fmla="val 23126"/>
              <a:gd name="adj2" fmla="val 107926"/>
            </a:avLst>
          </a:prstGeom>
          <a:ln>
            <a:solidFill>
              <a:srgbClr val="00B501"/>
            </a:solidFill>
            <a:tailEnd type="arrow"/>
          </a:ln>
        </p:spPr>
        <p:style>
          <a:lnRef idx="2">
            <a:schemeClr val="accent1"/>
          </a:lnRef>
          <a:fillRef idx="0">
            <a:schemeClr val="accent1"/>
          </a:fillRef>
          <a:effectRef idx="1">
            <a:schemeClr val="accent1"/>
          </a:effectRef>
          <a:fontRef idx="minor">
            <a:schemeClr val="tx1"/>
          </a:fontRef>
        </p:style>
      </p:cxnSp>
      <p:sp>
        <p:nvSpPr>
          <p:cNvPr id="26" name="Rectangle 25"/>
          <p:cNvSpPr/>
          <p:nvPr/>
        </p:nvSpPr>
        <p:spPr>
          <a:xfrm>
            <a:off x="7246031" y="2912581"/>
            <a:ext cx="1610229" cy="951182"/>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32" name="Rectangle 31"/>
          <p:cNvSpPr/>
          <p:nvPr/>
        </p:nvSpPr>
        <p:spPr>
          <a:xfrm>
            <a:off x="7246031" y="3291499"/>
            <a:ext cx="1610229" cy="280671"/>
          </a:xfrm>
          <a:prstGeom prst="rect">
            <a:avLst/>
          </a:prstGeom>
          <a:solidFill>
            <a:srgbClr val="FFFF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Page + Offset</a:t>
            </a:r>
            <a:endParaRPr lang="en-US" dirty="0">
              <a:solidFill>
                <a:srgbClr val="000000"/>
              </a:solidFill>
            </a:endParaRPr>
          </a:p>
        </p:txBody>
      </p:sp>
      <p:sp>
        <p:nvSpPr>
          <p:cNvPr id="39" name="TextBox 38"/>
          <p:cNvSpPr txBox="1"/>
          <p:nvPr/>
        </p:nvSpPr>
        <p:spPr>
          <a:xfrm>
            <a:off x="3526628" y="3086711"/>
            <a:ext cx="3243136" cy="1631216"/>
          </a:xfrm>
          <a:prstGeom prst="rect">
            <a:avLst/>
          </a:prstGeom>
          <a:noFill/>
        </p:spPr>
        <p:txBody>
          <a:bodyPr wrap="square" rtlCol="0">
            <a:spAutoFit/>
          </a:bodyPr>
          <a:lstStyle/>
          <a:p>
            <a:r>
              <a:rPr lang="en-US" sz="2000" dirty="0" smtClean="0"/>
              <a:t>20 bits: </a:t>
            </a:r>
            <a:r>
              <a:rPr lang="en-US" sz="2000" b="1" dirty="0" smtClean="0"/>
              <a:t>physical address</a:t>
            </a:r>
            <a:endParaRPr lang="en-US" sz="2000" dirty="0" smtClean="0"/>
          </a:p>
          <a:p>
            <a:r>
              <a:rPr lang="en-US" sz="2000" dirty="0" smtClean="0"/>
              <a:t>12 bits: flags</a:t>
            </a:r>
          </a:p>
          <a:p>
            <a:r>
              <a:rPr lang="en-US" sz="2000" dirty="0"/>
              <a:t>	</a:t>
            </a:r>
            <a:r>
              <a:rPr lang="en-US" sz="2000" dirty="0" smtClean="0"/>
              <a:t>user/kernel page</a:t>
            </a:r>
          </a:p>
          <a:p>
            <a:r>
              <a:rPr lang="en-US" sz="2000" dirty="0"/>
              <a:t>	</a:t>
            </a:r>
            <a:r>
              <a:rPr lang="en-US" sz="2000" dirty="0" smtClean="0"/>
              <a:t>write permission</a:t>
            </a:r>
          </a:p>
          <a:p>
            <a:r>
              <a:rPr lang="en-US" sz="2000" dirty="0"/>
              <a:t>	</a:t>
            </a:r>
            <a:r>
              <a:rPr lang="en-US" sz="2000" b="1" dirty="0" smtClean="0"/>
              <a:t>present</a:t>
            </a:r>
            <a:endParaRPr lang="en-US" sz="2000" b="1" dirty="0"/>
          </a:p>
        </p:txBody>
      </p:sp>
    </p:spTree>
    <p:extLst>
      <p:ext uri="{BB962C8B-B14F-4D97-AF65-F5344CB8AC3E}">
        <p14:creationId xmlns:p14="http://schemas.microsoft.com/office/powerpoint/2010/main" val="3506803744"/>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540" y="120927"/>
            <a:ext cx="8229600" cy="857250"/>
          </a:xfrm>
        </p:spPr>
        <p:txBody>
          <a:bodyPr/>
          <a:lstStyle/>
          <a:p>
            <a:r>
              <a:rPr lang="en-US" dirty="0" smtClean="0"/>
              <a:t>386 Checkup</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53</a:t>
            </a:fld>
            <a:endParaRPr lang="en-US"/>
          </a:p>
        </p:txBody>
      </p:sp>
      <p:sp>
        <p:nvSpPr>
          <p:cNvPr id="13" name="Rectangle 12"/>
          <p:cNvSpPr/>
          <p:nvPr/>
        </p:nvSpPr>
        <p:spPr>
          <a:xfrm>
            <a:off x="5564514" y="1073069"/>
            <a:ext cx="1065926" cy="314691"/>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err="1" smtClean="0"/>
              <a:t>Dir</a:t>
            </a:r>
            <a:endParaRPr lang="en-US" dirty="0"/>
          </a:p>
        </p:txBody>
      </p:sp>
      <p:sp>
        <p:nvSpPr>
          <p:cNvPr id="14" name="Rectangle 13"/>
          <p:cNvSpPr/>
          <p:nvPr/>
        </p:nvSpPr>
        <p:spPr>
          <a:xfrm>
            <a:off x="6630440" y="1073069"/>
            <a:ext cx="1065926" cy="31469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Page</a:t>
            </a:r>
            <a:endParaRPr lang="en-US" dirty="0"/>
          </a:p>
        </p:txBody>
      </p:sp>
      <p:sp>
        <p:nvSpPr>
          <p:cNvPr id="15" name="Rectangle 14"/>
          <p:cNvSpPr/>
          <p:nvPr/>
        </p:nvSpPr>
        <p:spPr>
          <a:xfrm>
            <a:off x="7696366" y="1068380"/>
            <a:ext cx="1065926" cy="314691"/>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t>Offset</a:t>
            </a:r>
            <a:endParaRPr lang="en-US" dirty="0"/>
          </a:p>
        </p:txBody>
      </p:sp>
      <p:sp>
        <p:nvSpPr>
          <p:cNvPr id="6" name="Rectangle 5"/>
          <p:cNvSpPr/>
          <p:nvPr/>
        </p:nvSpPr>
        <p:spPr>
          <a:xfrm>
            <a:off x="531679" y="1475488"/>
            <a:ext cx="1007289" cy="219912"/>
          </a:xfrm>
          <a:prstGeom prst="rect">
            <a:avLst/>
          </a:prstGeom>
          <a:solidFill>
            <a:srgbClr val="E46C0A"/>
          </a:solid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t>CR3</a:t>
            </a:r>
            <a:endParaRPr lang="en-US" sz="1100" dirty="0"/>
          </a:p>
        </p:txBody>
      </p:sp>
      <p:sp>
        <p:nvSpPr>
          <p:cNvPr id="7" name="Rectangle 6"/>
          <p:cNvSpPr/>
          <p:nvPr/>
        </p:nvSpPr>
        <p:spPr>
          <a:xfrm>
            <a:off x="531680" y="2232872"/>
            <a:ext cx="1248969" cy="13729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dirty="0" smtClean="0"/>
              <a:t>Page Directory</a:t>
            </a:r>
            <a:endParaRPr lang="en-US" sz="2000" dirty="0"/>
          </a:p>
        </p:txBody>
      </p:sp>
      <p:sp>
        <p:nvSpPr>
          <p:cNvPr id="8" name="Rectangle 7"/>
          <p:cNvSpPr/>
          <p:nvPr/>
        </p:nvSpPr>
        <p:spPr>
          <a:xfrm>
            <a:off x="2054361" y="2232872"/>
            <a:ext cx="1569878" cy="13729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dirty="0" smtClean="0"/>
              <a:t>Page Table</a:t>
            </a:r>
            <a:endParaRPr lang="en-US" sz="2000" dirty="0"/>
          </a:p>
        </p:txBody>
      </p:sp>
      <p:sp>
        <p:nvSpPr>
          <p:cNvPr id="9" name="Rectangle 8"/>
          <p:cNvSpPr/>
          <p:nvPr/>
        </p:nvSpPr>
        <p:spPr>
          <a:xfrm>
            <a:off x="3842854" y="1220658"/>
            <a:ext cx="924991" cy="272135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00" dirty="0" smtClean="0"/>
              <a:t>Physical Memory</a:t>
            </a:r>
          </a:p>
          <a:p>
            <a:pPr algn="ctr"/>
            <a:endParaRPr lang="en-US" sz="1600" dirty="0"/>
          </a:p>
          <a:p>
            <a:pPr algn="ctr"/>
            <a:endParaRPr lang="en-US" sz="1600" dirty="0" smtClean="0"/>
          </a:p>
          <a:p>
            <a:pPr algn="ctr"/>
            <a:endParaRPr lang="en-US" sz="1600" dirty="0"/>
          </a:p>
          <a:p>
            <a:pPr algn="ctr"/>
            <a:endParaRPr lang="en-US" sz="1600" dirty="0" smtClean="0"/>
          </a:p>
          <a:p>
            <a:pPr algn="ctr"/>
            <a:endParaRPr lang="en-US" sz="1600" dirty="0"/>
          </a:p>
          <a:p>
            <a:pPr algn="ctr"/>
            <a:endParaRPr lang="en-US" sz="1600" dirty="0"/>
          </a:p>
        </p:txBody>
      </p:sp>
      <p:cxnSp>
        <p:nvCxnSpPr>
          <p:cNvPr id="11" name="Elbow Connector 10"/>
          <p:cNvCxnSpPr>
            <a:endCxn id="16" idx="1"/>
          </p:cNvCxnSpPr>
          <p:nvPr/>
        </p:nvCxnSpPr>
        <p:spPr>
          <a:xfrm rot="5400000">
            <a:off x="-163039" y="2407952"/>
            <a:ext cx="1598761" cy="209323"/>
          </a:xfrm>
          <a:prstGeom prst="bentConnector4">
            <a:avLst>
              <a:gd name="adj1" fmla="val 47398"/>
              <a:gd name="adj2" fmla="val 209209"/>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531680" y="3228783"/>
            <a:ext cx="1248969" cy="16642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1100"/>
          </a:p>
        </p:txBody>
      </p:sp>
      <p:sp>
        <p:nvSpPr>
          <p:cNvPr id="20" name="Rectangle 19"/>
          <p:cNvSpPr/>
          <p:nvPr/>
        </p:nvSpPr>
        <p:spPr>
          <a:xfrm>
            <a:off x="2054361" y="2547938"/>
            <a:ext cx="1569878" cy="219912"/>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00" dirty="0" smtClean="0"/>
              <a:t>20 bits </a:t>
            </a:r>
            <a:r>
              <a:rPr lang="en-US" sz="1000" dirty="0" err="1" smtClean="0"/>
              <a:t>addr</a:t>
            </a:r>
            <a:r>
              <a:rPr lang="en-US" sz="1000" dirty="0" smtClean="0"/>
              <a:t> / 12 bits flags</a:t>
            </a:r>
            <a:endParaRPr lang="en-US" sz="1000" dirty="0"/>
          </a:p>
        </p:txBody>
      </p:sp>
      <p:cxnSp>
        <p:nvCxnSpPr>
          <p:cNvPr id="22" name="Elbow Connector 21"/>
          <p:cNvCxnSpPr>
            <a:stCxn id="16" idx="3"/>
            <a:endCxn id="20" idx="1"/>
          </p:cNvCxnSpPr>
          <p:nvPr/>
        </p:nvCxnSpPr>
        <p:spPr>
          <a:xfrm flipV="1">
            <a:off x="1780647" y="2657894"/>
            <a:ext cx="273714" cy="654099"/>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Elbow Connector 22"/>
          <p:cNvCxnSpPr>
            <a:stCxn id="20" idx="3"/>
            <a:endCxn id="26" idx="2"/>
          </p:cNvCxnSpPr>
          <p:nvPr/>
        </p:nvCxnSpPr>
        <p:spPr>
          <a:xfrm>
            <a:off x="3624241" y="2657894"/>
            <a:ext cx="681109" cy="774660"/>
          </a:xfrm>
          <a:prstGeom prst="bentConnector4">
            <a:avLst>
              <a:gd name="adj1" fmla="val 16048"/>
              <a:gd name="adj2" fmla="val 115466"/>
            </a:avLst>
          </a:prstGeom>
          <a:ln>
            <a:solidFill>
              <a:srgbClr val="00B501"/>
            </a:solidFill>
            <a:tailEnd type="arrow"/>
          </a:ln>
        </p:spPr>
        <p:style>
          <a:lnRef idx="2">
            <a:schemeClr val="accent1"/>
          </a:lnRef>
          <a:fillRef idx="0">
            <a:schemeClr val="accent1"/>
          </a:fillRef>
          <a:effectRef idx="1">
            <a:schemeClr val="accent1"/>
          </a:effectRef>
          <a:fontRef idx="minor">
            <a:schemeClr val="tx1"/>
          </a:fontRef>
        </p:style>
      </p:cxnSp>
      <p:sp>
        <p:nvSpPr>
          <p:cNvPr id="26" name="Rectangle 25"/>
          <p:cNvSpPr/>
          <p:nvPr/>
        </p:nvSpPr>
        <p:spPr>
          <a:xfrm>
            <a:off x="3842854" y="2767850"/>
            <a:ext cx="924991" cy="664704"/>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100"/>
          </a:p>
        </p:txBody>
      </p:sp>
      <p:sp>
        <p:nvSpPr>
          <p:cNvPr id="32" name="Rectangle 31"/>
          <p:cNvSpPr/>
          <p:nvPr/>
        </p:nvSpPr>
        <p:spPr>
          <a:xfrm>
            <a:off x="3842854" y="3032645"/>
            <a:ext cx="924991" cy="206337"/>
          </a:xfrm>
          <a:prstGeom prst="rect">
            <a:avLst/>
          </a:prstGeom>
          <a:solidFill>
            <a:srgbClr val="FFFF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smtClean="0">
                <a:solidFill>
                  <a:srgbClr val="000000"/>
                </a:solidFill>
              </a:rPr>
              <a:t>Page + Offset</a:t>
            </a:r>
            <a:endParaRPr lang="en-US" sz="1050" dirty="0">
              <a:solidFill>
                <a:srgbClr val="000000"/>
              </a:solidFill>
            </a:endParaRPr>
          </a:p>
        </p:txBody>
      </p:sp>
      <p:sp>
        <p:nvSpPr>
          <p:cNvPr id="34" name="TextBox 33"/>
          <p:cNvSpPr txBox="1"/>
          <p:nvPr/>
        </p:nvSpPr>
        <p:spPr>
          <a:xfrm>
            <a:off x="7706459" y="1343422"/>
            <a:ext cx="1159392" cy="646331"/>
          </a:xfrm>
          <a:prstGeom prst="rect">
            <a:avLst/>
          </a:prstGeom>
          <a:noFill/>
        </p:spPr>
        <p:txBody>
          <a:bodyPr wrap="none" rtlCol="0">
            <a:spAutoFit/>
          </a:bodyPr>
          <a:lstStyle/>
          <a:p>
            <a:pPr algn="ctr"/>
            <a:r>
              <a:rPr lang="en-US" dirty="0" smtClean="0"/>
              <a:t>12 bits</a:t>
            </a:r>
          </a:p>
          <a:p>
            <a:pPr algn="ctr"/>
            <a:r>
              <a:rPr lang="en-US" dirty="0" smtClean="0"/>
              <a:t>(4K pages)</a:t>
            </a:r>
            <a:endParaRPr lang="en-US" dirty="0"/>
          </a:p>
        </p:txBody>
      </p:sp>
      <p:sp>
        <p:nvSpPr>
          <p:cNvPr id="35" name="TextBox 34"/>
          <p:cNvSpPr txBox="1"/>
          <p:nvPr/>
        </p:nvSpPr>
        <p:spPr>
          <a:xfrm>
            <a:off x="5536623" y="1358339"/>
            <a:ext cx="1181032" cy="646331"/>
          </a:xfrm>
          <a:prstGeom prst="rect">
            <a:avLst/>
          </a:prstGeom>
          <a:noFill/>
        </p:spPr>
        <p:txBody>
          <a:bodyPr wrap="none" rtlCol="0">
            <a:spAutoFit/>
          </a:bodyPr>
          <a:lstStyle/>
          <a:p>
            <a:pPr algn="ctr"/>
            <a:r>
              <a:rPr lang="en-US" dirty="0" smtClean="0"/>
              <a:t>10 bits</a:t>
            </a:r>
          </a:p>
          <a:p>
            <a:pPr algn="ctr"/>
            <a:r>
              <a:rPr lang="en-US" dirty="0" smtClean="0"/>
              <a:t>(1K tables)</a:t>
            </a:r>
            <a:endParaRPr lang="en-US" dirty="0"/>
          </a:p>
        </p:txBody>
      </p:sp>
      <p:sp>
        <p:nvSpPr>
          <p:cNvPr id="36" name="TextBox 35"/>
          <p:cNvSpPr txBox="1"/>
          <p:nvPr/>
        </p:nvSpPr>
        <p:spPr>
          <a:xfrm>
            <a:off x="6571373" y="1343422"/>
            <a:ext cx="1265791" cy="646331"/>
          </a:xfrm>
          <a:prstGeom prst="rect">
            <a:avLst/>
          </a:prstGeom>
          <a:noFill/>
        </p:spPr>
        <p:txBody>
          <a:bodyPr wrap="none" rtlCol="0">
            <a:spAutoFit/>
          </a:bodyPr>
          <a:lstStyle/>
          <a:p>
            <a:pPr algn="ctr"/>
            <a:r>
              <a:rPr lang="en-US" dirty="0" smtClean="0"/>
              <a:t>10 bits</a:t>
            </a:r>
          </a:p>
          <a:p>
            <a:pPr algn="ctr"/>
            <a:r>
              <a:rPr lang="en-US" dirty="0" smtClean="0"/>
              <a:t>(1K entries)</a:t>
            </a:r>
            <a:endParaRPr lang="en-US" dirty="0"/>
          </a:p>
        </p:txBody>
      </p:sp>
      <p:sp>
        <p:nvSpPr>
          <p:cNvPr id="37" name="TextBox 36"/>
          <p:cNvSpPr txBox="1"/>
          <p:nvPr/>
        </p:nvSpPr>
        <p:spPr>
          <a:xfrm>
            <a:off x="6023091" y="755963"/>
            <a:ext cx="2108269" cy="369332"/>
          </a:xfrm>
          <a:prstGeom prst="rect">
            <a:avLst/>
          </a:prstGeom>
          <a:noFill/>
        </p:spPr>
        <p:txBody>
          <a:bodyPr wrap="none" rtlCol="0">
            <a:spAutoFit/>
          </a:bodyPr>
          <a:lstStyle/>
          <a:p>
            <a:r>
              <a:rPr lang="en-US" dirty="0" smtClean="0"/>
              <a:t>32-bit linear address</a:t>
            </a:r>
            <a:endParaRPr lang="en-US" dirty="0"/>
          </a:p>
        </p:txBody>
      </p:sp>
      <p:sp>
        <p:nvSpPr>
          <p:cNvPr id="10" name="TextBox 9"/>
          <p:cNvSpPr txBox="1"/>
          <p:nvPr/>
        </p:nvSpPr>
        <p:spPr>
          <a:xfrm>
            <a:off x="974093" y="4365756"/>
            <a:ext cx="6961524" cy="46166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rtlCol="0">
            <a:spAutoFit/>
          </a:bodyPr>
          <a:lstStyle/>
          <a:p>
            <a:r>
              <a:rPr lang="en-US" sz="2400" i="1" dirty="0" smtClean="0"/>
              <a:t>How many pages do we need to store the page table?</a:t>
            </a:r>
            <a:endParaRPr lang="en-US" sz="2400" i="1" dirty="0"/>
          </a:p>
        </p:txBody>
      </p:sp>
    </p:spTree>
    <p:extLst>
      <p:ext uri="{BB962C8B-B14F-4D97-AF65-F5344CB8AC3E}">
        <p14:creationId xmlns:p14="http://schemas.microsoft.com/office/powerpoint/2010/main" val="4163807174"/>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slow is this???!</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54</a:t>
            </a:fld>
            <a:endParaRPr lang="en-US"/>
          </a:p>
        </p:txBody>
      </p:sp>
      <p:grpSp>
        <p:nvGrpSpPr>
          <p:cNvPr id="6" name="Group 5"/>
          <p:cNvGrpSpPr/>
          <p:nvPr/>
        </p:nvGrpSpPr>
        <p:grpSpPr>
          <a:xfrm>
            <a:off x="1187084" y="1063229"/>
            <a:ext cx="7068172" cy="1452321"/>
            <a:chOff x="268008" y="1797951"/>
            <a:chExt cx="8715778" cy="3179356"/>
          </a:xfrm>
        </p:grpSpPr>
        <p:sp>
          <p:nvSpPr>
            <p:cNvPr id="7" name="Rectangle 6"/>
            <p:cNvSpPr/>
            <p:nvPr/>
          </p:nvSpPr>
          <p:spPr>
            <a:xfrm rot="5400000">
              <a:off x="-948805" y="3014764"/>
              <a:ext cx="3179356" cy="745729"/>
            </a:xfrm>
            <a:prstGeom prst="rect">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Logical Address</a:t>
              </a:r>
              <a:endParaRPr lang="en-US" sz="1600" dirty="0"/>
            </a:p>
          </p:txBody>
        </p:sp>
        <p:sp>
          <p:nvSpPr>
            <p:cNvPr id="8" name="Right Arrow 7"/>
            <p:cNvSpPr/>
            <p:nvPr/>
          </p:nvSpPr>
          <p:spPr>
            <a:xfrm>
              <a:off x="3868507" y="3035326"/>
              <a:ext cx="1491471" cy="69905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dirty="0"/>
            </a:p>
          </p:txBody>
        </p:sp>
        <p:sp>
          <p:nvSpPr>
            <p:cNvPr id="9" name="Rounded Rectangle 8"/>
            <p:cNvSpPr/>
            <p:nvPr/>
          </p:nvSpPr>
          <p:spPr>
            <a:xfrm>
              <a:off x="1747823" y="2130003"/>
              <a:ext cx="2120683" cy="2515253"/>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400" dirty="0" smtClean="0"/>
                <a:t>Segmentation Unit</a:t>
              </a:r>
              <a:endParaRPr lang="en-US" sz="1400" dirty="0"/>
            </a:p>
          </p:txBody>
        </p:sp>
        <p:sp>
          <p:nvSpPr>
            <p:cNvPr id="10" name="Rectangle 9"/>
            <p:cNvSpPr/>
            <p:nvPr/>
          </p:nvSpPr>
          <p:spPr>
            <a:xfrm rot="5400000">
              <a:off x="2948754" y="3090428"/>
              <a:ext cx="3179356" cy="594401"/>
            </a:xfrm>
            <a:prstGeom prst="rect">
              <a:avLst/>
            </a:prstGeom>
            <a:solidFill>
              <a:schemeClr val="accent4">
                <a:lumMod val="60000"/>
                <a:lumOff val="40000"/>
                <a:alpha val="66000"/>
              </a:schemeClr>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600" dirty="0" smtClean="0"/>
                <a:t>Linear Address</a:t>
              </a:r>
              <a:endParaRPr lang="en-US" sz="1600" dirty="0"/>
            </a:p>
          </p:txBody>
        </p:sp>
        <p:sp>
          <p:nvSpPr>
            <p:cNvPr id="11" name="Rounded Rectangle 10"/>
            <p:cNvSpPr/>
            <p:nvPr/>
          </p:nvSpPr>
          <p:spPr>
            <a:xfrm>
              <a:off x="5425548" y="2130003"/>
              <a:ext cx="1367644" cy="2515253"/>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600" dirty="0" smtClean="0"/>
                <a:t>Paging</a:t>
              </a:r>
            </a:p>
            <a:p>
              <a:pPr algn="ctr"/>
              <a:r>
                <a:rPr lang="en-US" sz="1600" dirty="0" smtClean="0"/>
                <a:t>Unit</a:t>
              </a:r>
              <a:endParaRPr lang="en-US" sz="1600" dirty="0"/>
            </a:p>
          </p:txBody>
        </p:sp>
        <p:sp>
          <p:nvSpPr>
            <p:cNvPr id="12" name="Right Arrow 11"/>
            <p:cNvSpPr/>
            <p:nvPr/>
          </p:nvSpPr>
          <p:spPr>
            <a:xfrm>
              <a:off x="1042585" y="3038103"/>
              <a:ext cx="705238" cy="69905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3" name="Right Arrow 12"/>
            <p:cNvSpPr/>
            <p:nvPr/>
          </p:nvSpPr>
          <p:spPr>
            <a:xfrm>
              <a:off x="6793192" y="3038103"/>
              <a:ext cx="1398254" cy="69905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4" name="Rectangle 13"/>
            <p:cNvSpPr/>
            <p:nvPr/>
          </p:nvSpPr>
          <p:spPr>
            <a:xfrm rot="5400000">
              <a:off x="5733227" y="3090041"/>
              <a:ext cx="3179356" cy="595175"/>
            </a:xfrm>
            <a:prstGeom prst="rect">
              <a:avLst/>
            </a:prstGeom>
            <a:solidFill>
              <a:schemeClr val="accent2">
                <a:lumMod val="75000"/>
                <a:alpha val="57000"/>
              </a:schemeClr>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600" dirty="0" smtClean="0"/>
                <a:t>Physical Address</a:t>
              </a:r>
              <a:endParaRPr lang="en-US" sz="1600" dirty="0"/>
            </a:p>
          </p:txBody>
        </p:sp>
        <p:sp>
          <p:nvSpPr>
            <p:cNvPr id="15" name="Rounded Rectangle 14"/>
            <p:cNvSpPr/>
            <p:nvPr/>
          </p:nvSpPr>
          <p:spPr>
            <a:xfrm>
              <a:off x="8191446" y="2130003"/>
              <a:ext cx="792340" cy="2515253"/>
            </a:xfrm>
            <a:prstGeom prst="roundRect">
              <a:avLst/>
            </a:prstGeom>
          </p:spPr>
          <p:style>
            <a:lnRef idx="1">
              <a:schemeClr val="accent2"/>
            </a:lnRef>
            <a:fillRef idx="3">
              <a:schemeClr val="accent2"/>
            </a:fillRef>
            <a:effectRef idx="2">
              <a:schemeClr val="accent2"/>
            </a:effectRef>
            <a:fontRef idx="minor">
              <a:schemeClr val="lt1"/>
            </a:fontRef>
          </p:style>
          <p:txBody>
            <a:bodyPr vert="vert" rtlCol="0" anchor="ctr"/>
            <a:lstStyle/>
            <a:p>
              <a:pPr algn="ctr"/>
              <a:r>
                <a:rPr lang="en-US" sz="1600" dirty="0" smtClean="0"/>
                <a:t>Memory</a:t>
              </a:r>
              <a:endParaRPr lang="en-US" sz="1600" dirty="0"/>
            </a:p>
          </p:txBody>
        </p:sp>
      </p:grpSp>
      <p:grpSp>
        <p:nvGrpSpPr>
          <p:cNvPr id="21" name="Group 20"/>
          <p:cNvGrpSpPr/>
          <p:nvPr/>
        </p:nvGrpSpPr>
        <p:grpSpPr>
          <a:xfrm>
            <a:off x="1689837" y="3036345"/>
            <a:ext cx="2719384" cy="1652506"/>
            <a:chOff x="746549" y="1598971"/>
            <a:chExt cx="6499479" cy="4644597"/>
          </a:xfrm>
        </p:grpSpPr>
        <p:sp>
          <p:nvSpPr>
            <p:cNvPr id="16" name="Rectangle 15"/>
            <p:cNvSpPr/>
            <p:nvPr/>
          </p:nvSpPr>
          <p:spPr>
            <a:xfrm>
              <a:off x="746549" y="2273020"/>
              <a:ext cx="1328604" cy="337938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5873932" y="1598971"/>
              <a:ext cx="1372096" cy="4644597"/>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8" name="Rectangle 17"/>
            <p:cNvSpPr/>
            <p:nvPr/>
          </p:nvSpPr>
          <p:spPr>
            <a:xfrm>
              <a:off x="5873932" y="2891757"/>
              <a:ext cx="1372096" cy="10433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19" name="Rectangle 18"/>
            <p:cNvSpPr/>
            <p:nvPr/>
          </p:nvSpPr>
          <p:spPr>
            <a:xfrm>
              <a:off x="746549" y="3334026"/>
              <a:ext cx="1328604" cy="27216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cxnSp>
          <p:nvCxnSpPr>
            <p:cNvPr id="20" name="Curved Connector 19"/>
            <p:cNvCxnSpPr>
              <a:stCxn id="19" idx="3"/>
              <a:endCxn id="17" idx="1"/>
            </p:cNvCxnSpPr>
            <p:nvPr/>
          </p:nvCxnSpPr>
          <p:spPr>
            <a:xfrm>
              <a:off x="2075153" y="3470109"/>
              <a:ext cx="3798779" cy="451161"/>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22" name="Rectangle 21"/>
          <p:cNvSpPr/>
          <p:nvPr/>
        </p:nvSpPr>
        <p:spPr>
          <a:xfrm>
            <a:off x="461347" y="2891759"/>
            <a:ext cx="1451474" cy="221134"/>
          </a:xfrm>
          <a:prstGeom prst="rect">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GDTR</a:t>
            </a:r>
            <a:endParaRPr lang="en-US" dirty="0"/>
          </a:p>
        </p:txBody>
      </p:sp>
      <p:cxnSp>
        <p:nvCxnSpPr>
          <p:cNvPr id="24" name="Elbow Connector 23"/>
          <p:cNvCxnSpPr>
            <a:stCxn id="22" idx="2"/>
            <a:endCxn id="16" idx="2"/>
          </p:cNvCxnSpPr>
          <p:nvPr/>
        </p:nvCxnSpPr>
        <p:spPr>
          <a:xfrm rot="16200000" flipH="1">
            <a:off x="894617" y="3405359"/>
            <a:ext cx="1365630" cy="780697"/>
          </a:xfrm>
          <a:prstGeom prst="bentConnector3">
            <a:avLst>
              <a:gd name="adj1" fmla="val 112555"/>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2381185" y="4074765"/>
            <a:ext cx="1207505" cy="923330"/>
          </a:xfrm>
          <a:prstGeom prst="rect">
            <a:avLst/>
          </a:prstGeom>
          <a:noFill/>
        </p:spPr>
        <p:txBody>
          <a:bodyPr wrap="square" rtlCol="0">
            <a:spAutoFit/>
          </a:bodyPr>
          <a:lstStyle/>
          <a:p>
            <a:r>
              <a:rPr lang="en-US" dirty="0" smtClean="0"/>
              <a:t>Global Descriptor Table</a:t>
            </a:r>
            <a:endParaRPr lang="en-US" dirty="0"/>
          </a:p>
        </p:txBody>
      </p:sp>
      <p:sp>
        <p:nvSpPr>
          <p:cNvPr id="26" name="Rectangle 25"/>
          <p:cNvSpPr/>
          <p:nvPr/>
        </p:nvSpPr>
        <p:spPr>
          <a:xfrm>
            <a:off x="3835135" y="3653663"/>
            <a:ext cx="574086" cy="4841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3" name="Rectangle 32"/>
          <p:cNvSpPr/>
          <p:nvPr/>
        </p:nvSpPr>
        <p:spPr>
          <a:xfrm>
            <a:off x="3565071" y="2583921"/>
            <a:ext cx="742466" cy="214280"/>
          </a:xfrm>
          <a:prstGeom prst="rect">
            <a:avLst/>
          </a:prstGeom>
          <a:effectLst/>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050" dirty="0" err="1" smtClean="0"/>
              <a:t>Dir</a:t>
            </a:r>
            <a:endParaRPr lang="en-US" sz="1050" dirty="0"/>
          </a:p>
        </p:txBody>
      </p:sp>
      <p:sp>
        <p:nvSpPr>
          <p:cNvPr id="34" name="Rectangle 33"/>
          <p:cNvSpPr/>
          <p:nvPr/>
        </p:nvSpPr>
        <p:spPr>
          <a:xfrm>
            <a:off x="4307540" y="2586109"/>
            <a:ext cx="472401" cy="214280"/>
          </a:xfrm>
          <a:prstGeom prst="rect">
            <a:avLst/>
          </a:prstGeom>
          <a:effectLst/>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50" dirty="0" smtClean="0"/>
              <a:t>Page</a:t>
            </a:r>
            <a:endParaRPr lang="en-US" sz="1050" dirty="0"/>
          </a:p>
        </p:txBody>
      </p:sp>
      <p:sp>
        <p:nvSpPr>
          <p:cNvPr id="35" name="Rectangle 34"/>
          <p:cNvSpPr/>
          <p:nvPr/>
        </p:nvSpPr>
        <p:spPr>
          <a:xfrm>
            <a:off x="4779938" y="2583921"/>
            <a:ext cx="742466" cy="214280"/>
          </a:xfrm>
          <a:prstGeom prst="rect">
            <a:avLst/>
          </a:prstGeom>
          <a:effectLst/>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050" dirty="0" smtClean="0"/>
              <a:t>Offset</a:t>
            </a:r>
            <a:endParaRPr lang="en-US" sz="1050" dirty="0"/>
          </a:p>
        </p:txBody>
      </p:sp>
      <p:grpSp>
        <p:nvGrpSpPr>
          <p:cNvPr id="23" name="Group 22"/>
          <p:cNvGrpSpPr/>
          <p:nvPr/>
        </p:nvGrpSpPr>
        <p:grpSpPr>
          <a:xfrm>
            <a:off x="5316484" y="2657885"/>
            <a:ext cx="3468611" cy="2359500"/>
            <a:chOff x="531677" y="1220658"/>
            <a:chExt cx="4236166" cy="2721354"/>
          </a:xfrm>
        </p:grpSpPr>
        <p:sp>
          <p:nvSpPr>
            <p:cNvPr id="44" name="Rectangle 43"/>
            <p:cNvSpPr/>
            <p:nvPr/>
          </p:nvSpPr>
          <p:spPr>
            <a:xfrm>
              <a:off x="531677" y="1475488"/>
              <a:ext cx="1007289" cy="219912"/>
            </a:xfrm>
            <a:prstGeom prst="rect">
              <a:avLst/>
            </a:prstGeom>
            <a:solidFill>
              <a:srgbClr val="E46C0A"/>
            </a:solid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t>CR3</a:t>
              </a:r>
              <a:endParaRPr lang="en-US" sz="1000" dirty="0"/>
            </a:p>
          </p:txBody>
        </p:sp>
        <p:sp>
          <p:nvSpPr>
            <p:cNvPr id="45" name="Rectangle 44"/>
            <p:cNvSpPr/>
            <p:nvPr/>
          </p:nvSpPr>
          <p:spPr>
            <a:xfrm>
              <a:off x="531678" y="2232872"/>
              <a:ext cx="1248969" cy="13729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600" dirty="0" smtClean="0"/>
                <a:t>Page Directory</a:t>
              </a:r>
              <a:endParaRPr lang="en-US" sz="1600" dirty="0"/>
            </a:p>
          </p:txBody>
        </p:sp>
        <p:sp>
          <p:nvSpPr>
            <p:cNvPr id="46" name="Rectangle 45"/>
            <p:cNvSpPr/>
            <p:nvPr/>
          </p:nvSpPr>
          <p:spPr>
            <a:xfrm>
              <a:off x="2054361" y="2232872"/>
              <a:ext cx="1569878" cy="13729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600" dirty="0" smtClean="0"/>
                <a:t>Page Table</a:t>
              </a:r>
              <a:endParaRPr lang="en-US" sz="1600" dirty="0"/>
            </a:p>
          </p:txBody>
        </p:sp>
        <p:sp>
          <p:nvSpPr>
            <p:cNvPr id="47" name="Rectangle 46"/>
            <p:cNvSpPr/>
            <p:nvPr/>
          </p:nvSpPr>
          <p:spPr>
            <a:xfrm>
              <a:off x="3842852" y="1220658"/>
              <a:ext cx="924991" cy="272135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dirty="0" smtClean="0"/>
                <a:t>Physical Memory</a:t>
              </a:r>
            </a:p>
            <a:p>
              <a:pPr algn="ctr"/>
              <a:endParaRPr lang="en-US" sz="1200" dirty="0"/>
            </a:p>
            <a:p>
              <a:pPr algn="ctr"/>
              <a:endParaRPr lang="en-US" sz="1200" dirty="0" smtClean="0"/>
            </a:p>
            <a:p>
              <a:pPr algn="ctr"/>
              <a:endParaRPr lang="en-US" sz="1200" dirty="0"/>
            </a:p>
            <a:p>
              <a:pPr algn="ctr"/>
              <a:endParaRPr lang="en-US" sz="1200" dirty="0" smtClean="0"/>
            </a:p>
            <a:p>
              <a:pPr algn="ctr"/>
              <a:endParaRPr lang="en-US" sz="1200" dirty="0"/>
            </a:p>
            <a:p>
              <a:pPr algn="ctr"/>
              <a:endParaRPr lang="en-US" sz="1200" dirty="0"/>
            </a:p>
          </p:txBody>
        </p:sp>
        <p:cxnSp>
          <p:nvCxnSpPr>
            <p:cNvPr id="48" name="Elbow Connector 47"/>
            <p:cNvCxnSpPr>
              <a:endCxn id="49" idx="1"/>
            </p:cNvCxnSpPr>
            <p:nvPr/>
          </p:nvCxnSpPr>
          <p:spPr>
            <a:xfrm rot="5400000">
              <a:off x="-163040" y="2407951"/>
              <a:ext cx="1598761" cy="209323"/>
            </a:xfrm>
            <a:prstGeom prst="bentConnector4">
              <a:avLst>
                <a:gd name="adj1" fmla="val 47398"/>
                <a:gd name="adj2" fmla="val 209209"/>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49" name="Rectangle 48"/>
            <p:cNvSpPr/>
            <p:nvPr/>
          </p:nvSpPr>
          <p:spPr>
            <a:xfrm>
              <a:off x="531678" y="3228783"/>
              <a:ext cx="1248969" cy="16642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1000"/>
            </a:p>
          </p:txBody>
        </p:sp>
        <p:sp>
          <p:nvSpPr>
            <p:cNvPr id="50" name="Rectangle 49"/>
            <p:cNvSpPr/>
            <p:nvPr/>
          </p:nvSpPr>
          <p:spPr>
            <a:xfrm>
              <a:off x="2054361" y="2547938"/>
              <a:ext cx="1569878" cy="219912"/>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800" dirty="0" smtClean="0"/>
                <a:t>20 bits </a:t>
              </a:r>
              <a:r>
                <a:rPr lang="en-US" sz="800" dirty="0" err="1" smtClean="0"/>
                <a:t>addr</a:t>
              </a:r>
              <a:r>
                <a:rPr lang="en-US" sz="800" dirty="0" smtClean="0"/>
                <a:t> / 12 bits flags</a:t>
              </a:r>
              <a:endParaRPr lang="en-US" sz="800" dirty="0"/>
            </a:p>
          </p:txBody>
        </p:sp>
        <p:cxnSp>
          <p:nvCxnSpPr>
            <p:cNvPr id="51" name="Elbow Connector 50"/>
            <p:cNvCxnSpPr>
              <a:stCxn id="49" idx="3"/>
              <a:endCxn id="50" idx="1"/>
            </p:cNvCxnSpPr>
            <p:nvPr/>
          </p:nvCxnSpPr>
          <p:spPr>
            <a:xfrm flipV="1">
              <a:off x="1780647" y="2657894"/>
              <a:ext cx="273714" cy="654099"/>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2" name="Elbow Connector 51"/>
            <p:cNvCxnSpPr>
              <a:stCxn id="50" idx="3"/>
              <a:endCxn id="53" idx="2"/>
            </p:cNvCxnSpPr>
            <p:nvPr/>
          </p:nvCxnSpPr>
          <p:spPr>
            <a:xfrm>
              <a:off x="3624239" y="2657894"/>
              <a:ext cx="681109" cy="774660"/>
            </a:xfrm>
            <a:prstGeom prst="bentConnector4">
              <a:avLst>
                <a:gd name="adj1" fmla="val 16048"/>
                <a:gd name="adj2" fmla="val 115466"/>
              </a:avLst>
            </a:prstGeom>
            <a:ln>
              <a:solidFill>
                <a:srgbClr val="00B501"/>
              </a:solidFill>
              <a:tailEnd type="arrow"/>
            </a:ln>
          </p:spPr>
          <p:style>
            <a:lnRef idx="2">
              <a:schemeClr val="accent1"/>
            </a:lnRef>
            <a:fillRef idx="0">
              <a:schemeClr val="accent1"/>
            </a:fillRef>
            <a:effectRef idx="1">
              <a:schemeClr val="accent1"/>
            </a:effectRef>
            <a:fontRef idx="minor">
              <a:schemeClr val="tx1"/>
            </a:fontRef>
          </p:style>
        </p:cxnSp>
        <p:sp>
          <p:nvSpPr>
            <p:cNvPr id="53" name="Rectangle 52"/>
            <p:cNvSpPr/>
            <p:nvPr/>
          </p:nvSpPr>
          <p:spPr>
            <a:xfrm>
              <a:off x="3842852" y="2767850"/>
              <a:ext cx="924991" cy="664704"/>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000"/>
            </a:p>
          </p:txBody>
        </p:sp>
        <p:sp>
          <p:nvSpPr>
            <p:cNvPr id="54" name="Rectangle 53"/>
            <p:cNvSpPr/>
            <p:nvPr/>
          </p:nvSpPr>
          <p:spPr>
            <a:xfrm>
              <a:off x="3842852" y="3032645"/>
              <a:ext cx="924991" cy="206337"/>
            </a:xfrm>
            <a:prstGeom prst="rect">
              <a:avLst/>
            </a:prstGeom>
            <a:solidFill>
              <a:srgbClr val="FFFF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smtClean="0">
                  <a:solidFill>
                    <a:srgbClr val="000000"/>
                  </a:solidFill>
                </a:rPr>
                <a:t>Page + Offset</a:t>
              </a:r>
              <a:endParaRPr lang="en-US" sz="900" dirty="0">
                <a:solidFill>
                  <a:srgbClr val="000000"/>
                </a:solidFill>
              </a:endParaRPr>
            </a:p>
          </p:txBody>
        </p:sp>
      </p:grpSp>
    </p:spTree>
    <p:extLst>
      <p:ext uri="{BB962C8B-B14F-4D97-AF65-F5344CB8AC3E}">
        <p14:creationId xmlns:p14="http://schemas.microsoft.com/office/powerpoint/2010/main" val="1181139598"/>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507B5A5-F0C2-644D-AEA7-E773B6B78F38}" type="slidenum">
              <a:rPr lang="en-US" smtClean="0"/>
              <a:pPr/>
              <a:t>55</a:t>
            </a:fld>
            <a:endParaRPr lang="en-US"/>
          </a:p>
        </p:txBody>
      </p:sp>
      <p:grpSp>
        <p:nvGrpSpPr>
          <p:cNvPr id="6" name="Group 5"/>
          <p:cNvGrpSpPr/>
          <p:nvPr/>
        </p:nvGrpSpPr>
        <p:grpSpPr>
          <a:xfrm>
            <a:off x="1187084" y="1063229"/>
            <a:ext cx="7068172" cy="1452321"/>
            <a:chOff x="268008" y="1797951"/>
            <a:chExt cx="8715778" cy="3179356"/>
          </a:xfrm>
        </p:grpSpPr>
        <p:sp>
          <p:nvSpPr>
            <p:cNvPr id="7" name="Rectangle 6"/>
            <p:cNvSpPr/>
            <p:nvPr/>
          </p:nvSpPr>
          <p:spPr>
            <a:xfrm rot="5400000">
              <a:off x="-948805" y="3014764"/>
              <a:ext cx="3179356" cy="745729"/>
            </a:xfrm>
            <a:prstGeom prst="rect">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Logical Address</a:t>
              </a:r>
              <a:endParaRPr lang="en-US" sz="1600" dirty="0"/>
            </a:p>
          </p:txBody>
        </p:sp>
        <p:sp>
          <p:nvSpPr>
            <p:cNvPr id="8" name="Right Arrow 7"/>
            <p:cNvSpPr/>
            <p:nvPr/>
          </p:nvSpPr>
          <p:spPr>
            <a:xfrm>
              <a:off x="3868507" y="3035326"/>
              <a:ext cx="1491471" cy="69905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dirty="0"/>
            </a:p>
          </p:txBody>
        </p:sp>
        <p:sp>
          <p:nvSpPr>
            <p:cNvPr id="9" name="Rounded Rectangle 8"/>
            <p:cNvSpPr/>
            <p:nvPr/>
          </p:nvSpPr>
          <p:spPr>
            <a:xfrm>
              <a:off x="1747823" y="2130003"/>
              <a:ext cx="2120683" cy="2515253"/>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400" dirty="0" smtClean="0"/>
                <a:t>Segmentation Unit</a:t>
              </a:r>
              <a:endParaRPr lang="en-US" sz="1400" dirty="0"/>
            </a:p>
          </p:txBody>
        </p:sp>
        <p:sp>
          <p:nvSpPr>
            <p:cNvPr id="10" name="Rectangle 9"/>
            <p:cNvSpPr/>
            <p:nvPr/>
          </p:nvSpPr>
          <p:spPr>
            <a:xfrm rot="5400000">
              <a:off x="2948754" y="3090428"/>
              <a:ext cx="3179356" cy="594401"/>
            </a:xfrm>
            <a:prstGeom prst="rect">
              <a:avLst/>
            </a:prstGeom>
            <a:solidFill>
              <a:schemeClr val="accent4">
                <a:lumMod val="60000"/>
                <a:lumOff val="40000"/>
                <a:alpha val="66000"/>
              </a:schemeClr>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600" dirty="0" smtClean="0"/>
                <a:t>Linear Address</a:t>
              </a:r>
              <a:endParaRPr lang="en-US" sz="1600" dirty="0"/>
            </a:p>
          </p:txBody>
        </p:sp>
        <p:sp>
          <p:nvSpPr>
            <p:cNvPr id="11" name="Rounded Rectangle 10"/>
            <p:cNvSpPr/>
            <p:nvPr/>
          </p:nvSpPr>
          <p:spPr>
            <a:xfrm>
              <a:off x="5425548" y="2130003"/>
              <a:ext cx="1367644" cy="2515253"/>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600" dirty="0" smtClean="0"/>
                <a:t>Paging</a:t>
              </a:r>
            </a:p>
            <a:p>
              <a:pPr algn="ctr"/>
              <a:r>
                <a:rPr lang="en-US" sz="1600" dirty="0" smtClean="0"/>
                <a:t>Unit</a:t>
              </a:r>
              <a:endParaRPr lang="en-US" sz="1600" dirty="0"/>
            </a:p>
          </p:txBody>
        </p:sp>
        <p:sp>
          <p:nvSpPr>
            <p:cNvPr id="12" name="Right Arrow 11"/>
            <p:cNvSpPr/>
            <p:nvPr/>
          </p:nvSpPr>
          <p:spPr>
            <a:xfrm>
              <a:off x="1042585" y="3038103"/>
              <a:ext cx="705238" cy="69905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3" name="Right Arrow 12"/>
            <p:cNvSpPr/>
            <p:nvPr/>
          </p:nvSpPr>
          <p:spPr>
            <a:xfrm>
              <a:off x="6793192" y="3038103"/>
              <a:ext cx="1398254" cy="69905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4" name="Rectangle 13"/>
            <p:cNvSpPr/>
            <p:nvPr/>
          </p:nvSpPr>
          <p:spPr>
            <a:xfrm rot="5400000">
              <a:off x="5733227" y="3090041"/>
              <a:ext cx="3179356" cy="595175"/>
            </a:xfrm>
            <a:prstGeom prst="rect">
              <a:avLst/>
            </a:prstGeom>
            <a:solidFill>
              <a:schemeClr val="accent2">
                <a:lumMod val="75000"/>
                <a:alpha val="57000"/>
              </a:schemeClr>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600" dirty="0" smtClean="0"/>
                <a:t>Physical Address</a:t>
              </a:r>
              <a:endParaRPr lang="en-US" sz="1600" dirty="0"/>
            </a:p>
          </p:txBody>
        </p:sp>
        <p:sp>
          <p:nvSpPr>
            <p:cNvPr id="15" name="Rounded Rectangle 14"/>
            <p:cNvSpPr/>
            <p:nvPr/>
          </p:nvSpPr>
          <p:spPr>
            <a:xfrm>
              <a:off x="8191446" y="2130003"/>
              <a:ext cx="792340" cy="2515253"/>
            </a:xfrm>
            <a:prstGeom prst="roundRect">
              <a:avLst/>
            </a:prstGeom>
          </p:spPr>
          <p:style>
            <a:lnRef idx="1">
              <a:schemeClr val="accent2"/>
            </a:lnRef>
            <a:fillRef idx="3">
              <a:schemeClr val="accent2"/>
            </a:fillRef>
            <a:effectRef idx="2">
              <a:schemeClr val="accent2"/>
            </a:effectRef>
            <a:fontRef idx="minor">
              <a:schemeClr val="lt1"/>
            </a:fontRef>
          </p:style>
          <p:txBody>
            <a:bodyPr vert="vert" rtlCol="0" anchor="ctr"/>
            <a:lstStyle/>
            <a:p>
              <a:pPr algn="ctr"/>
              <a:r>
                <a:rPr lang="en-US" sz="1600" dirty="0" smtClean="0"/>
                <a:t>Memory</a:t>
              </a:r>
              <a:endParaRPr lang="en-US" sz="1600" dirty="0"/>
            </a:p>
          </p:txBody>
        </p:sp>
      </p:grpSp>
      <p:grpSp>
        <p:nvGrpSpPr>
          <p:cNvPr id="21" name="Group 20"/>
          <p:cNvGrpSpPr/>
          <p:nvPr/>
        </p:nvGrpSpPr>
        <p:grpSpPr>
          <a:xfrm>
            <a:off x="1689837" y="3036345"/>
            <a:ext cx="2719384" cy="1652506"/>
            <a:chOff x="746549" y="1598971"/>
            <a:chExt cx="6499479" cy="4644597"/>
          </a:xfrm>
        </p:grpSpPr>
        <p:sp>
          <p:nvSpPr>
            <p:cNvPr id="16" name="Rectangle 15"/>
            <p:cNvSpPr/>
            <p:nvPr/>
          </p:nvSpPr>
          <p:spPr>
            <a:xfrm>
              <a:off x="746549" y="2273020"/>
              <a:ext cx="1328604" cy="337938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5873932" y="1598971"/>
              <a:ext cx="1372096" cy="4644597"/>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8" name="Rectangle 17"/>
            <p:cNvSpPr/>
            <p:nvPr/>
          </p:nvSpPr>
          <p:spPr>
            <a:xfrm>
              <a:off x="5873932" y="2891757"/>
              <a:ext cx="1372096" cy="10433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19" name="Rectangle 18"/>
            <p:cNvSpPr/>
            <p:nvPr/>
          </p:nvSpPr>
          <p:spPr>
            <a:xfrm>
              <a:off x="746549" y="3334026"/>
              <a:ext cx="1328604" cy="27216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cxnSp>
          <p:nvCxnSpPr>
            <p:cNvPr id="20" name="Curved Connector 19"/>
            <p:cNvCxnSpPr>
              <a:stCxn id="19" idx="3"/>
              <a:endCxn id="17" idx="1"/>
            </p:cNvCxnSpPr>
            <p:nvPr/>
          </p:nvCxnSpPr>
          <p:spPr>
            <a:xfrm>
              <a:off x="2075153" y="3470109"/>
              <a:ext cx="3798779" cy="451161"/>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22" name="Rectangle 21"/>
          <p:cNvSpPr/>
          <p:nvPr/>
        </p:nvSpPr>
        <p:spPr>
          <a:xfrm>
            <a:off x="461347" y="2891759"/>
            <a:ext cx="1451474" cy="221134"/>
          </a:xfrm>
          <a:prstGeom prst="rect">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GDTR</a:t>
            </a:r>
            <a:endParaRPr lang="en-US" dirty="0"/>
          </a:p>
        </p:txBody>
      </p:sp>
      <p:cxnSp>
        <p:nvCxnSpPr>
          <p:cNvPr id="24" name="Elbow Connector 23"/>
          <p:cNvCxnSpPr>
            <a:stCxn id="22" idx="2"/>
            <a:endCxn id="16" idx="2"/>
          </p:cNvCxnSpPr>
          <p:nvPr/>
        </p:nvCxnSpPr>
        <p:spPr>
          <a:xfrm rot="16200000" flipH="1">
            <a:off x="894617" y="3405359"/>
            <a:ext cx="1365630" cy="780697"/>
          </a:xfrm>
          <a:prstGeom prst="bentConnector3">
            <a:avLst>
              <a:gd name="adj1" fmla="val 112555"/>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2381185" y="4074765"/>
            <a:ext cx="1207505" cy="923330"/>
          </a:xfrm>
          <a:prstGeom prst="rect">
            <a:avLst/>
          </a:prstGeom>
          <a:noFill/>
        </p:spPr>
        <p:txBody>
          <a:bodyPr wrap="square" rtlCol="0">
            <a:spAutoFit/>
          </a:bodyPr>
          <a:lstStyle/>
          <a:p>
            <a:r>
              <a:rPr lang="en-US" dirty="0" smtClean="0"/>
              <a:t>Global Descriptor Table</a:t>
            </a:r>
            <a:endParaRPr lang="en-US" dirty="0"/>
          </a:p>
        </p:txBody>
      </p:sp>
      <p:sp>
        <p:nvSpPr>
          <p:cNvPr id="26" name="Rectangle 25"/>
          <p:cNvSpPr/>
          <p:nvPr/>
        </p:nvSpPr>
        <p:spPr>
          <a:xfrm>
            <a:off x="3835135" y="3653663"/>
            <a:ext cx="574086" cy="4841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3" name="Rectangle 32"/>
          <p:cNvSpPr/>
          <p:nvPr/>
        </p:nvSpPr>
        <p:spPr>
          <a:xfrm>
            <a:off x="3565071" y="2583921"/>
            <a:ext cx="742466" cy="214280"/>
          </a:xfrm>
          <a:prstGeom prst="rect">
            <a:avLst/>
          </a:prstGeom>
          <a:effectLst/>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050" dirty="0" err="1" smtClean="0"/>
              <a:t>Dir</a:t>
            </a:r>
            <a:endParaRPr lang="en-US" sz="1050" dirty="0"/>
          </a:p>
        </p:txBody>
      </p:sp>
      <p:sp>
        <p:nvSpPr>
          <p:cNvPr id="34" name="Rectangle 33"/>
          <p:cNvSpPr/>
          <p:nvPr/>
        </p:nvSpPr>
        <p:spPr>
          <a:xfrm>
            <a:off x="4307540" y="2586109"/>
            <a:ext cx="472401" cy="214280"/>
          </a:xfrm>
          <a:prstGeom prst="rect">
            <a:avLst/>
          </a:prstGeom>
          <a:effectLst/>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50" dirty="0" smtClean="0"/>
              <a:t>Page</a:t>
            </a:r>
            <a:endParaRPr lang="en-US" sz="1050" dirty="0"/>
          </a:p>
        </p:txBody>
      </p:sp>
      <p:sp>
        <p:nvSpPr>
          <p:cNvPr id="35" name="Rectangle 34"/>
          <p:cNvSpPr/>
          <p:nvPr/>
        </p:nvSpPr>
        <p:spPr>
          <a:xfrm>
            <a:off x="4779938" y="2583921"/>
            <a:ext cx="742466" cy="214280"/>
          </a:xfrm>
          <a:prstGeom prst="rect">
            <a:avLst/>
          </a:prstGeom>
          <a:effectLst/>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050" dirty="0" smtClean="0"/>
              <a:t>Offset</a:t>
            </a:r>
            <a:endParaRPr lang="en-US" sz="1050" dirty="0"/>
          </a:p>
        </p:txBody>
      </p:sp>
      <p:sp>
        <p:nvSpPr>
          <p:cNvPr id="27" name="Rectangle 26"/>
          <p:cNvSpPr/>
          <p:nvPr/>
        </p:nvSpPr>
        <p:spPr>
          <a:xfrm>
            <a:off x="2693930" y="201431"/>
            <a:ext cx="4172016" cy="6858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Translation Lookaside Buffer (Cache)</a:t>
            </a:r>
          </a:p>
        </p:txBody>
      </p:sp>
      <p:sp>
        <p:nvSpPr>
          <p:cNvPr id="37" name="Bent Arrow 36"/>
          <p:cNvSpPr/>
          <p:nvPr/>
        </p:nvSpPr>
        <p:spPr>
          <a:xfrm>
            <a:off x="1912824" y="416755"/>
            <a:ext cx="781109" cy="1275775"/>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3" name="Bent Arrow 42"/>
          <p:cNvSpPr/>
          <p:nvPr/>
        </p:nvSpPr>
        <p:spPr>
          <a:xfrm rot="5400000">
            <a:off x="7145331" y="115881"/>
            <a:ext cx="856047" cy="1312493"/>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nvGrpSpPr>
          <p:cNvPr id="44" name="Group 43"/>
          <p:cNvGrpSpPr/>
          <p:nvPr/>
        </p:nvGrpSpPr>
        <p:grpSpPr>
          <a:xfrm>
            <a:off x="5316484" y="2657885"/>
            <a:ext cx="3468611" cy="2359500"/>
            <a:chOff x="531677" y="1220658"/>
            <a:chExt cx="4236166" cy="2721354"/>
          </a:xfrm>
        </p:grpSpPr>
        <p:sp>
          <p:nvSpPr>
            <p:cNvPr id="45" name="Rectangle 44"/>
            <p:cNvSpPr/>
            <p:nvPr/>
          </p:nvSpPr>
          <p:spPr>
            <a:xfrm>
              <a:off x="531677" y="1475488"/>
              <a:ext cx="1007289" cy="219912"/>
            </a:xfrm>
            <a:prstGeom prst="rect">
              <a:avLst/>
            </a:prstGeom>
            <a:solidFill>
              <a:srgbClr val="E46C0A"/>
            </a:solid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t>CR3</a:t>
              </a:r>
              <a:endParaRPr lang="en-US" sz="1000" dirty="0"/>
            </a:p>
          </p:txBody>
        </p:sp>
        <p:sp>
          <p:nvSpPr>
            <p:cNvPr id="46" name="Rectangle 45"/>
            <p:cNvSpPr/>
            <p:nvPr/>
          </p:nvSpPr>
          <p:spPr>
            <a:xfrm>
              <a:off x="531678" y="2232872"/>
              <a:ext cx="1248969" cy="13729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600" dirty="0" smtClean="0"/>
                <a:t>Page Directory</a:t>
              </a:r>
              <a:endParaRPr lang="en-US" sz="1600" dirty="0"/>
            </a:p>
          </p:txBody>
        </p:sp>
        <p:sp>
          <p:nvSpPr>
            <p:cNvPr id="47" name="Rectangle 46"/>
            <p:cNvSpPr/>
            <p:nvPr/>
          </p:nvSpPr>
          <p:spPr>
            <a:xfrm>
              <a:off x="2054361" y="2232872"/>
              <a:ext cx="1569878" cy="13729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600" dirty="0" smtClean="0"/>
                <a:t>Page Table</a:t>
              </a:r>
              <a:endParaRPr lang="en-US" sz="1600" dirty="0"/>
            </a:p>
          </p:txBody>
        </p:sp>
        <p:sp>
          <p:nvSpPr>
            <p:cNvPr id="48" name="Rectangle 47"/>
            <p:cNvSpPr/>
            <p:nvPr/>
          </p:nvSpPr>
          <p:spPr>
            <a:xfrm>
              <a:off x="3842852" y="1220658"/>
              <a:ext cx="924991" cy="272135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dirty="0" smtClean="0"/>
                <a:t>Physical Memory</a:t>
              </a:r>
            </a:p>
            <a:p>
              <a:pPr algn="ctr"/>
              <a:endParaRPr lang="en-US" sz="1200" dirty="0"/>
            </a:p>
            <a:p>
              <a:pPr algn="ctr"/>
              <a:endParaRPr lang="en-US" sz="1200" dirty="0" smtClean="0"/>
            </a:p>
            <a:p>
              <a:pPr algn="ctr"/>
              <a:endParaRPr lang="en-US" sz="1200" dirty="0"/>
            </a:p>
            <a:p>
              <a:pPr algn="ctr"/>
              <a:endParaRPr lang="en-US" sz="1200" dirty="0" smtClean="0"/>
            </a:p>
            <a:p>
              <a:pPr algn="ctr"/>
              <a:endParaRPr lang="en-US" sz="1200" dirty="0"/>
            </a:p>
            <a:p>
              <a:pPr algn="ctr"/>
              <a:endParaRPr lang="en-US" sz="1200" dirty="0"/>
            </a:p>
          </p:txBody>
        </p:sp>
        <p:cxnSp>
          <p:nvCxnSpPr>
            <p:cNvPr id="49" name="Elbow Connector 48"/>
            <p:cNvCxnSpPr>
              <a:endCxn id="50" idx="1"/>
            </p:cNvCxnSpPr>
            <p:nvPr/>
          </p:nvCxnSpPr>
          <p:spPr>
            <a:xfrm rot="5400000">
              <a:off x="-163040" y="2407951"/>
              <a:ext cx="1598761" cy="209323"/>
            </a:xfrm>
            <a:prstGeom prst="bentConnector4">
              <a:avLst>
                <a:gd name="adj1" fmla="val 47398"/>
                <a:gd name="adj2" fmla="val 209209"/>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50" name="Rectangle 49"/>
            <p:cNvSpPr/>
            <p:nvPr/>
          </p:nvSpPr>
          <p:spPr>
            <a:xfrm>
              <a:off x="531678" y="3228783"/>
              <a:ext cx="1248969" cy="16642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1000"/>
            </a:p>
          </p:txBody>
        </p:sp>
        <p:sp>
          <p:nvSpPr>
            <p:cNvPr id="51" name="Rectangle 50"/>
            <p:cNvSpPr/>
            <p:nvPr/>
          </p:nvSpPr>
          <p:spPr>
            <a:xfrm>
              <a:off x="2054361" y="2547938"/>
              <a:ext cx="1569878" cy="219912"/>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800" dirty="0" smtClean="0"/>
                <a:t>20 bits </a:t>
              </a:r>
              <a:r>
                <a:rPr lang="en-US" sz="800" dirty="0" err="1" smtClean="0"/>
                <a:t>addr</a:t>
              </a:r>
              <a:r>
                <a:rPr lang="en-US" sz="800" dirty="0" smtClean="0"/>
                <a:t> / 12 bits flags</a:t>
              </a:r>
              <a:endParaRPr lang="en-US" sz="800" dirty="0"/>
            </a:p>
          </p:txBody>
        </p:sp>
        <p:cxnSp>
          <p:nvCxnSpPr>
            <p:cNvPr id="52" name="Elbow Connector 51"/>
            <p:cNvCxnSpPr>
              <a:stCxn id="50" idx="3"/>
              <a:endCxn id="51" idx="1"/>
            </p:cNvCxnSpPr>
            <p:nvPr/>
          </p:nvCxnSpPr>
          <p:spPr>
            <a:xfrm flipV="1">
              <a:off x="1780647" y="2657894"/>
              <a:ext cx="273714" cy="654099"/>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3" name="Elbow Connector 52"/>
            <p:cNvCxnSpPr>
              <a:stCxn id="51" idx="3"/>
              <a:endCxn id="54" idx="2"/>
            </p:cNvCxnSpPr>
            <p:nvPr/>
          </p:nvCxnSpPr>
          <p:spPr>
            <a:xfrm>
              <a:off x="3624239" y="2657894"/>
              <a:ext cx="681109" cy="774660"/>
            </a:xfrm>
            <a:prstGeom prst="bentConnector4">
              <a:avLst>
                <a:gd name="adj1" fmla="val 16048"/>
                <a:gd name="adj2" fmla="val 115466"/>
              </a:avLst>
            </a:prstGeom>
            <a:ln>
              <a:solidFill>
                <a:srgbClr val="00B501"/>
              </a:solidFill>
              <a:tailEnd type="arrow"/>
            </a:ln>
          </p:spPr>
          <p:style>
            <a:lnRef idx="2">
              <a:schemeClr val="accent1"/>
            </a:lnRef>
            <a:fillRef idx="0">
              <a:schemeClr val="accent1"/>
            </a:fillRef>
            <a:effectRef idx="1">
              <a:schemeClr val="accent1"/>
            </a:effectRef>
            <a:fontRef idx="minor">
              <a:schemeClr val="tx1"/>
            </a:fontRef>
          </p:style>
        </p:cxnSp>
        <p:sp>
          <p:nvSpPr>
            <p:cNvPr id="54" name="Rectangle 53"/>
            <p:cNvSpPr/>
            <p:nvPr/>
          </p:nvSpPr>
          <p:spPr>
            <a:xfrm>
              <a:off x="3842852" y="2767850"/>
              <a:ext cx="924991" cy="664704"/>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000"/>
            </a:p>
          </p:txBody>
        </p:sp>
        <p:sp>
          <p:nvSpPr>
            <p:cNvPr id="55" name="Rectangle 54"/>
            <p:cNvSpPr/>
            <p:nvPr/>
          </p:nvSpPr>
          <p:spPr>
            <a:xfrm>
              <a:off x="3842852" y="3032645"/>
              <a:ext cx="924991" cy="206337"/>
            </a:xfrm>
            <a:prstGeom prst="rect">
              <a:avLst/>
            </a:prstGeom>
            <a:solidFill>
              <a:srgbClr val="FFFF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smtClean="0">
                  <a:solidFill>
                    <a:srgbClr val="000000"/>
                  </a:solidFill>
                </a:rPr>
                <a:t>Page + Offset</a:t>
              </a:r>
              <a:endParaRPr lang="en-US" sz="900" dirty="0">
                <a:solidFill>
                  <a:srgbClr val="000000"/>
                </a:solidFill>
              </a:endParaRPr>
            </a:p>
          </p:txBody>
        </p:sp>
      </p:grpSp>
    </p:spTree>
    <p:extLst>
      <p:ext uri="{BB962C8B-B14F-4D97-AF65-F5344CB8AC3E}">
        <p14:creationId xmlns:p14="http://schemas.microsoft.com/office/powerpoint/2010/main" val="4232569525"/>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1715586"/>
          </a:xfrm>
        </p:spPr>
        <p:txBody>
          <a:bodyPr>
            <a:normAutofit/>
          </a:bodyPr>
          <a:lstStyle/>
          <a:p>
            <a:r>
              <a:rPr lang="en-US" sz="4800" dirty="0" smtClean="0"/>
              <a:t>My Favorite Statement in the Linux Kernel Code!</a:t>
            </a:r>
            <a:endParaRPr lang="en-US" sz="4800" dirty="0"/>
          </a:p>
        </p:txBody>
      </p:sp>
      <p:sp>
        <p:nvSpPr>
          <p:cNvPr id="3" name="Slide Number Placeholder 2"/>
          <p:cNvSpPr>
            <a:spLocks noGrp="1"/>
          </p:cNvSpPr>
          <p:nvPr>
            <p:ph type="sldNum" sz="quarter" idx="12"/>
          </p:nvPr>
        </p:nvSpPr>
        <p:spPr/>
        <p:txBody>
          <a:bodyPr/>
          <a:lstStyle/>
          <a:p>
            <a:fld id="{6507B5A5-F0C2-644D-AEA7-E773B6B78F38}" type="slidenum">
              <a:rPr lang="en-US" smtClean="0"/>
              <a:t>56</a:t>
            </a:fld>
            <a:endParaRPr lang="en-US"/>
          </a:p>
        </p:txBody>
      </p:sp>
      <p:pic>
        <p:nvPicPr>
          <p:cNvPr id="4" name="Picture 3" descr="Screen Shot 2013-11-14 at 10.29.4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252870"/>
            <a:ext cx="8145363" cy="2197955"/>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4443589" y="2441064"/>
            <a:ext cx="3500783" cy="496957"/>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89007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xit" presetSubtype="0" fill="hold" grpId="0" nodeType="clickEffect">
                                  <p:stCondLst>
                                    <p:cond delay="0"/>
                                  </p:stCondLst>
                                  <p:childTnLst>
                                    <p:anim calcmode="lin" valueType="num">
                                      <p:cBhvr>
                                        <p:cTn id="6" dur="1000"/>
                                        <p:tgtEl>
                                          <p:spTgt spid="5"/>
                                        </p:tgtEl>
                                        <p:attrNameLst>
                                          <p:attrName>ppt_w</p:attrName>
                                        </p:attrNameLst>
                                      </p:cBhvr>
                                      <p:tavLst>
                                        <p:tav tm="0">
                                          <p:val>
                                            <p:strVal val="ppt_w"/>
                                          </p:val>
                                        </p:tav>
                                        <p:tav tm="100000">
                                          <p:val>
                                            <p:fltVal val="0"/>
                                          </p:val>
                                        </p:tav>
                                      </p:tavLst>
                                    </p:anim>
                                    <p:anim calcmode="lin" valueType="num">
                                      <p:cBhvr>
                                        <p:cTn id="7" dur="1000"/>
                                        <p:tgtEl>
                                          <p:spTgt spid="5"/>
                                        </p:tgtEl>
                                        <p:attrNameLst>
                                          <p:attrName>ppt_h</p:attrName>
                                        </p:attrNameLst>
                                      </p:cBhvr>
                                      <p:tavLst>
                                        <p:tav tm="0">
                                          <p:val>
                                            <p:strVal val="ppt_h"/>
                                          </p:val>
                                        </p:tav>
                                        <p:tav tm="100000">
                                          <p:val>
                                            <p:fltVal val="0"/>
                                          </p:val>
                                        </p:tav>
                                      </p:tavLst>
                                    </p:anim>
                                    <p:anim calcmode="lin" valueType="num">
                                      <p:cBhvr>
                                        <p:cTn id="8" dur="1000"/>
                                        <p:tgtEl>
                                          <p:spTgt spid="5"/>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9" dur="1000"/>
                                        <p:tgtEl>
                                          <p:spTgt spid="5"/>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0"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57</a:t>
            </a:fld>
            <a:endParaRPr lang="en-US"/>
          </a:p>
        </p:txBody>
      </p:sp>
      <p:sp>
        <p:nvSpPr>
          <p:cNvPr id="6" name="Rectangle 5"/>
          <p:cNvSpPr/>
          <p:nvPr/>
        </p:nvSpPr>
        <p:spPr>
          <a:xfrm>
            <a:off x="5448000" y="187886"/>
            <a:ext cx="3238800" cy="369332"/>
          </a:xfrm>
          <a:prstGeom prst="rect">
            <a:avLst/>
          </a:prstGeom>
        </p:spPr>
        <p:txBody>
          <a:bodyPr wrap="none">
            <a:spAutoFit/>
          </a:bodyPr>
          <a:lstStyle/>
          <a:p>
            <a:r>
              <a:rPr lang="en-US" dirty="0">
                <a:hlinkClick r:id="rId2"/>
              </a:rPr>
              <a:t>arch/x86/include/</a:t>
            </a:r>
            <a:r>
              <a:rPr lang="en-US" dirty="0" err="1">
                <a:hlinkClick r:id="rId2"/>
              </a:rPr>
              <a:t>asm</a:t>
            </a:r>
            <a:r>
              <a:rPr lang="en-US" dirty="0">
                <a:hlinkClick r:id="rId2"/>
              </a:rPr>
              <a:t>/</a:t>
            </a:r>
            <a:r>
              <a:rPr lang="en-US" dirty="0" err="1">
                <a:hlinkClick r:id="rId2"/>
              </a:rPr>
              <a:t>tlbflush.h</a:t>
            </a:r>
            <a:endParaRPr lang="en-US" dirty="0"/>
          </a:p>
        </p:txBody>
      </p:sp>
      <p:pic>
        <p:nvPicPr>
          <p:cNvPr id="9" name="Picture 8" descr="Screen Shot 2013-11-14 at 10.29.48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481" y="557218"/>
            <a:ext cx="8145363" cy="2197955"/>
          </a:xfrm>
          <a:prstGeom prst="rect">
            <a:avLst/>
          </a:prstGeom>
          <a:ln>
            <a:noFill/>
          </a:ln>
          <a:effectLst>
            <a:outerShdw blurRad="292100" dist="139700" dir="2700000" algn="tl" rotWithShape="0">
              <a:srgbClr val="333333">
                <a:alpha val="65000"/>
              </a:srgbClr>
            </a:outerShdw>
          </a:effectLst>
        </p:spPr>
      </p:pic>
      <p:pic>
        <p:nvPicPr>
          <p:cNvPr id="10" name="Picture 9" descr="Screen Shot 2013-11-14 at 10.34.06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9217" y="2221534"/>
            <a:ext cx="6480702" cy="2465281"/>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a:xfrm>
            <a:off x="5033426" y="4502149"/>
            <a:ext cx="3763808" cy="369332"/>
          </a:xfrm>
          <a:prstGeom prst="rect">
            <a:avLst/>
          </a:prstGeom>
          <a:solidFill>
            <a:schemeClr val="bg1"/>
          </a:solidFill>
        </p:spPr>
        <p:txBody>
          <a:bodyPr wrap="none">
            <a:spAutoFit/>
          </a:bodyPr>
          <a:lstStyle/>
          <a:p>
            <a:r>
              <a:rPr lang="en-US" dirty="0">
                <a:hlinkClick r:id="rId5"/>
              </a:rPr>
              <a:t>arch/x86/include/</a:t>
            </a:r>
            <a:r>
              <a:rPr lang="en-US" dirty="0" err="1">
                <a:hlinkClick r:id="rId5"/>
              </a:rPr>
              <a:t>asm</a:t>
            </a:r>
            <a:r>
              <a:rPr lang="en-US" dirty="0">
                <a:hlinkClick r:id="rId5"/>
              </a:rPr>
              <a:t>/</a:t>
            </a:r>
            <a:r>
              <a:rPr lang="en-US" dirty="0" err="1">
                <a:hlinkClick r:id="rId5"/>
              </a:rPr>
              <a:t>special_insns.h</a:t>
            </a:r>
            <a:endParaRPr lang="en-US" dirty="0"/>
          </a:p>
        </p:txBody>
      </p:sp>
    </p:spTree>
    <p:extLst>
      <p:ext uri="{BB962C8B-B14F-4D97-AF65-F5344CB8AC3E}">
        <p14:creationId xmlns:p14="http://schemas.microsoft.com/office/powerpoint/2010/main" val="3610777109"/>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507B5A5-F0C2-644D-AEA7-E773B6B78F38}" type="slidenum">
              <a:rPr lang="en-US" smtClean="0"/>
              <a:pPr/>
              <a:t>58</a:t>
            </a:fld>
            <a:endParaRPr lang="en-US"/>
          </a:p>
        </p:txBody>
      </p:sp>
      <p:grpSp>
        <p:nvGrpSpPr>
          <p:cNvPr id="6" name="Group 5"/>
          <p:cNvGrpSpPr/>
          <p:nvPr/>
        </p:nvGrpSpPr>
        <p:grpSpPr>
          <a:xfrm>
            <a:off x="1187084" y="1063229"/>
            <a:ext cx="7068172" cy="1452321"/>
            <a:chOff x="268008" y="1797951"/>
            <a:chExt cx="8715778" cy="3179356"/>
          </a:xfrm>
        </p:grpSpPr>
        <p:sp>
          <p:nvSpPr>
            <p:cNvPr id="7" name="Rectangle 6"/>
            <p:cNvSpPr/>
            <p:nvPr/>
          </p:nvSpPr>
          <p:spPr>
            <a:xfrm rot="5400000">
              <a:off x="-948805" y="3014764"/>
              <a:ext cx="3179356" cy="745729"/>
            </a:xfrm>
            <a:prstGeom prst="rect">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Logical Address</a:t>
              </a:r>
              <a:endParaRPr lang="en-US" sz="1600" dirty="0"/>
            </a:p>
          </p:txBody>
        </p:sp>
        <p:sp>
          <p:nvSpPr>
            <p:cNvPr id="8" name="Right Arrow 7"/>
            <p:cNvSpPr/>
            <p:nvPr/>
          </p:nvSpPr>
          <p:spPr>
            <a:xfrm>
              <a:off x="3868507" y="3035326"/>
              <a:ext cx="1491471" cy="69905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dirty="0"/>
            </a:p>
          </p:txBody>
        </p:sp>
        <p:sp>
          <p:nvSpPr>
            <p:cNvPr id="9" name="Rounded Rectangle 8"/>
            <p:cNvSpPr/>
            <p:nvPr/>
          </p:nvSpPr>
          <p:spPr>
            <a:xfrm>
              <a:off x="1747823" y="2130003"/>
              <a:ext cx="2120683" cy="2515253"/>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400" dirty="0" smtClean="0"/>
                <a:t>Segmentation Unit</a:t>
              </a:r>
              <a:endParaRPr lang="en-US" sz="1400" dirty="0"/>
            </a:p>
          </p:txBody>
        </p:sp>
        <p:sp>
          <p:nvSpPr>
            <p:cNvPr id="10" name="Rectangle 9"/>
            <p:cNvSpPr/>
            <p:nvPr/>
          </p:nvSpPr>
          <p:spPr>
            <a:xfrm rot="5400000">
              <a:off x="2948754" y="3090428"/>
              <a:ext cx="3179356" cy="594401"/>
            </a:xfrm>
            <a:prstGeom prst="rect">
              <a:avLst/>
            </a:prstGeom>
            <a:solidFill>
              <a:schemeClr val="accent4">
                <a:lumMod val="60000"/>
                <a:lumOff val="40000"/>
                <a:alpha val="66000"/>
              </a:schemeClr>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600" dirty="0" smtClean="0"/>
                <a:t>Linear Address</a:t>
              </a:r>
              <a:endParaRPr lang="en-US" sz="1600" dirty="0"/>
            </a:p>
          </p:txBody>
        </p:sp>
        <p:sp>
          <p:nvSpPr>
            <p:cNvPr id="11" name="Rounded Rectangle 10"/>
            <p:cNvSpPr/>
            <p:nvPr/>
          </p:nvSpPr>
          <p:spPr>
            <a:xfrm>
              <a:off x="5425548" y="2130003"/>
              <a:ext cx="1367644" cy="2515253"/>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600" dirty="0" smtClean="0"/>
                <a:t>Paging</a:t>
              </a:r>
            </a:p>
            <a:p>
              <a:pPr algn="ctr"/>
              <a:r>
                <a:rPr lang="en-US" sz="1600" dirty="0" smtClean="0"/>
                <a:t>Unit</a:t>
              </a:r>
              <a:endParaRPr lang="en-US" sz="1600" dirty="0"/>
            </a:p>
          </p:txBody>
        </p:sp>
        <p:sp>
          <p:nvSpPr>
            <p:cNvPr id="12" name="Right Arrow 11"/>
            <p:cNvSpPr/>
            <p:nvPr/>
          </p:nvSpPr>
          <p:spPr>
            <a:xfrm>
              <a:off x="1042585" y="3038103"/>
              <a:ext cx="705238" cy="69905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3" name="Right Arrow 12"/>
            <p:cNvSpPr/>
            <p:nvPr/>
          </p:nvSpPr>
          <p:spPr>
            <a:xfrm>
              <a:off x="6793192" y="3038103"/>
              <a:ext cx="1398254" cy="69905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4" name="Rectangle 13"/>
            <p:cNvSpPr/>
            <p:nvPr/>
          </p:nvSpPr>
          <p:spPr>
            <a:xfrm rot="5400000">
              <a:off x="5733227" y="3090041"/>
              <a:ext cx="3179356" cy="595175"/>
            </a:xfrm>
            <a:prstGeom prst="rect">
              <a:avLst/>
            </a:prstGeom>
            <a:solidFill>
              <a:schemeClr val="accent2">
                <a:lumMod val="75000"/>
                <a:alpha val="57000"/>
              </a:schemeClr>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600" dirty="0" smtClean="0"/>
                <a:t>Physical Address</a:t>
              </a:r>
              <a:endParaRPr lang="en-US" sz="1600" dirty="0"/>
            </a:p>
          </p:txBody>
        </p:sp>
        <p:sp>
          <p:nvSpPr>
            <p:cNvPr id="15" name="Rounded Rectangle 14"/>
            <p:cNvSpPr/>
            <p:nvPr/>
          </p:nvSpPr>
          <p:spPr>
            <a:xfrm>
              <a:off x="8191446" y="2130003"/>
              <a:ext cx="792340" cy="2515253"/>
            </a:xfrm>
            <a:prstGeom prst="roundRect">
              <a:avLst/>
            </a:prstGeom>
          </p:spPr>
          <p:style>
            <a:lnRef idx="1">
              <a:schemeClr val="accent2"/>
            </a:lnRef>
            <a:fillRef idx="3">
              <a:schemeClr val="accent2"/>
            </a:fillRef>
            <a:effectRef idx="2">
              <a:schemeClr val="accent2"/>
            </a:effectRef>
            <a:fontRef idx="minor">
              <a:schemeClr val="lt1"/>
            </a:fontRef>
          </p:style>
          <p:txBody>
            <a:bodyPr vert="vert" rtlCol="0" anchor="ctr"/>
            <a:lstStyle/>
            <a:p>
              <a:pPr algn="ctr"/>
              <a:r>
                <a:rPr lang="en-US" sz="1600" dirty="0" smtClean="0"/>
                <a:t>Memory</a:t>
              </a:r>
              <a:endParaRPr lang="en-US" sz="1600" dirty="0"/>
            </a:p>
          </p:txBody>
        </p:sp>
      </p:grpSp>
      <p:grpSp>
        <p:nvGrpSpPr>
          <p:cNvPr id="21" name="Group 20"/>
          <p:cNvGrpSpPr/>
          <p:nvPr/>
        </p:nvGrpSpPr>
        <p:grpSpPr>
          <a:xfrm>
            <a:off x="1689837" y="3036345"/>
            <a:ext cx="2719384" cy="1652506"/>
            <a:chOff x="746549" y="1598971"/>
            <a:chExt cx="6499479" cy="4644597"/>
          </a:xfrm>
        </p:grpSpPr>
        <p:sp>
          <p:nvSpPr>
            <p:cNvPr id="16" name="Rectangle 15"/>
            <p:cNvSpPr/>
            <p:nvPr/>
          </p:nvSpPr>
          <p:spPr>
            <a:xfrm>
              <a:off x="746549" y="2273020"/>
              <a:ext cx="1328604" cy="337938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5873932" y="1598971"/>
              <a:ext cx="1372096" cy="4644597"/>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8" name="Rectangle 17"/>
            <p:cNvSpPr/>
            <p:nvPr/>
          </p:nvSpPr>
          <p:spPr>
            <a:xfrm>
              <a:off x="5873932" y="2891757"/>
              <a:ext cx="1372096" cy="10433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19" name="Rectangle 18"/>
            <p:cNvSpPr/>
            <p:nvPr/>
          </p:nvSpPr>
          <p:spPr>
            <a:xfrm>
              <a:off x="746549" y="3334026"/>
              <a:ext cx="1328604" cy="27216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cxnSp>
          <p:nvCxnSpPr>
            <p:cNvPr id="20" name="Curved Connector 19"/>
            <p:cNvCxnSpPr>
              <a:stCxn id="19" idx="3"/>
              <a:endCxn id="17" idx="1"/>
            </p:cNvCxnSpPr>
            <p:nvPr/>
          </p:nvCxnSpPr>
          <p:spPr>
            <a:xfrm>
              <a:off x="2075153" y="3470109"/>
              <a:ext cx="3798779" cy="451161"/>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22" name="Rectangle 21"/>
          <p:cNvSpPr/>
          <p:nvPr/>
        </p:nvSpPr>
        <p:spPr>
          <a:xfrm>
            <a:off x="461347" y="2891759"/>
            <a:ext cx="1451474" cy="221134"/>
          </a:xfrm>
          <a:prstGeom prst="rect">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GDTR</a:t>
            </a:r>
            <a:endParaRPr lang="en-US" dirty="0"/>
          </a:p>
        </p:txBody>
      </p:sp>
      <p:cxnSp>
        <p:nvCxnSpPr>
          <p:cNvPr id="24" name="Elbow Connector 23"/>
          <p:cNvCxnSpPr>
            <a:stCxn id="22" idx="2"/>
            <a:endCxn id="16" idx="2"/>
          </p:cNvCxnSpPr>
          <p:nvPr/>
        </p:nvCxnSpPr>
        <p:spPr>
          <a:xfrm rot="16200000" flipH="1">
            <a:off x="894617" y="3405359"/>
            <a:ext cx="1365630" cy="780697"/>
          </a:xfrm>
          <a:prstGeom prst="bentConnector3">
            <a:avLst>
              <a:gd name="adj1" fmla="val 112555"/>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2381185" y="4074765"/>
            <a:ext cx="1207505" cy="923330"/>
          </a:xfrm>
          <a:prstGeom prst="rect">
            <a:avLst/>
          </a:prstGeom>
          <a:noFill/>
        </p:spPr>
        <p:txBody>
          <a:bodyPr wrap="square" rtlCol="0">
            <a:spAutoFit/>
          </a:bodyPr>
          <a:lstStyle/>
          <a:p>
            <a:r>
              <a:rPr lang="en-US" dirty="0" smtClean="0"/>
              <a:t>Global Descriptor Table</a:t>
            </a:r>
            <a:endParaRPr lang="en-US" dirty="0"/>
          </a:p>
        </p:txBody>
      </p:sp>
      <p:sp>
        <p:nvSpPr>
          <p:cNvPr id="26" name="Rectangle 25"/>
          <p:cNvSpPr/>
          <p:nvPr/>
        </p:nvSpPr>
        <p:spPr>
          <a:xfrm>
            <a:off x="3835135" y="3653663"/>
            <a:ext cx="574086" cy="4841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3" name="Rectangle 32"/>
          <p:cNvSpPr/>
          <p:nvPr/>
        </p:nvSpPr>
        <p:spPr>
          <a:xfrm>
            <a:off x="3565071" y="2583921"/>
            <a:ext cx="742466" cy="214280"/>
          </a:xfrm>
          <a:prstGeom prst="rect">
            <a:avLst/>
          </a:prstGeom>
          <a:effectLst/>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050" dirty="0" err="1" smtClean="0"/>
              <a:t>Dir</a:t>
            </a:r>
            <a:endParaRPr lang="en-US" sz="1050" dirty="0"/>
          </a:p>
        </p:txBody>
      </p:sp>
      <p:sp>
        <p:nvSpPr>
          <p:cNvPr id="34" name="Rectangle 33"/>
          <p:cNvSpPr/>
          <p:nvPr/>
        </p:nvSpPr>
        <p:spPr>
          <a:xfrm>
            <a:off x="4307540" y="2586109"/>
            <a:ext cx="472401" cy="214280"/>
          </a:xfrm>
          <a:prstGeom prst="rect">
            <a:avLst/>
          </a:prstGeom>
          <a:effectLst/>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50" dirty="0" smtClean="0"/>
              <a:t>Page</a:t>
            </a:r>
            <a:endParaRPr lang="en-US" sz="1050" dirty="0"/>
          </a:p>
        </p:txBody>
      </p:sp>
      <p:sp>
        <p:nvSpPr>
          <p:cNvPr id="35" name="Rectangle 34"/>
          <p:cNvSpPr/>
          <p:nvPr/>
        </p:nvSpPr>
        <p:spPr>
          <a:xfrm>
            <a:off x="4779938" y="2583921"/>
            <a:ext cx="742466" cy="214280"/>
          </a:xfrm>
          <a:prstGeom prst="rect">
            <a:avLst/>
          </a:prstGeom>
          <a:effectLst/>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050" dirty="0" smtClean="0"/>
              <a:t>Offset</a:t>
            </a:r>
            <a:endParaRPr lang="en-US" sz="1050" dirty="0"/>
          </a:p>
        </p:txBody>
      </p:sp>
      <p:sp>
        <p:nvSpPr>
          <p:cNvPr id="27" name="Rectangle 26"/>
          <p:cNvSpPr/>
          <p:nvPr/>
        </p:nvSpPr>
        <p:spPr>
          <a:xfrm>
            <a:off x="2693930" y="201431"/>
            <a:ext cx="4172016" cy="6858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Translation Lookaside Buffer (Cache)</a:t>
            </a:r>
          </a:p>
        </p:txBody>
      </p:sp>
      <p:sp>
        <p:nvSpPr>
          <p:cNvPr id="37" name="Bent Arrow 36"/>
          <p:cNvSpPr/>
          <p:nvPr/>
        </p:nvSpPr>
        <p:spPr>
          <a:xfrm>
            <a:off x="1912824" y="416755"/>
            <a:ext cx="781109" cy="1275775"/>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3" name="Bent Arrow 42"/>
          <p:cNvSpPr/>
          <p:nvPr/>
        </p:nvSpPr>
        <p:spPr>
          <a:xfrm rot="5400000">
            <a:off x="7145331" y="115881"/>
            <a:ext cx="856047" cy="1312493"/>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nvGrpSpPr>
          <p:cNvPr id="44" name="Group 43"/>
          <p:cNvGrpSpPr/>
          <p:nvPr/>
        </p:nvGrpSpPr>
        <p:grpSpPr>
          <a:xfrm>
            <a:off x="5316484" y="2657885"/>
            <a:ext cx="3468611" cy="2359500"/>
            <a:chOff x="531677" y="1220658"/>
            <a:chExt cx="4236166" cy="2721354"/>
          </a:xfrm>
        </p:grpSpPr>
        <p:sp>
          <p:nvSpPr>
            <p:cNvPr id="45" name="Rectangle 44"/>
            <p:cNvSpPr/>
            <p:nvPr/>
          </p:nvSpPr>
          <p:spPr>
            <a:xfrm>
              <a:off x="531677" y="1475488"/>
              <a:ext cx="1007289" cy="219912"/>
            </a:xfrm>
            <a:prstGeom prst="rect">
              <a:avLst/>
            </a:prstGeom>
            <a:solidFill>
              <a:srgbClr val="E46C0A"/>
            </a:solid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t>CR3</a:t>
              </a:r>
              <a:endParaRPr lang="en-US" sz="1000" dirty="0"/>
            </a:p>
          </p:txBody>
        </p:sp>
        <p:sp>
          <p:nvSpPr>
            <p:cNvPr id="46" name="Rectangle 45"/>
            <p:cNvSpPr/>
            <p:nvPr/>
          </p:nvSpPr>
          <p:spPr>
            <a:xfrm>
              <a:off x="531678" y="2232872"/>
              <a:ext cx="1248969" cy="13729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600" dirty="0" smtClean="0"/>
                <a:t>Page Directory</a:t>
              </a:r>
              <a:endParaRPr lang="en-US" sz="1600" dirty="0"/>
            </a:p>
          </p:txBody>
        </p:sp>
        <p:sp>
          <p:nvSpPr>
            <p:cNvPr id="47" name="Rectangle 46"/>
            <p:cNvSpPr/>
            <p:nvPr/>
          </p:nvSpPr>
          <p:spPr>
            <a:xfrm>
              <a:off x="2054361" y="2232872"/>
              <a:ext cx="1569878" cy="13729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600" dirty="0" smtClean="0"/>
                <a:t>Page Table</a:t>
              </a:r>
              <a:endParaRPr lang="en-US" sz="1600" dirty="0"/>
            </a:p>
          </p:txBody>
        </p:sp>
        <p:sp>
          <p:nvSpPr>
            <p:cNvPr id="48" name="Rectangle 47"/>
            <p:cNvSpPr/>
            <p:nvPr/>
          </p:nvSpPr>
          <p:spPr>
            <a:xfrm>
              <a:off x="3842852" y="1220658"/>
              <a:ext cx="924991" cy="272135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dirty="0" smtClean="0"/>
                <a:t>Physical Memory</a:t>
              </a:r>
            </a:p>
            <a:p>
              <a:pPr algn="ctr"/>
              <a:endParaRPr lang="en-US" sz="1200" dirty="0"/>
            </a:p>
            <a:p>
              <a:pPr algn="ctr"/>
              <a:endParaRPr lang="en-US" sz="1200" dirty="0" smtClean="0"/>
            </a:p>
            <a:p>
              <a:pPr algn="ctr"/>
              <a:endParaRPr lang="en-US" sz="1200" dirty="0"/>
            </a:p>
            <a:p>
              <a:pPr algn="ctr"/>
              <a:endParaRPr lang="en-US" sz="1200" dirty="0" smtClean="0"/>
            </a:p>
            <a:p>
              <a:pPr algn="ctr"/>
              <a:endParaRPr lang="en-US" sz="1200" dirty="0"/>
            </a:p>
            <a:p>
              <a:pPr algn="ctr"/>
              <a:endParaRPr lang="en-US" sz="1200" dirty="0"/>
            </a:p>
          </p:txBody>
        </p:sp>
        <p:cxnSp>
          <p:nvCxnSpPr>
            <p:cNvPr id="49" name="Elbow Connector 48"/>
            <p:cNvCxnSpPr>
              <a:endCxn id="50" idx="1"/>
            </p:cNvCxnSpPr>
            <p:nvPr/>
          </p:nvCxnSpPr>
          <p:spPr>
            <a:xfrm rot="5400000">
              <a:off x="-163040" y="2407951"/>
              <a:ext cx="1598761" cy="209323"/>
            </a:xfrm>
            <a:prstGeom prst="bentConnector4">
              <a:avLst>
                <a:gd name="adj1" fmla="val 47398"/>
                <a:gd name="adj2" fmla="val 209209"/>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50" name="Rectangle 49"/>
            <p:cNvSpPr/>
            <p:nvPr/>
          </p:nvSpPr>
          <p:spPr>
            <a:xfrm>
              <a:off x="531678" y="3228783"/>
              <a:ext cx="1248969" cy="16642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1000"/>
            </a:p>
          </p:txBody>
        </p:sp>
        <p:sp>
          <p:nvSpPr>
            <p:cNvPr id="51" name="Rectangle 50"/>
            <p:cNvSpPr/>
            <p:nvPr/>
          </p:nvSpPr>
          <p:spPr>
            <a:xfrm>
              <a:off x="2054361" y="2547938"/>
              <a:ext cx="1569878" cy="219912"/>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800" dirty="0" smtClean="0"/>
                <a:t>20 bits </a:t>
              </a:r>
              <a:r>
                <a:rPr lang="en-US" sz="800" dirty="0" err="1" smtClean="0"/>
                <a:t>addr</a:t>
              </a:r>
              <a:r>
                <a:rPr lang="en-US" sz="800" dirty="0" smtClean="0"/>
                <a:t> / 12 bits flags</a:t>
              </a:r>
              <a:endParaRPr lang="en-US" sz="800" dirty="0"/>
            </a:p>
          </p:txBody>
        </p:sp>
        <p:cxnSp>
          <p:nvCxnSpPr>
            <p:cNvPr id="52" name="Elbow Connector 51"/>
            <p:cNvCxnSpPr>
              <a:stCxn id="50" idx="3"/>
              <a:endCxn id="51" idx="1"/>
            </p:cNvCxnSpPr>
            <p:nvPr/>
          </p:nvCxnSpPr>
          <p:spPr>
            <a:xfrm flipV="1">
              <a:off x="1780647" y="2657894"/>
              <a:ext cx="273714" cy="654099"/>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3" name="Elbow Connector 52"/>
            <p:cNvCxnSpPr>
              <a:stCxn id="51" idx="3"/>
              <a:endCxn id="54" idx="2"/>
            </p:cNvCxnSpPr>
            <p:nvPr/>
          </p:nvCxnSpPr>
          <p:spPr>
            <a:xfrm>
              <a:off x="3624239" y="2657894"/>
              <a:ext cx="681109" cy="774660"/>
            </a:xfrm>
            <a:prstGeom prst="bentConnector4">
              <a:avLst>
                <a:gd name="adj1" fmla="val 16048"/>
                <a:gd name="adj2" fmla="val 115466"/>
              </a:avLst>
            </a:prstGeom>
            <a:ln>
              <a:solidFill>
                <a:srgbClr val="00B501"/>
              </a:solidFill>
              <a:tailEnd type="arrow"/>
            </a:ln>
          </p:spPr>
          <p:style>
            <a:lnRef idx="2">
              <a:schemeClr val="accent1"/>
            </a:lnRef>
            <a:fillRef idx="0">
              <a:schemeClr val="accent1"/>
            </a:fillRef>
            <a:effectRef idx="1">
              <a:schemeClr val="accent1"/>
            </a:effectRef>
            <a:fontRef idx="minor">
              <a:schemeClr val="tx1"/>
            </a:fontRef>
          </p:style>
        </p:cxnSp>
        <p:sp>
          <p:nvSpPr>
            <p:cNvPr id="54" name="Rectangle 53"/>
            <p:cNvSpPr/>
            <p:nvPr/>
          </p:nvSpPr>
          <p:spPr>
            <a:xfrm>
              <a:off x="3842852" y="2767850"/>
              <a:ext cx="924991" cy="664704"/>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000"/>
            </a:p>
          </p:txBody>
        </p:sp>
        <p:sp>
          <p:nvSpPr>
            <p:cNvPr id="55" name="Rectangle 54"/>
            <p:cNvSpPr/>
            <p:nvPr/>
          </p:nvSpPr>
          <p:spPr>
            <a:xfrm>
              <a:off x="3842852" y="3032645"/>
              <a:ext cx="924991" cy="206337"/>
            </a:xfrm>
            <a:prstGeom prst="rect">
              <a:avLst/>
            </a:prstGeom>
            <a:solidFill>
              <a:srgbClr val="FFFF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smtClean="0">
                  <a:solidFill>
                    <a:srgbClr val="000000"/>
                  </a:solidFill>
                </a:rPr>
                <a:t>Page + Offset</a:t>
              </a:r>
              <a:endParaRPr lang="en-US" sz="900" dirty="0">
                <a:solidFill>
                  <a:srgbClr val="000000"/>
                </a:solidFill>
              </a:endParaRPr>
            </a:p>
          </p:txBody>
        </p:sp>
      </p:grpSp>
      <p:cxnSp>
        <p:nvCxnSpPr>
          <p:cNvPr id="23" name="Elbow Connector 22"/>
          <p:cNvCxnSpPr>
            <a:stCxn id="45" idx="3"/>
          </p:cNvCxnSpPr>
          <p:nvPr/>
        </p:nvCxnSpPr>
        <p:spPr>
          <a:xfrm flipH="1" flipV="1">
            <a:off x="5102087" y="887231"/>
            <a:ext cx="1039174" cy="2086936"/>
          </a:xfrm>
          <a:prstGeom prst="bentConnector4">
            <a:avLst>
              <a:gd name="adj1" fmla="val -21998"/>
              <a:gd name="adj2" fmla="val 24238"/>
            </a:avLst>
          </a:prstGeom>
          <a:ln w="57150" cmpd="sng">
            <a:solidFill>
              <a:srgbClr val="CCFFCC"/>
            </a:solidFill>
            <a:tailEnd type="arrow"/>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6477000" y="2571750"/>
            <a:ext cx="1308960" cy="369332"/>
          </a:xfrm>
          <a:prstGeom prst="rect">
            <a:avLst/>
          </a:prstGeom>
          <a:solidFill>
            <a:srgbClr val="CCFFCC"/>
          </a:solidFill>
        </p:spPr>
        <p:txBody>
          <a:bodyPr wrap="none" rtlCol="0">
            <a:spAutoFit/>
          </a:bodyPr>
          <a:lstStyle/>
          <a:p>
            <a:r>
              <a:rPr lang="en-US" dirty="0" smtClean="0"/>
              <a:t>flush cache!</a:t>
            </a:r>
            <a:endParaRPr lang="en-US" dirty="0"/>
          </a:p>
        </p:txBody>
      </p:sp>
    </p:spTree>
    <p:extLst>
      <p:ext uri="{BB962C8B-B14F-4D97-AF65-F5344CB8AC3E}">
        <p14:creationId xmlns:p14="http://schemas.microsoft.com/office/powerpoint/2010/main" val="134470482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Honor Policy</a:t>
            </a:r>
            <a:endParaRPr lang="en-US" dirty="0"/>
          </a:p>
        </p:txBody>
      </p:sp>
      <p:sp>
        <p:nvSpPr>
          <p:cNvPr id="3" name="Content Placeholder 2"/>
          <p:cNvSpPr>
            <a:spLocks noGrp="1"/>
          </p:cNvSpPr>
          <p:nvPr>
            <p:ph idx="1"/>
          </p:nvPr>
        </p:nvSpPr>
        <p:spPr>
          <a:xfrm>
            <a:off x="457200" y="1063231"/>
            <a:ext cx="8229600" cy="1122143"/>
          </a:xfrm>
        </p:spPr>
        <p:txBody>
          <a:bodyPr>
            <a:normAutofit/>
          </a:bodyPr>
          <a:lstStyle/>
          <a:p>
            <a:pPr marL="0" indent="0">
              <a:buNone/>
            </a:pPr>
            <a:r>
              <a:rPr lang="en-US" dirty="0" smtClean="0"/>
              <a:t>Remember the </a:t>
            </a:r>
            <a:r>
              <a:rPr lang="en-US" b="1" dirty="0" smtClean="0"/>
              <a:t>honor policy</a:t>
            </a:r>
            <a:r>
              <a:rPr lang="en-US" dirty="0" smtClean="0"/>
              <a:t>: don’t abuse solutions from last semester</a:t>
            </a:r>
          </a:p>
          <a:p>
            <a:pPr lvl="1"/>
            <a:endParaRPr lang="en-US" dirty="0" smtClean="0"/>
          </a:p>
        </p:txBody>
      </p:sp>
      <p:sp>
        <p:nvSpPr>
          <p:cNvPr id="4" name="Slide Number Placeholder 3"/>
          <p:cNvSpPr>
            <a:spLocks noGrp="1"/>
          </p:cNvSpPr>
          <p:nvPr>
            <p:ph type="sldNum" sz="quarter" idx="12"/>
          </p:nvPr>
        </p:nvSpPr>
        <p:spPr/>
        <p:txBody>
          <a:bodyPr/>
          <a:lstStyle/>
          <a:p>
            <a:fld id="{6507B5A5-F0C2-644D-AEA7-E773B6B78F38}" type="slidenum">
              <a:rPr lang="en-US" smtClean="0"/>
              <a:t>5</a:t>
            </a:fld>
            <a:endParaRPr lang="en-US"/>
          </a:p>
        </p:txBody>
      </p:sp>
      <p:sp>
        <p:nvSpPr>
          <p:cNvPr id="6" name="TextBox 5"/>
          <p:cNvSpPr txBox="1"/>
          <p:nvPr/>
        </p:nvSpPr>
        <p:spPr>
          <a:xfrm>
            <a:off x="1092850" y="2200641"/>
            <a:ext cx="6953346" cy="461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marL="0" lvl="1"/>
            <a:r>
              <a:rPr lang="en-US" sz="2400" dirty="0"/>
              <a:t>They are easy to find, but viewing them at all is </a:t>
            </a:r>
            <a:r>
              <a:rPr lang="en-US" sz="2400" dirty="0" smtClean="0"/>
              <a:t>abuse.</a:t>
            </a:r>
            <a:endParaRPr lang="en-US" sz="2400" dirty="0"/>
          </a:p>
        </p:txBody>
      </p:sp>
      <p:pic>
        <p:nvPicPr>
          <p:cNvPr id="7" name="Picture 6" descr="Screen Shot 2014-02-03 at 2.18.13 PM.png"/>
          <p:cNvPicPr>
            <a:picLocks noChangeAspect="1"/>
          </p:cNvPicPr>
          <p:nvPr/>
        </p:nvPicPr>
        <p:blipFill>
          <a:blip r:embed="rId2">
            <a:duotone>
              <a:prstClr val="black"/>
              <a:srgbClr val="FFFF66">
                <a:tint val="45000"/>
                <a:satMod val="400000"/>
              </a:srgbClr>
            </a:duotone>
            <a:extLst>
              <a:ext uri="{28A0092B-C50C-407E-A947-70E740481C1C}">
                <a14:useLocalDpi xmlns:a14="http://schemas.microsoft.com/office/drawing/2010/main" val="0"/>
              </a:ext>
            </a:extLst>
          </a:blip>
          <a:stretch>
            <a:fillRect/>
          </a:stretch>
        </p:blipFill>
        <p:spPr>
          <a:xfrm>
            <a:off x="696569" y="2792825"/>
            <a:ext cx="7744094" cy="20907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6986608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0927"/>
            <a:ext cx="8229600" cy="857250"/>
          </a:xfrm>
        </p:spPr>
        <p:txBody>
          <a:bodyPr/>
          <a:lstStyle/>
          <a:p>
            <a:r>
              <a:rPr lang="en-US" dirty="0" smtClean="0"/>
              <a:t>Page Fault</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59</a:t>
            </a:fld>
            <a:endParaRPr lang="en-US"/>
          </a:p>
        </p:txBody>
      </p:sp>
      <p:sp>
        <p:nvSpPr>
          <p:cNvPr id="6" name="Rectangle 5"/>
          <p:cNvSpPr/>
          <p:nvPr/>
        </p:nvSpPr>
        <p:spPr>
          <a:xfrm>
            <a:off x="136077" y="1063229"/>
            <a:ext cx="2063814" cy="314691"/>
          </a:xfrm>
          <a:prstGeom prst="rect">
            <a:avLst/>
          </a:prstGeom>
          <a:solidFill>
            <a:srgbClr val="E46C0A"/>
          </a:solid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CR3</a:t>
            </a:r>
            <a:endParaRPr lang="en-US" dirty="0"/>
          </a:p>
        </p:txBody>
      </p:sp>
      <p:sp>
        <p:nvSpPr>
          <p:cNvPr id="7" name="Rectangle 6"/>
          <p:cNvSpPr/>
          <p:nvPr/>
        </p:nvSpPr>
        <p:spPr>
          <a:xfrm>
            <a:off x="498927" y="2147035"/>
            <a:ext cx="2404020" cy="196469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600" dirty="0" smtClean="0"/>
              <a:t>Page Directory</a:t>
            </a:r>
            <a:endParaRPr lang="en-US" sz="3600" dirty="0"/>
          </a:p>
        </p:txBody>
      </p:sp>
      <p:sp>
        <p:nvSpPr>
          <p:cNvPr id="8" name="Rectangle 7"/>
          <p:cNvSpPr/>
          <p:nvPr/>
        </p:nvSpPr>
        <p:spPr>
          <a:xfrm>
            <a:off x="3820348" y="1092485"/>
            <a:ext cx="2732852" cy="196469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600" dirty="0" smtClean="0"/>
              <a:t>Page Table</a:t>
            </a:r>
            <a:endParaRPr lang="en-US" sz="3600" dirty="0"/>
          </a:p>
        </p:txBody>
      </p:sp>
      <p:sp>
        <p:nvSpPr>
          <p:cNvPr id="9" name="Rectangle 8"/>
          <p:cNvSpPr/>
          <p:nvPr/>
        </p:nvSpPr>
        <p:spPr>
          <a:xfrm>
            <a:off x="7246031" y="272166"/>
            <a:ext cx="1610229" cy="297680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dirty="0" smtClean="0"/>
              <a:t>Physical Memory</a:t>
            </a:r>
            <a:endParaRPr lang="en-US" sz="3200" dirty="0"/>
          </a:p>
        </p:txBody>
      </p:sp>
      <p:cxnSp>
        <p:nvCxnSpPr>
          <p:cNvPr id="11" name="Elbow Connector 10"/>
          <p:cNvCxnSpPr/>
          <p:nvPr/>
        </p:nvCxnSpPr>
        <p:spPr>
          <a:xfrm rot="5400000">
            <a:off x="24727" y="1877638"/>
            <a:ext cx="1751462" cy="803059"/>
          </a:xfrm>
          <a:prstGeom prst="bentConnector4">
            <a:avLst>
              <a:gd name="adj1" fmla="val 21956"/>
              <a:gd name="adj2" fmla="val 128466"/>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498927" y="3572171"/>
            <a:ext cx="2404020" cy="23814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20" name="Rectangle 19"/>
          <p:cNvSpPr/>
          <p:nvPr/>
        </p:nvSpPr>
        <p:spPr>
          <a:xfrm>
            <a:off x="3820348" y="1543340"/>
            <a:ext cx="2732852" cy="31469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Page Entry</a:t>
            </a:r>
            <a:endParaRPr lang="en-US" dirty="0"/>
          </a:p>
        </p:txBody>
      </p:sp>
      <p:cxnSp>
        <p:nvCxnSpPr>
          <p:cNvPr id="22" name="Elbow Connector 21"/>
          <p:cNvCxnSpPr>
            <a:stCxn id="16" idx="3"/>
            <a:endCxn id="20" idx="1"/>
          </p:cNvCxnSpPr>
          <p:nvPr/>
        </p:nvCxnSpPr>
        <p:spPr>
          <a:xfrm flipV="1">
            <a:off x="2902948" y="1700685"/>
            <a:ext cx="917401" cy="1990558"/>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3526629" y="3057179"/>
            <a:ext cx="3542435" cy="1938992"/>
          </a:xfrm>
          <a:prstGeom prst="rect">
            <a:avLst/>
          </a:prstGeom>
          <a:noFill/>
        </p:spPr>
        <p:txBody>
          <a:bodyPr wrap="square" rtlCol="0">
            <a:spAutoFit/>
          </a:bodyPr>
          <a:lstStyle/>
          <a:p>
            <a:r>
              <a:rPr lang="en-US" sz="2400" dirty="0" smtClean="0"/>
              <a:t>20 bits: </a:t>
            </a:r>
            <a:r>
              <a:rPr lang="en-US" sz="2400" b="1" dirty="0" smtClean="0"/>
              <a:t>physical address</a:t>
            </a:r>
          </a:p>
          <a:p>
            <a:r>
              <a:rPr lang="en-US" sz="2400" dirty="0" smtClean="0"/>
              <a:t>12 bits: flags</a:t>
            </a:r>
          </a:p>
          <a:p>
            <a:r>
              <a:rPr lang="en-US" sz="2400" dirty="0"/>
              <a:t>	</a:t>
            </a:r>
            <a:r>
              <a:rPr lang="en-US" sz="2400" dirty="0" smtClean="0"/>
              <a:t>user/kernel page</a:t>
            </a:r>
          </a:p>
          <a:p>
            <a:r>
              <a:rPr lang="en-US" sz="2400" dirty="0"/>
              <a:t>	</a:t>
            </a:r>
            <a:r>
              <a:rPr lang="en-US" sz="2400" dirty="0" smtClean="0"/>
              <a:t>write permission</a:t>
            </a:r>
          </a:p>
          <a:p>
            <a:r>
              <a:rPr lang="en-US" sz="2400" dirty="0"/>
              <a:t>	</a:t>
            </a:r>
            <a:r>
              <a:rPr lang="en-US" sz="2400" b="1" dirty="0" smtClean="0">
                <a:solidFill>
                  <a:srgbClr val="FF0000"/>
                </a:solidFill>
              </a:rPr>
              <a:t>present</a:t>
            </a:r>
            <a:endParaRPr lang="en-US" sz="2400" b="1" dirty="0">
              <a:solidFill>
                <a:srgbClr val="FF0000"/>
              </a:solidFill>
            </a:endParaRPr>
          </a:p>
        </p:txBody>
      </p:sp>
      <p:pic>
        <p:nvPicPr>
          <p:cNvPr id="10" name="Picture 9"/>
          <p:cNvPicPr>
            <a:picLocks noChangeAspect="1"/>
          </p:cNvPicPr>
          <p:nvPr/>
        </p:nvPicPr>
        <p:blipFill>
          <a:blip r:embed="rId2"/>
          <a:stretch>
            <a:fillRect/>
          </a:stretch>
        </p:blipFill>
        <p:spPr>
          <a:xfrm>
            <a:off x="7246028" y="3645161"/>
            <a:ext cx="1364232" cy="933135"/>
          </a:xfrm>
          <a:prstGeom prst="rect">
            <a:avLst/>
          </a:prstGeom>
        </p:spPr>
      </p:pic>
    </p:spTree>
    <p:extLst>
      <p:ext uri="{BB962C8B-B14F-4D97-AF65-F5344CB8AC3E}">
        <p14:creationId xmlns:p14="http://schemas.microsoft.com/office/powerpoint/2010/main" val="3683701707"/>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507B5A5-F0C2-644D-AEA7-E773B6B78F38}" type="slidenum">
              <a:rPr lang="en-US" smtClean="0"/>
              <a:pPr/>
              <a:t>60</a:t>
            </a:fld>
            <a:endParaRPr lang="en-US"/>
          </a:p>
        </p:txBody>
      </p:sp>
      <p:pic>
        <p:nvPicPr>
          <p:cNvPr id="6" name="Picture 5" descr="Screen Shot 2013-11-12 at 10.44.37 AM.png"/>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269460" y="1195398"/>
            <a:ext cx="5406888" cy="3122603"/>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2883387" y="345979"/>
            <a:ext cx="4092198" cy="461665"/>
          </a:xfrm>
          <a:prstGeom prst="rect">
            <a:avLst/>
          </a:prstGeom>
          <a:noFill/>
        </p:spPr>
        <p:txBody>
          <a:bodyPr wrap="none" rtlCol="0">
            <a:spAutoFit/>
          </a:bodyPr>
          <a:lstStyle/>
          <a:p>
            <a:r>
              <a:rPr lang="en-US" sz="2400" i="1" dirty="0" smtClean="0"/>
              <a:t>How expensive is a page fault?</a:t>
            </a:r>
            <a:endParaRPr lang="en-US" sz="2400" i="1" dirty="0"/>
          </a:p>
        </p:txBody>
      </p:sp>
    </p:spTree>
    <p:extLst>
      <p:ext uri="{BB962C8B-B14F-4D97-AF65-F5344CB8AC3E}">
        <p14:creationId xmlns:p14="http://schemas.microsoft.com/office/powerpoint/2010/main" val="592055233"/>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61</a:t>
            </a:fld>
            <a:endParaRPr lang="en-US"/>
          </a:p>
        </p:txBody>
      </p:sp>
      <p:pic>
        <p:nvPicPr>
          <p:cNvPr id="7" name="Picture 6" descr="Screen Shot 2014-02-04 at 7.23.4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826" y="177954"/>
            <a:ext cx="7488112" cy="4680070"/>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4235249" y="3391281"/>
            <a:ext cx="4635905" cy="52322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US" sz="2800" dirty="0" smtClean="0"/>
              <a:t>How common are page faults?</a:t>
            </a:r>
            <a:endParaRPr lang="en-US" sz="2800" dirty="0"/>
          </a:p>
        </p:txBody>
      </p:sp>
    </p:spTree>
    <p:extLst>
      <p:ext uri="{BB962C8B-B14F-4D97-AF65-F5344CB8AC3E}">
        <p14:creationId xmlns:p14="http://schemas.microsoft.com/office/powerpoint/2010/main" val="3817583402"/>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4-02-04 at 7.25.33 AM.png"/>
          <p:cNvPicPr>
            <a:picLocks noChangeAspect="1"/>
          </p:cNvPicPr>
          <p:nvPr/>
        </p:nvPicPr>
        <p:blipFill rotWithShape="1">
          <a:blip r:embed="rId2">
            <a:extLst>
              <a:ext uri="{28A0092B-C50C-407E-A947-70E740481C1C}">
                <a14:useLocalDpi xmlns:a14="http://schemas.microsoft.com/office/drawing/2010/main" val="0"/>
              </a:ext>
            </a:extLst>
          </a:blip>
          <a:srcRect b="1991"/>
          <a:stretch/>
        </p:blipFill>
        <p:spPr>
          <a:xfrm>
            <a:off x="76200" y="57150"/>
            <a:ext cx="8229600" cy="5041108"/>
          </a:xfrm>
          <a:prstGeom prst="rect">
            <a:avLst/>
          </a:prstGeom>
        </p:spPr>
      </p:pic>
      <p:sp>
        <p:nvSpPr>
          <p:cNvPr id="4" name="Slide Number Placeholder 3"/>
          <p:cNvSpPr>
            <a:spLocks noGrp="1"/>
          </p:cNvSpPr>
          <p:nvPr>
            <p:ph type="sldNum" sz="quarter" idx="12"/>
          </p:nvPr>
        </p:nvSpPr>
        <p:spPr/>
        <p:txBody>
          <a:bodyPr/>
          <a:lstStyle/>
          <a:p>
            <a:fld id="{6507B5A5-F0C2-644D-AEA7-E773B6B78F38}" type="slidenum">
              <a:rPr lang="en-US" smtClean="0"/>
              <a:pPr/>
              <a:t>62</a:t>
            </a:fld>
            <a:endParaRPr lang="en-US"/>
          </a:p>
        </p:txBody>
      </p:sp>
      <p:sp>
        <p:nvSpPr>
          <p:cNvPr id="5" name="TextBox 4"/>
          <p:cNvSpPr txBox="1"/>
          <p:nvPr/>
        </p:nvSpPr>
        <p:spPr>
          <a:xfrm>
            <a:off x="2688126" y="4594015"/>
            <a:ext cx="6073147"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dirty="0"/>
              <a:t>top -o </a:t>
            </a:r>
            <a:r>
              <a:rPr lang="en-US" dirty="0" err="1"/>
              <a:t>mem</a:t>
            </a:r>
            <a:r>
              <a:rPr lang="en-US" dirty="0"/>
              <a:t> -stats </a:t>
            </a:r>
            <a:r>
              <a:rPr lang="en-US" dirty="0" err="1"/>
              <a:t>pid,command,cpu,mem,mregion,vsize,faults</a:t>
            </a:r>
            <a:endParaRPr lang="en-US" dirty="0"/>
          </a:p>
        </p:txBody>
      </p:sp>
    </p:spTree>
    <p:extLst>
      <p:ext uri="{BB962C8B-B14F-4D97-AF65-F5344CB8AC3E}">
        <p14:creationId xmlns:p14="http://schemas.microsoft.com/office/powerpoint/2010/main" val="1464902158"/>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63</a:t>
            </a:fld>
            <a:endParaRPr lang="en-US"/>
          </a:p>
        </p:txBody>
      </p:sp>
      <p:sp>
        <p:nvSpPr>
          <p:cNvPr id="5" name="Rectangle 4"/>
          <p:cNvSpPr/>
          <p:nvPr/>
        </p:nvSpPr>
        <p:spPr>
          <a:xfrm>
            <a:off x="385418" y="373886"/>
            <a:ext cx="6167783" cy="3477875"/>
          </a:xfrm>
          <a:prstGeom prst="rect">
            <a:avLst/>
          </a:prstGeom>
          <a:solidFill>
            <a:schemeClr val="accent6">
              <a:lumMod val="40000"/>
              <a:lumOff val="60000"/>
            </a:schemeClr>
          </a:solidFill>
        </p:spPr>
        <p:txBody>
          <a:bodyPr wrap="square">
            <a:spAutoFit/>
          </a:bodyPr>
          <a:lstStyle/>
          <a:p>
            <a:r>
              <a:rPr lang="en-US" sz="2000" b="1" dirty="0">
                <a:latin typeface="Courier New"/>
                <a:cs typeface="Courier New"/>
              </a:rPr>
              <a:t>#include &lt;</a:t>
            </a:r>
            <a:r>
              <a:rPr lang="en-US" sz="2000" b="1" dirty="0" err="1">
                <a:latin typeface="Courier New"/>
                <a:cs typeface="Courier New"/>
              </a:rPr>
              <a:t>stdio.h</a:t>
            </a:r>
            <a:r>
              <a:rPr lang="en-US" sz="2000" b="1" dirty="0">
                <a:latin typeface="Courier New"/>
                <a:cs typeface="Courier New"/>
              </a:rPr>
              <a:t>&gt;</a:t>
            </a:r>
          </a:p>
          <a:p>
            <a:r>
              <a:rPr lang="en-US" sz="2000" b="1" dirty="0">
                <a:latin typeface="Courier New"/>
                <a:cs typeface="Courier New"/>
              </a:rPr>
              <a:t>#include &lt;</a:t>
            </a:r>
            <a:r>
              <a:rPr lang="en-US" sz="2000" b="1" dirty="0" err="1">
                <a:latin typeface="Courier New"/>
                <a:cs typeface="Courier New"/>
              </a:rPr>
              <a:t>stdlib.h</a:t>
            </a:r>
            <a:r>
              <a:rPr lang="en-US" sz="2000" b="1" dirty="0">
                <a:latin typeface="Courier New"/>
                <a:cs typeface="Courier New"/>
              </a:rPr>
              <a:t>&gt;</a:t>
            </a:r>
          </a:p>
          <a:p>
            <a:endParaRPr lang="en-US" sz="2000" b="1" dirty="0">
              <a:latin typeface="Courier New"/>
              <a:cs typeface="Courier New"/>
            </a:endParaRPr>
          </a:p>
          <a:p>
            <a:r>
              <a:rPr lang="en-US" sz="2000" b="1" dirty="0" err="1">
                <a:latin typeface="Courier New"/>
                <a:cs typeface="Courier New"/>
              </a:rPr>
              <a:t>int</a:t>
            </a:r>
            <a:r>
              <a:rPr lang="en-US" sz="2000" b="1" dirty="0">
                <a:latin typeface="Courier New"/>
                <a:cs typeface="Courier New"/>
              </a:rPr>
              <a:t> main(</a:t>
            </a:r>
            <a:r>
              <a:rPr lang="en-US" sz="2000" b="1" dirty="0" err="1">
                <a:latin typeface="Courier New"/>
                <a:cs typeface="Courier New"/>
              </a:rPr>
              <a:t>int</a:t>
            </a:r>
            <a:r>
              <a:rPr lang="en-US" sz="2000" b="1" dirty="0">
                <a:latin typeface="Courier New"/>
                <a:cs typeface="Courier New"/>
              </a:rPr>
              <a:t> </a:t>
            </a:r>
            <a:r>
              <a:rPr lang="en-US" sz="2000" b="1" dirty="0" err="1">
                <a:latin typeface="Courier New"/>
                <a:cs typeface="Courier New"/>
              </a:rPr>
              <a:t>argc</a:t>
            </a:r>
            <a:r>
              <a:rPr lang="en-US" sz="2000" b="1" dirty="0">
                <a:latin typeface="Courier New"/>
                <a:cs typeface="Courier New"/>
              </a:rPr>
              <a:t>, char **</a:t>
            </a:r>
            <a:r>
              <a:rPr lang="en-US" sz="2000" b="1" dirty="0" err="1">
                <a:latin typeface="Courier New"/>
                <a:cs typeface="Courier New"/>
              </a:rPr>
              <a:t>argv</a:t>
            </a:r>
            <a:r>
              <a:rPr lang="en-US" sz="2000" b="1" dirty="0">
                <a:latin typeface="Courier New"/>
                <a:cs typeface="Courier New"/>
              </a:rPr>
              <a:t>) {</a:t>
            </a:r>
          </a:p>
          <a:p>
            <a:r>
              <a:rPr lang="ro-RO" sz="2000" b="1" dirty="0">
                <a:latin typeface="Courier New"/>
                <a:cs typeface="Courier New"/>
              </a:rPr>
              <a:t>  char *s = (char *) malloc (1);</a:t>
            </a:r>
          </a:p>
          <a:p>
            <a:r>
              <a:rPr lang="fr-FR" sz="2000" b="1" dirty="0">
                <a:latin typeface="Courier New"/>
                <a:cs typeface="Courier New"/>
              </a:rPr>
              <a:t>  </a:t>
            </a:r>
            <a:r>
              <a:rPr lang="fr-FR" sz="2000" b="1" dirty="0" err="1">
                <a:latin typeface="Courier New"/>
                <a:cs typeface="Courier New"/>
              </a:rPr>
              <a:t>int</a:t>
            </a:r>
            <a:r>
              <a:rPr lang="fr-FR" sz="2000" b="1" dirty="0">
                <a:latin typeface="Courier New"/>
                <a:cs typeface="Courier New"/>
              </a:rPr>
              <a:t> </a:t>
            </a:r>
            <a:r>
              <a:rPr lang="fr-FR" sz="2000" b="1" dirty="0" smtClean="0">
                <a:latin typeface="Courier New"/>
                <a:cs typeface="Courier New"/>
              </a:rPr>
              <a:t>i = </a:t>
            </a:r>
            <a:r>
              <a:rPr lang="fr-FR" sz="2000" b="1" dirty="0">
                <a:latin typeface="Courier New"/>
                <a:cs typeface="Courier New"/>
              </a:rPr>
              <a:t>0;</a:t>
            </a:r>
          </a:p>
          <a:p>
            <a:r>
              <a:rPr lang="en-US" sz="2000" b="1" dirty="0">
                <a:latin typeface="Courier New"/>
                <a:cs typeface="Courier New"/>
              </a:rPr>
              <a:t>  </a:t>
            </a:r>
            <a:r>
              <a:rPr lang="en-US" sz="2000" b="1" dirty="0" smtClean="0">
                <a:latin typeface="Courier New"/>
                <a:cs typeface="Courier New"/>
              </a:rPr>
              <a:t>while (</a:t>
            </a:r>
            <a:r>
              <a:rPr lang="en-US" sz="2000" b="1" dirty="0">
                <a:latin typeface="Courier New"/>
                <a:cs typeface="Courier New"/>
              </a:rPr>
              <a:t>1) {</a:t>
            </a:r>
          </a:p>
          <a:p>
            <a:r>
              <a:rPr lang="ro-RO" sz="2000" b="1" dirty="0">
                <a:latin typeface="Courier New"/>
                <a:cs typeface="Courier New"/>
              </a:rPr>
              <a:t>    printf("%d: %x\n", i, s[i]);</a:t>
            </a:r>
          </a:p>
          <a:p>
            <a:r>
              <a:rPr lang="ro-RO" sz="2000" b="1" dirty="0">
                <a:latin typeface="Courier New"/>
                <a:cs typeface="Courier New"/>
              </a:rPr>
              <a:t>    i += 4;</a:t>
            </a:r>
          </a:p>
          <a:p>
            <a:r>
              <a:rPr lang="ro-RO" sz="2000" b="1" dirty="0">
                <a:latin typeface="Courier New"/>
                <a:cs typeface="Courier New"/>
              </a:rPr>
              <a:t>  }</a:t>
            </a:r>
          </a:p>
          <a:p>
            <a:r>
              <a:rPr lang="ro-RO" sz="2000" b="1" dirty="0">
                <a:latin typeface="Courier New"/>
                <a:cs typeface="Courier New"/>
              </a:rPr>
              <a:t>}</a:t>
            </a:r>
          </a:p>
        </p:txBody>
      </p:sp>
      <p:sp>
        <p:nvSpPr>
          <p:cNvPr id="6" name="TextBox 5"/>
          <p:cNvSpPr txBox="1"/>
          <p:nvPr/>
        </p:nvSpPr>
        <p:spPr>
          <a:xfrm>
            <a:off x="5661050" y="622165"/>
            <a:ext cx="2778212" cy="36933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dirty="0" smtClean="0"/>
              <a:t>What will this program do?</a:t>
            </a:r>
            <a:endParaRPr lang="en-US" dirty="0"/>
          </a:p>
        </p:txBody>
      </p:sp>
    </p:spTree>
    <p:extLst>
      <p:ext uri="{BB962C8B-B14F-4D97-AF65-F5344CB8AC3E}">
        <p14:creationId xmlns:p14="http://schemas.microsoft.com/office/powerpoint/2010/main" val="1599504815"/>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64</a:t>
            </a:fld>
            <a:endParaRPr lang="en-US"/>
          </a:p>
        </p:txBody>
      </p:sp>
      <p:sp>
        <p:nvSpPr>
          <p:cNvPr id="5" name="Rectangle 4"/>
          <p:cNvSpPr/>
          <p:nvPr/>
        </p:nvSpPr>
        <p:spPr>
          <a:xfrm>
            <a:off x="385418" y="373886"/>
            <a:ext cx="6167783" cy="3477875"/>
          </a:xfrm>
          <a:prstGeom prst="rect">
            <a:avLst/>
          </a:prstGeom>
          <a:solidFill>
            <a:schemeClr val="accent6">
              <a:lumMod val="40000"/>
              <a:lumOff val="60000"/>
            </a:schemeClr>
          </a:solidFill>
        </p:spPr>
        <p:txBody>
          <a:bodyPr wrap="square">
            <a:spAutoFit/>
          </a:bodyPr>
          <a:lstStyle/>
          <a:p>
            <a:r>
              <a:rPr lang="en-US" sz="2000" b="1" dirty="0">
                <a:latin typeface="Courier New"/>
                <a:cs typeface="Courier New"/>
              </a:rPr>
              <a:t>#include &lt;</a:t>
            </a:r>
            <a:r>
              <a:rPr lang="en-US" sz="2000" b="1" dirty="0" err="1">
                <a:latin typeface="Courier New"/>
                <a:cs typeface="Courier New"/>
              </a:rPr>
              <a:t>stdio.h</a:t>
            </a:r>
            <a:r>
              <a:rPr lang="en-US" sz="2000" b="1" dirty="0">
                <a:latin typeface="Courier New"/>
                <a:cs typeface="Courier New"/>
              </a:rPr>
              <a:t>&gt;</a:t>
            </a:r>
          </a:p>
          <a:p>
            <a:r>
              <a:rPr lang="en-US" sz="2000" b="1" dirty="0">
                <a:latin typeface="Courier New"/>
                <a:cs typeface="Courier New"/>
              </a:rPr>
              <a:t>#include &lt;</a:t>
            </a:r>
            <a:r>
              <a:rPr lang="en-US" sz="2000" b="1" dirty="0" err="1">
                <a:latin typeface="Courier New"/>
                <a:cs typeface="Courier New"/>
              </a:rPr>
              <a:t>stdlib.h</a:t>
            </a:r>
            <a:r>
              <a:rPr lang="en-US" sz="2000" b="1" dirty="0">
                <a:latin typeface="Courier New"/>
                <a:cs typeface="Courier New"/>
              </a:rPr>
              <a:t>&gt;</a:t>
            </a:r>
          </a:p>
          <a:p>
            <a:endParaRPr lang="en-US" sz="2000" b="1" dirty="0">
              <a:latin typeface="Courier New"/>
              <a:cs typeface="Courier New"/>
            </a:endParaRPr>
          </a:p>
          <a:p>
            <a:r>
              <a:rPr lang="en-US" sz="2000" b="1" dirty="0" err="1">
                <a:latin typeface="Courier New"/>
                <a:cs typeface="Courier New"/>
              </a:rPr>
              <a:t>int</a:t>
            </a:r>
            <a:r>
              <a:rPr lang="en-US" sz="2000" b="1" dirty="0">
                <a:latin typeface="Courier New"/>
                <a:cs typeface="Courier New"/>
              </a:rPr>
              <a:t> main(</a:t>
            </a:r>
            <a:r>
              <a:rPr lang="en-US" sz="2000" b="1" dirty="0" err="1">
                <a:latin typeface="Courier New"/>
                <a:cs typeface="Courier New"/>
              </a:rPr>
              <a:t>int</a:t>
            </a:r>
            <a:r>
              <a:rPr lang="en-US" sz="2000" b="1" dirty="0">
                <a:latin typeface="Courier New"/>
                <a:cs typeface="Courier New"/>
              </a:rPr>
              <a:t> </a:t>
            </a:r>
            <a:r>
              <a:rPr lang="en-US" sz="2000" b="1" dirty="0" err="1">
                <a:latin typeface="Courier New"/>
                <a:cs typeface="Courier New"/>
              </a:rPr>
              <a:t>argc</a:t>
            </a:r>
            <a:r>
              <a:rPr lang="en-US" sz="2000" b="1" dirty="0">
                <a:latin typeface="Courier New"/>
                <a:cs typeface="Courier New"/>
              </a:rPr>
              <a:t>, char **</a:t>
            </a:r>
            <a:r>
              <a:rPr lang="en-US" sz="2000" b="1" dirty="0" err="1">
                <a:latin typeface="Courier New"/>
                <a:cs typeface="Courier New"/>
              </a:rPr>
              <a:t>argv</a:t>
            </a:r>
            <a:r>
              <a:rPr lang="en-US" sz="2000" b="1" dirty="0">
                <a:latin typeface="Courier New"/>
                <a:cs typeface="Courier New"/>
              </a:rPr>
              <a:t>) {</a:t>
            </a:r>
          </a:p>
          <a:p>
            <a:r>
              <a:rPr lang="ro-RO" sz="2000" b="1" dirty="0">
                <a:latin typeface="Courier New"/>
                <a:cs typeface="Courier New"/>
              </a:rPr>
              <a:t>  char *s = (char *) malloc (1);</a:t>
            </a:r>
          </a:p>
          <a:p>
            <a:r>
              <a:rPr lang="fr-FR" sz="2000" b="1" dirty="0">
                <a:latin typeface="Courier New"/>
                <a:cs typeface="Courier New"/>
              </a:rPr>
              <a:t>  </a:t>
            </a:r>
            <a:r>
              <a:rPr lang="fr-FR" sz="2000" b="1" dirty="0" err="1">
                <a:latin typeface="Courier New"/>
                <a:cs typeface="Courier New"/>
              </a:rPr>
              <a:t>int</a:t>
            </a:r>
            <a:r>
              <a:rPr lang="fr-FR" sz="2000" b="1" dirty="0">
                <a:latin typeface="Courier New"/>
                <a:cs typeface="Courier New"/>
              </a:rPr>
              <a:t> </a:t>
            </a:r>
            <a:r>
              <a:rPr lang="fr-FR" sz="2000" b="1" dirty="0" smtClean="0">
                <a:latin typeface="Courier New"/>
                <a:cs typeface="Courier New"/>
              </a:rPr>
              <a:t>i = </a:t>
            </a:r>
            <a:r>
              <a:rPr lang="fr-FR" sz="2000" b="1" dirty="0">
                <a:latin typeface="Courier New"/>
                <a:cs typeface="Courier New"/>
              </a:rPr>
              <a:t>0;</a:t>
            </a:r>
          </a:p>
          <a:p>
            <a:r>
              <a:rPr lang="en-US" sz="2000" b="1" dirty="0">
                <a:latin typeface="Courier New"/>
                <a:cs typeface="Courier New"/>
              </a:rPr>
              <a:t>  </a:t>
            </a:r>
            <a:r>
              <a:rPr lang="en-US" sz="2000" b="1" dirty="0" smtClean="0">
                <a:latin typeface="Courier New"/>
                <a:cs typeface="Courier New"/>
              </a:rPr>
              <a:t>while (</a:t>
            </a:r>
            <a:r>
              <a:rPr lang="en-US" sz="2000" b="1" dirty="0">
                <a:latin typeface="Courier New"/>
                <a:cs typeface="Courier New"/>
              </a:rPr>
              <a:t>1) {</a:t>
            </a:r>
          </a:p>
          <a:p>
            <a:r>
              <a:rPr lang="ro-RO" sz="2000" b="1" dirty="0">
                <a:latin typeface="Courier New"/>
                <a:cs typeface="Courier New"/>
              </a:rPr>
              <a:t>    printf("%d: %x\n", i, s[i]);</a:t>
            </a:r>
          </a:p>
          <a:p>
            <a:r>
              <a:rPr lang="ro-RO" sz="2000" b="1" dirty="0">
                <a:latin typeface="Courier New"/>
                <a:cs typeface="Courier New"/>
              </a:rPr>
              <a:t>    i += 4;</a:t>
            </a:r>
          </a:p>
          <a:p>
            <a:r>
              <a:rPr lang="ro-RO" sz="2000" b="1" dirty="0">
                <a:latin typeface="Courier New"/>
                <a:cs typeface="Courier New"/>
              </a:rPr>
              <a:t>  }</a:t>
            </a:r>
          </a:p>
          <a:p>
            <a:r>
              <a:rPr lang="ro-RO" sz="2000" b="1" dirty="0">
                <a:latin typeface="Courier New"/>
                <a:cs typeface="Courier New"/>
              </a:rPr>
              <a:t>}</a:t>
            </a:r>
          </a:p>
        </p:txBody>
      </p:sp>
      <p:sp>
        <p:nvSpPr>
          <p:cNvPr id="6" name="TextBox 5"/>
          <p:cNvSpPr txBox="1"/>
          <p:nvPr/>
        </p:nvSpPr>
        <p:spPr>
          <a:xfrm>
            <a:off x="5661050" y="622165"/>
            <a:ext cx="2778212" cy="36933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dirty="0" smtClean="0"/>
              <a:t>What will this program do?</a:t>
            </a:r>
            <a:endParaRPr lang="en-US" dirty="0"/>
          </a:p>
        </p:txBody>
      </p:sp>
      <p:sp>
        <p:nvSpPr>
          <p:cNvPr id="7" name="Rectangle 6"/>
          <p:cNvSpPr/>
          <p:nvPr/>
        </p:nvSpPr>
        <p:spPr>
          <a:xfrm>
            <a:off x="3971641" y="1178152"/>
            <a:ext cx="4831817" cy="3785652"/>
          </a:xfrm>
          <a:prstGeom prst="rect">
            <a:avLst/>
          </a:prstGeom>
          <a:solidFill>
            <a:schemeClr val="tx1"/>
          </a:solidFill>
        </p:spPr>
        <p:txBody>
          <a:bodyPr wrap="square">
            <a:spAutoFit/>
          </a:bodyPr>
          <a:lstStyle/>
          <a:p>
            <a:r>
              <a:rPr lang="en-US" sz="2400" b="1" dirty="0">
                <a:solidFill>
                  <a:srgbClr val="FFFF00"/>
                </a:solidFill>
              </a:rPr>
              <a:t>&gt;</a:t>
            </a:r>
            <a:r>
              <a:rPr lang="en-US" sz="2400" dirty="0" smtClean="0">
                <a:solidFill>
                  <a:srgbClr val="FFFF00"/>
                </a:solidFill>
              </a:rPr>
              <a:t> </a:t>
            </a:r>
            <a:r>
              <a:rPr lang="en-US" sz="2400" b="1" dirty="0">
                <a:solidFill>
                  <a:srgbClr val="FFFF00"/>
                </a:solidFill>
              </a:rPr>
              <a:t>./</a:t>
            </a:r>
            <a:r>
              <a:rPr lang="en-US" sz="2400" b="1" dirty="0" err="1">
                <a:solidFill>
                  <a:srgbClr val="FFFF00"/>
                </a:solidFill>
              </a:rPr>
              <a:t>a.out</a:t>
            </a:r>
            <a:r>
              <a:rPr lang="en-US" sz="2400" b="1" dirty="0">
                <a:solidFill>
                  <a:srgbClr val="FFFF00"/>
                </a:solidFill>
              </a:rPr>
              <a:t> </a:t>
            </a:r>
            <a:endParaRPr lang="en-US" sz="2400" dirty="0">
              <a:solidFill>
                <a:srgbClr val="FFFF00"/>
              </a:solidFill>
            </a:endParaRPr>
          </a:p>
          <a:p>
            <a:r>
              <a:rPr lang="en-US" sz="2400" dirty="0">
                <a:solidFill>
                  <a:srgbClr val="FFFF00"/>
                </a:solidFill>
              </a:rPr>
              <a:t>0: 0</a:t>
            </a:r>
          </a:p>
          <a:p>
            <a:r>
              <a:rPr lang="en-US" sz="2400" dirty="0">
                <a:solidFill>
                  <a:srgbClr val="FFFF00"/>
                </a:solidFill>
              </a:rPr>
              <a:t>4: 0</a:t>
            </a:r>
          </a:p>
          <a:p>
            <a:r>
              <a:rPr lang="en-US" sz="2400" dirty="0">
                <a:solidFill>
                  <a:srgbClr val="FFFF00"/>
                </a:solidFill>
              </a:rPr>
              <a:t>8: 0</a:t>
            </a:r>
          </a:p>
          <a:p>
            <a:r>
              <a:rPr lang="en-US" sz="2400" dirty="0">
                <a:solidFill>
                  <a:srgbClr val="FFFF00"/>
                </a:solidFill>
              </a:rPr>
              <a:t>12: 0</a:t>
            </a:r>
          </a:p>
          <a:p>
            <a:r>
              <a:rPr lang="en-US" sz="2400" dirty="0" smtClean="0">
                <a:solidFill>
                  <a:srgbClr val="FFFF00"/>
                </a:solidFill>
              </a:rPr>
              <a:t>…</a:t>
            </a:r>
          </a:p>
          <a:p>
            <a:r>
              <a:rPr lang="en-US" sz="2400" dirty="0" smtClean="0">
                <a:solidFill>
                  <a:srgbClr val="FFFF00"/>
                </a:solidFill>
              </a:rPr>
              <a:t>1033876</a:t>
            </a:r>
            <a:r>
              <a:rPr lang="en-US" sz="2400" dirty="0">
                <a:solidFill>
                  <a:srgbClr val="FFFF00"/>
                </a:solidFill>
              </a:rPr>
              <a:t>: 0</a:t>
            </a:r>
          </a:p>
          <a:p>
            <a:r>
              <a:rPr lang="en-US" sz="2400" dirty="0">
                <a:solidFill>
                  <a:srgbClr val="FFFF00"/>
                </a:solidFill>
              </a:rPr>
              <a:t>1033880: 0</a:t>
            </a:r>
          </a:p>
          <a:p>
            <a:r>
              <a:rPr lang="en-US" sz="2400" dirty="0">
                <a:solidFill>
                  <a:srgbClr val="FFFF00"/>
                </a:solidFill>
              </a:rPr>
              <a:t>1033884: 0</a:t>
            </a:r>
          </a:p>
          <a:p>
            <a:r>
              <a:rPr lang="en-US" sz="2400" dirty="0">
                <a:solidFill>
                  <a:srgbClr val="FFFF00"/>
                </a:solidFill>
              </a:rPr>
              <a:t>Segmentation fault: </a:t>
            </a:r>
            <a:r>
              <a:rPr lang="en-US" sz="2400" dirty="0" smtClean="0">
                <a:solidFill>
                  <a:srgbClr val="FFFF00"/>
                </a:solidFill>
              </a:rPr>
              <a:t>11</a:t>
            </a:r>
            <a:endParaRPr lang="en-US" sz="2400" dirty="0">
              <a:solidFill>
                <a:srgbClr val="FFFF00"/>
              </a:solidFill>
            </a:endParaRPr>
          </a:p>
        </p:txBody>
      </p:sp>
    </p:spTree>
    <p:extLst>
      <p:ext uri="{BB962C8B-B14F-4D97-AF65-F5344CB8AC3E}">
        <p14:creationId xmlns:p14="http://schemas.microsoft.com/office/powerpoint/2010/main" val="27953927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Charge</a:t>
            </a:r>
            <a:endParaRPr lang="en-US" dirty="0"/>
          </a:p>
        </p:txBody>
      </p:sp>
      <p:sp>
        <p:nvSpPr>
          <p:cNvPr id="3" name="Content Placeholder 2"/>
          <p:cNvSpPr>
            <a:spLocks noGrp="1"/>
          </p:cNvSpPr>
          <p:nvPr>
            <p:ph idx="1"/>
          </p:nvPr>
        </p:nvSpPr>
        <p:spPr/>
        <p:txBody>
          <a:bodyPr/>
          <a:lstStyle/>
          <a:p>
            <a:pPr marL="0" indent="0">
              <a:buNone/>
            </a:pPr>
            <a:r>
              <a:rPr lang="en-US" dirty="0" smtClean="0"/>
              <a:t>Examine the memory use of processes running on your computer</a:t>
            </a:r>
            <a:endParaRPr lang="en-US" dirty="0"/>
          </a:p>
        </p:txBody>
      </p:sp>
      <p:sp>
        <p:nvSpPr>
          <p:cNvPr id="4" name="Slide Number Placeholder 3"/>
          <p:cNvSpPr>
            <a:spLocks noGrp="1"/>
          </p:cNvSpPr>
          <p:nvPr>
            <p:ph type="sldNum" sz="quarter" idx="12"/>
          </p:nvPr>
        </p:nvSpPr>
        <p:spPr/>
        <p:txBody>
          <a:bodyPr/>
          <a:lstStyle/>
          <a:p>
            <a:fld id="{6507B5A5-F0C2-644D-AEA7-E773B6B78F38}" type="slidenum">
              <a:rPr lang="en-US" smtClean="0"/>
              <a:t>65</a:t>
            </a:fld>
            <a:endParaRPr lang="en-US"/>
          </a:p>
        </p:txBody>
      </p:sp>
      <p:sp>
        <p:nvSpPr>
          <p:cNvPr id="5" name="TextBox 4"/>
          <p:cNvSpPr txBox="1"/>
          <p:nvPr/>
        </p:nvSpPr>
        <p:spPr>
          <a:xfrm>
            <a:off x="1778002" y="2851379"/>
            <a:ext cx="5224507" cy="461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n-US" sz="2400" dirty="0" smtClean="0"/>
              <a:t>Problem Set 2 is due Sunday, 9 February</a:t>
            </a:r>
            <a:endParaRPr lang="en-US" sz="2400" dirty="0"/>
          </a:p>
        </p:txBody>
      </p:sp>
      <p:sp>
        <p:nvSpPr>
          <p:cNvPr id="6" name="TextBox 5"/>
          <p:cNvSpPr txBox="1"/>
          <p:nvPr/>
        </p:nvSpPr>
        <p:spPr>
          <a:xfrm>
            <a:off x="1881504" y="3555952"/>
            <a:ext cx="5021778" cy="4616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US" sz="2400" dirty="0" smtClean="0"/>
              <a:t>Sign-up  for your PS2 demo now/soon!</a:t>
            </a:r>
            <a:endParaRPr lang="en-US" sz="2400" dirty="0"/>
          </a:p>
        </p:txBody>
      </p:sp>
    </p:spTree>
    <p:extLst>
      <p:ext uri="{BB962C8B-B14F-4D97-AF65-F5344CB8AC3E}">
        <p14:creationId xmlns:p14="http://schemas.microsoft.com/office/powerpoint/2010/main" val="6522702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Foreground Processes</a:t>
            </a:r>
            <a:endParaRPr lang="en-US" dirty="0"/>
          </a:p>
        </p:txBody>
      </p:sp>
      <p:sp>
        <p:nvSpPr>
          <p:cNvPr id="4" name="Slide Number Placeholder 3"/>
          <p:cNvSpPr>
            <a:spLocks noGrp="1"/>
          </p:cNvSpPr>
          <p:nvPr>
            <p:ph type="sldNum" sz="quarter" idx="12"/>
          </p:nvPr>
        </p:nvSpPr>
        <p:spPr/>
        <p:txBody>
          <a:bodyPr/>
          <a:lstStyle/>
          <a:p>
            <a:fld id="{6507B5A5-F0C2-644D-AEA7-E773B6B78F38}" type="slidenum">
              <a:rPr lang="en-US" smtClean="0"/>
              <a:t>6</a:t>
            </a:fld>
            <a:endParaRPr lang="en-US"/>
          </a:p>
        </p:txBody>
      </p:sp>
      <p:sp>
        <p:nvSpPr>
          <p:cNvPr id="5" name="Rectangle 4"/>
          <p:cNvSpPr/>
          <p:nvPr/>
        </p:nvSpPr>
        <p:spPr>
          <a:xfrm>
            <a:off x="1142081" y="2244437"/>
            <a:ext cx="2579519" cy="91440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err="1" smtClean="0"/>
              <a:t>run_command</a:t>
            </a:r>
            <a:r>
              <a:rPr lang="en-US" dirty="0" smtClean="0"/>
              <a:t>(p)</a:t>
            </a:r>
            <a:endParaRPr lang="en-US" dirty="0"/>
          </a:p>
        </p:txBody>
      </p:sp>
      <p:sp>
        <p:nvSpPr>
          <p:cNvPr id="6" name="Rectangle 5"/>
          <p:cNvSpPr/>
          <p:nvPr/>
        </p:nvSpPr>
        <p:spPr>
          <a:xfrm>
            <a:off x="1142081" y="1328944"/>
            <a:ext cx="2579519" cy="91549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main gash thread</a:t>
            </a:r>
            <a:endParaRPr lang="en-US" dirty="0"/>
          </a:p>
        </p:txBody>
      </p:sp>
      <p:sp>
        <p:nvSpPr>
          <p:cNvPr id="7" name="Rectangle 6"/>
          <p:cNvSpPr/>
          <p:nvPr/>
        </p:nvSpPr>
        <p:spPr>
          <a:xfrm>
            <a:off x="1142081" y="3158839"/>
            <a:ext cx="2579519" cy="91549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main gash thread</a:t>
            </a:r>
            <a:endParaRPr lang="en-US" dirty="0"/>
          </a:p>
        </p:txBody>
      </p:sp>
    </p:spTree>
    <p:extLst>
      <p:ext uri="{BB962C8B-B14F-4D97-AF65-F5344CB8AC3E}">
        <p14:creationId xmlns:p14="http://schemas.microsoft.com/office/powerpoint/2010/main" val="270418330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 Processes</a:t>
            </a:r>
            <a:endParaRPr lang="en-US" dirty="0"/>
          </a:p>
        </p:txBody>
      </p:sp>
      <p:sp>
        <p:nvSpPr>
          <p:cNvPr id="4" name="Slide Number Placeholder 3"/>
          <p:cNvSpPr>
            <a:spLocks noGrp="1"/>
          </p:cNvSpPr>
          <p:nvPr>
            <p:ph type="sldNum" sz="quarter" idx="12"/>
          </p:nvPr>
        </p:nvSpPr>
        <p:spPr/>
        <p:txBody>
          <a:bodyPr/>
          <a:lstStyle/>
          <a:p>
            <a:fld id="{6507B5A5-F0C2-644D-AEA7-E773B6B78F38}" type="slidenum">
              <a:rPr lang="en-US" smtClean="0"/>
              <a:t>7</a:t>
            </a:fld>
            <a:endParaRPr lang="en-US"/>
          </a:p>
        </p:txBody>
      </p:sp>
      <p:sp>
        <p:nvSpPr>
          <p:cNvPr id="5" name="Rectangle 4"/>
          <p:cNvSpPr/>
          <p:nvPr/>
        </p:nvSpPr>
        <p:spPr>
          <a:xfrm>
            <a:off x="1142081" y="2244437"/>
            <a:ext cx="2579519" cy="91440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err="1" smtClean="0"/>
              <a:t>run_command</a:t>
            </a:r>
            <a:r>
              <a:rPr lang="en-US" dirty="0" smtClean="0"/>
              <a:t>(p)</a:t>
            </a:r>
            <a:endParaRPr lang="en-US" dirty="0"/>
          </a:p>
        </p:txBody>
      </p:sp>
      <p:sp>
        <p:nvSpPr>
          <p:cNvPr id="6" name="Rectangle 5"/>
          <p:cNvSpPr/>
          <p:nvPr/>
        </p:nvSpPr>
        <p:spPr>
          <a:xfrm>
            <a:off x="1142081" y="1328944"/>
            <a:ext cx="2579519" cy="91549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main gash thread</a:t>
            </a:r>
            <a:endParaRPr lang="en-US" dirty="0"/>
          </a:p>
        </p:txBody>
      </p:sp>
      <p:sp>
        <p:nvSpPr>
          <p:cNvPr id="7" name="Rectangle 6"/>
          <p:cNvSpPr/>
          <p:nvPr/>
        </p:nvSpPr>
        <p:spPr>
          <a:xfrm>
            <a:off x="1142081" y="3158839"/>
            <a:ext cx="2579519" cy="91549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main gash thread</a:t>
            </a:r>
            <a:endParaRPr lang="en-US" dirty="0"/>
          </a:p>
        </p:txBody>
      </p:sp>
      <p:sp>
        <p:nvSpPr>
          <p:cNvPr id="3" name="Rectangle 2"/>
          <p:cNvSpPr/>
          <p:nvPr/>
        </p:nvSpPr>
        <p:spPr>
          <a:xfrm>
            <a:off x="1142081" y="2244439"/>
            <a:ext cx="2579519" cy="28547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spawn(…)</a:t>
            </a:r>
            <a:endParaRPr lang="en-US" dirty="0"/>
          </a:p>
        </p:txBody>
      </p:sp>
      <p:sp>
        <p:nvSpPr>
          <p:cNvPr id="8" name="Rectangle 7"/>
          <p:cNvSpPr/>
          <p:nvPr/>
        </p:nvSpPr>
        <p:spPr>
          <a:xfrm>
            <a:off x="6166352" y="1958962"/>
            <a:ext cx="2579519" cy="285476"/>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new task</a:t>
            </a:r>
            <a:endParaRPr lang="en-US" dirty="0"/>
          </a:p>
        </p:txBody>
      </p:sp>
      <p:sp>
        <p:nvSpPr>
          <p:cNvPr id="9" name="Down Arrow 8"/>
          <p:cNvSpPr/>
          <p:nvPr/>
        </p:nvSpPr>
        <p:spPr>
          <a:xfrm>
            <a:off x="2254617" y="2598821"/>
            <a:ext cx="354438" cy="56001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Curved Connector 10"/>
          <p:cNvCxnSpPr>
            <a:stCxn id="3" idx="3"/>
            <a:endCxn id="8" idx="0"/>
          </p:cNvCxnSpPr>
          <p:nvPr/>
        </p:nvCxnSpPr>
        <p:spPr>
          <a:xfrm flipV="1">
            <a:off x="3721600" y="1958961"/>
            <a:ext cx="3734515" cy="428214"/>
          </a:xfrm>
          <a:prstGeom prst="curvedConnector4">
            <a:avLst>
              <a:gd name="adj1" fmla="val 38004"/>
              <a:gd name="adj2" fmla="val 295914"/>
            </a:avLst>
          </a:prstGeom>
          <a:ln>
            <a:solidFill>
              <a:srgbClr val="FF0000"/>
            </a:solidFill>
            <a:prstDash val="sysDash"/>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985290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64804E-6 4.51035E-6 L 0.55553 0.00432 " pathEditMode="relative" rAng="0" ptsTypes="AA">
                                      <p:cBhvr>
                                        <p:cTn id="6" dur="2000" fill="hold"/>
                                        <p:tgtEl>
                                          <p:spTgt spid="5"/>
                                        </p:tgtEl>
                                        <p:attrNameLst>
                                          <p:attrName>ppt_x</p:attrName>
                                          <p:attrName>ppt_y</p:attrName>
                                        </p:attrNameLst>
                                      </p:cBhvr>
                                      <p:rCtr x="27768" y="216"/>
                                    </p:animMotion>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par>
                          <p:cTn id="17" fill="hold">
                            <p:stCondLst>
                              <p:cond delay="1000"/>
                            </p:stCondLst>
                            <p:childTnLst>
                              <p:par>
                                <p:cTn id="18" presetID="2" presetClass="entr" presetSubtype="8"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0-#ppt_w/2"/>
                                          </p:val>
                                        </p:tav>
                                        <p:tav tm="100000">
                                          <p:val>
                                            <p:strVal val="#ppt_x"/>
                                          </p:val>
                                        </p:tav>
                                      </p:tavLst>
                                    </p:anim>
                                    <p:anim calcmode="lin" valueType="num">
                                      <p:cBhvr additive="base">
                                        <p:cTn id="21"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dissolv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Parsing Commands</a:t>
            </a:r>
            <a:endParaRPr lang="en-US" dirty="0"/>
          </a:p>
        </p:txBody>
      </p:sp>
      <p:sp>
        <p:nvSpPr>
          <p:cNvPr id="3" name="Content Placeholder 2"/>
          <p:cNvSpPr>
            <a:spLocks noGrp="1"/>
          </p:cNvSpPr>
          <p:nvPr>
            <p:ph idx="1"/>
          </p:nvPr>
        </p:nvSpPr>
        <p:spPr>
          <a:xfrm>
            <a:off x="457200" y="1200151"/>
            <a:ext cx="5036584" cy="3394472"/>
          </a:xfrm>
        </p:spPr>
        <p:txBody>
          <a:bodyPr>
            <a:normAutofit/>
          </a:bodyPr>
          <a:lstStyle/>
          <a:p>
            <a:pPr marL="0" indent="0">
              <a:buNone/>
            </a:pPr>
            <a:r>
              <a:rPr lang="en-US" dirty="0" smtClean="0"/>
              <a:t>Not our main focus</a:t>
            </a:r>
          </a:p>
          <a:p>
            <a:pPr marL="0" indent="0">
              <a:buNone/>
            </a:pPr>
            <a:r>
              <a:rPr lang="en-US" dirty="0" smtClean="0"/>
              <a:t>The main tests will be fairly simple, but you should definitely be able to handle </a:t>
            </a:r>
          </a:p>
          <a:p>
            <a:pPr marL="0" indent="0">
              <a:buNone/>
            </a:pPr>
            <a:r>
              <a:rPr lang="en-US" b="1" dirty="0" err="1"/>
              <a:t>ifconfig</a:t>
            </a:r>
            <a:r>
              <a:rPr lang="en-US" b="1" dirty="0"/>
              <a:t> | </a:t>
            </a:r>
            <a:r>
              <a:rPr lang="en-US" b="1" dirty="0" err="1"/>
              <a:t>grep</a:t>
            </a:r>
            <a:r>
              <a:rPr lang="en-US" b="1" dirty="0"/>
              <a:t> "flags" | tail</a:t>
            </a:r>
            <a:endParaRPr lang="en-US" dirty="0"/>
          </a:p>
        </p:txBody>
      </p:sp>
      <p:sp>
        <p:nvSpPr>
          <p:cNvPr id="4" name="Slide Number Placeholder 3"/>
          <p:cNvSpPr>
            <a:spLocks noGrp="1"/>
          </p:cNvSpPr>
          <p:nvPr>
            <p:ph type="sldNum" sz="quarter" idx="12"/>
          </p:nvPr>
        </p:nvSpPr>
        <p:spPr/>
        <p:txBody>
          <a:bodyPr/>
          <a:lstStyle/>
          <a:p>
            <a:fld id="{6507B5A5-F0C2-644D-AEA7-E773B6B78F38}" type="slidenum">
              <a:rPr lang="en-US" smtClean="0"/>
              <a:t>8</a:t>
            </a:fld>
            <a:endParaRPr lang="en-US"/>
          </a:p>
        </p:txBody>
      </p:sp>
      <p:sp>
        <p:nvSpPr>
          <p:cNvPr id="5" name="TextBox 4"/>
          <p:cNvSpPr txBox="1"/>
          <p:nvPr/>
        </p:nvSpPr>
        <p:spPr>
          <a:xfrm>
            <a:off x="5373688" y="1416722"/>
            <a:ext cx="3503558" cy="203132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rtlCol="0">
            <a:spAutoFit/>
          </a:bodyPr>
          <a:lstStyle/>
          <a:p>
            <a:r>
              <a:rPr lang="en-US" dirty="0" smtClean="0"/>
              <a:t>command :=  program</a:t>
            </a:r>
          </a:p>
          <a:p>
            <a:r>
              <a:rPr lang="en-US" dirty="0" smtClean="0"/>
              <a:t>command := command </a:t>
            </a:r>
            <a:r>
              <a:rPr lang="en-US" b="1" dirty="0" smtClean="0"/>
              <a:t>&amp;</a:t>
            </a:r>
          </a:p>
          <a:p>
            <a:r>
              <a:rPr lang="en-US" dirty="0" smtClean="0"/>
              <a:t>command := command </a:t>
            </a:r>
            <a:r>
              <a:rPr lang="en-US" b="1" dirty="0" smtClean="0"/>
              <a:t>&lt;</a:t>
            </a:r>
            <a:r>
              <a:rPr lang="en-US" dirty="0" smtClean="0"/>
              <a:t> file</a:t>
            </a:r>
          </a:p>
          <a:p>
            <a:r>
              <a:rPr lang="en-US" dirty="0"/>
              <a:t>command := command </a:t>
            </a:r>
            <a:r>
              <a:rPr lang="en-US" b="1" dirty="0" smtClean="0"/>
              <a:t>&gt;</a:t>
            </a:r>
            <a:r>
              <a:rPr lang="en-US" dirty="0" smtClean="0"/>
              <a:t> file</a:t>
            </a:r>
            <a:endParaRPr lang="en-US" dirty="0"/>
          </a:p>
          <a:p>
            <a:r>
              <a:rPr lang="en-US" dirty="0"/>
              <a:t>command := command </a:t>
            </a:r>
            <a:r>
              <a:rPr lang="en-US" b="1" dirty="0" smtClean="0"/>
              <a:t>|</a:t>
            </a:r>
            <a:r>
              <a:rPr lang="en-US" dirty="0" smtClean="0"/>
              <a:t> command</a:t>
            </a:r>
          </a:p>
          <a:p>
            <a:r>
              <a:rPr lang="en-US" dirty="0" smtClean="0"/>
              <a:t>program := </a:t>
            </a:r>
            <a:r>
              <a:rPr lang="en-US" i="1" dirty="0" smtClean="0"/>
              <a:t>valid program name</a:t>
            </a:r>
          </a:p>
          <a:p>
            <a:r>
              <a:rPr lang="en-US" dirty="0" smtClean="0"/>
              <a:t>file := </a:t>
            </a:r>
            <a:r>
              <a:rPr lang="en-US" i="1" dirty="0" smtClean="0"/>
              <a:t>valid pathname</a:t>
            </a:r>
            <a:endParaRPr lang="en-US" dirty="0"/>
          </a:p>
        </p:txBody>
      </p:sp>
    </p:spTree>
    <p:extLst>
      <p:ext uri="{BB962C8B-B14F-4D97-AF65-F5344CB8AC3E}">
        <p14:creationId xmlns:p14="http://schemas.microsoft.com/office/powerpoint/2010/main" val="3334632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21938</TotalTime>
  <Words>2134</Words>
  <Application>Microsoft Macintosh PowerPoint</Application>
  <PresentationFormat>On-screen Show (16:9)</PresentationFormat>
  <Paragraphs>528</Paragraphs>
  <Slides>66</Slides>
  <Notes>1</Notes>
  <HiddenSlides>0</HiddenSlides>
  <MMClips>0</MMClips>
  <ScaleCrop>false</ScaleCrop>
  <HeadingPairs>
    <vt:vector size="4" baseType="variant">
      <vt:variant>
        <vt:lpstr>Theme</vt:lpstr>
      </vt:variant>
      <vt:variant>
        <vt:i4>1</vt:i4>
      </vt:variant>
      <vt:variant>
        <vt:lpstr>Slide Titles</vt:lpstr>
      </vt:variant>
      <vt:variant>
        <vt:i4>66</vt:i4>
      </vt:variant>
    </vt:vector>
  </HeadingPairs>
  <TitlesOfParts>
    <vt:vector size="67" baseType="lpstr">
      <vt:lpstr>Office Theme</vt:lpstr>
      <vt:lpstr>Class 6</vt:lpstr>
      <vt:lpstr>Plan for Today</vt:lpstr>
      <vt:lpstr>Today’s OS News</vt:lpstr>
      <vt:lpstr>PowerPoint Presentation</vt:lpstr>
      <vt:lpstr>Today’s Experiment!</vt:lpstr>
      <vt:lpstr>Honor Policy</vt:lpstr>
      <vt:lpstr>Foreground Processes</vt:lpstr>
      <vt:lpstr>Background Processes</vt:lpstr>
      <vt:lpstr>Parsing Commands</vt:lpstr>
      <vt:lpstr>Weilin’s Most Evil Test</vt:lpstr>
      <vt:lpstr>Handling Signals</vt:lpstr>
      <vt:lpstr>Handling Signals</vt:lpstr>
      <vt:lpstr>PowerPoint Presentation</vt:lpstr>
      <vt:lpstr>PowerPoint Presentation</vt:lpstr>
      <vt:lpstr>PowerPoint Presentation</vt:lpstr>
      <vt:lpstr>Handling Signals</vt:lpstr>
      <vt:lpstr>How the Kernel Makes a Process</vt:lpstr>
      <vt:lpstr>Batch Processing</vt:lpstr>
      <vt:lpstr>Process Abstraction</vt:lpstr>
      <vt:lpstr>Memory Isolation</vt:lpstr>
      <vt:lpstr>Software-Based Memory Isolation</vt:lpstr>
      <vt:lpstr>PowerPoint Presentation</vt:lpstr>
      <vt:lpstr>PowerPoint Presentation</vt:lpstr>
      <vt:lpstr>Hardware-Based Memory Isolation</vt:lpstr>
      <vt:lpstr>Virtual Memory</vt:lpstr>
      <vt:lpstr>Virtual Memory</vt:lpstr>
      <vt:lpstr>Getting Into the Details…</vt:lpstr>
      <vt:lpstr>PowerPoint Presentation</vt:lpstr>
      <vt:lpstr>Generating an Address</vt:lpstr>
      <vt:lpstr>PowerPoint Presentation</vt:lpstr>
      <vt:lpstr>PowerPoint Presentation</vt:lpstr>
      <vt:lpstr>PowerPoint Presentation</vt:lpstr>
      <vt:lpstr>PowerPoint Presentation</vt:lpstr>
      <vt:lpstr>1982</vt:lpstr>
      <vt:lpstr>PowerPoint Presentation</vt:lpstr>
      <vt:lpstr>PowerPoint Presentation</vt:lpstr>
      <vt:lpstr>Five x86-64 Processor Modes</vt:lpstr>
      <vt:lpstr>PowerPoint Presentation</vt:lpstr>
      <vt:lpstr>Address Translation</vt:lpstr>
      <vt:lpstr>Accessing Memory</vt:lpstr>
      <vt:lpstr>Computing the Linear Address</vt:lpstr>
      <vt:lpstr>Fetching an Instruction</vt:lpstr>
      <vt:lpstr>Segmentation Tables</vt:lpstr>
      <vt:lpstr>Segmentation Tables</vt:lpstr>
      <vt:lpstr>PowerPoint Presentation</vt:lpstr>
      <vt:lpstr>PowerPoint Presentation</vt:lpstr>
      <vt:lpstr>PowerPoint Presentation</vt:lpstr>
      <vt:lpstr>Paging</vt:lpstr>
      <vt:lpstr>PowerPoint Presentation</vt:lpstr>
      <vt:lpstr>Paging</vt:lpstr>
      <vt:lpstr>PowerPoint Presentation</vt:lpstr>
      <vt:lpstr>Overview (Intel 386)</vt:lpstr>
      <vt:lpstr>Page Table Entries</vt:lpstr>
      <vt:lpstr>386 Checkup</vt:lpstr>
      <vt:lpstr>How slow is this???!</vt:lpstr>
      <vt:lpstr>PowerPoint Presentation</vt:lpstr>
      <vt:lpstr>My Favorite Statement in the Linux Kernel Code!</vt:lpstr>
      <vt:lpstr>PowerPoint Presentation</vt:lpstr>
      <vt:lpstr>PowerPoint Presentation</vt:lpstr>
      <vt:lpstr>Page Fault</vt:lpstr>
      <vt:lpstr>PowerPoint Presentation</vt:lpstr>
      <vt:lpstr>PowerPoint Presentation</vt:lpstr>
      <vt:lpstr>PowerPoint Presentation</vt:lpstr>
      <vt:lpstr>PowerPoint Presentation</vt:lpstr>
      <vt:lpstr>PowerPoint Presentation</vt:lpstr>
      <vt:lpstr>Charge</vt:lpstr>
    </vt:vector>
  </TitlesOfParts>
  <Manager/>
  <Company>University of Virginia</Company>
  <LinksUpToDate>false</LinksUpToDate>
  <SharedDoc>false</SharedDoc>
  <HyperlinkBase>http://rust-class.org</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Operating Systems: Shell</dc:title>
  <dc:subject/>
  <dc:creator>David Evans</dc:creator>
  <cp:keywords/>
  <dc:description/>
  <cp:lastModifiedBy>David Evans</cp:lastModifiedBy>
  <cp:revision>201</cp:revision>
  <cp:lastPrinted>2014-01-30T14:57:33Z</cp:lastPrinted>
  <dcterms:created xsi:type="dcterms:W3CDTF">2013-08-26T17:24:32Z</dcterms:created>
  <dcterms:modified xsi:type="dcterms:W3CDTF">2014-02-04T17:20:15Z</dcterms:modified>
  <cp:category/>
</cp:coreProperties>
</file>