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7" r:id="rId11"/>
    <p:sldId id="269" r:id="rId12"/>
    <p:sldId id="270" r:id="rId13"/>
    <p:sldId id="271" r:id="rId14"/>
    <p:sldId id="275" r:id="rId15"/>
    <p:sldId id="266" r:id="rId16"/>
    <p:sldId id="272" r:id="rId17"/>
    <p:sldId id="273" r:id="rId18"/>
    <p:sldId id="274" r:id="rId19"/>
    <p:sldId id="26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15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pPr/>
              <a:t>9/12/13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pPr/>
              <a:t>9/12/13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2A40B-D368-6541-9EB9-2E8893F4FD74}" type="datetime3">
              <a:rPr lang="en-US" smtClean="0"/>
              <a:pPr/>
              <a:t>12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ED50D-D5B2-7D4F-97EB-B7F744238548}" type="datetime3">
              <a:rPr lang="en-US" smtClean="0"/>
              <a:pPr/>
              <a:t>12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2037F-29BC-F840-87F5-0083D6CAF8E8}" type="datetime3">
              <a:rPr lang="en-US" smtClean="0"/>
              <a:pPr/>
              <a:t>12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12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BD21-4CCE-EA4F-8252-46A6FC0DA221}" type="datetime3">
              <a:rPr lang="en-US" smtClean="0"/>
              <a:pPr/>
              <a:t>12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DE15-4262-A74A-B4A2-FFB1E89DB9FC}" type="datetime3">
              <a:rPr lang="en-US" smtClean="0"/>
              <a:pPr/>
              <a:t>12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8E811-19A8-FC4B-BA65-5FE343A47E1E}" type="datetime3">
              <a:rPr lang="en-US" smtClean="0"/>
              <a:pPr/>
              <a:t>12 September 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12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12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D2DF-4209-F149-BDC6-12D6BE13753D}" type="datetime3">
              <a:rPr lang="en-US" smtClean="0"/>
              <a:pPr/>
              <a:t>12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4E26-1F07-F14F-B79A-19528365E007}" type="datetime3">
              <a:rPr lang="en-US" smtClean="0"/>
              <a:pPr/>
              <a:t>12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165A3-681A-0245-A544-A79BEE2E9970}" type="datetime3">
              <a:rPr lang="en-US" smtClean="0"/>
              <a:pPr/>
              <a:t>12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Relationship Id="rId3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hyperlink" Target="http://www.phrack.org/issues.html?issue=61&amp;id=6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Relationship Id="rId3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8453"/>
          <a:stretch/>
        </p:blipFill>
        <p:spPr>
          <a:xfrm>
            <a:off x="-59361" y="0"/>
            <a:ext cx="9203362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25958" y="5304115"/>
            <a:ext cx="3794500" cy="1418434"/>
          </a:xfrm>
        </p:spPr>
        <p:txBody>
          <a:bodyPr/>
          <a:lstStyle/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cs4414 Fall 2013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University of Virginia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David Evans</a:t>
            </a:r>
            <a:endParaRPr lang="en-US" dirty="0">
              <a:solidFill>
                <a:schemeClr val="bg2">
                  <a:lumMod val="10000"/>
                </a:schemeClr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0727" y="330204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4119" y="116813"/>
            <a:ext cx="8755524" cy="2647305"/>
          </a:xfrm>
        </p:spPr>
        <p:txBody>
          <a:bodyPr>
            <a:noAutofit/>
          </a:bodyPr>
          <a:lstStyle/>
          <a:p>
            <a:pPr algn="r"/>
            <a:r>
              <a:rPr lang="en-US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Class </a:t>
            </a:r>
            <a:r>
              <a:rPr lang="en-US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6: </a:t>
            </a:r>
            <a:r>
              <a:rPr lang="en-US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/>
            </a:r>
            <a:br>
              <a:rPr lang="en-US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en-US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What the &amp;~#@&lt;!?</a:t>
            </a:r>
            <a:br>
              <a:rPr lang="en-US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en-US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(Pointers in Rust)</a:t>
            </a:r>
            <a:endParaRPr lang="en-US" sz="6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766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3731"/>
            <a:ext cx="2362613" cy="2533224"/>
          </a:xfrm>
        </p:spPr>
        <p:txBody>
          <a:bodyPr>
            <a:normAutofit/>
          </a:bodyPr>
          <a:lstStyle/>
          <a:p>
            <a:r>
              <a:rPr lang="en-US" dirty="0" smtClean="0"/>
              <a:t>This gets tricky…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16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77102" y="705720"/>
            <a:ext cx="5809698" cy="4862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enlo Regular"/>
                <a:cs typeface="Menlo Regular"/>
              </a:rPr>
              <a:t>(from </a:t>
            </a:r>
            <a:r>
              <a:rPr lang="en-US" dirty="0" err="1" smtClean="0">
                <a:latin typeface="Menlo Regular"/>
                <a:cs typeface="Menlo Regular"/>
              </a:rPr>
              <a:t>locale.h</a:t>
            </a:r>
            <a:r>
              <a:rPr lang="en-US" dirty="0" smtClean="0">
                <a:latin typeface="Menlo Regular"/>
                <a:cs typeface="Menlo Regular"/>
              </a:rPr>
              <a:t>)</a:t>
            </a:r>
          </a:p>
          <a:p>
            <a:endParaRPr lang="en-US" dirty="0">
              <a:latin typeface="Menlo Regular"/>
              <a:cs typeface="Menlo Regular"/>
            </a:endParaRPr>
          </a:p>
          <a:p>
            <a:r>
              <a:rPr lang="en-US" dirty="0" err="1">
                <a:latin typeface="Menlo Regular"/>
                <a:cs typeface="Menlo Regular"/>
              </a:rPr>
              <a:t>struct</a:t>
            </a:r>
            <a:r>
              <a:rPr lang="en-US" dirty="0">
                <a:latin typeface="Menlo Regular"/>
                <a:cs typeface="Menlo Regular"/>
              </a:rPr>
              <a:t> </a:t>
            </a:r>
            <a:r>
              <a:rPr lang="en-US" dirty="0" err="1">
                <a:latin typeface="Menlo Regular"/>
                <a:cs typeface="Menlo Regular"/>
              </a:rPr>
              <a:t>lconv</a:t>
            </a:r>
            <a:endParaRPr lang="en-US" dirty="0">
              <a:latin typeface="Menlo Regular"/>
              <a:cs typeface="Menlo Regular"/>
            </a:endParaRPr>
          </a:p>
          <a:p>
            <a:r>
              <a:rPr lang="en-US" dirty="0">
                <a:latin typeface="Menlo Regular"/>
                <a:cs typeface="Menlo Regular"/>
              </a:rPr>
              <a:t>{</a:t>
            </a:r>
          </a:p>
          <a:p>
            <a:r>
              <a:rPr lang="en-US" dirty="0">
                <a:latin typeface="Menlo Regular"/>
                <a:cs typeface="Menlo Regular"/>
              </a:rPr>
              <a:t>  char *</a:t>
            </a:r>
            <a:r>
              <a:rPr lang="en-US" dirty="0" err="1">
                <a:latin typeface="Menlo Regular"/>
                <a:cs typeface="Menlo Regular"/>
              </a:rPr>
              <a:t>decimal_point</a:t>
            </a:r>
            <a:r>
              <a:rPr lang="en-US" dirty="0">
                <a:latin typeface="Menlo Regular"/>
                <a:cs typeface="Menlo Regular"/>
              </a:rPr>
              <a:t>;</a:t>
            </a:r>
          </a:p>
          <a:p>
            <a:r>
              <a:rPr lang="en-US" dirty="0">
                <a:latin typeface="Menlo Regular"/>
                <a:cs typeface="Menlo Regular"/>
              </a:rPr>
              <a:t>  char *</a:t>
            </a:r>
            <a:r>
              <a:rPr lang="en-US" dirty="0" err="1">
                <a:latin typeface="Menlo Regular"/>
                <a:cs typeface="Menlo Regular"/>
              </a:rPr>
              <a:t>thousands_sep</a:t>
            </a:r>
            <a:r>
              <a:rPr lang="en-US" dirty="0">
                <a:latin typeface="Menlo Regular"/>
                <a:cs typeface="Menlo Regular"/>
              </a:rPr>
              <a:t>;</a:t>
            </a:r>
          </a:p>
          <a:p>
            <a:r>
              <a:rPr lang="en-US" dirty="0">
                <a:latin typeface="Menlo Regular"/>
                <a:cs typeface="Menlo Regular"/>
              </a:rPr>
              <a:t>  char *grouping;</a:t>
            </a:r>
          </a:p>
          <a:p>
            <a:r>
              <a:rPr lang="en-US" dirty="0">
                <a:latin typeface="Menlo Regular"/>
                <a:cs typeface="Menlo Regular"/>
              </a:rPr>
              <a:t>  char *</a:t>
            </a:r>
            <a:r>
              <a:rPr lang="en-US" dirty="0" err="1">
                <a:latin typeface="Menlo Regular"/>
                <a:cs typeface="Menlo Regular"/>
              </a:rPr>
              <a:t>int_curr_symbol</a:t>
            </a:r>
            <a:r>
              <a:rPr lang="en-US" dirty="0">
                <a:latin typeface="Menlo Regular"/>
                <a:cs typeface="Menlo Regular"/>
              </a:rPr>
              <a:t>;</a:t>
            </a:r>
          </a:p>
          <a:p>
            <a:r>
              <a:rPr lang="en-US" dirty="0">
                <a:latin typeface="Menlo Regular"/>
                <a:cs typeface="Menlo Regular"/>
              </a:rPr>
              <a:t>  char *</a:t>
            </a:r>
            <a:r>
              <a:rPr lang="en-US" dirty="0" err="1">
                <a:latin typeface="Menlo Regular"/>
                <a:cs typeface="Menlo Regular"/>
              </a:rPr>
              <a:t>currency_symbol</a:t>
            </a:r>
            <a:r>
              <a:rPr lang="en-US" dirty="0">
                <a:latin typeface="Menlo Regular"/>
                <a:cs typeface="Menlo Regular"/>
              </a:rPr>
              <a:t>;</a:t>
            </a:r>
          </a:p>
          <a:p>
            <a:r>
              <a:rPr lang="en-US" dirty="0">
                <a:latin typeface="Menlo Regular"/>
                <a:cs typeface="Menlo Regular"/>
              </a:rPr>
              <a:t>  </a:t>
            </a:r>
            <a:r>
              <a:rPr lang="en-US" dirty="0" smtClean="0">
                <a:latin typeface="Menlo Regular"/>
                <a:cs typeface="Menlo Regular"/>
              </a:rPr>
              <a:t>… } </a:t>
            </a:r>
            <a:r>
              <a:rPr lang="en-US" dirty="0">
                <a:latin typeface="Menlo Regular"/>
                <a:cs typeface="Menlo Regular"/>
              </a:rPr>
              <a:t>;</a:t>
            </a:r>
          </a:p>
          <a:p>
            <a:endParaRPr lang="en-US" dirty="0" smtClean="0">
              <a:latin typeface="Menlo Regular"/>
              <a:cs typeface="Menlo Regular"/>
            </a:endParaRPr>
          </a:p>
          <a:p>
            <a:r>
              <a:rPr lang="en-US" dirty="0" smtClean="0">
                <a:latin typeface="Menlo Regular"/>
                <a:cs typeface="Menlo Regular"/>
              </a:rPr>
              <a:t>// in my code…</a:t>
            </a:r>
            <a:endParaRPr lang="en-US" dirty="0">
              <a:latin typeface="Menlo Regular"/>
              <a:cs typeface="Menlo Regular"/>
            </a:endParaRPr>
          </a:p>
          <a:p>
            <a:r>
              <a:rPr lang="en-US" dirty="0" err="1" smtClean="0">
                <a:latin typeface="Menlo Regular"/>
                <a:cs typeface="Menlo Regular"/>
              </a:rPr>
              <a:t>struct</a:t>
            </a:r>
            <a:r>
              <a:rPr lang="en-US" dirty="0" smtClean="0">
                <a:latin typeface="Menlo Regular"/>
                <a:cs typeface="Menlo Regular"/>
              </a:rPr>
              <a:t> </a:t>
            </a:r>
            <a:r>
              <a:rPr lang="en-US" dirty="0" err="1" smtClean="0">
                <a:latin typeface="Menlo Regular"/>
                <a:cs typeface="Menlo Regular"/>
              </a:rPr>
              <a:t>lconv</a:t>
            </a:r>
            <a:r>
              <a:rPr lang="en-US" dirty="0" smtClean="0">
                <a:latin typeface="Menlo Regular"/>
                <a:cs typeface="Menlo Regular"/>
              </a:rPr>
              <a:t> *local = </a:t>
            </a:r>
            <a:r>
              <a:rPr lang="en-US" dirty="0" err="1" smtClean="0">
                <a:latin typeface="Menlo Regular"/>
                <a:cs typeface="Menlo Regular"/>
              </a:rPr>
              <a:t>localeconv</a:t>
            </a:r>
            <a:r>
              <a:rPr lang="en-US" dirty="0" smtClean="0">
                <a:latin typeface="Menlo Regular"/>
                <a:cs typeface="Menlo Regular"/>
              </a:rPr>
              <a:t> </a:t>
            </a:r>
            <a:r>
              <a:rPr lang="en-US" dirty="0">
                <a:latin typeface="Menlo Regular"/>
                <a:cs typeface="Menlo Regular"/>
              </a:rPr>
              <a:t>(void</a:t>
            </a:r>
            <a:r>
              <a:rPr lang="en-US" dirty="0" smtClean="0">
                <a:latin typeface="Menlo Regular"/>
                <a:cs typeface="Menlo Regular"/>
              </a:rPr>
              <a:t>);</a:t>
            </a:r>
          </a:p>
          <a:p>
            <a:r>
              <a:rPr lang="en-US" dirty="0" smtClean="0">
                <a:latin typeface="Menlo Regular"/>
                <a:cs typeface="Menlo Regular"/>
              </a:rPr>
              <a:t>…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Menlo Regular"/>
                <a:cs typeface="Menlo Regular"/>
              </a:rPr>
              <a:t>free(local-&gt;</a:t>
            </a:r>
            <a:r>
              <a:rPr lang="en-US" sz="2000" b="1" dirty="0" err="1" smtClean="0">
                <a:solidFill>
                  <a:srgbClr val="FF0000"/>
                </a:solidFill>
                <a:latin typeface="Menlo Regular"/>
                <a:cs typeface="Menlo Regular"/>
              </a:rPr>
              <a:t>decimal_point</a:t>
            </a:r>
            <a:r>
              <a:rPr lang="en-US" sz="2000" b="1" dirty="0" smtClean="0">
                <a:solidFill>
                  <a:srgbClr val="FF0000"/>
                </a:solidFill>
                <a:latin typeface="Menlo Regular"/>
                <a:cs typeface="Menlo Regular"/>
              </a:rPr>
              <a:t>); // ?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Menlo Regular"/>
                <a:cs typeface="Menlo Regular"/>
              </a:rPr>
              <a:t>free(local); // ?</a:t>
            </a:r>
            <a:endParaRPr lang="en-US" sz="2000" b="1" dirty="0">
              <a:solidFill>
                <a:srgbClr val="FF0000"/>
              </a:solidFill>
              <a:latin typeface="Menlo Regular"/>
              <a:cs typeface="Menlo Regular"/>
            </a:endParaRPr>
          </a:p>
          <a:p>
            <a:endParaRPr lang="en-US" dirty="0">
              <a:latin typeface="Menlo Regular"/>
              <a:cs typeface="Menl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049285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677" y="1491312"/>
            <a:ext cx="5636810" cy="1934046"/>
          </a:xfrm>
        </p:spPr>
        <p:txBody>
          <a:bodyPr>
            <a:normAutofit/>
          </a:bodyPr>
          <a:lstStyle/>
          <a:p>
            <a:r>
              <a:rPr lang="en-US" dirty="0" smtClean="0"/>
              <a:t>Should we really care?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16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 descr="Screen Shot 2013-09-16 at 1.16.28 P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940" b="8206"/>
          <a:stretch/>
        </p:blipFill>
        <p:spPr>
          <a:xfrm>
            <a:off x="862256" y="123925"/>
            <a:ext cx="7189357" cy="6022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816489" y="520793"/>
            <a:ext cx="1695672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November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02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16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Screen Shot 2013-09-16 at 1.26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3" y="209460"/>
            <a:ext cx="8522733" cy="6058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6022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16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 descr="Screen Shot 2013-09-16 at 1.29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46" y="442953"/>
            <a:ext cx="8348889" cy="1866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3-09-16 at 1.32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38400"/>
            <a:ext cx="8335805" cy="1620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Screen Shot 2013-09-16 at 1.33.1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343400"/>
            <a:ext cx="8609051" cy="1610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9339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16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 descr="Screen Shot 2013-09-16 at 1.40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0" y="1178790"/>
            <a:ext cx="8369290" cy="3162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511436" y="5437026"/>
            <a:ext cx="50167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www.phrack.org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issues.html?issue</a:t>
            </a:r>
            <a:r>
              <a:rPr lang="en-US" dirty="0">
                <a:hlinkClick r:id="rId3"/>
              </a:rPr>
              <a:t>=61&amp;id=6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858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(Why) </a:t>
            </a:r>
            <a:r>
              <a:rPr lang="en-US" dirty="0" err="1" smtClean="0"/>
              <a:t>Doesn</a:t>
            </a:r>
            <a:r>
              <a:rPr lang="fr-FR" dirty="0" smtClean="0"/>
              <a:t>’</a:t>
            </a:r>
            <a:r>
              <a:rPr lang="en-US" dirty="0" smtClean="0"/>
              <a:t>t C++ solve this?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16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05041" y="2574845"/>
            <a:ext cx="5210681" cy="14465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Menlo Regular"/>
                <a:cs typeface="Menlo Regular"/>
              </a:rPr>
              <a:t>new</a:t>
            </a:r>
            <a:r>
              <a:rPr lang="en-US" sz="4400" dirty="0" smtClean="0">
                <a:latin typeface="Menlo Regular"/>
                <a:cs typeface="Menlo Regular"/>
              </a:rPr>
              <a:t> 			= </a:t>
            </a:r>
            <a:r>
              <a:rPr lang="en-US" sz="4400" b="1" dirty="0" err="1" smtClean="0">
                <a:latin typeface="Menlo Regular"/>
                <a:cs typeface="Menlo Regular"/>
              </a:rPr>
              <a:t>malloc</a:t>
            </a:r>
            <a:endParaRPr lang="en-US" sz="4400" b="1" dirty="0" smtClean="0">
              <a:latin typeface="Menlo Regular"/>
              <a:cs typeface="Menlo Regular"/>
            </a:endParaRPr>
          </a:p>
          <a:p>
            <a:r>
              <a:rPr lang="en-US" sz="4400" b="1" dirty="0" smtClean="0">
                <a:latin typeface="Menlo Regular"/>
                <a:cs typeface="Menlo Regular"/>
              </a:rPr>
              <a:t>delete</a:t>
            </a:r>
            <a:r>
              <a:rPr lang="en-US" sz="4400" dirty="0" smtClean="0">
                <a:latin typeface="Menlo Regular"/>
                <a:cs typeface="Menlo Regular"/>
              </a:rPr>
              <a:t> = </a:t>
            </a:r>
            <a:r>
              <a:rPr lang="en-US" sz="4400" b="1" dirty="0" smtClean="0">
                <a:latin typeface="Menlo Regular"/>
                <a:cs typeface="Menlo Regular"/>
              </a:rPr>
              <a:t>free</a:t>
            </a:r>
            <a:endParaRPr lang="en-US" sz="4400" b="1" dirty="0">
              <a:latin typeface="Menlo Regular"/>
              <a:cs typeface="Menl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350706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16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 descr="Screen Shot 2013-09-16 at 10.53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41" y="271181"/>
            <a:ext cx="8718762" cy="4330701"/>
          </a:xfrm>
          <a:prstGeom prst="rect">
            <a:avLst/>
          </a:prstGeom>
        </p:spPr>
      </p:pic>
      <p:pic>
        <p:nvPicPr>
          <p:cNvPr id="6" name="Picture 5" descr="Screen Shot 2013-09-16 at 10.54.1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t="41785" r="5222" b="13477"/>
          <a:stretch/>
        </p:blipFill>
        <p:spPr>
          <a:xfrm>
            <a:off x="623603" y="4547577"/>
            <a:ext cx="7696200" cy="838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3152" y="724989"/>
            <a:ext cx="3999988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Getting back to my story…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96949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“Willy-Nilly” Memory Management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16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3617344" y="1530930"/>
            <a:ext cx="1394775" cy="252887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43620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Systematic Memory Management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541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16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Picture 7" descr="Screen Shot 2013-09-16 at 1.46.17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69" y="268437"/>
            <a:ext cx="7632443" cy="5475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1193870" y="5928669"/>
            <a:ext cx="7734371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000" i="1" dirty="0"/>
              <a:t>Static Detection of Dynamic Memory </a:t>
            </a:r>
            <a:r>
              <a:rPr lang="en-US" sz="2000" i="1" dirty="0" smtClean="0"/>
              <a:t>Errors</a:t>
            </a:r>
            <a:r>
              <a:rPr lang="en-US" sz="2000" dirty="0" smtClean="0"/>
              <a:t>, David Evans, PLDI May 1996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55522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16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 descr="Screen Shot 2013-09-16 at 2.08.4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" t="7692" r="3439"/>
          <a:stretch/>
        </p:blipFill>
        <p:spPr>
          <a:xfrm>
            <a:off x="566983" y="806085"/>
            <a:ext cx="7936419" cy="3605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338517" y="145155"/>
            <a:ext cx="7734371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000" i="1" dirty="0"/>
              <a:t>Static Detection of Dynamic Memory </a:t>
            </a:r>
            <a:r>
              <a:rPr lang="en-US" sz="2000" i="1" dirty="0" smtClean="0"/>
              <a:t>Errors</a:t>
            </a:r>
            <a:r>
              <a:rPr lang="en-US" sz="2000" dirty="0" smtClean="0"/>
              <a:t>, David Evans, PLDI May 1996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76548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</a:p>
          <a:p>
            <a:r>
              <a:rPr lang="en-US" dirty="0" smtClean="0"/>
              <a:t>explicit vs. implicit memory management</a:t>
            </a:r>
          </a:p>
          <a:p>
            <a:r>
              <a:rPr lang="en-US" dirty="0" smtClean="0"/>
              <a:t>pointers in Rust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16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17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16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 descr="Screen Shot 2013-09-16 at 2.08.4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" t="7692" r="3439"/>
          <a:stretch/>
        </p:blipFill>
        <p:spPr>
          <a:xfrm>
            <a:off x="566983" y="806085"/>
            <a:ext cx="7936419" cy="3605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Screen Shot 2013-09-16 at 2.09.28 PM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0" y="3241063"/>
            <a:ext cx="8959488" cy="208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85800" y="5638800"/>
            <a:ext cx="7794922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Note: these are “compile-time” errors (just produced by a separate tool).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1338517" y="145155"/>
            <a:ext cx="7734371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000" i="1" dirty="0"/>
              <a:t>Static Detection of Dynamic Memory </a:t>
            </a:r>
            <a:r>
              <a:rPr lang="en-US" sz="2000" i="1" dirty="0" smtClean="0"/>
              <a:t>Errors</a:t>
            </a:r>
            <a:r>
              <a:rPr lang="en-US" sz="2000" dirty="0" smtClean="0"/>
              <a:t>, David Evans, PLDI May 1996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76177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802" r="22004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16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511712"/>
            <a:ext cx="32015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Annotations</a:t>
            </a:r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?</a:t>
            </a:r>
          </a:p>
          <a:p>
            <a:endParaRPr lang="en-US" sz="2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Where we are going, we don’t need annotations!</a:t>
            </a:r>
            <a:endParaRPr lang="en-US" sz="2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747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16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678974"/>
            <a:ext cx="7253753" cy="1631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A </a:t>
            </a:r>
            <a:r>
              <a:rPr lang="en-US" sz="2000" b="1" i="1" dirty="0"/>
              <a:t>box</a:t>
            </a:r>
            <a:r>
              <a:rPr lang="en-US" sz="2000" dirty="0"/>
              <a:t> is a reference to a heap allocation holding another value. There are two kinds of boxes: </a:t>
            </a:r>
            <a:r>
              <a:rPr lang="en-US" sz="2000" b="1" i="1" dirty="0"/>
              <a:t>managed boxes</a:t>
            </a:r>
            <a:r>
              <a:rPr lang="en-US" sz="2000" dirty="0"/>
              <a:t> and </a:t>
            </a:r>
            <a:r>
              <a:rPr lang="en-US" sz="2000" b="1" i="1" dirty="0"/>
              <a:t>owned boxes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r>
              <a:rPr lang="en-US" sz="2000" dirty="0"/>
              <a:t>An </a:t>
            </a:r>
            <a:r>
              <a:rPr lang="en-US" sz="2000" b="1" i="1" dirty="0"/>
              <a:t>owned box</a:t>
            </a:r>
            <a:r>
              <a:rPr lang="en-US" sz="2000" dirty="0"/>
              <a:t> type or value is constructed by the prefix tilde sigil </a:t>
            </a:r>
            <a:r>
              <a:rPr lang="en-US" sz="2000" b="1" dirty="0"/>
              <a:t>~</a:t>
            </a:r>
            <a:r>
              <a:rPr lang="en-US" sz="2000" dirty="0" smtClean="0"/>
              <a:t>.</a:t>
            </a:r>
            <a:endParaRPr lang="en-US" sz="2000" dirty="0"/>
          </a:p>
          <a:p>
            <a:pPr algn="r"/>
            <a:r>
              <a:rPr lang="en-US" sz="2000" dirty="0" smtClean="0"/>
              <a:t>Rust Manual, Section 9.1.4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19003" y="2630932"/>
            <a:ext cx="6033372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urier New"/>
                <a:cs typeface="Courier New"/>
              </a:rPr>
              <a:t>extern /*@only@*/ char *</a:t>
            </a:r>
            <a:r>
              <a:rPr lang="en-US" sz="2000" dirty="0" err="1" smtClean="0">
                <a:latin typeface="Courier New"/>
                <a:cs typeface="Courier New"/>
              </a:rPr>
              <a:t>gname</a:t>
            </a:r>
            <a:r>
              <a:rPr lang="en-US" sz="2000" dirty="0" smtClean="0">
                <a:latin typeface="Courier New"/>
                <a:cs typeface="Courier New"/>
              </a:rPr>
              <a:t>;</a:t>
            </a:r>
          </a:p>
          <a:p>
            <a:r>
              <a:rPr lang="en-US" sz="2000" dirty="0" smtClean="0">
                <a:latin typeface="Courier New"/>
                <a:cs typeface="Courier New"/>
              </a:rPr>
              <a:t>void </a:t>
            </a:r>
            <a:r>
              <a:rPr lang="en-US" sz="2000" dirty="0" err="1" smtClean="0">
                <a:latin typeface="Courier New"/>
                <a:cs typeface="Courier New"/>
              </a:rPr>
              <a:t>setName</a:t>
            </a:r>
            <a:r>
              <a:rPr lang="en-US" sz="2000" dirty="0" smtClean="0">
                <a:latin typeface="Courier New"/>
                <a:cs typeface="Courier New"/>
              </a:rPr>
              <a:t>(/*@temp@*/ char *</a:t>
            </a:r>
            <a:r>
              <a:rPr lang="en-US" sz="2000" dirty="0" err="1" smtClean="0">
                <a:latin typeface="Courier New"/>
                <a:cs typeface="Courier New"/>
              </a:rPr>
              <a:t>pname</a:t>
            </a:r>
            <a:r>
              <a:rPr lang="en-US" sz="2000" dirty="0" smtClean="0">
                <a:latin typeface="Courier New"/>
                <a:cs typeface="Courier New"/>
              </a:rPr>
              <a:t>) {</a:t>
            </a:r>
          </a:p>
          <a:p>
            <a:r>
              <a:rPr lang="en-US" sz="2000" dirty="0">
                <a:latin typeface="Courier New"/>
                <a:cs typeface="Courier New"/>
              </a:rPr>
              <a:t> </a:t>
            </a:r>
            <a:r>
              <a:rPr lang="en-US" sz="2000" dirty="0" smtClean="0">
                <a:latin typeface="Courier New"/>
                <a:cs typeface="Courier New"/>
              </a:rPr>
              <a:t>   </a:t>
            </a:r>
            <a:r>
              <a:rPr lang="en-US" sz="2000" dirty="0" err="1" smtClean="0">
                <a:latin typeface="Courier New"/>
                <a:cs typeface="Courier New"/>
              </a:rPr>
              <a:t>gname</a:t>
            </a:r>
            <a:r>
              <a:rPr lang="en-US" sz="2000" dirty="0" smtClean="0">
                <a:latin typeface="Courier New"/>
                <a:cs typeface="Courier New"/>
              </a:rPr>
              <a:t> = </a:t>
            </a:r>
            <a:r>
              <a:rPr lang="en-US" sz="2000" dirty="0" err="1" smtClean="0">
                <a:latin typeface="Courier New"/>
                <a:cs typeface="Courier New"/>
              </a:rPr>
              <a:t>pname</a:t>
            </a:r>
            <a:r>
              <a:rPr lang="en-US" sz="2000" dirty="0" smtClean="0">
                <a:latin typeface="Courier New"/>
                <a:cs typeface="Courier New"/>
              </a:rPr>
              <a:t>;</a:t>
            </a:r>
          </a:p>
          <a:p>
            <a:r>
              <a:rPr lang="en-US" sz="2000" dirty="0">
                <a:latin typeface="Courier New"/>
                <a:cs typeface="Courier New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975376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16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678974"/>
            <a:ext cx="7253753" cy="1631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A </a:t>
            </a:r>
            <a:r>
              <a:rPr lang="en-US" sz="2000" b="1" i="1" dirty="0"/>
              <a:t>box</a:t>
            </a:r>
            <a:r>
              <a:rPr lang="en-US" sz="2000" dirty="0"/>
              <a:t> is a reference to a heap allocation holding another value. There are two kinds of boxes: </a:t>
            </a:r>
            <a:r>
              <a:rPr lang="en-US" sz="2000" b="1" i="1" dirty="0"/>
              <a:t>managed boxes</a:t>
            </a:r>
            <a:r>
              <a:rPr lang="en-US" sz="2000" dirty="0"/>
              <a:t> and </a:t>
            </a:r>
            <a:r>
              <a:rPr lang="en-US" sz="2000" b="1" i="1" dirty="0"/>
              <a:t>owned boxes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r>
              <a:rPr lang="en-US" sz="2000" dirty="0"/>
              <a:t>An </a:t>
            </a:r>
            <a:r>
              <a:rPr lang="en-US" sz="2000" b="1" i="1" dirty="0"/>
              <a:t>owned box</a:t>
            </a:r>
            <a:r>
              <a:rPr lang="en-US" sz="2000" dirty="0"/>
              <a:t> type or value is constructed by the prefix tilde sigil </a:t>
            </a:r>
            <a:r>
              <a:rPr lang="en-US" sz="2000" b="1" dirty="0"/>
              <a:t>~</a:t>
            </a:r>
            <a:r>
              <a:rPr lang="en-US" sz="2000" dirty="0" smtClean="0"/>
              <a:t>.</a:t>
            </a:r>
            <a:endParaRPr lang="en-US" sz="2000" dirty="0"/>
          </a:p>
          <a:p>
            <a:pPr algn="r"/>
            <a:r>
              <a:rPr lang="en-US" sz="2000" dirty="0" smtClean="0"/>
              <a:t>Rust Manual, Section 9.1.4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19003" y="2630932"/>
            <a:ext cx="6033372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urier New"/>
                <a:cs typeface="Courier New"/>
              </a:rPr>
              <a:t>extern /*@only@*/ char *</a:t>
            </a:r>
            <a:r>
              <a:rPr lang="en-US" sz="2000" dirty="0" err="1" smtClean="0">
                <a:latin typeface="Courier New"/>
                <a:cs typeface="Courier New"/>
              </a:rPr>
              <a:t>gname</a:t>
            </a:r>
            <a:r>
              <a:rPr lang="en-US" sz="2000" dirty="0" smtClean="0">
                <a:latin typeface="Courier New"/>
                <a:cs typeface="Courier New"/>
              </a:rPr>
              <a:t>;</a:t>
            </a:r>
          </a:p>
          <a:p>
            <a:r>
              <a:rPr lang="en-US" sz="2000" dirty="0" smtClean="0">
                <a:latin typeface="Courier New"/>
                <a:cs typeface="Courier New"/>
              </a:rPr>
              <a:t>void </a:t>
            </a:r>
            <a:r>
              <a:rPr lang="en-US" sz="2000" dirty="0" err="1" smtClean="0">
                <a:latin typeface="Courier New"/>
                <a:cs typeface="Courier New"/>
              </a:rPr>
              <a:t>setName</a:t>
            </a:r>
            <a:r>
              <a:rPr lang="en-US" sz="2000" dirty="0" smtClean="0">
                <a:latin typeface="Courier New"/>
                <a:cs typeface="Courier New"/>
              </a:rPr>
              <a:t>(/*@temp@*/ char *</a:t>
            </a:r>
            <a:r>
              <a:rPr lang="en-US" sz="2000" dirty="0" err="1" smtClean="0">
                <a:latin typeface="Courier New"/>
                <a:cs typeface="Courier New"/>
              </a:rPr>
              <a:t>pname</a:t>
            </a:r>
            <a:r>
              <a:rPr lang="en-US" sz="2000" dirty="0" smtClean="0">
                <a:latin typeface="Courier New"/>
                <a:cs typeface="Courier New"/>
              </a:rPr>
              <a:t>) {</a:t>
            </a:r>
          </a:p>
          <a:p>
            <a:r>
              <a:rPr lang="en-US" sz="2000" dirty="0">
                <a:latin typeface="Courier New"/>
                <a:cs typeface="Courier New"/>
              </a:rPr>
              <a:t> </a:t>
            </a:r>
            <a:r>
              <a:rPr lang="en-US" sz="2000" dirty="0" smtClean="0">
                <a:latin typeface="Courier New"/>
                <a:cs typeface="Courier New"/>
              </a:rPr>
              <a:t>   </a:t>
            </a:r>
            <a:r>
              <a:rPr lang="en-US" sz="2000" dirty="0" err="1" smtClean="0">
                <a:latin typeface="Courier New"/>
                <a:cs typeface="Courier New"/>
              </a:rPr>
              <a:t>gname</a:t>
            </a:r>
            <a:r>
              <a:rPr lang="en-US" sz="2000" dirty="0" smtClean="0">
                <a:latin typeface="Courier New"/>
                <a:cs typeface="Courier New"/>
              </a:rPr>
              <a:t> = </a:t>
            </a:r>
            <a:r>
              <a:rPr lang="en-US" sz="2000" dirty="0" err="1" smtClean="0">
                <a:latin typeface="Courier New"/>
                <a:cs typeface="Courier New"/>
              </a:rPr>
              <a:t>pname</a:t>
            </a:r>
            <a:r>
              <a:rPr lang="en-US" sz="2000" dirty="0" smtClean="0">
                <a:latin typeface="Courier New"/>
                <a:cs typeface="Courier New"/>
              </a:rPr>
              <a:t>;</a:t>
            </a:r>
          </a:p>
          <a:p>
            <a:r>
              <a:rPr lang="en-US" sz="2000" dirty="0">
                <a:latin typeface="Courier New"/>
                <a:cs typeface="Courier New"/>
              </a:rPr>
              <a:t>}</a:t>
            </a:r>
          </a:p>
        </p:txBody>
      </p:sp>
      <p:sp>
        <p:nvSpPr>
          <p:cNvPr id="2" name="Rectangle 1"/>
          <p:cNvSpPr/>
          <p:nvPr/>
        </p:nvSpPr>
        <p:spPr>
          <a:xfrm>
            <a:off x="3557332" y="3687532"/>
            <a:ext cx="4924935" cy="22467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dirty="0"/>
              <a:t>static </a:t>
            </a:r>
            <a:r>
              <a:rPr lang="en-US" sz="2800" dirty="0" err="1"/>
              <a:t>gname</a:t>
            </a:r>
            <a:r>
              <a:rPr lang="en-US" sz="2800" dirty="0"/>
              <a:t> : </a:t>
            </a:r>
            <a:r>
              <a:rPr lang="en-US" sz="2800" b="1" dirty="0"/>
              <a:t>~</a:t>
            </a:r>
            <a:r>
              <a:rPr lang="en-US" sz="2800" dirty="0" err="1"/>
              <a:t>str</a:t>
            </a:r>
            <a:r>
              <a:rPr lang="en-US" sz="2800" dirty="0"/>
              <a:t> = </a:t>
            </a:r>
            <a:r>
              <a:rPr lang="en-US" sz="2800" b="1" dirty="0"/>
              <a:t>~</a:t>
            </a:r>
            <a:r>
              <a:rPr lang="en-US" sz="2800" dirty="0"/>
              <a:t>"";</a:t>
            </a:r>
          </a:p>
          <a:p>
            <a:endParaRPr lang="en-US" sz="2800" dirty="0"/>
          </a:p>
          <a:p>
            <a:r>
              <a:rPr lang="en-US" sz="2800" dirty="0" err="1"/>
              <a:t>fn</a:t>
            </a:r>
            <a:r>
              <a:rPr lang="en-US" sz="2800" dirty="0"/>
              <a:t> </a:t>
            </a:r>
            <a:r>
              <a:rPr lang="en-US" sz="2800" dirty="0" err="1"/>
              <a:t>set_name</a:t>
            </a:r>
            <a:r>
              <a:rPr lang="en-US" sz="2800" dirty="0"/>
              <a:t>(</a:t>
            </a:r>
            <a:r>
              <a:rPr lang="en-US" sz="2800" dirty="0" err="1"/>
              <a:t>pname</a:t>
            </a:r>
            <a:r>
              <a:rPr lang="en-US" sz="2800" dirty="0"/>
              <a:t> : </a:t>
            </a:r>
            <a:r>
              <a:rPr lang="en-US" sz="2800" b="1" dirty="0"/>
              <a:t>&amp;</a:t>
            </a:r>
            <a:r>
              <a:rPr lang="en-US" sz="2800" dirty="0" err="1"/>
              <a:t>str</a:t>
            </a:r>
            <a:r>
              <a:rPr lang="en-US" sz="2800" dirty="0"/>
              <a:t>) {</a:t>
            </a:r>
          </a:p>
          <a:p>
            <a:r>
              <a:rPr lang="en-US" sz="2800" dirty="0"/>
              <a:t>    </a:t>
            </a:r>
            <a:r>
              <a:rPr lang="en-US" sz="2800" dirty="0" err="1"/>
              <a:t>gname</a:t>
            </a:r>
            <a:r>
              <a:rPr lang="en-US" sz="2800" dirty="0"/>
              <a:t> = </a:t>
            </a:r>
            <a:r>
              <a:rPr lang="en-US" sz="2800" dirty="0" err="1"/>
              <a:t>pname</a:t>
            </a:r>
            <a:r>
              <a:rPr lang="en-US" sz="2800" dirty="0"/>
              <a:t>;</a:t>
            </a:r>
          </a:p>
          <a:p>
            <a:r>
              <a:rPr lang="en-US" sz="2800" dirty="0" smtClean="0"/>
              <a:t>}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32779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16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6230" y="56701"/>
            <a:ext cx="8256037" cy="28315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urier New"/>
                <a:cs typeface="Courier New"/>
              </a:rPr>
              <a:t>extern /*@only@*/ char *</a:t>
            </a:r>
            <a:r>
              <a:rPr lang="en-US" sz="2000" dirty="0" err="1" smtClean="0">
                <a:latin typeface="Courier New"/>
                <a:cs typeface="Courier New"/>
              </a:rPr>
              <a:t>gname</a:t>
            </a:r>
            <a:r>
              <a:rPr lang="en-US" sz="2000" dirty="0" smtClean="0">
                <a:latin typeface="Courier New"/>
                <a:cs typeface="Courier New"/>
              </a:rPr>
              <a:t>;</a:t>
            </a:r>
          </a:p>
          <a:p>
            <a:r>
              <a:rPr lang="en-US" sz="2000" dirty="0" smtClean="0">
                <a:latin typeface="Courier New"/>
                <a:cs typeface="Courier New"/>
              </a:rPr>
              <a:t>void </a:t>
            </a:r>
            <a:r>
              <a:rPr lang="en-US" sz="2000" dirty="0" err="1" smtClean="0">
                <a:latin typeface="Courier New"/>
                <a:cs typeface="Courier New"/>
              </a:rPr>
              <a:t>setName</a:t>
            </a:r>
            <a:r>
              <a:rPr lang="en-US" sz="2000" dirty="0" smtClean="0">
                <a:latin typeface="Courier New"/>
                <a:cs typeface="Courier New"/>
              </a:rPr>
              <a:t>(/*@temp@*/ char *</a:t>
            </a:r>
            <a:r>
              <a:rPr lang="en-US" sz="2000" dirty="0" err="1" smtClean="0">
                <a:latin typeface="Courier New"/>
                <a:cs typeface="Courier New"/>
              </a:rPr>
              <a:t>pname</a:t>
            </a:r>
            <a:r>
              <a:rPr lang="en-US" sz="2000" dirty="0" smtClean="0">
                <a:latin typeface="Courier New"/>
                <a:cs typeface="Courier New"/>
              </a:rPr>
              <a:t>) {</a:t>
            </a:r>
          </a:p>
          <a:p>
            <a:r>
              <a:rPr lang="en-US" sz="2000" dirty="0">
                <a:latin typeface="Courier New"/>
                <a:cs typeface="Courier New"/>
              </a:rPr>
              <a:t> </a:t>
            </a:r>
            <a:r>
              <a:rPr lang="en-US" sz="2000" dirty="0" smtClean="0">
                <a:latin typeface="Courier New"/>
                <a:cs typeface="Courier New"/>
              </a:rPr>
              <a:t>   </a:t>
            </a:r>
            <a:r>
              <a:rPr lang="en-US" sz="2000" dirty="0" err="1" smtClean="0">
                <a:latin typeface="Courier New"/>
                <a:cs typeface="Courier New"/>
              </a:rPr>
              <a:t>gname</a:t>
            </a:r>
            <a:r>
              <a:rPr lang="en-US" sz="2000" dirty="0" smtClean="0">
                <a:latin typeface="Courier New"/>
                <a:cs typeface="Courier New"/>
              </a:rPr>
              <a:t> = </a:t>
            </a:r>
            <a:r>
              <a:rPr lang="en-US" sz="2000" dirty="0" err="1" smtClean="0">
                <a:latin typeface="Courier New"/>
                <a:cs typeface="Courier New"/>
              </a:rPr>
              <a:t>pname</a:t>
            </a:r>
            <a:r>
              <a:rPr lang="en-US" sz="2000" dirty="0" smtClean="0">
                <a:latin typeface="Courier New"/>
                <a:cs typeface="Courier New"/>
              </a:rPr>
              <a:t>;</a:t>
            </a:r>
          </a:p>
          <a:p>
            <a:r>
              <a:rPr lang="en-US" sz="2000" dirty="0" smtClean="0">
                <a:latin typeface="Courier New"/>
                <a:cs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800000"/>
                </a:solidFill>
                <a:latin typeface="Courier New"/>
                <a:cs typeface="Courier New"/>
              </a:rPr>
              <a:t>gash&gt; splint </a:t>
            </a:r>
            <a:r>
              <a:rPr lang="en-US" sz="1600" b="1" dirty="0" err="1" smtClean="0">
                <a:solidFill>
                  <a:srgbClr val="800000"/>
                </a:solidFill>
                <a:latin typeface="Courier New"/>
                <a:cs typeface="Courier New"/>
              </a:rPr>
              <a:t>sample.c</a:t>
            </a:r>
            <a:endParaRPr lang="en-US" sz="1600" b="1" dirty="0" smtClean="0">
              <a:solidFill>
                <a:srgbClr val="800000"/>
              </a:solidFill>
              <a:latin typeface="Courier New"/>
              <a:cs typeface="Courier New"/>
            </a:endParaRPr>
          </a:p>
          <a:p>
            <a:r>
              <a:rPr lang="en-US" sz="1600" b="1" dirty="0" smtClean="0">
                <a:solidFill>
                  <a:srgbClr val="800000"/>
                </a:solidFill>
                <a:latin typeface="Courier New"/>
                <a:cs typeface="Courier New"/>
              </a:rPr>
              <a:t>sample.c</a:t>
            </a:r>
            <a:r>
              <a:rPr lang="en-US" sz="1600" b="1" dirty="0">
                <a:solidFill>
                  <a:srgbClr val="800000"/>
                </a:solidFill>
                <a:latin typeface="Courier New"/>
                <a:cs typeface="Courier New"/>
              </a:rPr>
              <a:t>:5: Only storage </a:t>
            </a:r>
            <a:r>
              <a:rPr lang="en-US" sz="1600" b="1" dirty="0" err="1">
                <a:solidFill>
                  <a:srgbClr val="800000"/>
                </a:solidFill>
                <a:latin typeface="Courier New"/>
                <a:cs typeface="Courier New"/>
              </a:rPr>
              <a:t>gname</a:t>
            </a:r>
            <a:r>
              <a:rPr lang="en-US" sz="1600" b="1" dirty="0">
                <a:solidFill>
                  <a:srgbClr val="800000"/>
                </a:solidFill>
                <a:latin typeface="Courier New"/>
                <a:cs typeface="Courier New"/>
              </a:rPr>
              <a:t> not released before assignment:</a:t>
            </a:r>
          </a:p>
          <a:p>
            <a:r>
              <a:rPr lang="en-US" sz="1600" b="1" dirty="0" smtClean="0">
                <a:solidFill>
                  <a:srgbClr val="800000"/>
                </a:solidFill>
                <a:latin typeface="Courier New"/>
                <a:cs typeface="Courier New"/>
              </a:rPr>
              <a:t>   </a:t>
            </a:r>
            <a:r>
              <a:rPr lang="en-US" sz="1600" b="1" dirty="0" err="1" smtClean="0">
                <a:solidFill>
                  <a:srgbClr val="800000"/>
                </a:solidFill>
                <a:latin typeface="Courier New"/>
                <a:cs typeface="Courier New"/>
              </a:rPr>
              <a:t>gname</a:t>
            </a:r>
            <a:r>
              <a:rPr lang="en-US" sz="1600" b="1" dirty="0" smtClean="0">
                <a:solidFill>
                  <a:srgbClr val="800000"/>
                </a:solidFill>
                <a:latin typeface="Courier New"/>
                <a:cs typeface="Courier New"/>
              </a:rPr>
              <a:t> </a:t>
            </a:r>
            <a:r>
              <a:rPr lang="en-US" sz="1600" b="1" dirty="0">
                <a:solidFill>
                  <a:srgbClr val="800000"/>
                </a:solidFill>
                <a:latin typeface="Courier New"/>
                <a:cs typeface="Courier New"/>
              </a:rPr>
              <a:t>= </a:t>
            </a:r>
            <a:r>
              <a:rPr lang="en-US" sz="1600" b="1" dirty="0" err="1" smtClean="0">
                <a:solidFill>
                  <a:srgbClr val="800000"/>
                </a:solidFill>
                <a:latin typeface="Courier New"/>
                <a:cs typeface="Courier New"/>
              </a:rPr>
              <a:t>pname</a:t>
            </a:r>
            <a:endParaRPr lang="en-US" sz="1600" b="1" dirty="0">
              <a:solidFill>
                <a:srgbClr val="800000"/>
              </a:solidFill>
              <a:latin typeface="Courier New"/>
              <a:cs typeface="Courier New"/>
            </a:endParaRPr>
          </a:p>
          <a:p>
            <a:r>
              <a:rPr lang="en-US" sz="1600" b="1" dirty="0" smtClean="0">
                <a:solidFill>
                  <a:srgbClr val="800000"/>
                </a:solidFill>
                <a:latin typeface="Courier New"/>
                <a:cs typeface="Courier New"/>
              </a:rPr>
              <a:t>   sample.c</a:t>
            </a:r>
            <a:r>
              <a:rPr lang="en-US" sz="1600" b="1" dirty="0">
                <a:solidFill>
                  <a:srgbClr val="800000"/>
                </a:solidFill>
                <a:latin typeface="Courier New"/>
                <a:cs typeface="Courier New"/>
              </a:rPr>
              <a:t>:1: Storage </a:t>
            </a:r>
            <a:r>
              <a:rPr lang="en-US" sz="1600" b="1" dirty="0" err="1">
                <a:solidFill>
                  <a:srgbClr val="800000"/>
                </a:solidFill>
                <a:latin typeface="Courier New"/>
                <a:cs typeface="Courier New"/>
              </a:rPr>
              <a:t>gname</a:t>
            </a:r>
            <a:r>
              <a:rPr lang="en-US" sz="1600" b="1" dirty="0">
                <a:solidFill>
                  <a:srgbClr val="800000"/>
                </a:solidFill>
                <a:latin typeface="Courier New"/>
                <a:cs typeface="Courier New"/>
              </a:rPr>
              <a:t> becomes </a:t>
            </a:r>
            <a:r>
              <a:rPr lang="en-US" sz="1600" b="1" dirty="0" smtClean="0">
                <a:solidFill>
                  <a:srgbClr val="800000"/>
                </a:solidFill>
                <a:latin typeface="Courier New"/>
                <a:cs typeface="Courier New"/>
              </a:rPr>
              <a:t>only</a:t>
            </a:r>
            <a:endParaRPr lang="en-US" sz="1600" b="1" dirty="0">
              <a:solidFill>
                <a:srgbClr val="800000"/>
              </a:solidFill>
              <a:latin typeface="Courier New"/>
              <a:cs typeface="Courier New"/>
            </a:endParaRPr>
          </a:p>
          <a:p>
            <a:r>
              <a:rPr lang="en-US" sz="1600" b="1" dirty="0">
                <a:solidFill>
                  <a:srgbClr val="800000"/>
                </a:solidFill>
                <a:latin typeface="Courier New"/>
                <a:cs typeface="Courier New"/>
              </a:rPr>
              <a:t>sample.c:5: Temp storage </a:t>
            </a:r>
            <a:r>
              <a:rPr lang="en-US" sz="1600" b="1" dirty="0" err="1">
                <a:solidFill>
                  <a:srgbClr val="800000"/>
                </a:solidFill>
                <a:latin typeface="Courier New"/>
                <a:cs typeface="Courier New"/>
              </a:rPr>
              <a:t>pname</a:t>
            </a:r>
            <a:r>
              <a:rPr lang="en-US" sz="1600" b="1" dirty="0">
                <a:solidFill>
                  <a:srgbClr val="800000"/>
                </a:solidFill>
                <a:latin typeface="Courier New"/>
                <a:cs typeface="Courier New"/>
              </a:rPr>
              <a:t> assigned to only: </a:t>
            </a:r>
            <a:r>
              <a:rPr lang="en-US" sz="1600" b="1" dirty="0" err="1">
                <a:solidFill>
                  <a:srgbClr val="800000"/>
                </a:solidFill>
                <a:latin typeface="Courier New"/>
                <a:cs typeface="Courier New"/>
              </a:rPr>
              <a:t>gname</a:t>
            </a:r>
            <a:r>
              <a:rPr lang="en-US" sz="1600" b="1" dirty="0">
                <a:solidFill>
                  <a:srgbClr val="800000"/>
                </a:solidFill>
                <a:latin typeface="Courier New"/>
                <a:cs typeface="Courier New"/>
              </a:rPr>
              <a:t> = </a:t>
            </a:r>
            <a:r>
              <a:rPr lang="en-US" sz="1600" b="1" dirty="0" err="1" smtClean="0">
                <a:solidFill>
                  <a:srgbClr val="800000"/>
                </a:solidFill>
                <a:latin typeface="Courier New"/>
                <a:cs typeface="Courier New"/>
              </a:rPr>
              <a:t>pname</a:t>
            </a:r>
            <a:endParaRPr lang="en-US" sz="1600" b="1" dirty="0">
              <a:solidFill>
                <a:srgbClr val="800000"/>
              </a:solidFill>
              <a:latin typeface="Courier New"/>
              <a:cs typeface="Courier New"/>
            </a:endParaRPr>
          </a:p>
          <a:p>
            <a:r>
              <a:rPr lang="en-US" sz="1600" b="1" dirty="0" smtClean="0">
                <a:solidFill>
                  <a:srgbClr val="800000"/>
                </a:solidFill>
                <a:latin typeface="Courier New"/>
                <a:cs typeface="Courier New"/>
              </a:rPr>
              <a:t>   sample.c</a:t>
            </a:r>
            <a:r>
              <a:rPr lang="en-US" sz="1600" b="1" dirty="0">
                <a:solidFill>
                  <a:srgbClr val="800000"/>
                </a:solidFill>
                <a:latin typeface="Courier New"/>
                <a:cs typeface="Courier New"/>
              </a:rPr>
              <a:t>:3: Storage </a:t>
            </a:r>
            <a:r>
              <a:rPr lang="en-US" sz="1600" b="1" dirty="0" err="1">
                <a:solidFill>
                  <a:srgbClr val="800000"/>
                </a:solidFill>
                <a:latin typeface="Courier New"/>
                <a:cs typeface="Courier New"/>
              </a:rPr>
              <a:t>pname</a:t>
            </a:r>
            <a:r>
              <a:rPr lang="en-US" sz="1600" b="1" dirty="0">
                <a:solidFill>
                  <a:srgbClr val="800000"/>
                </a:solidFill>
                <a:latin typeface="Courier New"/>
                <a:cs typeface="Courier New"/>
              </a:rPr>
              <a:t> becomes temp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2971800"/>
            <a:ext cx="8460570" cy="31700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dirty="0"/>
              <a:t>static </a:t>
            </a:r>
            <a:r>
              <a:rPr lang="en-US" sz="2800" dirty="0" err="1"/>
              <a:t>gname</a:t>
            </a:r>
            <a:r>
              <a:rPr lang="en-US" sz="2800" dirty="0"/>
              <a:t> : </a:t>
            </a:r>
            <a:r>
              <a:rPr lang="en-US" sz="2800" b="1" dirty="0"/>
              <a:t>~</a:t>
            </a:r>
            <a:r>
              <a:rPr lang="en-US" sz="2800" dirty="0" err="1"/>
              <a:t>str</a:t>
            </a:r>
            <a:r>
              <a:rPr lang="en-US" sz="2800" dirty="0"/>
              <a:t> = </a:t>
            </a:r>
            <a:r>
              <a:rPr lang="en-US" sz="2800" b="1" dirty="0"/>
              <a:t>~</a:t>
            </a:r>
            <a:r>
              <a:rPr lang="en-US" sz="2000" dirty="0"/>
              <a:t>"Where we're going, we don't need roads</a:t>
            </a:r>
            <a:r>
              <a:rPr lang="en-US" sz="2000" dirty="0" smtClean="0"/>
              <a:t>!”</a:t>
            </a:r>
            <a:r>
              <a:rPr lang="en-US" sz="2800" dirty="0" smtClean="0"/>
              <a:t>;</a:t>
            </a:r>
            <a:endParaRPr lang="en-US" sz="2800" dirty="0"/>
          </a:p>
          <a:p>
            <a:r>
              <a:rPr lang="en-US" sz="2800" dirty="0" err="1"/>
              <a:t>fn</a:t>
            </a:r>
            <a:r>
              <a:rPr lang="en-US" sz="2800" dirty="0"/>
              <a:t> </a:t>
            </a:r>
            <a:r>
              <a:rPr lang="en-US" sz="2800" dirty="0" err="1"/>
              <a:t>set_name</a:t>
            </a:r>
            <a:r>
              <a:rPr lang="en-US" sz="2800" dirty="0"/>
              <a:t>(</a:t>
            </a:r>
            <a:r>
              <a:rPr lang="en-US" sz="2800" dirty="0" err="1"/>
              <a:t>pname</a:t>
            </a:r>
            <a:r>
              <a:rPr lang="en-US" sz="2800" dirty="0"/>
              <a:t> : </a:t>
            </a:r>
            <a:r>
              <a:rPr lang="en-US" sz="2800" b="1" dirty="0"/>
              <a:t>&amp;</a:t>
            </a:r>
            <a:r>
              <a:rPr lang="en-US" sz="2800" dirty="0" err="1"/>
              <a:t>str</a:t>
            </a:r>
            <a:r>
              <a:rPr lang="en-US" sz="2800" dirty="0"/>
              <a:t>) {</a:t>
            </a:r>
          </a:p>
          <a:p>
            <a:r>
              <a:rPr lang="en-US" sz="2800" dirty="0"/>
              <a:t>    </a:t>
            </a:r>
            <a:r>
              <a:rPr lang="en-US" sz="2800" dirty="0" err="1"/>
              <a:t>gname</a:t>
            </a:r>
            <a:r>
              <a:rPr lang="en-US" sz="2800" dirty="0"/>
              <a:t> = </a:t>
            </a:r>
            <a:r>
              <a:rPr lang="en-US" sz="2800" dirty="0" err="1"/>
              <a:t>pname</a:t>
            </a:r>
            <a:r>
              <a:rPr lang="en-US" sz="2800" dirty="0"/>
              <a:t>;</a:t>
            </a:r>
          </a:p>
          <a:p>
            <a:r>
              <a:rPr lang="en-US" sz="2800" dirty="0" smtClean="0"/>
              <a:t>}</a:t>
            </a:r>
          </a:p>
          <a:p>
            <a:r>
              <a:rPr lang="en-US" sz="2800" b="1" dirty="0" smtClean="0"/>
              <a:t>gash&gt; </a:t>
            </a:r>
            <a:r>
              <a:rPr lang="en-US" sz="2800" b="1" dirty="0" err="1" smtClean="0"/>
              <a:t>rustc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sample.rs</a:t>
            </a:r>
            <a:endParaRPr lang="en-US" sz="2800" b="1" dirty="0" smtClean="0"/>
          </a:p>
          <a:p>
            <a:r>
              <a:rPr lang="en-US" sz="2000" b="1" dirty="0"/>
              <a:t>sample.rs:4:12: 4:17 error: mismatched types: expected `~</a:t>
            </a:r>
            <a:r>
              <a:rPr lang="en-US" sz="2000" b="1" dirty="0" err="1"/>
              <a:t>str</a:t>
            </a:r>
            <a:r>
              <a:rPr lang="en-US" sz="2000" b="1" dirty="0"/>
              <a:t>` but found `&amp;</a:t>
            </a:r>
            <a:r>
              <a:rPr lang="en-US" sz="2000" b="1" dirty="0" err="1"/>
              <a:t>str</a:t>
            </a:r>
            <a:r>
              <a:rPr lang="en-US" sz="2000" b="1" dirty="0"/>
              <a:t>` </a:t>
            </a:r>
            <a:endParaRPr lang="en-US" sz="2000" b="1" dirty="0" smtClean="0"/>
          </a:p>
          <a:p>
            <a:r>
              <a:rPr lang="en-US" sz="2000" b="1" dirty="0"/>
              <a:t> </a:t>
            </a:r>
            <a:r>
              <a:rPr lang="en-US" sz="2000" b="1" dirty="0" smtClean="0"/>
              <a:t>  (</a:t>
            </a:r>
            <a:r>
              <a:rPr lang="en-US" sz="2000" b="1" dirty="0" err="1"/>
              <a:t>str</a:t>
            </a:r>
            <a:r>
              <a:rPr lang="en-US" sz="2000" b="1" dirty="0"/>
              <a:t> storage differs: expected ~ but found &amp;)</a:t>
            </a:r>
          </a:p>
          <a:p>
            <a:r>
              <a:rPr lang="en-US" sz="2000" b="1" dirty="0"/>
              <a:t>sample.rs:4     </a:t>
            </a:r>
            <a:r>
              <a:rPr lang="en-US" sz="2000" b="1" dirty="0" err="1"/>
              <a:t>gname</a:t>
            </a:r>
            <a:r>
              <a:rPr lang="en-US" sz="2000" b="1" dirty="0"/>
              <a:t> = </a:t>
            </a:r>
            <a:r>
              <a:rPr lang="en-US" sz="2000" b="1" dirty="0" err="1"/>
              <a:t>pname</a:t>
            </a:r>
            <a:r>
              <a:rPr lang="en-US" sz="2000" b="1" dirty="0" smtClean="0"/>
              <a:t>;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56043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16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367264"/>
            <a:ext cx="6510877" cy="34163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static </a:t>
            </a:r>
            <a:r>
              <a:rPr lang="en-US" sz="2400" dirty="0" err="1"/>
              <a:t>gname</a:t>
            </a:r>
            <a:r>
              <a:rPr lang="en-US" sz="2400" dirty="0"/>
              <a:t> : ~</a:t>
            </a:r>
            <a:r>
              <a:rPr lang="en-US" sz="2400" dirty="0" err="1"/>
              <a:t>str</a:t>
            </a:r>
            <a:r>
              <a:rPr lang="en-US" sz="2400" dirty="0"/>
              <a:t> = ~"annotations";</a:t>
            </a:r>
          </a:p>
          <a:p>
            <a:endParaRPr lang="en-US" sz="2400" dirty="0"/>
          </a:p>
          <a:p>
            <a:r>
              <a:rPr lang="en-US" sz="2400" dirty="0" err="1"/>
              <a:t>fn</a:t>
            </a:r>
            <a:r>
              <a:rPr lang="en-US" sz="2400" dirty="0"/>
              <a:t> </a:t>
            </a:r>
            <a:r>
              <a:rPr lang="en-US" sz="2400" dirty="0" err="1"/>
              <a:t>set_name</a:t>
            </a:r>
            <a:r>
              <a:rPr lang="en-US" sz="2400" dirty="0"/>
              <a:t>(</a:t>
            </a:r>
            <a:r>
              <a:rPr lang="en-US" sz="2400" dirty="0" err="1"/>
              <a:t>pname</a:t>
            </a:r>
            <a:r>
              <a:rPr lang="en-US" sz="2400" dirty="0"/>
              <a:t> : </a:t>
            </a:r>
            <a:r>
              <a:rPr lang="en-US" sz="2400" b="1" dirty="0">
                <a:solidFill>
                  <a:srgbClr val="800000"/>
                </a:solidFill>
              </a:rPr>
              <a:t>~</a:t>
            </a:r>
            <a:r>
              <a:rPr lang="en-US" sz="2400" dirty="0" err="1"/>
              <a:t>str</a:t>
            </a:r>
            <a:r>
              <a:rPr lang="en-US" sz="2400" dirty="0"/>
              <a:t>) {</a:t>
            </a:r>
          </a:p>
          <a:p>
            <a:r>
              <a:rPr lang="en-US" sz="2400" dirty="0"/>
              <a:t>    </a:t>
            </a:r>
            <a:r>
              <a:rPr lang="en-US" sz="2400" dirty="0" err="1"/>
              <a:t>gname</a:t>
            </a:r>
            <a:r>
              <a:rPr lang="en-US" sz="2400" dirty="0"/>
              <a:t> = </a:t>
            </a:r>
            <a:r>
              <a:rPr lang="en-US" sz="2400" dirty="0" err="1"/>
              <a:t>pname</a:t>
            </a:r>
            <a:r>
              <a:rPr lang="en-US" sz="2400" dirty="0"/>
              <a:t>;</a:t>
            </a:r>
          </a:p>
          <a:p>
            <a:r>
              <a:rPr lang="en-US" sz="2400" dirty="0"/>
              <a:t>}</a:t>
            </a:r>
          </a:p>
          <a:p>
            <a:endParaRPr lang="en-US" sz="2400" dirty="0"/>
          </a:p>
          <a:p>
            <a:r>
              <a:rPr lang="en-US" sz="2400" dirty="0" err="1"/>
              <a:t>fn</a:t>
            </a:r>
            <a:r>
              <a:rPr lang="en-US" sz="2400" dirty="0"/>
              <a:t> main() {</a:t>
            </a:r>
          </a:p>
          <a:p>
            <a:r>
              <a:rPr lang="en-US" sz="2400" dirty="0"/>
              <a:t>    </a:t>
            </a:r>
            <a:r>
              <a:rPr lang="en-US" sz="2400" dirty="0" err="1"/>
              <a:t>set_name</a:t>
            </a:r>
            <a:r>
              <a:rPr lang="en-US" sz="2400" dirty="0"/>
              <a:t>("roads");</a:t>
            </a:r>
          </a:p>
          <a:p>
            <a:r>
              <a:rPr lang="en-US" sz="2400" dirty="0"/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747483" y="3932472"/>
            <a:ext cx="7848600" cy="19389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/>
              <a:t>gash&gt; </a:t>
            </a:r>
            <a:r>
              <a:rPr lang="en-US" sz="2400" b="1" dirty="0" err="1" smtClean="0"/>
              <a:t>rustc</a:t>
            </a:r>
            <a:r>
              <a:rPr lang="en-US" sz="2400" b="1" dirty="0" smtClean="0"/>
              <a:t> </a:t>
            </a:r>
            <a:r>
              <a:rPr lang="en-US" sz="2400" b="1" dirty="0"/>
              <a:t>sample2.rs</a:t>
            </a:r>
          </a:p>
          <a:p>
            <a:r>
              <a:rPr lang="en-US" sz="2400" b="1" dirty="0"/>
              <a:t>sample2.rs:8:13: 8:20 error: mismatched types: expected `~</a:t>
            </a:r>
            <a:r>
              <a:rPr lang="en-US" sz="2400" b="1" dirty="0" err="1"/>
              <a:t>str</a:t>
            </a:r>
            <a:r>
              <a:rPr lang="en-US" sz="2400" b="1" dirty="0"/>
              <a:t>` but found `&amp;'static </a:t>
            </a:r>
            <a:r>
              <a:rPr lang="en-US" sz="2400" b="1" dirty="0" err="1"/>
              <a:t>str</a:t>
            </a:r>
            <a:r>
              <a:rPr lang="en-US" sz="2400" b="1" dirty="0"/>
              <a:t>` (</a:t>
            </a:r>
            <a:r>
              <a:rPr lang="en-US" sz="2400" b="1" dirty="0" err="1"/>
              <a:t>str</a:t>
            </a:r>
            <a:r>
              <a:rPr lang="en-US" sz="2400" b="1" dirty="0"/>
              <a:t> storage differs: expected ~ but found &amp;'static )</a:t>
            </a:r>
          </a:p>
          <a:p>
            <a:r>
              <a:rPr lang="en-US" sz="2400" b="1" dirty="0"/>
              <a:t>sample2.rs:8     </a:t>
            </a:r>
            <a:r>
              <a:rPr lang="en-US" sz="2400" b="1" dirty="0" err="1"/>
              <a:t>set_name</a:t>
            </a:r>
            <a:r>
              <a:rPr lang="en-US" sz="2400" b="1" dirty="0"/>
              <a:t>("roads")</a:t>
            </a:r>
            <a:r>
              <a:rPr lang="en-US" sz="2400" b="1" dirty="0" smtClean="0"/>
              <a:t>;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99838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16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367264"/>
            <a:ext cx="6510877" cy="34163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static </a:t>
            </a:r>
            <a:r>
              <a:rPr lang="en-US" sz="2400" dirty="0" err="1"/>
              <a:t>gname</a:t>
            </a:r>
            <a:r>
              <a:rPr lang="en-US" sz="2400" dirty="0"/>
              <a:t> : ~</a:t>
            </a:r>
            <a:r>
              <a:rPr lang="en-US" sz="2400" dirty="0" err="1"/>
              <a:t>str</a:t>
            </a:r>
            <a:r>
              <a:rPr lang="en-US" sz="2400" dirty="0"/>
              <a:t> = ~"annotations";</a:t>
            </a:r>
          </a:p>
          <a:p>
            <a:endParaRPr lang="en-US" sz="2400" dirty="0"/>
          </a:p>
          <a:p>
            <a:r>
              <a:rPr lang="en-US" sz="2400" dirty="0" err="1"/>
              <a:t>fn</a:t>
            </a:r>
            <a:r>
              <a:rPr lang="en-US" sz="2400" dirty="0"/>
              <a:t> </a:t>
            </a:r>
            <a:r>
              <a:rPr lang="en-US" sz="2400" dirty="0" err="1"/>
              <a:t>set_name</a:t>
            </a:r>
            <a:r>
              <a:rPr lang="en-US" sz="2400" dirty="0"/>
              <a:t>(</a:t>
            </a:r>
            <a:r>
              <a:rPr lang="en-US" sz="2400" dirty="0" err="1"/>
              <a:t>pname</a:t>
            </a:r>
            <a:r>
              <a:rPr lang="en-US" sz="2400" dirty="0"/>
              <a:t> : </a:t>
            </a:r>
            <a:r>
              <a:rPr lang="en-US" sz="2400" b="1" dirty="0">
                <a:solidFill>
                  <a:srgbClr val="800000"/>
                </a:solidFill>
              </a:rPr>
              <a:t>~</a:t>
            </a:r>
            <a:r>
              <a:rPr lang="en-US" sz="2400" dirty="0" err="1"/>
              <a:t>str</a:t>
            </a:r>
            <a:r>
              <a:rPr lang="en-US" sz="2400" dirty="0"/>
              <a:t>) {</a:t>
            </a:r>
          </a:p>
          <a:p>
            <a:r>
              <a:rPr lang="en-US" sz="2400" dirty="0"/>
              <a:t>    </a:t>
            </a:r>
            <a:r>
              <a:rPr lang="en-US" sz="2400" dirty="0" err="1"/>
              <a:t>gname</a:t>
            </a:r>
            <a:r>
              <a:rPr lang="en-US" sz="2400" dirty="0"/>
              <a:t> = </a:t>
            </a:r>
            <a:r>
              <a:rPr lang="en-US" sz="2400" dirty="0" err="1"/>
              <a:t>pname</a:t>
            </a:r>
            <a:r>
              <a:rPr lang="en-US" sz="2400" dirty="0"/>
              <a:t>;</a:t>
            </a:r>
          </a:p>
          <a:p>
            <a:r>
              <a:rPr lang="en-US" sz="2400" dirty="0"/>
              <a:t>}</a:t>
            </a:r>
          </a:p>
          <a:p>
            <a:endParaRPr lang="en-US" sz="2400" dirty="0"/>
          </a:p>
          <a:p>
            <a:r>
              <a:rPr lang="en-US" sz="2400" dirty="0" err="1"/>
              <a:t>fn</a:t>
            </a:r>
            <a:r>
              <a:rPr lang="en-US" sz="2400" dirty="0"/>
              <a:t> main() {</a:t>
            </a:r>
          </a:p>
          <a:p>
            <a:r>
              <a:rPr lang="en-US" sz="2400" dirty="0"/>
              <a:t>    </a:t>
            </a:r>
            <a:r>
              <a:rPr lang="en-US" sz="2400" dirty="0" err="1"/>
              <a:t>set_name</a:t>
            </a:r>
            <a:r>
              <a:rPr lang="en-US" sz="2400" dirty="0"/>
              <a:t>("roads");</a:t>
            </a:r>
          </a:p>
          <a:p>
            <a:r>
              <a:rPr lang="en-US" sz="2400" dirty="0"/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747483" y="3932472"/>
            <a:ext cx="7848600" cy="19389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/>
              <a:t>gash&gt; </a:t>
            </a:r>
            <a:r>
              <a:rPr lang="en-US" sz="2400" b="1" dirty="0" err="1" smtClean="0"/>
              <a:t>rustc</a:t>
            </a:r>
            <a:r>
              <a:rPr lang="en-US" sz="2400" b="1" dirty="0" smtClean="0"/>
              <a:t> </a:t>
            </a:r>
            <a:r>
              <a:rPr lang="en-US" sz="2400" b="1" dirty="0"/>
              <a:t>sample2.rs</a:t>
            </a:r>
          </a:p>
          <a:p>
            <a:r>
              <a:rPr lang="en-US" sz="2400" b="1" dirty="0"/>
              <a:t>sample2.rs:8:13: 8:20 error: mismatched types: expected `~</a:t>
            </a:r>
            <a:r>
              <a:rPr lang="en-US" sz="2400" b="1" dirty="0" err="1"/>
              <a:t>str</a:t>
            </a:r>
            <a:r>
              <a:rPr lang="en-US" sz="2400" b="1" dirty="0"/>
              <a:t>` but found `&amp;'static </a:t>
            </a:r>
            <a:r>
              <a:rPr lang="en-US" sz="2400" b="1" dirty="0" err="1"/>
              <a:t>str</a:t>
            </a:r>
            <a:r>
              <a:rPr lang="en-US" sz="2400" b="1" dirty="0"/>
              <a:t>` (</a:t>
            </a:r>
            <a:r>
              <a:rPr lang="en-US" sz="2400" b="1" dirty="0" err="1"/>
              <a:t>str</a:t>
            </a:r>
            <a:r>
              <a:rPr lang="en-US" sz="2400" b="1" dirty="0"/>
              <a:t> storage differs: expected ~ but found &amp;'static )</a:t>
            </a:r>
          </a:p>
          <a:p>
            <a:r>
              <a:rPr lang="en-US" sz="2400" b="1" dirty="0"/>
              <a:t>sample2.rs:8     </a:t>
            </a:r>
            <a:r>
              <a:rPr lang="en-US" sz="2400" b="1" dirty="0" err="1"/>
              <a:t>set_name</a:t>
            </a:r>
            <a:r>
              <a:rPr lang="en-US" sz="2400" b="1" dirty="0"/>
              <a:t>("roads")</a:t>
            </a:r>
            <a:r>
              <a:rPr lang="en-US" sz="2400" b="1" dirty="0" smtClean="0"/>
              <a:t>;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70274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802" r="22004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16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511712"/>
            <a:ext cx="36023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Free()s</a:t>
            </a:r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?</a:t>
            </a:r>
          </a:p>
          <a:p>
            <a:endParaRPr lang="en-US" sz="2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Where we are going, we don’t need </a:t>
            </a:r>
            <a:r>
              <a:rPr lang="en-US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free()s</a:t>
            </a:r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!</a:t>
            </a:r>
            <a:endParaRPr lang="en-US" sz="2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5238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17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" y="289679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set_name</a:t>
            </a:r>
            <a:r>
              <a:rPr lang="en-US" dirty="0"/>
              <a:t>(</a:t>
            </a:r>
            <a:r>
              <a:rPr lang="en-US" dirty="0" err="1"/>
              <a:t>gname</a:t>
            </a:r>
            <a:r>
              <a:rPr lang="en-US" dirty="0"/>
              <a:t> : @</a:t>
            </a:r>
            <a:r>
              <a:rPr lang="en-US" dirty="0" err="1"/>
              <a:t>mut</a:t>
            </a:r>
            <a:r>
              <a:rPr lang="en-US" dirty="0"/>
              <a:t> ~</a:t>
            </a:r>
            <a:r>
              <a:rPr lang="en-US" dirty="0" err="1"/>
              <a:t>str</a:t>
            </a:r>
            <a:r>
              <a:rPr lang="en-US" dirty="0"/>
              <a:t>, </a:t>
            </a:r>
            <a:r>
              <a:rPr lang="en-US" dirty="0" err="1"/>
              <a:t>pname</a:t>
            </a:r>
            <a:r>
              <a:rPr lang="en-US" dirty="0"/>
              <a:t> : ~</a:t>
            </a:r>
            <a:r>
              <a:rPr lang="en-US" dirty="0" err="1"/>
              <a:t>str</a:t>
            </a:r>
            <a:r>
              <a:rPr lang="en-US" dirty="0"/>
              <a:t>) {</a:t>
            </a:r>
          </a:p>
          <a:p>
            <a:r>
              <a:rPr lang="en-US" dirty="0"/>
              <a:t>    *</a:t>
            </a:r>
            <a:r>
              <a:rPr lang="en-US" dirty="0" err="1"/>
              <a:t>gname</a:t>
            </a:r>
            <a:r>
              <a:rPr lang="en-US" dirty="0"/>
              <a:t> = </a:t>
            </a:r>
            <a:r>
              <a:rPr lang="en-US" dirty="0" err="1"/>
              <a:t>pname</a:t>
            </a:r>
            <a:r>
              <a:rPr lang="en-US" dirty="0"/>
              <a:t>;</a:t>
            </a:r>
          </a:p>
          <a:p>
            <a:r>
              <a:rPr lang="en-US" dirty="0"/>
              <a:t>}</a:t>
            </a:r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main() {</a:t>
            </a:r>
          </a:p>
          <a:p>
            <a:r>
              <a:rPr lang="en-US" dirty="0"/>
              <a:t>    let	</a:t>
            </a:r>
            <a:r>
              <a:rPr lang="en-US" dirty="0" err="1"/>
              <a:t>mut</a:t>
            </a:r>
            <a:r>
              <a:rPr lang="en-US" dirty="0"/>
              <a:t> </a:t>
            </a:r>
            <a:r>
              <a:rPr lang="en-US" dirty="0" err="1"/>
              <a:t>gname</a:t>
            </a:r>
            <a:r>
              <a:rPr lang="en-US" dirty="0"/>
              <a:t> : ~</a:t>
            </a:r>
            <a:r>
              <a:rPr lang="en-US" dirty="0" err="1"/>
              <a:t>str</a:t>
            </a:r>
            <a:r>
              <a:rPr lang="en-US" dirty="0"/>
              <a:t> = ~"annotations";</a:t>
            </a:r>
          </a:p>
          <a:p>
            <a:r>
              <a:rPr lang="en-US" dirty="0"/>
              <a:t>    </a:t>
            </a:r>
            <a:r>
              <a:rPr lang="en-US" dirty="0" err="1"/>
              <a:t>set_name</a:t>
            </a:r>
            <a:r>
              <a:rPr lang="en-US" dirty="0"/>
              <a:t>(@</a:t>
            </a:r>
            <a:r>
              <a:rPr lang="en-US" dirty="0" err="1"/>
              <a:t>mut</a:t>
            </a:r>
            <a:r>
              <a:rPr lang="en-US" dirty="0"/>
              <a:t> </a:t>
            </a:r>
            <a:r>
              <a:rPr lang="en-US" dirty="0" err="1"/>
              <a:t>gname</a:t>
            </a:r>
            <a:r>
              <a:rPr lang="en-US" dirty="0"/>
              <a:t>, ~"roads");</a:t>
            </a:r>
          </a:p>
          <a:p>
            <a:r>
              <a:rPr lang="en-US" dirty="0"/>
              <a:t>    </a:t>
            </a:r>
            <a:r>
              <a:rPr lang="en-US" dirty="0" err="1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</a:t>
            </a:r>
            <a:r>
              <a:rPr lang="en-US" dirty="0" err="1"/>
              <a:t>gname</a:t>
            </a:r>
            <a:r>
              <a:rPr lang="en-US" dirty="0"/>
              <a:t> = %s", </a:t>
            </a:r>
            <a:r>
              <a:rPr lang="en-US" dirty="0" err="1"/>
              <a:t>gname</a:t>
            </a:r>
            <a:r>
              <a:rPr lang="en-US" dirty="0"/>
              <a:t>));	</a:t>
            </a:r>
          </a:p>
          <a:p>
            <a:r>
              <a:rPr lang="en-US" dirty="0"/>
              <a:t>}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792060" y="1577507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rustc</a:t>
            </a:r>
            <a:r>
              <a:rPr lang="en-US" dirty="0"/>
              <a:t> sample2.rs</a:t>
            </a:r>
          </a:p>
          <a:p>
            <a:r>
              <a:rPr lang="en-US" dirty="0"/>
              <a:t>sample2.rs:8:31: 8:36 error: use of moved value: `</a:t>
            </a:r>
            <a:r>
              <a:rPr lang="en-US" dirty="0" err="1"/>
              <a:t>gname</a:t>
            </a:r>
            <a:r>
              <a:rPr lang="en-US" dirty="0"/>
              <a:t>`</a:t>
            </a:r>
          </a:p>
          <a:p>
            <a:r>
              <a:rPr lang="en-US" dirty="0"/>
              <a:t>sample2.rs:8     </a:t>
            </a:r>
            <a:r>
              <a:rPr lang="en-US" dirty="0" err="1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</a:t>
            </a:r>
            <a:r>
              <a:rPr lang="en-US" dirty="0" err="1"/>
              <a:t>gname</a:t>
            </a:r>
            <a:r>
              <a:rPr lang="en-US" dirty="0"/>
              <a:t> = %s", </a:t>
            </a:r>
            <a:r>
              <a:rPr lang="en-US" dirty="0" err="1"/>
              <a:t>gname</a:t>
            </a:r>
            <a:r>
              <a:rPr lang="en-US" dirty="0"/>
              <a:t>));</a:t>
            </a:r>
          </a:p>
          <a:p>
            <a:r>
              <a:rPr lang="en-US" dirty="0"/>
              <a:t>                                            ^~~~~</a:t>
            </a:r>
          </a:p>
          <a:p>
            <a:r>
              <a:rPr lang="en-US" dirty="0"/>
              <a:t>note: in expansion of </a:t>
            </a:r>
            <a:r>
              <a:rPr lang="en-US" dirty="0" err="1"/>
              <a:t>fmt</a:t>
            </a:r>
            <a:r>
              <a:rPr lang="en-US" dirty="0"/>
              <a:t>!</a:t>
            </a:r>
          </a:p>
          <a:p>
            <a:r>
              <a:rPr lang="en-US" dirty="0"/>
              <a:t>sample2.rs:8:12: 8:38 note: expansion site</a:t>
            </a:r>
          </a:p>
          <a:p>
            <a:r>
              <a:rPr lang="en-US" dirty="0"/>
              <a:t>sample2.rs:7:18: 7:23 note: `</a:t>
            </a:r>
            <a:r>
              <a:rPr lang="en-US" dirty="0" err="1"/>
              <a:t>gname</a:t>
            </a:r>
            <a:r>
              <a:rPr lang="en-US" dirty="0"/>
              <a:t>` moved here because it has type `~</a:t>
            </a:r>
            <a:r>
              <a:rPr lang="en-US" dirty="0" err="1"/>
              <a:t>str</a:t>
            </a:r>
            <a:r>
              <a:rPr lang="en-US" dirty="0"/>
              <a:t>`, which is moved by default (use `copy` to override)</a:t>
            </a:r>
          </a:p>
          <a:p>
            <a:r>
              <a:rPr lang="en-US" dirty="0"/>
              <a:t>sample2.rs:7     </a:t>
            </a:r>
            <a:r>
              <a:rPr lang="en-US" dirty="0" err="1"/>
              <a:t>set_name</a:t>
            </a:r>
            <a:r>
              <a:rPr lang="en-US" dirty="0"/>
              <a:t>(@</a:t>
            </a:r>
            <a:r>
              <a:rPr lang="en-US" dirty="0" err="1"/>
              <a:t>mut</a:t>
            </a:r>
            <a:r>
              <a:rPr lang="en-US" dirty="0"/>
              <a:t> </a:t>
            </a:r>
            <a:r>
              <a:rPr lang="en-US" dirty="0" err="1"/>
              <a:t>gname</a:t>
            </a:r>
            <a:r>
              <a:rPr lang="en-US" dirty="0"/>
              <a:t>, ~"roads");</a:t>
            </a:r>
          </a:p>
          <a:p>
            <a:r>
              <a:rPr lang="en-US" dirty="0"/>
              <a:t>                               ^~~~~</a:t>
            </a:r>
          </a:p>
          <a:p>
            <a:r>
              <a:rPr lang="en-US" dirty="0"/>
              <a:t>error: aborting due to previous error</a:t>
            </a:r>
          </a:p>
        </p:txBody>
      </p:sp>
    </p:spTree>
    <p:extLst>
      <p:ext uri="{BB962C8B-B14F-4D97-AF65-F5344CB8AC3E}">
        <p14:creationId xmlns:p14="http://schemas.microsoft.com/office/powerpoint/2010/main" val="2170186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Correct!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17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1417638"/>
            <a:ext cx="5562600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set_name</a:t>
            </a:r>
            <a:r>
              <a:rPr lang="en-US" dirty="0"/>
              <a:t>(</a:t>
            </a:r>
            <a:r>
              <a:rPr lang="en-US" dirty="0" err="1"/>
              <a:t>gname</a:t>
            </a:r>
            <a:r>
              <a:rPr lang="en-US" dirty="0"/>
              <a:t> : &amp;</a:t>
            </a:r>
            <a:r>
              <a:rPr lang="en-US" dirty="0" err="1"/>
              <a:t>mut</a:t>
            </a:r>
            <a:r>
              <a:rPr lang="en-US" dirty="0"/>
              <a:t> ~</a:t>
            </a:r>
            <a:r>
              <a:rPr lang="en-US" dirty="0" err="1"/>
              <a:t>str</a:t>
            </a:r>
            <a:r>
              <a:rPr lang="en-US" dirty="0"/>
              <a:t>, </a:t>
            </a:r>
            <a:r>
              <a:rPr lang="en-US" dirty="0" err="1"/>
              <a:t>pname</a:t>
            </a:r>
            <a:r>
              <a:rPr lang="en-US" dirty="0"/>
              <a:t> : ~</a:t>
            </a:r>
            <a:r>
              <a:rPr lang="en-US" dirty="0" err="1"/>
              <a:t>str</a:t>
            </a:r>
            <a:r>
              <a:rPr lang="en-US" dirty="0"/>
              <a:t>) {</a:t>
            </a:r>
          </a:p>
          <a:p>
            <a:r>
              <a:rPr lang="en-US" dirty="0"/>
              <a:t>    *</a:t>
            </a:r>
            <a:r>
              <a:rPr lang="en-US" dirty="0" err="1"/>
              <a:t>gname</a:t>
            </a:r>
            <a:r>
              <a:rPr lang="en-US" dirty="0"/>
              <a:t> = </a:t>
            </a:r>
            <a:r>
              <a:rPr lang="en-US" dirty="0" err="1"/>
              <a:t>pname</a:t>
            </a:r>
            <a:r>
              <a:rPr lang="en-US" dirty="0"/>
              <a:t>;</a:t>
            </a:r>
          </a:p>
          <a:p>
            <a:r>
              <a:rPr lang="en-US" dirty="0"/>
              <a:t>}</a:t>
            </a:r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main() {</a:t>
            </a:r>
          </a:p>
          <a:p>
            <a:r>
              <a:rPr lang="en-US" dirty="0"/>
              <a:t>    let	</a:t>
            </a:r>
            <a:r>
              <a:rPr lang="en-US" dirty="0" err="1"/>
              <a:t>mut</a:t>
            </a:r>
            <a:r>
              <a:rPr lang="en-US" dirty="0"/>
              <a:t> </a:t>
            </a:r>
            <a:r>
              <a:rPr lang="en-US" dirty="0" err="1"/>
              <a:t>gname</a:t>
            </a:r>
            <a:r>
              <a:rPr lang="en-US" dirty="0"/>
              <a:t> : ~</a:t>
            </a:r>
            <a:r>
              <a:rPr lang="en-US" dirty="0" err="1"/>
              <a:t>str</a:t>
            </a:r>
            <a:r>
              <a:rPr lang="en-US" dirty="0"/>
              <a:t> = ~"annotations";</a:t>
            </a:r>
          </a:p>
          <a:p>
            <a:r>
              <a:rPr lang="en-US" dirty="0"/>
              <a:t>    </a:t>
            </a:r>
            <a:r>
              <a:rPr lang="en-US" dirty="0" err="1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</a:t>
            </a:r>
            <a:r>
              <a:rPr lang="en-US" dirty="0" err="1"/>
              <a:t>gname</a:t>
            </a:r>
            <a:r>
              <a:rPr lang="en-US" dirty="0"/>
              <a:t> = %s", </a:t>
            </a:r>
            <a:r>
              <a:rPr lang="en-US" dirty="0" err="1"/>
              <a:t>gname</a:t>
            </a:r>
            <a:r>
              <a:rPr lang="en-US" dirty="0"/>
              <a:t>));</a:t>
            </a:r>
          </a:p>
          <a:p>
            <a:r>
              <a:rPr lang="en-US" dirty="0"/>
              <a:t>    </a:t>
            </a:r>
            <a:r>
              <a:rPr lang="en-US" dirty="0" err="1"/>
              <a:t>set_name</a:t>
            </a:r>
            <a:r>
              <a:rPr lang="en-US" dirty="0"/>
              <a:t>(&amp;</a:t>
            </a:r>
            <a:r>
              <a:rPr lang="en-US" dirty="0" err="1"/>
              <a:t>mut</a:t>
            </a:r>
            <a:r>
              <a:rPr lang="en-US" dirty="0"/>
              <a:t> </a:t>
            </a:r>
            <a:r>
              <a:rPr lang="en-US" dirty="0" err="1"/>
              <a:t>gname</a:t>
            </a:r>
            <a:r>
              <a:rPr lang="en-US" dirty="0"/>
              <a:t>, ~"roads");</a:t>
            </a:r>
          </a:p>
          <a:p>
            <a:r>
              <a:rPr lang="en-US" dirty="0"/>
              <a:t>    </a:t>
            </a:r>
            <a:r>
              <a:rPr lang="en-US" dirty="0" err="1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</a:t>
            </a:r>
            <a:r>
              <a:rPr lang="en-US" dirty="0" err="1"/>
              <a:t>gname</a:t>
            </a:r>
            <a:r>
              <a:rPr lang="en-US" dirty="0"/>
              <a:t> = %s", </a:t>
            </a:r>
            <a:r>
              <a:rPr lang="en-US" dirty="0" err="1"/>
              <a:t>gname</a:t>
            </a:r>
            <a:r>
              <a:rPr lang="en-US" dirty="0"/>
              <a:t>));</a:t>
            </a:r>
          </a:p>
          <a:p>
            <a:r>
              <a:rPr lang="en-US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644591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85932"/>
            <a:ext cx="8229600" cy="1652774"/>
          </a:xfrm>
        </p:spPr>
        <p:txBody>
          <a:bodyPr>
            <a:noAutofit/>
          </a:bodyPr>
          <a:lstStyle/>
          <a:p>
            <a:r>
              <a:rPr lang="en-US" sz="4800" dirty="0"/>
              <a:t>W</a:t>
            </a:r>
            <a:r>
              <a:rPr lang="en-US" sz="4800" dirty="0" smtClean="0"/>
              <a:t>hat Dave was doing when you were learning to crawl…</a:t>
            </a:r>
            <a:endParaRPr lang="en-US" sz="4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16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642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C…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17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1644331"/>
            <a:ext cx="6400800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 include &lt;</a:t>
            </a:r>
            <a:r>
              <a:rPr lang="en-US" dirty="0" err="1"/>
              <a:t>stdio.h</a:t>
            </a:r>
            <a:r>
              <a:rPr lang="en-US" dirty="0"/>
              <a:t>&gt;</a:t>
            </a:r>
          </a:p>
          <a:p>
            <a:endParaRPr lang="en-US" dirty="0"/>
          </a:p>
          <a:p>
            <a:r>
              <a:rPr lang="en-US" dirty="0"/>
              <a:t>void </a:t>
            </a:r>
            <a:r>
              <a:rPr lang="en-US" dirty="0" err="1"/>
              <a:t>set_name</a:t>
            </a:r>
            <a:r>
              <a:rPr lang="en-US" dirty="0"/>
              <a:t>(char **</a:t>
            </a:r>
            <a:r>
              <a:rPr lang="en-US" dirty="0" err="1"/>
              <a:t>gname</a:t>
            </a:r>
            <a:r>
              <a:rPr lang="en-US" dirty="0"/>
              <a:t>, char *</a:t>
            </a:r>
            <a:r>
              <a:rPr lang="en-US" dirty="0" err="1"/>
              <a:t>pname</a:t>
            </a:r>
            <a:r>
              <a:rPr lang="en-US" dirty="0"/>
              <a:t>) {</a:t>
            </a:r>
          </a:p>
          <a:p>
            <a:r>
              <a:rPr lang="en-US" dirty="0"/>
              <a:t>  *</a:t>
            </a:r>
            <a:r>
              <a:rPr lang="en-US" dirty="0" err="1"/>
              <a:t>gname</a:t>
            </a:r>
            <a:r>
              <a:rPr lang="en-US" dirty="0"/>
              <a:t> = </a:t>
            </a:r>
            <a:r>
              <a:rPr lang="en-US" dirty="0" err="1"/>
              <a:t>pname</a:t>
            </a:r>
            <a:r>
              <a:rPr lang="en-US" dirty="0"/>
              <a:t>;</a:t>
            </a:r>
          </a:p>
          <a:p>
            <a:r>
              <a:rPr lang="en-US" dirty="0"/>
              <a:t>}</a:t>
            </a:r>
          </a:p>
          <a:p>
            <a:endParaRPr lang="en-US" dirty="0"/>
          </a:p>
          <a:p>
            <a:r>
              <a:rPr lang="en-US" dirty="0" err="1"/>
              <a:t>int</a:t>
            </a:r>
            <a:r>
              <a:rPr lang="en-US" dirty="0"/>
              <a:t> main() {</a:t>
            </a:r>
          </a:p>
          <a:p>
            <a:r>
              <a:rPr lang="en-US" dirty="0"/>
              <a:t>  while (1) {</a:t>
            </a:r>
          </a:p>
          <a:p>
            <a:r>
              <a:rPr lang="en-US" dirty="0"/>
              <a:t>    char *</a:t>
            </a:r>
            <a:r>
              <a:rPr lang="en-US" dirty="0" err="1"/>
              <a:t>gname</a:t>
            </a:r>
            <a:r>
              <a:rPr lang="en-US" dirty="0"/>
              <a:t> = "annotations";  /* not allocated on stack or heap!  its in the data segment */</a:t>
            </a:r>
          </a:p>
          <a:p>
            <a:r>
              <a:rPr lang="en-US" dirty="0"/>
              <a:t>    </a:t>
            </a:r>
            <a:r>
              <a:rPr lang="en-US" dirty="0" err="1"/>
              <a:t>gname</a:t>
            </a:r>
            <a:r>
              <a:rPr lang="en-US" dirty="0"/>
              <a:t>[0] = 'b';</a:t>
            </a:r>
          </a:p>
          <a:p>
            <a:r>
              <a:rPr lang="en-US" dirty="0"/>
              <a:t>    </a:t>
            </a:r>
            <a:r>
              <a:rPr lang="en-US" dirty="0" err="1"/>
              <a:t>printf</a:t>
            </a:r>
            <a:r>
              <a:rPr lang="en-US" dirty="0"/>
              <a:t>("</a:t>
            </a:r>
            <a:r>
              <a:rPr lang="en-US" dirty="0" err="1"/>
              <a:t>gname</a:t>
            </a:r>
            <a:r>
              <a:rPr lang="en-US" dirty="0"/>
              <a:t> = %s\n", </a:t>
            </a:r>
            <a:r>
              <a:rPr lang="en-US" dirty="0" err="1"/>
              <a:t>gname</a:t>
            </a:r>
            <a:r>
              <a:rPr lang="en-US" dirty="0"/>
              <a:t>);</a:t>
            </a:r>
          </a:p>
          <a:p>
            <a:r>
              <a:rPr lang="en-US" dirty="0"/>
              <a:t>    </a:t>
            </a:r>
            <a:r>
              <a:rPr lang="en-US" dirty="0" err="1"/>
              <a:t>set_name</a:t>
            </a:r>
            <a:r>
              <a:rPr lang="en-US" dirty="0"/>
              <a:t>(&amp;</a:t>
            </a:r>
            <a:r>
              <a:rPr lang="en-US" dirty="0" err="1"/>
              <a:t>gname</a:t>
            </a:r>
            <a:r>
              <a:rPr lang="en-US" dirty="0"/>
              <a:t>, "roads");</a:t>
            </a:r>
          </a:p>
          <a:p>
            <a:r>
              <a:rPr lang="en-US" dirty="0"/>
              <a:t>    </a:t>
            </a:r>
            <a:r>
              <a:rPr lang="en-US" dirty="0" err="1"/>
              <a:t>printf</a:t>
            </a:r>
            <a:r>
              <a:rPr lang="en-US" dirty="0"/>
              <a:t>("</a:t>
            </a:r>
            <a:r>
              <a:rPr lang="en-US" dirty="0" err="1"/>
              <a:t>gname</a:t>
            </a:r>
            <a:r>
              <a:rPr lang="en-US" dirty="0"/>
              <a:t> = %s\n", </a:t>
            </a:r>
            <a:r>
              <a:rPr lang="en-US" dirty="0" err="1"/>
              <a:t>gname</a:t>
            </a:r>
            <a:r>
              <a:rPr lang="en-US" dirty="0"/>
              <a:t>);</a:t>
            </a:r>
          </a:p>
          <a:p>
            <a:r>
              <a:rPr lang="en-US" dirty="0"/>
              <a:t>  }</a:t>
            </a:r>
          </a:p>
          <a:p>
            <a:r>
              <a:rPr lang="en-US" dirty="0"/>
              <a:t>}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82159" y="1644331"/>
            <a:ext cx="31136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– demo without </a:t>
            </a:r>
            <a:r>
              <a:rPr lang="en-US" dirty="0" err="1" smtClean="0"/>
              <a:t>gname</a:t>
            </a:r>
            <a:r>
              <a:rPr lang="en-US" dirty="0" smtClean="0"/>
              <a:t>[0],</a:t>
            </a:r>
          </a:p>
          <a:p>
            <a:r>
              <a:rPr lang="en-US" dirty="0" smtClean="0"/>
              <a:t>heap not increasing</a:t>
            </a:r>
          </a:p>
          <a:p>
            <a:r>
              <a:rPr lang="en-US" smtClean="0"/>
              <a:t>what’s going on??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25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09-16 at 10.49.10 A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008846"/>
            <a:ext cx="6168091" cy="4018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16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 descr="Screen Shot 2013-09-16 at 10.45.25 AM.p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 grainSize="2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1" t="22249" r="6913" b="37927"/>
          <a:stretch/>
        </p:blipFill>
        <p:spPr>
          <a:xfrm>
            <a:off x="343647" y="373530"/>
            <a:ext cx="8266377" cy="1531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62000" y="5715000"/>
            <a:ext cx="7230766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ACM Foundations in Software Engineering, 1994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83368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16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 descr="Screen Shot 2013-09-16 at 10.53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41" y="271181"/>
            <a:ext cx="8718762" cy="4330701"/>
          </a:xfrm>
          <a:prstGeom prst="rect">
            <a:avLst/>
          </a:prstGeom>
        </p:spPr>
      </p:pic>
      <p:pic>
        <p:nvPicPr>
          <p:cNvPr id="6" name="Picture 5" descr="Screen Shot 2013-09-16 at 10.54.1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t="41785" r="5222" b="13477"/>
          <a:stretch/>
        </p:blipFill>
        <p:spPr>
          <a:xfrm>
            <a:off x="623603" y="4547577"/>
            <a:ext cx="7696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21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66800" y="457200"/>
            <a:ext cx="7829130" cy="563231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FF00"/>
                </a:solidFill>
                <a:latin typeface="Menlo Regular"/>
                <a:cs typeface="Menlo Regular"/>
              </a:rPr>
              <a:t>$ man </a:t>
            </a:r>
            <a:r>
              <a:rPr lang="en-US" sz="2000" b="1" dirty="0" err="1" smtClean="0">
                <a:solidFill>
                  <a:srgbClr val="00FF00"/>
                </a:solidFill>
                <a:latin typeface="Menlo Regular"/>
                <a:cs typeface="Menlo Regular"/>
              </a:rPr>
              <a:t>malloc</a:t>
            </a:r>
            <a:r>
              <a:rPr lang="en-US" sz="2000" b="1" dirty="0" smtClean="0">
                <a:solidFill>
                  <a:srgbClr val="00FF00"/>
                </a:solidFill>
                <a:latin typeface="Menlo Regular"/>
                <a:cs typeface="Menlo Regular"/>
              </a:rPr>
              <a:t>  </a:t>
            </a:r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  # on my </a:t>
            </a:r>
            <a:r>
              <a:rPr lang="en-US" sz="2000" dirty="0" err="1" smtClean="0">
                <a:solidFill>
                  <a:srgbClr val="00FF00"/>
                </a:solidFill>
                <a:latin typeface="Menlo Regular"/>
                <a:cs typeface="Menlo Regular"/>
              </a:rPr>
              <a:t>Macbook</a:t>
            </a:r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 Air</a:t>
            </a:r>
          </a:p>
          <a:p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MALLOC</a:t>
            </a:r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(3)     </a:t>
            </a:r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BSD </a:t>
            </a:r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Library Functions </a:t>
            </a:r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Manual</a:t>
            </a:r>
            <a:endParaRPr lang="en-US" sz="2000" dirty="0">
              <a:solidFill>
                <a:srgbClr val="00FF00"/>
              </a:solidFill>
              <a:latin typeface="Menlo Regular"/>
              <a:cs typeface="Menlo Regular"/>
            </a:endParaRPr>
          </a:p>
          <a:p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SYNOPSIS</a:t>
            </a:r>
          </a:p>
          <a:p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     ...</a:t>
            </a:r>
          </a:p>
          <a:p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     void free</a:t>
            </a:r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(void *</a:t>
            </a:r>
            <a:r>
              <a:rPr lang="en-US" sz="2000" dirty="0" err="1">
                <a:solidFill>
                  <a:srgbClr val="00FF00"/>
                </a:solidFill>
                <a:latin typeface="Menlo Regular"/>
                <a:cs typeface="Menlo Regular"/>
              </a:rPr>
              <a:t>ptr</a:t>
            </a:r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)</a:t>
            </a:r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;</a:t>
            </a:r>
            <a:endParaRPr lang="en-US" sz="2000" dirty="0">
              <a:solidFill>
                <a:srgbClr val="00FF00"/>
              </a:solidFill>
              <a:latin typeface="Menlo Regular"/>
              <a:cs typeface="Menlo Regular"/>
            </a:endParaRPr>
          </a:p>
          <a:p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     void </a:t>
            </a:r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*</a:t>
            </a:r>
            <a:r>
              <a:rPr lang="en-US" sz="2000" dirty="0" err="1" smtClean="0">
                <a:solidFill>
                  <a:srgbClr val="00FF00"/>
                </a:solidFill>
                <a:latin typeface="Menlo Regular"/>
                <a:cs typeface="Menlo Regular"/>
              </a:rPr>
              <a:t>malloc</a:t>
            </a:r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(</a:t>
            </a:r>
            <a:r>
              <a:rPr lang="en-US" sz="2000" dirty="0" err="1">
                <a:solidFill>
                  <a:srgbClr val="00FF00"/>
                </a:solidFill>
                <a:latin typeface="Menlo Regular"/>
                <a:cs typeface="Menlo Regular"/>
              </a:rPr>
              <a:t>size_t</a:t>
            </a:r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 size);</a:t>
            </a:r>
          </a:p>
          <a:p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    </a:t>
            </a:r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 </a:t>
            </a:r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...</a:t>
            </a:r>
            <a:endParaRPr lang="en-US" sz="2000" dirty="0">
              <a:solidFill>
                <a:srgbClr val="00FF00"/>
              </a:solidFill>
              <a:latin typeface="Menlo Regular"/>
              <a:cs typeface="Menlo Regular"/>
            </a:endParaRPr>
          </a:p>
          <a:p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DESCRIPTION</a:t>
            </a:r>
          </a:p>
          <a:p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The </a:t>
            </a:r>
            <a:r>
              <a:rPr lang="en-US" sz="2000" dirty="0" err="1">
                <a:solidFill>
                  <a:srgbClr val="00FF00"/>
                </a:solidFill>
                <a:latin typeface="Menlo Regular"/>
                <a:cs typeface="Menlo Regular"/>
              </a:rPr>
              <a:t>malloc</a:t>
            </a:r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(), </a:t>
            </a:r>
            <a:r>
              <a:rPr lang="en-US" sz="2000" dirty="0" err="1">
                <a:solidFill>
                  <a:srgbClr val="00FF00"/>
                </a:solidFill>
                <a:latin typeface="Menlo Regular"/>
                <a:cs typeface="Menlo Regular"/>
              </a:rPr>
              <a:t>calloc</a:t>
            </a:r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(), </a:t>
            </a:r>
            <a:r>
              <a:rPr lang="en-US" sz="2000" dirty="0" err="1">
                <a:solidFill>
                  <a:srgbClr val="00FF00"/>
                </a:solidFill>
                <a:latin typeface="Menlo Regular"/>
                <a:cs typeface="Menlo Regular"/>
              </a:rPr>
              <a:t>valloc</a:t>
            </a:r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(), </a:t>
            </a:r>
            <a:r>
              <a:rPr lang="en-US" sz="2000" dirty="0" err="1">
                <a:solidFill>
                  <a:srgbClr val="00FF00"/>
                </a:solidFill>
                <a:latin typeface="Menlo Regular"/>
                <a:cs typeface="Menlo Regular"/>
              </a:rPr>
              <a:t>realloc</a:t>
            </a:r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(), and </a:t>
            </a:r>
            <a:r>
              <a:rPr lang="en-US" sz="2000" dirty="0" err="1">
                <a:solidFill>
                  <a:srgbClr val="00FF00"/>
                </a:solidFill>
                <a:latin typeface="Menlo Regular"/>
                <a:cs typeface="Menlo Regular"/>
              </a:rPr>
              <a:t>reallocf</a:t>
            </a:r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() functions allocate memory.  The allocated memory is aligned such that it </a:t>
            </a:r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can be </a:t>
            </a:r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used for any data type, </a:t>
            </a:r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…. The </a:t>
            </a:r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free() function frees allocations that were created via </a:t>
            </a:r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the preceding </a:t>
            </a:r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allocation functions.</a:t>
            </a:r>
          </a:p>
          <a:p>
            <a:endParaRPr lang="en-US" sz="2000" dirty="0">
              <a:solidFill>
                <a:srgbClr val="00FF00"/>
              </a:solidFill>
              <a:latin typeface="Menlo Regular"/>
              <a:cs typeface="Menlo Regular"/>
            </a:endParaRPr>
          </a:p>
          <a:p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The </a:t>
            </a:r>
            <a:r>
              <a:rPr lang="en-US" sz="2000" dirty="0" err="1">
                <a:solidFill>
                  <a:srgbClr val="00FF00"/>
                </a:solidFill>
                <a:latin typeface="Menlo Regular"/>
                <a:cs typeface="Menlo Regular"/>
              </a:rPr>
              <a:t>malloc</a:t>
            </a:r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() function allocates size bytes of memory and returns a pointer to the allocated memory</a:t>
            </a:r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.</a:t>
            </a:r>
            <a:endParaRPr lang="en-US" sz="2000" dirty="0">
              <a:solidFill>
                <a:srgbClr val="00FF00"/>
              </a:solidFill>
              <a:latin typeface="Menlo Regular"/>
              <a:cs typeface="Menlo Regular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16200000">
            <a:off x="-2857501" y="2857501"/>
            <a:ext cx="6858002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Memory management in </a:t>
            </a:r>
            <a:r>
              <a:rPr lang="en-US" sz="4000" b="1" dirty="0" smtClean="0"/>
              <a:t>C</a:t>
            </a:r>
            <a:endParaRPr lang="en-US" sz="40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16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78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16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9073" y="723187"/>
            <a:ext cx="5854750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Menlo Regular"/>
                <a:cs typeface="Menlo Regular"/>
              </a:rPr>
              <a:t># include &lt;</a:t>
            </a:r>
            <a:r>
              <a:rPr lang="en-US" dirty="0" err="1">
                <a:latin typeface="Menlo Regular"/>
                <a:cs typeface="Menlo Regular"/>
              </a:rPr>
              <a:t>stdlib.h</a:t>
            </a:r>
            <a:r>
              <a:rPr lang="en-US" dirty="0">
                <a:latin typeface="Menlo Regular"/>
                <a:cs typeface="Menlo Regular"/>
              </a:rPr>
              <a:t>&gt;</a:t>
            </a:r>
          </a:p>
          <a:p>
            <a:r>
              <a:rPr lang="en-US" dirty="0">
                <a:latin typeface="Menlo Regular"/>
                <a:cs typeface="Menlo Regular"/>
              </a:rPr>
              <a:t># include &lt;</a:t>
            </a:r>
            <a:r>
              <a:rPr lang="en-US" dirty="0" err="1">
                <a:latin typeface="Menlo Regular"/>
                <a:cs typeface="Menlo Regular"/>
              </a:rPr>
              <a:t>stdio.h</a:t>
            </a:r>
            <a:r>
              <a:rPr lang="en-US" dirty="0">
                <a:latin typeface="Menlo Regular"/>
                <a:cs typeface="Menlo Regular"/>
              </a:rPr>
              <a:t>&gt;</a:t>
            </a:r>
          </a:p>
          <a:p>
            <a:endParaRPr lang="en-US" dirty="0">
              <a:latin typeface="Menlo Regular"/>
              <a:cs typeface="Menlo Regular"/>
            </a:endParaRPr>
          </a:p>
          <a:p>
            <a:r>
              <a:rPr lang="en-US" dirty="0" err="1">
                <a:latin typeface="Menlo Regular"/>
                <a:cs typeface="Menlo Regular"/>
              </a:rPr>
              <a:t>int</a:t>
            </a:r>
            <a:r>
              <a:rPr lang="en-US" dirty="0">
                <a:latin typeface="Menlo Regular"/>
                <a:cs typeface="Menlo Regular"/>
              </a:rPr>
              <a:t> main(</a:t>
            </a:r>
            <a:r>
              <a:rPr lang="en-US" dirty="0" err="1">
                <a:latin typeface="Menlo Regular"/>
                <a:cs typeface="Menlo Regular"/>
              </a:rPr>
              <a:t>int</a:t>
            </a:r>
            <a:r>
              <a:rPr lang="en-US" dirty="0">
                <a:latin typeface="Menlo Regular"/>
                <a:cs typeface="Menlo Regular"/>
              </a:rPr>
              <a:t> _</a:t>
            </a:r>
            <a:r>
              <a:rPr lang="en-US" dirty="0" err="1">
                <a:latin typeface="Menlo Regular"/>
                <a:cs typeface="Menlo Regular"/>
              </a:rPr>
              <a:t>argc</a:t>
            </a:r>
            <a:r>
              <a:rPr lang="en-US" dirty="0">
                <a:latin typeface="Menlo Regular"/>
                <a:cs typeface="Menlo Regular"/>
              </a:rPr>
              <a:t>, char **_</a:t>
            </a:r>
            <a:r>
              <a:rPr lang="en-US" dirty="0" err="1">
                <a:latin typeface="Menlo Regular"/>
                <a:cs typeface="Menlo Regular"/>
              </a:rPr>
              <a:t>argv</a:t>
            </a:r>
            <a:r>
              <a:rPr lang="en-US" dirty="0">
                <a:latin typeface="Menlo Regular"/>
                <a:cs typeface="Menlo Regular"/>
              </a:rPr>
              <a:t>) {</a:t>
            </a:r>
          </a:p>
          <a:p>
            <a:r>
              <a:rPr lang="en-US" dirty="0">
                <a:latin typeface="Menlo Regular"/>
                <a:cs typeface="Menlo Regular"/>
              </a:rPr>
              <a:t>  </a:t>
            </a:r>
            <a:r>
              <a:rPr lang="en-US" dirty="0" err="1">
                <a:latin typeface="Menlo Regular"/>
                <a:cs typeface="Menlo Regular"/>
              </a:rPr>
              <a:t>int</a:t>
            </a:r>
            <a:r>
              <a:rPr lang="en-US" dirty="0">
                <a:latin typeface="Menlo Regular"/>
                <a:cs typeface="Menlo Regular"/>
              </a:rPr>
              <a:t> *x = (</a:t>
            </a:r>
            <a:r>
              <a:rPr lang="en-US" dirty="0" err="1">
                <a:latin typeface="Menlo Regular"/>
                <a:cs typeface="Menlo Regular"/>
              </a:rPr>
              <a:t>int</a:t>
            </a:r>
            <a:r>
              <a:rPr lang="en-US" dirty="0">
                <a:latin typeface="Menlo Regular"/>
                <a:cs typeface="Menlo Regular"/>
              </a:rPr>
              <a:t> *) </a:t>
            </a:r>
            <a:r>
              <a:rPr lang="en-US" dirty="0" err="1">
                <a:latin typeface="Menlo Regular"/>
                <a:cs typeface="Menlo Regular"/>
              </a:rPr>
              <a:t>malloc</a:t>
            </a:r>
            <a:r>
              <a:rPr lang="en-US" dirty="0">
                <a:latin typeface="Menlo Regular"/>
                <a:cs typeface="Menlo Regular"/>
              </a:rPr>
              <a:t> (</a:t>
            </a:r>
            <a:r>
              <a:rPr lang="en-US" dirty="0" err="1">
                <a:latin typeface="Menlo Regular"/>
                <a:cs typeface="Menlo Regular"/>
              </a:rPr>
              <a:t>sizeof</a:t>
            </a:r>
            <a:r>
              <a:rPr lang="en-US" dirty="0">
                <a:latin typeface="Menlo Regular"/>
                <a:cs typeface="Menlo Regular"/>
              </a:rPr>
              <a:t>(*x));</a:t>
            </a:r>
          </a:p>
          <a:p>
            <a:r>
              <a:rPr lang="en-US" dirty="0">
                <a:latin typeface="Menlo Regular"/>
                <a:cs typeface="Menlo Regular"/>
              </a:rPr>
              <a:t>  *x = 4414;</a:t>
            </a:r>
          </a:p>
          <a:p>
            <a:r>
              <a:rPr lang="en-US" dirty="0">
                <a:latin typeface="Menlo Regular"/>
                <a:cs typeface="Menlo Regular"/>
              </a:rPr>
              <a:t>  </a:t>
            </a:r>
            <a:r>
              <a:rPr lang="en-US" dirty="0" err="1">
                <a:latin typeface="Menlo Regular"/>
                <a:cs typeface="Menlo Regular"/>
              </a:rPr>
              <a:t>printf</a:t>
            </a:r>
            <a:r>
              <a:rPr lang="en-US" dirty="0">
                <a:latin typeface="Menlo Regular"/>
                <a:cs typeface="Menlo Regular"/>
              </a:rPr>
              <a:t>("x = %d\n", *x);</a:t>
            </a:r>
          </a:p>
          <a:p>
            <a:r>
              <a:rPr lang="en-US" dirty="0">
                <a:latin typeface="Menlo Regular"/>
                <a:cs typeface="Menlo Regular"/>
              </a:rPr>
              <a:t>  return 0;</a:t>
            </a:r>
          </a:p>
          <a:p>
            <a:r>
              <a:rPr lang="en-US" dirty="0">
                <a:latin typeface="Menlo Regular"/>
                <a:cs typeface="Menlo Regular"/>
              </a:rPr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2590800" y="3658344"/>
            <a:ext cx="5470135" cy="175432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FF00"/>
                </a:solidFill>
              </a:rPr>
              <a:t>gash&gt; </a:t>
            </a:r>
            <a:r>
              <a:rPr lang="en-US" sz="3600" dirty="0" err="1" smtClean="0">
                <a:solidFill>
                  <a:srgbClr val="00FF00"/>
                </a:solidFill>
              </a:rPr>
              <a:t>gcc</a:t>
            </a:r>
            <a:r>
              <a:rPr lang="en-US" sz="3600" dirty="0" smtClean="0">
                <a:solidFill>
                  <a:srgbClr val="00FF00"/>
                </a:solidFill>
              </a:rPr>
              <a:t> </a:t>
            </a:r>
            <a:r>
              <a:rPr lang="en-US" sz="3600" dirty="0">
                <a:solidFill>
                  <a:srgbClr val="00FF00"/>
                </a:solidFill>
              </a:rPr>
              <a:t>-Wall </a:t>
            </a:r>
            <a:r>
              <a:rPr lang="en-US" sz="3600" dirty="0" err="1">
                <a:solidFill>
                  <a:srgbClr val="00FF00"/>
                </a:solidFill>
              </a:rPr>
              <a:t>toofree.c</a:t>
            </a:r>
            <a:endParaRPr lang="en-US" sz="3600" dirty="0">
              <a:solidFill>
                <a:srgbClr val="00FF00"/>
              </a:solidFill>
            </a:endParaRPr>
          </a:p>
          <a:p>
            <a:r>
              <a:rPr lang="en-US" sz="3600" dirty="0" smtClean="0">
                <a:solidFill>
                  <a:srgbClr val="00FF00"/>
                </a:solidFill>
              </a:rPr>
              <a:t>gash&gt; .</a:t>
            </a:r>
            <a:r>
              <a:rPr lang="en-US" sz="3600" dirty="0">
                <a:solidFill>
                  <a:srgbClr val="00FF00"/>
                </a:solidFill>
              </a:rPr>
              <a:t>/</a:t>
            </a:r>
            <a:r>
              <a:rPr lang="en-US" sz="3600" dirty="0" err="1">
                <a:solidFill>
                  <a:srgbClr val="00FF00"/>
                </a:solidFill>
              </a:rPr>
              <a:t>a.out</a:t>
            </a:r>
            <a:endParaRPr lang="en-US" sz="3600" dirty="0">
              <a:solidFill>
                <a:srgbClr val="00FF00"/>
              </a:solidFill>
            </a:endParaRPr>
          </a:p>
          <a:p>
            <a:r>
              <a:rPr lang="en-US" sz="3600" dirty="0">
                <a:solidFill>
                  <a:srgbClr val="00FF00"/>
                </a:solidFill>
              </a:rPr>
              <a:t>x = 4414</a:t>
            </a:r>
          </a:p>
        </p:txBody>
      </p:sp>
    </p:spTree>
    <p:extLst>
      <p:ext uri="{BB962C8B-B14F-4D97-AF65-F5344CB8AC3E}">
        <p14:creationId xmlns:p14="http://schemas.microsoft.com/office/powerpoint/2010/main" val="1440604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16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9073" y="337620"/>
            <a:ext cx="5854750" cy="2862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Menlo Regular"/>
                <a:cs typeface="Menlo Regular"/>
              </a:rPr>
              <a:t># include &lt;</a:t>
            </a:r>
            <a:r>
              <a:rPr lang="en-US" dirty="0" err="1">
                <a:latin typeface="Menlo Regular"/>
                <a:cs typeface="Menlo Regular"/>
              </a:rPr>
              <a:t>stdlib.h</a:t>
            </a:r>
            <a:r>
              <a:rPr lang="en-US" dirty="0">
                <a:latin typeface="Menlo Regular"/>
                <a:cs typeface="Menlo Regular"/>
              </a:rPr>
              <a:t>&gt;</a:t>
            </a:r>
          </a:p>
          <a:p>
            <a:r>
              <a:rPr lang="en-US" dirty="0">
                <a:latin typeface="Menlo Regular"/>
                <a:cs typeface="Menlo Regular"/>
              </a:rPr>
              <a:t># include &lt;</a:t>
            </a:r>
            <a:r>
              <a:rPr lang="en-US" dirty="0" err="1">
                <a:latin typeface="Menlo Regular"/>
                <a:cs typeface="Menlo Regular"/>
              </a:rPr>
              <a:t>stdio.h</a:t>
            </a:r>
            <a:r>
              <a:rPr lang="en-US" dirty="0">
                <a:latin typeface="Menlo Regular"/>
                <a:cs typeface="Menlo Regular"/>
              </a:rPr>
              <a:t>&gt;</a:t>
            </a:r>
          </a:p>
          <a:p>
            <a:endParaRPr lang="en-US" dirty="0">
              <a:latin typeface="Menlo Regular"/>
              <a:cs typeface="Menlo Regular"/>
            </a:endParaRPr>
          </a:p>
          <a:p>
            <a:r>
              <a:rPr lang="en-US" dirty="0" err="1">
                <a:latin typeface="Menlo Regular"/>
                <a:cs typeface="Menlo Regular"/>
              </a:rPr>
              <a:t>int</a:t>
            </a:r>
            <a:r>
              <a:rPr lang="en-US" dirty="0">
                <a:latin typeface="Menlo Regular"/>
                <a:cs typeface="Menlo Regular"/>
              </a:rPr>
              <a:t> main(</a:t>
            </a:r>
            <a:r>
              <a:rPr lang="en-US" dirty="0" err="1">
                <a:latin typeface="Menlo Regular"/>
                <a:cs typeface="Menlo Regular"/>
              </a:rPr>
              <a:t>int</a:t>
            </a:r>
            <a:r>
              <a:rPr lang="en-US" dirty="0">
                <a:latin typeface="Menlo Regular"/>
                <a:cs typeface="Menlo Regular"/>
              </a:rPr>
              <a:t> _</a:t>
            </a:r>
            <a:r>
              <a:rPr lang="en-US" dirty="0" err="1">
                <a:latin typeface="Menlo Regular"/>
                <a:cs typeface="Menlo Regular"/>
              </a:rPr>
              <a:t>argc</a:t>
            </a:r>
            <a:r>
              <a:rPr lang="en-US" dirty="0">
                <a:latin typeface="Menlo Regular"/>
                <a:cs typeface="Menlo Regular"/>
              </a:rPr>
              <a:t>, char **_</a:t>
            </a:r>
            <a:r>
              <a:rPr lang="en-US" dirty="0" err="1">
                <a:latin typeface="Menlo Regular"/>
                <a:cs typeface="Menlo Regular"/>
              </a:rPr>
              <a:t>argv</a:t>
            </a:r>
            <a:r>
              <a:rPr lang="en-US" dirty="0">
                <a:latin typeface="Menlo Regular"/>
                <a:cs typeface="Menlo Regular"/>
              </a:rPr>
              <a:t>) {</a:t>
            </a:r>
          </a:p>
          <a:p>
            <a:r>
              <a:rPr lang="en-US" dirty="0">
                <a:latin typeface="Menlo Regular"/>
                <a:cs typeface="Menlo Regular"/>
              </a:rPr>
              <a:t>  </a:t>
            </a:r>
            <a:r>
              <a:rPr lang="en-US" dirty="0" err="1">
                <a:latin typeface="Menlo Regular"/>
                <a:cs typeface="Menlo Regular"/>
              </a:rPr>
              <a:t>int</a:t>
            </a:r>
            <a:r>
              <a:rPr lang="en-US" dirty="0">
                <a:latin typeface="Menlo Regular"/>
                <a:cs typeface="Menlo Regular"/>
              </a:rPr>
              <a:t> *x = (</a:t>
            </a:r>
            <a:r>
              <a:rPr lang="en-US" dirty="0" err="1">
                <a:latin typeface="Menlo Regular"/>
                <a:cs typeface="Menlo Regular"/>
              </a:rPr>
              <a:t>int</a:t>
            </a:r>
            <a:r>
              <a:rPr lang="en-US" dirty="0">
                <a:latin typeface="Menlo Regular"/>
                <a:cs typeface="Menlo Regular"/>
              </a:rPr>
              <a:t> *) </a:t>
            </a:r>
            <a:r>
              <a:rPr lang="en-US" dirty="0" err="1">
                <a:latin typeface="Menlo Regular"/>
                <a:cs typeface="Menlo Regular"/>
              </a:rPr>
              <a:t>malloc</a:t>
            </a:r>
            <a:r>
              <a:rPr lang="en-US" dirty="0">
                <a:latin typeface="Menlo Regular"/>
                <a:cs typeface="Menlo Regular"/>
              </a:rPr>
              <a:t> (</a:t>
            </a:r>
            <a:r>
              <a:rPr lang="en-US" dirty="0" err="1">
                <a:latin typeface="Menlo Regular"/>
                <a:cs typeface="Menlo Regular"/>
              </a:rPr>
              <a:t>sizeof</a:t>
            </a:r>
            <a:r>
              <a:rPr lang="en-US" dirty="0">
                <a:latin typeface="Menlo Regular"/>
                <a:cs typeface="Menlo Regular"/>
              </a:rPr>
              <a:t>(*x));</a:t>
            </a:r>
          </a:p>
          <a:p>
            <a:r>
              <a:rPr lang="en-US" dirty="0">
                <a:latin typeface="Menlo Regular"/>
                <a:cs typeface="Menlo Regular"/>
              </a:rPr>
              <a:t>  *x = 4414;</a:t>
            </a:r>
          </a:p>
          <a:p>
            <a:r>
              <a:rPr lang="en-US" dirty="0">
                <a:latin typeface="Menlo Regular"/>
                <a:cs typeface="Menlo Regular"/>
              </a:rPr>
              <a:t>  free(x);</a:t>
            </a:r>
          </a:p>
          <a:p>
            <a:r>
              <a:rPr lang="en-US" dirty="0">
                <a:latin typeface="Menlo Regular"/>
                <a:cs typeface="Menlo Regular"/>
              </a:rPr>
              <a:t>  </a:t>
            </a:r>
            <a:r>
              <a:rPr lang="en-US" dirty="0" err="1">
                <a:latin typeface="Menlo Regular"/>
                <a:cs typeface="Menlo Regular"/>
              </a:rPr>
              <a:t>printf</a:t>
            </a:r>
            <a:r>
              <a:rPr lang="en-US" dirty="0">
                <a:latin typeface="Menlo Regular"/>
                <a:cs typeface="Menlo Regular"/>
              </a:rPr>
              <a:t>("x = %d\n", *x);</a:t>
            </a:r>
          </a:p>
          <a:p>
            <a:r>
              <a:rPr lang="en-US" dirty="0">
                <a:latin typeface="Menlo Regular"/>
                <a:cs typeface="Menlo Regular"/>
              </a:rPr>
              <a:t>  return 0;</a:t>
            </a:r>
          </a:p>
          <a:p>
            <a:r>
              <a:rPr lang="en-US" dirty="0">
                <a:latin typeface="Menlo Regular"/>
                <a:cs typeface="Menlo Regular"/>
              </a:rPr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2590800" y="3658344"/>
            <a:ext cx="5470135" cy="175432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FF00"/>
                </a:solidFill>
              </a:rPr>
              <a:t>gash&gt; </a:t>
            </a:r>
            <a:r>
              <a:rPr lang="en-US" sz="3600" dirty="0" err="1" smtClean="0">
                <a:solidFill>
                  <a:srgbClr val="00FF00"/>
                </a:solidFill>
              </a:rPr>
              <a:t>gcc</a:t>
            </a:r>
            <a:r>
              <a:rPr lang="en-US" sz="3600" dirty="0" smtClean="0">
                <a:solidFill>
                  <a:srgbClr val="00FF00"/>
                </a:solidFill>
              </a:rPr>
              <a:t> </a:t>
            </a:r>
            <a:r>
              <a:rPr lang="en-US" sz="3600" dirty="0">
                <a:solidFill>
                  <a:srgbClr val="00FF00"/>
                </a:solidFill>
              </a:rPr>
              <a:t>-Wall </a:t>
            </a:r>
            <a:r>
              <a:rPr lang="en-US" sz="3600" dirty="0" err="1">
                <a:solidFill>
                  <a:srgbClr val="00FF00"/>
                </a:solidFill>
              </a:rPr>
              <a:t>toofree.c</a:t>
            </a:r>
            <a:endParaRPr lang="en-US" sz="3600" dirty="0">
              <a:solidFill>
                <a:srgbClr val="00FF00"/>
              </a:solidFill>
            </a:endParaRPr>
          </a:p>
          <a:p>
            <a:r>
              <a:rPr lang="en-US" sz="3600" dirty="0" smtClean="0">
                <a:solidFill>
                  <a:srgbClr val="00FF00"/>
                </a:solidFill>
              </a:rPr>
              <a:t>gash&gt; .</a:t>
            </a:r>
            <a:r>
              <a:rPr lang="en-US" sz="3600" dirty="0">
                <a:solidFill>
                  <a:srgbClr val="00FF00"/>
                </a:solidFill>
              </a:rPr>
              <a:t>/</a:t>
            </a:r>
            <a:r>
              <a:rPr lang="en-US" sz="3600" dirty="0" err="1">
                <a:solidFill>
                  <a:srgbClr val="00FF00"/>
                </a:solidFill>
              </a:rPr>
              <a:t>a.out</a:t>
            </a:r>
            <a:endParaRPr lang="en-US" sz="3600" dirty="0">
              <a:solidFill>
                <a:srgbClr val="00FF00"/>
              </a:solidFill>
            </a:endParaRPr>
          </a:p>
          <a:p>
            <a:r>
              <a:rPr lang="en-US" sz="3600" dirty="0">
                <a:solidFill>
                  <a:srgbClr val="00FF00"/>
                </a:solidFill>
              </a:rPr>
              <a:t>x = 4414</a:t>
            </a:r>
          </a:p>
        </p:txBody>
      </p:sp>
    </p:spTree>
    <p:extLst>
      <p:ext uri="{BB962C8B-B14F-4D97-AF65-F5344CB8AC3E}">
        <p14:creationId xmlns:p14="http://schemas.microsoft.com/office/powerpoint/2010/main" val="1477610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16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224218"/>
            <a:ext cx="5854750" cy="31393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Menlo Regular"/>
                <a:cs typeface="Menlo Regular"/>
              </a:rPr>
              <a:t># include &lt;</a:t>
            </a:r>
            <a:r>
              <a:rPr lang="en-US" dirty="0" err="1">
                <a:latin typeface="Menlo Regular"/>
                <a:cs typeface="Menlo Regular"/>
              </a:rPr>
              <a:t>stdlib.h</a:t>
            </a:r>
            <a:r>
              <a:rPr lang="en-US" dirty="0">
                <a:latin typeface="Menlo Regular"/>
                <a:cs typeface="Menlo Regular"/>
              </a:rPr>
              <a:t>&gt;</a:t>
            </a:r>
          </a:p>
          <a:p>
            <a:r>
              <a:rPr lang="en-US" dirty="0">
                <a:latin typeface="Menlo Regular"/>
                <a:cs typeface="Menlo Regular"/>
              </a:rPr>
              <a:t># include &lt;</a:t>
            </a:r>
            <a:r>
              <a:rPr lang="en-US" dirty="0" err="1">
                <a:latin typeface="Menlo Regular"/>
                <a:cs typeface="Menlo Regular"/>
              </a:rPr>
              <a:t>stdio.h</a:t>
            </a:r>
            <a:r>
              <a:rPr lang="en-US" dirty="0">
                <a:latin typeface="Menlo Regular"/>
                <a:cs typeface="Menlo Regular"/>
              </a:rPr>
              <a:t>&gt;</a:t>
            </a:r>
          </a:p>
          <a:p>
            <a:endParaRPr lang="en-US" dirty="0">
              <a:latin typeface="Menlo Regular"/>
              <a:cs typeface="Menlo Regular"/>
            </a:endParaRPr>
          </a:p>
          <a:p>
            <a:r>
              <a:rPr lang="en-US" dirty="0" err="1">
                <a:latin typeface="Menlo Regular"/>
                <a:cs typeface="Menlo Regular"/>
              </a:rPr>
              <a:t>int</a:t>
            </a:r>
            <a:r>
              <a:rPr lang="en-US" dirty="0">
                <a:latin typeface="Menlo Regular"/>
                <a:cs typeface="Menlo Regular"/>
              </a:rPr>
              <a:t> main(</a:t>
            </a:r>
            <a:r>
              <a:rPr lang="en-US" dirty="0" err="1">
                <a:latin typeface="Menlo Regular"/>
                <a:cs typeface="Menlo Regular"/>
              </a:rPr>
              <a:t>int</a:t>
            </a:r>
            <a:r>
              <a:rPr lang="en-US" dirty="0">
                <a:latin typeface="Menlo Regular"/>
                <a:cs typeface="Menlo Regular"/>
              </a:rPr>
              <a:t> _</a:t>
            </a:r>
            <a:r>
              <a:rPr lang="en-US" dirty="0" err="1">
                <a:latin typeface="Menlo Regular"/>
                <a:cs typeface="Menlo Regular"/>
              </a:rPr>
              <a:t>argc</a:t>
            </a:r>
            <a:r>
              <a:rPr lang="en-US" dirty="0">
                <a:latin typeface="Menlo Regular"/>
                <a:cs typeface="Menlo Regular"/>
              </a:rPr>
              <a:t>, char **_</a:t>
            </a:r>
            <a:r>
              <a:rPr lang="en-US" dirty="0" err="1">
                <a:latin typeface="Menlo Regular"/>
                <a:cs typeface="Menlo Regular"/>
              </a:rPr>
              <a:t>argv</a:t>
            </a:r>
            <a:r>
              <a:rPr lang="en-US" dirty="0">
                <a:latin typeface="Menlo Regular"/>
                <a:cs typeface="Menlo Regular"/>
              </a:rPr>
              <a:t>) {</a:t>
            </a:r>
          </a:p>
          <a:p>
            <a:r>
              <a:rPr lang="en-US" dirty="0">
                <a:latin typeface="Menlo Regular"/>
                <a:cs typeface="Menlo Regular"/>
              </a:rPr>
              <a:t>  </a:t>
            </a:r>
            <a:r>
              <a:rPr lang="en-US" dirty="0" err="1">
                <a:latin typeface="Menlo Regular"/>
                <a:cs typeface="Menlo Regular"/>
              </a:rPr>
              <a:t>int</a:t>
            </a:r>
            <a:r>
              <a:rPr lang="en-US" dirty="0">
                <a:latin typeface="Menlo Regular"/>
                <a:cs typeface="Menlo Regular"/>
              </a:rPr>
              <a:t> *x = (</a:t>
            </a:r>
            <a:r>
              <a:rPr lang="en-US" dirty="0" err="1">
                <a:latin typeface="Menlo Regular"/>
                <a:cs typeface="Menlo Regular"/>
              </a:rPr>
              <a:t>int</a:t>
            </a:r>
            <a:r>
              <a:rPr lang="en-US" dirty="0">
                <a:latin typeface="Menlo Regular"/>
                <a:cs typeface="Menlo Regular"/>
              </a:rPr>
              <a:t> *) </a:t>
            </a:r>
            <a:r>
              <a:rPr lang="en-US" dirty="0" err="1">
                <a:latin typeface="Menlo Regular"/>
                <a:cs typeface="Menlo Regular"/>
              </a:rPr>
              <a:t>malloc</a:t>
            </a:r>
            <a:r>
              <a:rPr lang="en-US" dirty="0">
                <a:latin typeface="Menlo Regular"/>
                <a:cs typeface="Menlo Regular"/>
              </a:rPr>
              <a:t> (</a:t>
            </a:r>
            <a:r>
              <a:rPr lang="en-US" dirty="0" err="1">
                <a:latin typeface="Menlo Regular"/>
                <a:cs typeface="Menlo Regular"/>
              </a:rPr>
              <a:t>sizeof</a:t>
            </a:r>
            <a:r>
              <a:rPr lang="en-US" dirty="0">
                <a:latin typeface="Menlo Regular"/>
                <a:cs typeface="Menlo Regular"/>
              </a:rPr>
              <a:t>(*x));</a:t>
            </a:r>
          </a:p>
          <a:p>
            <a:r>
              <a:rPr lang="en-US" dirty="0">
                <a:latin typeface="Menlo Regular"/>
                <a:cs typeface="Menlo Regular"/>
              </a:rPr>
              <a:t>  *x = 4414;</a:t>
            </a:r>
          </a:p>
          <a:p>
            <a:r>
              <a:rPr lang="en-US" dirty="0">
                <a:latin typeface="Menlo Regular"/>
                <a:cs typeface="Menlo Regular"/>
              </a:rPr>
              <a:t>  free(x);</a:t>
            </a:r>
          </a:p>
          <a:p>
            <a:r>
              <a:rPr lang="en-US" dirty="0" smtClean="0">
                <a:latin typeface="Menlo Regular"/>
                <a:cs typeface="Menlo Regular"/>
              </a:rPr>
              <a:t>  </a:t>
            </a:r>
            <a:r>
              <a:rPr lang="en-US" dirty="0">
                <a:latin typeface="Menlo Regular"/>
                <a:cs typeface="Menlo Regular"/>
              </a:rPr>
              <a:t>free(x)</a:t>
            </a:r>
            <a:r>
              <a:rPr lang="en-US" dirty="0" smtClean="0">
                <a:latin typeface="Menlo Regular"/>
                <a:cs typeface="Menlo Regular"/>
              </a:rPr>
              <a:t>;</a:t>
            </a:r>
          </a:p>
          <a:p>
            <a:r>
              <a:rPr lang="en-US" dirty="0" smtClean="0">
                <a:latin typeface="Menlo Regular"/>
                <a:cs typeface="Menlo Regular"/>
              </a:rPr>
              <a:t>  </a:t>
            </a:r>
            <a:r>
              <a:rPr lang="en-US" dirty="0" err="1">
                <a:latin typeface="Menlo Regular"/>
                <a:cs typeface="Menlo Regular"/>
              </a:rPr>
              <a:t>printf</a:t>
            </a:r>
            <a:r>
              <a:rPr lang="en-US" dirty="0">
                <a:latin typeface="Menlo Regular"/>
                <a:cs typeface="Menlo Regular"/>
              </a:rPr>
              <a:t>("x = %d\n", *x);</a:t>
            </a:r>
          </a:p>
          <a:p>
            <a:r>
              <a:rPr lang="en-US" dirty="0">
                <a:latin typeface="Menlo Regular"/>
                <a:cs typeface="Menlo Regular"/>
              </a:rPr>
              <a:t>  return 0;</a:t>
            </a:r>
          </a:p>
          <a:p>
            <a:r>
              <a:rPr lang="en-US" dirty="0">
                <a:latin typeface="Menlo Regular"/>
                <a:cs typeface="Menlo Regular"/>
              </a:rPr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344441" y="3506413"/>
            <a:ext cx="8342359" cy="29238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FF00"/>
                </a:solidFill>
              </a:rPr>
              <a:t>gash&gt; </a:t>
            </a:r>
            <a:r>
              <a:rPr lang="en-US" sz="3600" dirty="0" err="1" smtClean="0">
                <a:solidFill>
                  <a:srgbClr val="00FF00"/>
                </a:solidFill>
              </a:rPr>
              <a:t>gcc</a:t>
            </a:r>
            <a:r>
              <a:rPr lang="en-US" sz="3600" dirty="0" smtClean="0">
                <a:solidFill>
                  <a:srgbClr val="00FF00"/>
                </a:solidFill>
              </a:rPr>
              <a:t> </a:t>
            </a:r>
            <a:r>
              <a:rPr lang="en-US" sz="3600" dirty="0">
                <a:solidFill>
                  <a:srgbClr val="00FF00"/>
                </a:solidFill>
              </a:rPr>
              <a:t>-Wall </a:t>
            </a:r>
            <a:r>
              <a:rPr lang="en-US" sz="3600" dirty="0" err="1">
                <a:solidFill>
                  <a:srgbClr val="00FF00"/>
                </a:solidFill>
              </a:rPr>
              <a:t>toofree.c</a:t>
            </a:r>
            <a:endParaRPr lang="en-US" sz="3600" dirty="0">
              <a:solidFill>
                <a:srgbClr val="00FF00"/>
              </a:solidFill>
            </a:endParaRPr>
          </a:p>
          <a:p>
            <a:r>
              <a:rPr lang="en-US" sz="3600" dirty="0" smtClean="0">
                <a:solidFill>
                  <a:srgbClr val="00FF00"/>
                </a:solidFill>
              </a:rPr>
              <a:t>gash&gt; .</a:t>
            </a:r>
            <a:r>
              <a:rPr lang="en-US" sz="3600" dirty="0">
                <a:solidFill>
                  <a:srgbClr val="00FF00"/>
                </a:solidFill>
              </a:rPr>
              <a:t>/</a:t>
            </a:r>
            <a:r>
              <a:rPr lang="en-US" sz="3600" dirty="0" err="1" smtClean="0">
                <a:solidFill>
                  <a:srgbClr val="00FF00"/>
                </a:solidFill>
              </a:rPr>
              <a:t>a.out</a:t>
            </a:r>
            <a:endParaRPr lang="en-US" sz="3600" dirty="0" smtClean="0">
              <a:solidFill>
                <a:srgbClr val="00FF00"/>
              </a:solidFill>
            </a:endParaRPr>
          </a:p>
          <a:p>
            <a:r>
              <a:rPr lang="en-US" sz="2800" dirty="0" err="1">
                <a:solidFill>
                  <a:srgbClr val="00FF00"/>
                </a:solidFill>
              </a:rPr>
              <a:t>a.out</a:t>
            </a:r>
            <a:r>
              <a:rPr lang="en-US" sz="2800" dirty="0">
                <a:solidFill>
                  <a:srgbClr val="00FF00"/>
                </a:solidFill>
              </a:rPr>
              <a:t>(23685) </a:t>
            </a:r>
            <a:r>
              <a:rPr lang="en-US" sz="2800" dirty="0" err="1">
                <a:solidFill>
                  <a:srgbClr val="00FF00"/>
                </a:solidFill>
              </a:rPr>
              <a:t>malloc</a:t>
            </a:r>
            <a:r>
              <a:rPr lang="en-US" sz="2800" dirty="0">
                <a:solidFill>
                  <a:srgbClr val="00FF00"/>
                </a:solidFill>
              </a:rPr>
              <a:t>: *** error for object 0x10a1008d0: pointer being freed was not allocated</a:t>
            </a:r>
          </a:p>
          <a:p>
            <a:r>
              <a:rPr lang="en-US" sz="2800" dirty="0">
                <a:solidFill>
                  <a:srgbClr val="00FF00"/>
                </a:solidFill>
              </a:rPr>
              <a:t>*** set a breakpoint in </a:t>
            </a:r>
            <a:r>
              <a:rPr lang="en-US" sz="2800" dirty="0" err="1">
                <a:solidFill>
                  <a:srgbClr val="00FF00"/>
                </a:solidFill>
              </a:rPr>
              <a:t>malloc_error_break</a:t>
            </a:r>
            <a:r>
              <a:rPr lang="en-US" sz="2800" dirty="0">
                <a:solidFill>
                  <a:srgbClr val="00FF00"/>
                </a:solidFill>
              </a:rPr>
              <a:t> to debug</a:t>
            </a:r>
          </a:p>
          <a:p>
            <a:r>
              <a:rPr lang="en-US" sz="2800" dirty="0">
                <a:solidFill>
                  <a:srgbClr val="00FF00"/>
                </a:solidFill>
              </a:rPr>
              <a:t>Abort trap: 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96350" y="2383028"/>
            <a:ext cx="5291324" cy="2246769"/>
          </a:xfrm>
          <a:prstGeom prst="rect">
            <a:avLst/>
          </a:prstGeom>
          <a:solidFill>
            <a:srgbClr val="FF0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Note: this is what happens to happen on my computer, but the C behavior is </a:t>
            </a:r>
            <a:r>
              <a:rPr lang="en-US" sz="2800" b="1" dirty="0" smtClean="0">
                <a:solidFill>
                  <a:schemeClr val="bg1"/>
                </a:solidFill>
              </a:rPr>
              <a:t>undefined.  </a:t>
            </a:r>
            <a:r>
              <a:rPr lang="en-US" sz="2800" dirty="0" smtClean="0">
                <a:solidFill>
                  <a:schemeClr val="bg1"/>
                </a:solidFill>
              </a:rPr>
              <a:t>It would be “correct” for a C program like this to do absolutely anything!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26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24632</TotalTime>
  <Words>1772</Words>
  <Application>Microsoft Macintosh PowerPoint</Application>
  <PresentationFormat>On-screen Show (4:3)</PresentationFormat>
  <Paragraphs>298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Class 6:  What the &amp;~#@&lt;!? (Pointers in Rust)</vt:lpstr>
      <vt:lpstr>PowerPoint Presentation</vt:lpstr>
      <vt:lpstr>What Dave was doing when you were learning to crawl…</vt:lpstr>
      <vt:lpstr>PowerPoint Presentation</vt:lpstr>
      <vt:lpstr>PowerPoint Presentation</vt:lpstr>
      <vt:lpstr>Memory management in C</vt:lpstr>
      <vt:lpstr>PowerPoint Presentation</vt:lpstr>
      <vt:lpstr>PowerPoint Presentation</vt:lpstr>
      <vt:lpstr>PowerPoint Presentation</vt:lpstr>
      <vt:lpstr>This gets tricky…</vt:lpstr>
      <vt:lpstr>Should we really care?</vt:lpstr>
      <vt:lpstr>PowerPoint Presentation</vt:lpstr>
      <vt:lpstr>PowerPoint Presentation</vt:lpstr>
      <vt:lpstr>PowerPoint Presentation</vt:lpstr>
      <vt:lpstr>(Why) Doesn’t C++ solve this?</vt:lpstr>
      <vt:lpstr>PowerPoint Presentation</vt:lpstr>
      <vt:lpstr>“Willy-Nilly” Memory Management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Correct!</vt:lpstr>
      <vt:lpstr>Back to C…</vt:lpstr>
    </vt:vector>
  </TitlesOfParts>
  <Company>Udacity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Introduction:  What is an Operating System?</dc:title>
  <dc:creator>David Evans</dc:creator>
  <cp:lastModifiedBy>David Evans</cp:lastModifiedBy>
  <cp:revision>176</cp:revision>
  <cp:lastPrinted>2013-09-12T13:55:28Z</cp:lastPrinted>
  <dcterms:created xsi:type="dcterms:W3CDTF">2013-08-26T17:24:32Z</dcterms:created>
  <dcterms:modified xsi:type="dcterms:W3CDTF">2013-09-17T09:25:36Z</dcterms:modified>
</cp:coreProperties>
</file>