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43"/>
  </p:notesMasterIdLst>
  <p:handoutMasterIdLst>
    <p:handoutMasterId r:id="rId44"/>
  </p:handoutMasterIdLst>
  <p:sldIdLst>
    <p:sldId id="305" r:id="rId2"/>
    <p:sldId id="306" r:id="rId3"/>
    <p:sldId id="362" r:id="rId4"/>
    <p:sldId id="312" r:id="rId5"/>
    <p:sldId id="316" r:id="rId6"/>
    <p:sldId id="314" r:id="rId7"/>
    <p:sldId id="317" r:id="rId8"/>
    <p:sldId id="318" r:id="rId9"/>
    <p:sldId id="313" r:id="rId10"/>
    <p:sldId id="319" r:id="rId11"/>
    <p:sldId id="325" r:id="rId12"/>
    <p:sldId id="326" r:id="rId13"/>
    <p:sldId id="327" r:id="rId14"/>
    <p:sldId id="328" r:id="rId15"/>
    <p:sldId id="333" r:id="rId16"/>
    <p:sldId id="334" r:id="rId17"/>
    <p:sldId id="336" r:id="rId18"/>
    <p:sldId id="329" r:id="rId19"/>
    <p:sldId id="330" r:id="rId20"/>
    <p:sldId id="331" r:id="rId21"/>
    <p:sldId id="332" r:id="rId22"/>
    <p:sldId id="307" r:id="rId23"/>
    <p:sldId id="308" r:id="rId24"/>
    <p:sldId id="310" r:id="rId25"/>
    <p:sldId id="311" r:id="rId26"/>
    <p:sldId id="320" r:id="rId27"/>
    <p:sldId id="322" r:id="rId28"/>
    <p:sldId id="335" r:id="rId29"/>
    <p:sldId id="323" r:id="rId30"/>
    <p:sldId id="324" r:id="rId31"/>
    <p:sldId id="356" r:id="rId32"/>
    <p:sldId id="337" r:id="rId33"/>
    <p:sldId id="338" r:id="rId34"/>
    <p:sldId id="339" r:id="rId35"/>
    <p:sldId id="340" r:id="rId36"/>
    <p:sldId id="341" r:id="rId37"/>
    <p:sldId id="357" r:id="rId38"/>
    <p:sldId id="360" r:id="rId39"/>
    <p:sldId id="359" r:id="rId40"/>
    <p:sldId id="358" r:id="rId41"/>
    <p:sldId id="361" r:id="rId4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66"/>
    <a:srgbClr val="66C9E3"/>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7" d="100"/>
          <a:sy n="137" d="100"/>
        </p:scale>
        <p:origin x="-504" y="-104"/>
      </p:cViewPr>
      <p:guideLst>
        <p:guide orient="horz" pos="1620"/>
        <p:guide pos="2880"/>
      </p:guideLst>
    </p:cSldViewPr>
  </p:slideViewPr>
  <p:notesTextViewPr>
    <p:cViewPr>
      <p:scale>
        <a:sx n="100" d="100"/>
        <a:sy n="100" d="100"/>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3/11/14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3/11/14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7D47FB-B1D0-9B48-BEA7-7CBD149DE933}" type="datetime3">
              <a:rPr lang="en-US" smtClean="0"/>
              <a:t>11 March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146B7C-9D4C-9C4B-BE66-AF32D473117E}" type="datetime3">
              <a:rPr lang="en-US" smtClean="0"/>
              <a:t>11 March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52168E-CB8E-784F-820D-DE0E26E50C66}" type="datetime3">
              <a:rPr lang="en-US" smtClean="0"/>
              <a:t>11 March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387507-218F-3B4A-A55C-C54402B65D08}" type="datetime3">
              <a:rPr lang="en-US" smtClean="0"/>
              <a:t>11 March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79D9D4-0F0D-CD4A-9421-014DEF4EAD18}" type="datetime3">
              <a:rPr lang="en-US" smtClean="0"/>
              <a:t>11 March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F97765-B8D0-3945-8EA6-19ADCE1D617E}" type="datetime3">
              <a:rPr lang="en-US" smtClean="0"/>
              <a:t>11 March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7B71CD-0446-A44E-B526-DEDE85FED352}" type="datetime3">
              <a:rPr lang="en-US" smtClean="0"/>
              <a:t>11 March 2014</a:t>
            </a:fld>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38DEA2-448B-7B4F-AC49-692B6D4591EB}" type="datetime3">
              <a:rPr lang="en-US" smtClean="0"/>
              <a:t>11 March 2014</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144E06-94D9-074B-8DC5-97D254236022}" type="datetime3">
              <a:rPr lang="en-US" smtClean="0"/>
              <a:t>11 March 2014</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04282C-75BA-1A44-A68C-124D45416067}" type="datetime3">
              <a:rPr lang="en-US" smtClean="0"/>
              <a:t>11 March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73690-7C86-5947-A585-BD2975B7884C}" type="datetime3">
              <a:rPr lang="en-US" smtClean="0"/>
              <a:t>11 March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6CED88F-CE74-6547-9921-D4BD0CFDE727}" type="datetime3">
              <a:rPr lang="en-US" smtClean="0"/>
              <a:t>11 March 2014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arm.com/files/downloads/ARMv8_Architecture.pdf" TargetMode="Externa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567.JPG"/>
          <p:cNvPicPr>
            <a:picLocks noChangeAspect="1"/>
          </p:cNvPicPr>
          <p:nvPr/>
        </p:nvPicPr>
        <p:blipFill rotWithShape="1">
          <a:blip r:embed="rId2">
            <a:extLst>
              <a:ext uri="{28A0092B-C50C-407E-A947-70E740481C1C}">
                <a14:useLocalDpi xmlns:a14="http://schemas.microsoft.com/office/drawing/2010/main" val="0"/>
              </a:ext>
            </a:extLst>
          </a:blip>
          <a:srcRect t="9845" r="6128" b="10950"/>
          <a:stretch/>
        </p:blipFill>
        <p:spPr>
          <a:xfrm>
            <a:off x="0" y="-1"/>
            <a:ext cx="9144000" cy="5143501"/>
          </a:xfrm>
          <a:prstGeom prst="rect">
            <a:avLst/>
          </a:prstGeom>
        </p:spPr>
      </p:pic>
      <p:sp>
        <p:nvSpPr>
          <p:cNvPr id="3" name="Subtitle 2"/>
          <p:cNvSpPr>
            <a:spLocks noGrp="1"/>
          </p:cNvSpPr>
          <p:nvPr>
            <p:ph type="subTitle" idx="1"/>
          </p:nvPr>
        </p:nvSpPr>
        <p:spPr>
          <a:xfrm>
            <a:off x="166988" y="3634983"/>
            <a:ext cx="3794500" cy="1314450"/>
          </a:xfrm>
        </p:spPr>
        <p:txBody>
          <a:bodyPr/>
          <a:lstStyle/>
          <a:p>
            <a:pPr algn="l">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cs4414 Fall 2013</a:t>
            </a:r>
          </a:p>
          <a:p>
            <a:pPr algn="l">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University of Virginia</a:t>
            </a:r>
          </a:p>
          <a:p>
            <a:pPr algn="l">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David Evans</a:t>
            </a:r>
            <a:endParaRPr lang="en-US" b="1" dirty="0">
              <a:ln w="10541" cmpd="sng">
                <a:solidFill>
                  <a:srgbClr val="7D7D7D">
                    <a:tint val="100000"/>
                    <a:shade val="100000"/>
                    <a:satMod val="110000"/>
                  </a:srgbClr>
                </a:solidFill>
                <a:prstDash val="solid"/>
              </a:ln>
              <a:solidFill>
                <a:schemeClr val="bg1">
                  <a:lumMod val="75000"/>
                </a:schemeClr>
              </a:solidFill>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279842" y="2718949"/>
            <a:ext cx="3653038" cy="1268287"/>
          </a:xfrm>
        </p:spPr>
        <p:txBody>
          <a:bodyPr>
            <a:noAutofit/>
          </a:bodyPr>
          <a:lstStyle/>
          <a:p>
            <a:pPr algn="l"/>
            <a:r>
              <a:rPr lang="en-US" sz="3600" b="1" dirty="0" smtClean="0">
                <a:ln w="10541" cmpd="sng">
                  <a:solidFill>
                    <a:srgbClr val="7D7D7D">
                      <a:tint val="100000"/>
                      <a:shade val="100000"/>
                      <a:satMod val="110000"/>
                    </a:srgbClr>
                  </a:solidFill>
                  <a:prstDash val="solid"/>
                </a:ln>
                <a:solidFill>
                  <a:srgbClr val="FCD5B5"/>
                </a:solidFill>
              </a:rPr>
              <a:t>Class 7</a:t>
            </a:r>
            <a:endParaRPr lang="en-US" sz="3600" b="1" dirty="0">
              <a:ln w="10541" cmpd="sng">
                <a:solidFill>
                  <a:srgbClr val="7D7D7D">
                    <a:tint val="100000"/>
                    <a:shade val="100000"/>
                    <a:satMod val="110000"/>
                  </a:srgbClr>
                </a:solidFill>
                <a:prstDash val="solid"/>
              </a:ln>
              <a:solidFill>
                <a:srgbClr val="FCD5B5"/>
              </a:solidFill>
            </a:endParaRPr>
          </a:p>
        </p:txBody>
      </p:sp>
      <p:sp>
        <p:nvSpPr>
          <p:cNvPr id="15" name="Rectangle 14"/>
          <p:cNvSpPr/>
          <p:nvPr/>
        </p:nvSpPr>
        <p:spPr>
          <a:xfrm>
            <a:off x="4464017" y="409756"/>
            <a:ext cx="4358509" cy="707886"/>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a:r>
              <a:rPr lang="en-US" sz="4000" b="1" dirty="0" smtClean="0">
                <a:ln>
                  <a:prstDash val="solid"/>
                </a:ln>
                <a:solidFill>
                  <a:schemeClr val="accent6">
                    <a:lumMod val="40000"/>
                    <a:lumOff val="60000"/>
                  </a:schemeClr>
                </a:solidFill>
                <a:effectLst>
                  <a:outerShdw blurRad="88000" dist="50800" dir="5040000" algn="tl">
                    <a:schemeClr val="accent4">
                      <a:tint val="80000"/>
                      <a:satMod val="250000"/>
                      <a:alpha val="45000"/>
                    </a:schemeClr>
                  </a:outerShdw>
                </a:effectLst>
              </a:rPr>
              <a:t>Managing Memory</a:t>
            </a:r>
            <a:endParaRPr lang="en-US" sz="4000" b="1" dirty="0">
              <a:ln>
                <a:prstDash val="solid"/>
              </a:ln>
              <a:solidFill>
                <a:schemeClr val="accent6">
                  <a:lumMod val="40000"/>
                  <a:lumOff val="60000"/>
                </a:schemeClr>
              </a:solidFill>
              <a:effectLst>
                <a:outerShdw blurRad="88000" dist="50800" dir="5040000" algn="tl">
                  <a:schemeClr val="accent4">
                    <a:tint val="80000"/>
                    <a:satMod val="250000"/>
                    <a:alpha val="45000"/>
                  </a:schemeClr>
                </a:outerShdw>
              </a:effectLst>
            </a:endParaRPr>
          </a:p>
        </p:txBody>
      </p:sp>
    </p:spTree>
    <p:extLst>
      <p:ext uri="{BB962C8B-B14F-4D97-AF65-F5344CB8AC3E}">
        <p14:creationId xmlns:p14="http://schemas.microsoft.com/office/powerpoint/2010/main" val="34784291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we still need segmentation?</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9</a:t>
            </a:fld>
            <a:endParaRPr lang="en-US"/>
          </a:p>
        </p:txBody>
      </p:sp>
      <p:grpSp>
        <p:nvGrpSpPr>
          <p:cNvPr id="4" name="Group 3"/>
          <p:cNvGrpSpPr/>
          <p:nvPr/>
        </p:nvGrpSpPr>
        <p:grpSpPr>
          <a:xfrm>
            <a:off x="1728789" y="1259870"/>
            <a:ext cx="5750579" cy="2136011"/>
            <a:chOff x="268008" y="1797951"/>
            <a:chExt cx="8715778" cy="3179356"/>
          </a:xfrm>
        </p:grpSpPr>
        <p:sp>
          <p:nvSpPr>
            <p:cNvPr id="5" name="Rectangle 4"/>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6" name="Right Arrow 5"/>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7" name="Rounded Rectangle 6"/>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8" name="Rectangle 7"/>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9" name="Rounded Rectangle 8"/>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0" name="Right Arrow 9"/>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1" name="Right Arrow 10"/>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2" name="Rectangle 11"/>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3" name="Rounded Rectangle 12"/>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spTree>
    <p:extLst>
      <p:ext uri="{BB962C8B-B14F-4D97-AF65-F5344CB8AC3E}">
        <p14:creationId xmlns:p14="http://schemas.microsoft.com/office/powerpoint/2010/main" val="920029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7699865" y="2467758"/>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60" name="Rectangle 59"/>
          <p:cNvSpPr/>
          <p:nvPr/>
        </p:nvSpPr>
        <p:spPr>
          <a:xfrm>
            <a:off x="4383385" y="2590603"/>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61" name="Rectangle 60"/>
          <p:cNvSpPr/>
          <p:nvPr/>
        </p:nvSpPr>
        <p:spPr>
          <a:xfrm>
            <a:off x="5884613" y="2584784"/>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58" name="Rectangle 57"/>
          <p:cNvSpPr/>
          <p:nvPr/>
        </p:nvSpPr>
        <p:spPr>
          <a:xfrm>
            <a:off x="2912096" y="2590603"/>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7" name="Rectangle 36"/>
          <p:cNvSpPr/>
          <p:nvPr/>
        </p:nvSpPr>
        <p:spPr>
          <a:xfrm>
            <a:off x="1321103" y="2581274"/>
            <a:ext cx="102873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 name="Slide Number Placeholder 2"/>
          <p:cNvSpPr>
            <a:spLocks noGrp="1"/>
          </p:cNvSpPr>
          <p:nvPr>
            <p:ph type="sldNum" sz="quarter" idx="12"/>
          </p:nvPr>
        </p:nvSpPr>
        <p:spPr/>
        <p:txBody>
          <a:bodyPr/>
          <a:lstStyle/>
          <a:p>
            <a:fld id="{6507B5A5-F0C2-644D-AEA7-E773B6B78F38}" type="slidenum">
              <a:rPr lang="en-US" smtClean="0"/>
              <a:t>10</a:t>
            </a:fld>
            <a:endParaRPr lang="en-US"/>
          </a:p>
        </p:txBody>
      </p:sp>
      <p:sp>
        <p:nvSpPr>
          <p:cNvPr id="4" name="Rectangle 3"/>
          <p:cNvSpPr/>
          <p:nvPr/>
        </p:nvSpPr>
        <p:spPr>
          <a:xfrm>
            <a:off x="2199152" y="320848"/>
            <a:ext cx="1205899"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Unused</a:t>
            </a:r>
            <a:endParaRPr lang="en-US" dirty="0"/>
          </a:p>
        </p:txBody>
      </p:sp>
      <p:sp>
        <p:nvSpPr>
          <p:cNvPr id="5" name="Rectangle 4"/>
          <p:cNvSpPr/>
          <p:nvPr/>
        </p:nvSpPr>
        <p:spPr>
          <a:xfrm>
            <a:off x="3405049"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L1 Page </a:t>
            </a:r>
            <a:endParaRPr lang="en-US" dirty="0"/>
          </a:p>
        </p:txBody>
      </p:sp>
      <p:sp>
        <p:nvSpPr>
          <p:cNvPr id="6" name="Rectangle 5"/>
          <p:cNvSpPr/>
          <p:nvPr/>
        </p:nvSpPr>
        <p:spPr>
          <a:xfrm>
            <a:off x="7652571" y="320848"/>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7" name="TextBox 6"/>
          <p:cNvSpPr txBox="1"/>
          <p:nvPr/>
        </p:nvSpPr>
        <p:spPr>
          <a:xfrm>
            <a:off x="7835840" y="681178"/>
            <a:ext cx="813043" cy="369332"/>
          </a:xfrm>
          <a:prstGeom prst="rect">
            <a:avLst/>
          </a:prstGeom>
          <a:noFill/>
        </p:spPr>
        <p:txBody>
          <a:bodyPr wrap="none" rtlCol="0">
            <a:spAutoFit/>
          </a:bodyPr>
          <a:lstStyle/>
          <a:p>
            <a:pPr algn="ctr"/>
            <a:r>
              <a:rPr lang="en-US" dirty="0" smtClean="0"/>
              <a:t>12 bits</a:t>
            </a:r>
          </a:p>
        </p:txBody>
      </p:sp>
      <p:sp>
        <p:nvSpPr>
          <p:cNvPr id="8" name="TextBox 7"/>
          <p:cNvSpPr txBox="1"/>
          <p:nvPr/>
        </p:nvSpPr>
        <p:spPr>
          <a:xfrm>
            <a:off x="2306044" y="681178"/>
            <a:ext cx="919808" cy="369332"/>
          </a:xfrm>
          <a:prstGeom prst="rect">
            <a:avLst/>
          </a:prstGeom>
          <a:noFill/>
        </p:spPr>
        <p:txBody>
          <a:bodyPr wrap="square" rtlCol="0">
            <a:spAutoFit/>
          </a:bodyPr>
          <a:lstStyle/>
          <a:p>
            <a:pPr algn="ctr"/>
            <a:r>
              <a:rPr lang="en-US" dirty="0" smtClean="0"/>
              <a:t>16 bits</a:t>
            </a:r>
          </a:p>
        </p:txBody>
      </p:sp>
      <p:sp>
        <p:nvSpPr>
          <p:cNvPr id="9" name="TextBox 8"/>
          <p:cNvSpPr txBox="1"/>
          <p:nvPr/>
        </p:nvSpPr>
        <p:spPr>
          <a:xfrm>
            <a:off x="3587372"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2" name="Rectangle 11"/>
          <p:cNvSpPr/>
          <p:nvPr/>
        </p:nvSpPr>
        <p:spPr>
          <a:xfrm>
            <a:off x="4470975"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L2 Page </a:t>
            </a:r>
            <a:endParaRPr lang="en-US" dirty="0"/>
          </a:p>
        </p:txBody>
      </p:sp>
      <p:sp>
        <p:nvSpPr>
          <p:cNvPr id="13" name="Rectangle 12"/>
          <p:cNvSpPr/>
          <p:nvPr/>
        </p:nvSpPr>
        <p:spPr>
          <a:xfrm>
            <a:off x="5536901"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L3 Page </a:t>
            </a:r>
            <a:endParaRPr lang="en-US" dirty="0"/>
          </a:p>
        </p:txBody>
      </p:sp>
      <p:sp>
        <p:nvSpPr>
          <p:cNvPr id="15" name="TextBox 14"/>
          <p:cNvSpPr txBox="1"/>
          <p:nvPr/>
        </p:nvSpPr>
        <p:spPr>
          <a:xfrm>
            <a:off x="4653649"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6" name="TextBox 15"/>
          <p:cNvSpPr txBox="1"/>
          <p:nvPr/>
        </p:nvSpPr>
        <p:spPr>
          <a:xfrm>
            <a:off x="5708187"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8" name="Rectangle 17"/>
          <p:cNvSpPr/>
          <p:nvPr/>
        </p:nvSpPr>
        <p:spPr>
          <a:xfrm>
            <a:off x="6607269" y="315902"/>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L4 Page </a:t>
            </a:r>
            <a:endParaRPr lang="en-US" dirty="0"/>
          </a:p>
        </p:txBody>
      </p:sp>
      <p:sp>
        <p:nvSpPr>
          <p:cNvPr id="19" name="TextBox 18"/>
          <p:cNvSpPr txBox="1"/>
          <p:nvPr/>
        </p:nvSpPr>
        <p:spPr>
          <a:xfrm>
            <a:off x="6753966"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0" name="Rectangle 19"/>
          <p:cNvSpPr/>
          <p:nvPr/>
        </p:nvSpPr>
        <p:spPr>
          <a:xfrm>
            <a:off x="531681" y="588361"/>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22" name="Rectangle 21"/>
          <p:cNvSpPr/>
          <p:nvPr/>
        </p:nvSpPr>
        <p:spPr>
          <a:xfrm>
            <a:off x="1321103" y="1345745"/>
            <a:ext cx="102873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endParaRPr lang="en-US" sz="2000" dirty="0"/>
          </a:p>
          <a:p>
            <a:pPr algn="ctr"/>
            <a:r>
              <a:rPr lang="en-US" sz="2000" dirty="0" smtClean="0"/>
              <a:t>L1 Page Table</a:t>
            </a:r>
            <a:endParaRPr lang="en-US" sz="2000" dirty="0"/>
          </a:p>
        </p:txBody>
      </p:sp>
      <p:cxnSp>
        <p:nvCxnSpPr>
          <p:cNvPr id="23" name="Elbow Connector 22"/>
          <p:cNvCxnSpPr>
            <a:stCxn id="20" idx="2"/>
            <a:endCxn id="37" idx="1"/>
          </p:cNvCxnSpPr>
          <p:nvPr/>
        </p:nvCxnSpPr>
        <p:spPr>
          <a:xfrm rot="16200000" flipH="1">
            <a:off x="255945" y="1587652"/>
            <a:ext cx="1844536" cy="285779"/>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1321103" y="1660811"/>
            <a:ext cx="102873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L1 Index</a:t>
            </a:r>
            <a:endParaRPr lang="en-US" sz="1000" dirty="0"/>
          </a:p>
        </p:txBody>
      </p:sp>
      <p:sp>
        <p:nvSpPr>
          <p:cNvPr id="27" name="Rectangle 26"/>
          <p:cNvSpPr/>
          <p:nvPr/>
        </p:nvSpPr>
        <p:spPr>
          <a:xfrm>
            <a:off x="2912096"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L2 Page Table</a:t>
            </a:r>
          </a:p>
          <a:p>
            <a:pPr algn="ctr"/>
            <a:endParaRPr lang="en-US" sz="2000" dirty="0"/>
          </a:p>
          <a:p>
            <a:pPr algn="ctr"/>
            <a:endParaRPr lang="en-US" sz="2000" dirty="0"/>
          </a:p>
        </p:txBody>
      </p:sp>
      <p:cxnSp>
        <p:nvCxnSpPr>
          <p:cNvPr id="28" name="Elbow Connector 27"/>
          <p:cNvCxnSpPr>
            <a:stCxn id="25" idx="3"/>
            <a:endCxn id="58" idx="1"/>
          </p:cNvCxnSpPr>
          <p:nvPr/>
        </p:nvCxnSpPr>
        <p:spPr>
          <a:xfrm>
            <a:off x="2349841" y="1770768"/>
            <a:ext cx="562257" cy="89137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912096" y="2152847"/>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L2 Index</a:t>
            </a:r>
            <a:endParaRPr lang="en-US" sz="1000" dirty="0"/>
          </a:p>
        </p:txBody>
      </p:sp>
      <p:sp>
        <p:nvSpPr>
          <p:cNvPr id="46" name="Rectangle 45"/>
          <p:cNvSpPr/>
          <p:nvPr/>
        </p:nvSpPr>
        <p:spPr>
          <a:xfrm>
            <a:off x="4383385"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L3 Page Table</a:t>
            </a:r>
            <a:endParaRPr lang="en-US" sz="2000" dirty="0"/>
          </a:p>
        </p:txBody>
      </p:sp>
      <p:sp>
        <p:nvSpPr>
          <p:cNvPr id="47" name="Rectangle 46"/>
          <p:cNvSpPr/>
          <p:nvPr/>
        </p:nvSpPr>
        <p:spPr>
          <a:xfrm>
            <a:off x="4383385" y="1560359"/>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L3 Index</a:t>
            </a:r>
            <a:endParaRPr lang="en-US" sz="1000" dirty="0"/>
          </a:p>
        </p:txBody>
      </p:sp>
      <p:cxnSp>
        <p:nvCxnSpPr>
          <p:cNvPr id="48" name="Elbow Connector 47"/>
          <p:cNvCxnSpPr>
            <a:stCxn id="32" idx="3"/>
            <a:endCxn id="60" idx="1"/>
          </p:cNvCxnSpPr>
          <p:nvPr/>
        </p:nvCxnSpPr>
        <p:spPr>
          <a:xfrm>
            <a:off x="3888824" y="2262804"/>
            <a:ext cx="494563" cy="39933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5884613"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L4 Page Table</a:t>
            </a:r>
            <a:endParaRPr lang="en-US" sz="2000" dirty="0"/>
          </a:p>
        </p:txBody>
      </p:sp>
      <p:sp>
        <p:nvSpPr>
          <p:cNvPr id="52" name="Rectangle 51"/>
          <p:cNvSpPr/>
          <p:nvPr/>
        </p:nvSpPr>
        <p:spPr>
          <a:xfrm>
            <a:off x="5884613" y="1439890"/>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L4 Index</a:t>
            </a:r>
            <a:endParaRPr lang="en-US" sz="1000" dirty="0"/>
          </a:p>
        </p:txBody>
      </p:sp>
      <p:cxnSp>
        <p:nvCxnSpPr>
          <p:cNvPr id="53" name="Elbow Connector 52"/>
          <p:cNvCxnSpPr>
            <a:stCxn id="47" idx="3"/>
            <a:endCxn id="61" idx="1"/>
          </p:cNvCxnSpPr>
          <p:nvPr/>
        </p:nvCxnSpPr>
        <p:spPr>
          <a:xfrm>
            <a:off x="5360111" y="1670315"/>
            <a:ext cx="524502" cy="98600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7696368" y="1439890"/>
            <a:ext cx="924991" cy="17898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smtClean="0"/>
          </a:p>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66" name="Rectangle 65"/>
          <p:cNvSpPr/>
          <p:nvPr/>
        </p:nvSpPr>
        <p:spPr>
          <a:xfrm>
            <a:off x="7696368" y="2123215"/>
            <a:ext cx="924991" cy="4371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67" name="Rectangle 66"/>
          <p:cNvSpPr/>
          <p:nvPr/>
        </p:nvSpPr>
        <p:spPr>
          <a:xfrm>
            <a:off x="7696368" y="2262804"/>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cxnSp>
        <p:nvCxnSpPr>
          <p:cNvPr id="68" name="Elbow Connector 67"/>
          <p:cNvCxnSpPr>
            <a:stCxn id="52" idx="3"/>
            <a:endCxn id="71" idx="1"/>
          </p:cNvCxnSpPr>
          <p:nvPr/>
        </p:nvCxnSpPr>
        <p:spPr>
          <a:xfrm>
            <a:off x="6861339" y="1549846"/>
            <a:ext cx="838524" cy="98576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257074" y="3090671"/>
            <a:ext cx="4427802"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i="1" dirty="0" smtClean="0"/>
              <a:t>Where are all the L2, L3, and L4 page tables?</a:t>
            </a:r>
            <a:endParaRPr lang="en-US" i="1" dirty="0"/>
          </a:p>
        </p:txBody>
      </p:sp>
    </p:spTree>
    <p:extLst>
      <p:ext uri="{BB962C8B-B14F-4D97-AF65-F5344CB8AC3E}">
        <p14:creationId xmlns:p14="http://schemas.microsoft.com/office/powerpoint/2010/main" val="2894677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7699865" y="2467758"/>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60" name="Rectangle 59"/>
          <p:cNvSpPr/>
          <p:nvPr/>
        </p:nvSpPr>
        <p:spPr>
          <a:xfrm>
            <a:off x="4383385" y="2590603"/>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61" name="Rectangle 60"/>
          <p:cNvSpPr/>
          <p:nvPr/>
        </p:nvSpPr>
        <p:spPr>
          <a:xfrm>
            <a:off x="5884613" y="2584784"/>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58" name="Rectangle 57"/>
          <p:cNvSpPr/>
          <p:nvPr/>
        </p:nvSpPr>
        <p:spPr>
          <a:xfrm>
            <a:off x="2912096" y="2590603"/>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7" name="Rectangle 36"/>
          <p:cNvSpPr/>
          <p:nvPr/>
        </p:nvSpPr>
        <p:spPr>
          <a:xfrm>
            <a:off x="1321103" y="2581274"/>
            <a:ext cx="102873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 name="Slide Number Placeholder 2"/>
          <p:cNvSpPr>
            <a:spLocks noGrp="1"/>
          </p:cNvSpPr>
          <p:nvPr>
            <p:ph type="sldNum" sz="quarter" idx="12"/>
          </p:nvPr>
        </p:nvSpPr>
        <p:spPr/>
        <p:txBody>
          <a:bodyPr/>
          <a:lstStyle/>
          <a:p>
            <a:fld id="{6507B5A5-F0C2-644D-AEA7-E773B6B78F38}" type="slidenum">
              <a:rPr lang="en-US" smtClean="0"/>
              <a:t>11</a:t>
            </a:fld>
            <a:endParaRPr lang="en-US"/>
          </a:p>
        </p:txBody>
      </p:sp>
      <p:sp>
        <p:nvSpPr>
          <p:cNvPr id="4" name="Rectangle 3"/>
          <p:cNvSpPr/>
          <p:nvPr/>
        </p:nvSpPr>
        <p:spPr>
          <a:xfrm>
            <a:off x="2199152" y="320848"/>
            <a:ext cx="1205899"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Unused</a:t>
            </a:r>
            <a:endParaRPr lang="en-US" dirty="0"/>
          </a:p>
        </p:txBody>
      </p:sp>
      <p:sp>
        <p:nvSpPr>
          <p:cNvPr id="5" name="Rectangle 4"/>
          <p:cNvSpPr/>
          <p:nvPr/>
        </p:nvSpPr>
        <p:spPr>
          <a:xfrm>
            <a:off x="3405049"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L1 Page </a:t>
            </a:r>
            <a:endParaRPr lang="en-US" dirty="0"/>
          </a:p>
        </p:txBody>
      </p:sp>
      <p:sp>
        <p:nvSpPr>
          <p:cNvPr id="6" name="Rectangle 5"/>
          <p:cNvSpPr/>
          <p:nvPr/>
        </p:nvSpPr>
        <p:spPr>
          <a:xfrm>
            <a:off x="7652571" y="320848"/>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7" name="TextBox 6"/>
          <p:cNvSpPr txBox="1"/>
          <p:nvPr/>
        </p:nvSpPr>
        <p:spPr>
          <a:xfrm>
            <a:off x="7835840" y="681178"/>
            <a:ext cx="813043" cy="369332"/>
          </a:xfrm>
          <a:prstGeom prst="rect">
            <a:avLst/>
          </a:prstGeom>
          <a:noFill/>
        </p:spPr>
        <p:txBody>
          <a:bodyPr wrap="none" rtlCol="0">
            <a:spAutoFit/>
          </a:bodyPr>
          <a:lstStyle/>
          <a:p>
            <a:pPr algn="ctr"/>
            <a:r>
              <a:rPr lang="en-US" dirty="0" smtClean="0"/>
              <a:t>12 bits</a:t>
            </a:r>
          </a:p>
        </p:txBody>
      </p:sp>
      <p:sp>
        <p:nvSpPr>
          <p:cNvPr id="8" name="TextBox 7"/>
          <p:cNvSpPr txBox="1"/>
          <p:nvPr/>
        </p:nvSpPr>
        <p:spPr>
          <a:xfrm>
            <a:off x="2306044" y="681178"/>
            <a:ext cx="919808" cy="369332"/>
          </a:xfrm>
          <a:prstGeom prst="rect">
            <a:avLst/>
          </a:prstGeom>
          <a:noFill/>
        </p:spPr>
        <p:txBody>
          <a:bodyPr wrap="square" rtlCol="0">
            <a:spAutoFit/>
          </a:bodyPr>
          <a:lstStyle/>
          <a:p>
            <a:pPr algn="ctr"/>
            <a:r>
              <a:rPr lang="en-US" dirty="0" smtClean="0"/>
              <a:t>16 bits</a:t>
            </a:r>
          </a:p>
        </p:txBody>
      </p:sp>
      <p:sp>
        <p:nvSpPr>
          <p:cNvPr id="9" name="TextBox 8"/>
          <p:cNvSpPr txBox="1"/>
          <p:nvPr/>
        </p:nvSpPr>
        <p:spPr>
          <a:xfrm>
            <a:off x="3587372"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2" name="Rectangle 11"/>
          <p:cNvSpPr/>
          <p:nvPr/>
        </p:nvSpPr>
        <p:spPr>
          <a:xfrm>
            <a:off x="4470975"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L2 Page </a:t>
            </a:r>
            <a:endParaRPr lang="en-US" dirty="0"/>
          </a:p>
        </p:txBody>
      </p:sp>
      <p:sp>
        <p:nvSpPr>
          <p:cNvPr id="13" name="Rectangle 12"/>
          <p:cNvSpPr/>
          <p:nvPr/>
        </p:nvSpPr>
        <p:spPr>
          <a:xfrm>
            <a:off x="5536901"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L3 Page </a:t>
            </a:r>
            <a:endParaRPr lang="en-US" dirty="0"/>
          </a:p>
        </p:txBody>
      </p:sp>
      <p:sp>
        <p:nvSpPr>
          <p:cNvPr id="15" name="TextBox 14"/>
          <p:cNvSpPr txBox="1"/>
          <p:nvPr/>
        </p:nvSpPr>
        <p:spPr>
          <a:xfrm>
            <a:off x="4653649"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6" name="TextBox 15"/>
          <p:cNvSpPr txBox="1"/>
          <p:nvPr/>
        </p:nvSpPr>
        <p:spPr>
          <a:xfrm>
            <a:off x="5708187"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8" name="Rectangle 17"/>
          <p:cNvSpPr/>
          <p:nvPr/>
        </p:nvSpPr>
        <p:spPr>
          <a:xfrm>
            <a:off x="6607269" y="315902"/>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L4 Page </a:t>
            </a:r>
            <a:endParaRPr lang="en-US" dirty="0"/>
          </a:p>
        </p:txBody>
      </p:sp>
      <p:sp>
        <p:nvSpPr>
          <p:cNvPr id="19" name="TextBox 18"/>
          <p:cNvSpPr txBox="1"/>
          <p:nvPr/>
        </p:nvSpPr>
        <p:spPr>
          <a:xfrm>
            <a:off x="6753966"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0" name="Rectangle 19"/>
          <p:cNvSpPr/>
          <p:nvPr/>
        </p:nvSpPr>
        <p:spPr>
          <a:xfrm>
            <a:off x="531681" y="588361"/>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22" name="Rectangle 21"/>
          <p:cNvSpPr/>
          <p:nvPr/>
        </p:nvSpPr>
        <p:spPr>
          <a:xfrm>
            <a:off x="1321103" y="1345745"/>
            <a:ext cx="102873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endParaRPr lang="en-US" sz="2000" dirty="0"/>
          </a:p>
          <a:p>
            <a:pPr algn="ctr"/>
            <a:r>
              <a:rPr lang="en-US" sz="2000" dirty="0" smtClean="0"/>
              <a:t>L1 Page Table</a:t>
            </a:r>
            <a:endParaRPr lang="en-US" sz="2000" dirty="0"/>
          </a:p>
        </p:txBody>
      </p:sp>
      <p:cxnSp>
        <p:nvCxnSpPr>
          <p:cNvPr id="23" name="Elbow Connector 22"/>
          <p:cNvCxnSpPr>
            <a:stCxn id="20" idx="2"/>
            <a:endCxn id="37" idx="1"/>
          </p:cNvCxnSpPr>
          <p:nvPr/>
        </p:nvCxnSpPr>
        <p:spPr>
          <a:xfrm rot="16200000" flipH="1">
            <a:off x="255945" y="1587652"/>
            <a:ext cx="1844536" cy="285779"/>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1321103" y="1660811"/>
            <a:ext cx="102873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L1 Index</a:t>
            </a:r>
            <a:endParaRPr lang="en-US" sz="1000" dirty="0"/>
          </a:p>
        </p:txBody>
      </p:sp>
      <p:sp>
        <p:nvSpPr>
          <p:cNvPr id="27" name="Rectangle 26"/>
          <p:cNvSpPr/>
          <p:nvPr/>
        </p:nvSpPr>
        <p:spPr>
          <a:xfrm>
            <a:off x="2912096"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L2 Page Table</a:t>
            </a:r>
          </a:p>
          <a:p>
            <a:pPr algn="ctr"/>
            <a:endParaRPr lang="en-US" sz="2000" dirty="0"/>
          </a:p>
          <a:p>
            <a:pPr algn="ctr"/>
            <a:endParaRPr lang="en-US" sz="2000" dirty="0"/>
          </a:p>
        </p:txBody>
      </p:sp>
      <p:cxnSp>
        <p:nvCxnSpPr>
          <p:cNvPr id="28" name="Elbow Connector 27"/>
          <p:cNvCxnSpPr>
            <a:stCxn id="25" idx="3"/>
            <a:endCxn id="58" idx="1"/>
          </p:cNvCxnSpPr>
          <p:nvPr/>
        </p:nvCxnSpPr>
        <p:spPr>
          <a:xfrm>
            <a:off x="2349841" y="1770768"/>
            <a:ext cx="562257" cy="89137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912096" y="2152847"/>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L2 Index</a:t>
            </a:r>
            <a:endParaRPr lang="en-US" sz="1000" dirty="0"/>
          </a:p>
        </p:txBody>
      </p:sp>
      <p:sp>
        <p:nvSpPr>
          <p:cNvPr id="46" name="Rectangle 45"/>
          <p:cNvSpPr/>
          <p:nvPr/>
        </p:nvSpPr>
        <p:spPr>
          <a:xfrm>
            <a:off x="4383385"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L3 Page Table</a:t>
            </a:r>
            <a:endParaRPr lang="en-US" sz="2000" dirty="0"/>
          </a:p>
        </p:txBody>
      </p:sp>
      <p:sp>
        <p:nvSpPr>
          <p:cNvPr id="47" name="Rectangle 46"/>
          <p:cNvSpPr/>
          <p:nvPr/>
        </p:nvSpPr>
        <p:spPr>
          <a:xfrm>
            <a:off x="4383385" y="1560359"/>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L3 Index</a:t>
            </a:r>
            <a:endParaRPr lang="en-US" sz="1000" dirty="0"/>
          </a:p>
        </p:txBody>
      </p:sp>
      <p:cxnSp>
        <p:nvCxnSpPr>
          <p:cNvPr id="48" name="Elbow Connector 47"/>
          <p:cNvCxnSpPr>
            <a:stCxn id="32" idx="3"/>
            <a:endCxn id="60" idx="1"/>
          </p:cNvCxnSpPr>
          <p:nvPr/>
        </p:nvCxnSpPr>
        <p:spPr>
          <a:xfrm>
            <a:off x="3888824" y="2262804"/>
            <a:ext cx="494563" cy="39933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5884613"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L4 Page Table</a:t>
            </a:r>
            <a:endParaRPr lang="en-US" sz="2000" dirty="0"/>
          </a:p>
        </p:txBody>
      </p:sp>
      <p:sp>
        <p:nvSpPr>
          <p:cNvPr id="52" name="Rectangle 51"/>
          <p:cNvSpPr/>
          <p:nvPr/>
        </p:nvSpPr>
        <p:spPr>
          <a:xfrm>
            <a:off x="5884613" y="1439890"/>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L4 Index</a:t>
            </a:r>
            <a:endParaRPr lang="en-US" sz="1000" dirty="0"/>
          </a:p>
        </p:txBody>
      </p:sp>
      <p:cxnSp>
        <p:nvCxnSpPr>
          <p:cNvPr id="53" name="Elbow Connector 52"/>
          <p:cNvCxnSpPr>
            <a:stCxn id="47" idx="3"/>
            <a:endCxn id="61" idx="1"/>
          </p:cNvCxnSpPr>
          <p:nvPr/>
        </p:nvCxnSpPr>
        <p:spPr>
          <a:xfrm>
            <a:off x="5360111" y="1670315"/>
            <a:ext cx="524502" cy="98600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7696368" y="1439890"/>
            <a:ext cx="924991" cy="17898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smtClean="0"/>
          </a:p>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66" name="Rectangle 65"/>
          <p:cNvSpPr/>
          <p:nvPr/>
        </p:nvSpPr>
        <p:spPr>
          <a:xfrm>
            <a:off x="7696368" y="2123215"/>
            <a:ext cx="924991" cy="4371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67" name="Rectangle 66"/>
          <p:cNvSpPr/>
          <p:nvPr/>
        </p:nvSpPr>
        <p:spPr>
          <a:xfrm>
            <a:off x="7696368" y="2262804"/>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cxnSp>
        <p:nvCxnSpPr>
          <p:cNvPr id="68" name="Elbow Connector 67"/>
          <p:cNvCxnSpPr>
            <a:stCxn id="52" idx="3"/>
            <a:endCxn id="71" idx="1"/>
          </p:cNvCxnSpPr>
          <p:nvPr/>
        </p:nvCxnSpPr>
        <p:spPr>
          <a:xfrm>
            <a:off x="6861339" y="1549846"/>
            <a:ext cx="838524" cy="98576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257074" y="3090671"/>
            <a:ext cx="4578384"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i="1" dirty="0" smtClean="0"/>
              <a:t>Why is each page 512 entries instead of 1024?</a:t>
            </a:r>
            <a:endParaRPr lang="en-US" i="1" dirty="0"/>
          </a:p>
        </p:txBody>
      </p:sp>
    </p:spTree>
    <p:extLst>
      <p:ext uri="{BB962C8B-B14F-4D97-AF65-F5344CB8AC3E}">
        <p14:creationId xmlns:p14="http://schemas.microsoft.com/office/powerpoint/2010/main" val="669383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7699865" y="2467758"/>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60" name="Rectangle 59"/>
          <p:cNvSpPr/>
          <p:nvPr/>
        </p:nvSpPr>
        <p:spPr>
          <a:xfrm>
            <a:off x="4383385" y="2590603"/>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61" name="Rectangle 60"/>
          <p:cNvSpPr/>
          <p:nvPr/>
        </p:nvSpPr>
        <p:spPr>
          <a:xfrm>
            <a:off x="5884613" y="2584784"/>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58" name="Rectangle 57"/>
          <p:cNvSpPr/>
          <p:nvPr/>
        </p:nvSpPr>
        <p:spPr>
          <a:xfrm>
            <a:off x="2912096" y="2590603"/>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7" name="Rectangle 36"/>
          <p:cNvSpPr/>
          <p:nvPr/>
        </p:nvSpPr>
        <p:spPr>
          <a:xfrm>
            <a:off x="1321103" y="2581274"/>
            <a:ext cx="102873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 name="Slide Number Placeholder 2"/>
          <p:cNvSpPr>
            <a:spLocks noGrp="1"/>
          </p:cNvSpPr>
          <p:nvPr>
            <p:ph type="sldNum" sz="quarter" idx="12"/>
          </p:nvPr>
        </p:nvSpPr>
        <p:spPr/>
        <p:txBody>
          <a:bodyPr/>
          <a:lstStyle/>
          <a:p>
            <a:fld id="{6507B5A5-F0C2-644D-AEA7-E773B6B78F38}" type="slidenum">
              <a:rPr lang="en-US" smtClean="0"/>
              <a:t>12</a:t>
            </a:fld>
            <a:endParaRPr lang="en-US"/>
          </a:p>
        </p:txBody>
      </p:sp>
      <p:sp>
        <p:nvSpPr>
          <p:cNvPr id="4" name="Rectangle 3"/>
          <p:cNvSpPr/>
          <p:nvPr/>
        </p:nvSpPr>
        <p:spPr>
          <a:xfrm>
            <a:off x="2199152" y="320848"/>
            <a:ext cx="1205899"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Unused</a:t>
            </a:r>
            <a:endParaRPr lang="en-US" dirty="0"/>
          </a:p>
        </p:txBody>
      </p:sp>
      <p:sp>
        <p:nvSpPr>
          <p:cNvPr id="5" name="Rectangle 4"/>
          <p:cNvSpPr/>
          <p:nvPr/>
        </p:nvSpPr>
        <p:spPr>
          <a:xfrm>
            <a:off x="3405049"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L1 Page </a:t>
            </a:r>
            <a:endParaRPr lang="en-US" dirty="0"/>
          </a:p>
        </p:txBody>
      </p:sp>
      <p:sp>
        <p:nvSpPr>
          <p:cNvPr id="6" name="Rectangle 5"/>
          <p:cNvSpPr/>
          <p:nvPr/>
        </p:nvSpPr>
        <p:spPr>
          <a:xfrm>
            <a:off x="7652571" y="320848"/>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7" name="TextBox 6"/>
          <p:cNvSpPr txBox="1"/>
          <p:nvPr/>
        </p:nvSpPr>
        <p:spPr>
          <a:xfrm>
            <a:off x="7835840" y="681178"/>
            <a:ext cx="813043" cy="369332"/>
          </a:xfrm>
          <a:prstGeom prst="rect">
            <a:avLst/>
          </a:prstGeom>
          <a:noFill/>
        </p:spPr>
        <p:txBody>
          <a:bodyPr wrap="none" rtlCol="0">
            <a:spAutoFit/>
          </a:bodyPr>
          <a:lstStyle/>
          <a:p>
            <a:pPr algn="ctr"/>
            <a:r>
              <a:rPr lang="en-US" dirty="0" smtClean="0"/>
              <a:t>12 bits</a:t>
            </a:r>
          </a:p>
        </p:txBody>
      </p:sp>
      <p:sp>
        <p:nvSpPr>
          <p:cNvPr id="8" name="TextBox 7"/>
          <p:cNvSpPr txBox="1"/>
          <p:nvPr/>
        </p:nvSpPr>
        <p:spPr>
          <a:xfrm>
            <a:off x="2306044" y="681178"/>
            <a:ext cx="919808" cy="369332"/>
          </a:xfrm>
          <a:prstGeom prst="rect">
            <a:avLst/>
          </a:prstGeom>
          <a:noFill/>
        </p:spPr>
        <p:txBody>
          <a:bodyPr wrap="square" rtlCol="0">
            <a:spAutoFit/>
          </a:bodyPr>
          <a:lstStyle/>
          <a:p>
            <a:pPr algn="ctr"/>
            <a:r>
              <a:rPr lang="en-US" dirty="0" smtClean="0"/>
              <a:t>16 bits</a:t>
            </a:r>
          </a:p>
        </p:txBody>
      </p:sp>
      <p:sp>
        <p:nvSpPr>
          <p:cNvPr id="9" name="TextBox 8"/>
          <p:cNvSpPr txBox="1"/>
          <p:nvPr/>
        </p:nvSpPr>
        <p:spPr>
          <a:xfrm>
            <a:off x="3587372"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2" name="Rectangle 11"/>
          <p:cNvSpPr/>
          <p:nvPr/>
        </p:nvSpPr>
        <p:spPr>
          <a:xfrm>
            <a:off x="4470975"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L2 Page </a:t>
            </a:r>
            <a:endParaRPr lang="en-US" dirty="0"/>
          </a:p>
        </p:txBody>
      </p:sp>
      <p:sp>
        <p:nvSpPr>
          <p:cNvPr id="13" name="Rectangle 12"/>
          <p:cNvSpPr/>
          <p:nvPr/>
        </p:nvSpPr>
        <p:spPr>
          <a:xfrm>
            <a:off x="5536901"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L3 Page </a:t>
            </a:r>
            <a:endParaRPr lang="en-US" dirty="0"/>
          </a:p>
        </p:txBody>
      </p:sp>
      <p:sp>
        <p:nvSpPr>
          <p:cNvPr id="15" name="TextBox 14"/>
          <p:cNvSpPr txBox="1"/>
          <p:nvPr/>
        </p:nvSpPr>
        <p:spPr>
          <a:xfrm>
            <a:off x="4653649"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6" name="TextBox 15"/>
          <p:cNvSpPr txBox="1"/>
          <p:nvPr/>
        </p:nvSpPr>
        <p:spPr>
          <a:xfrm>
            <a:off x="5708187"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8" name="Rectangle 17"/>
          <p:cNvSpPr/>
          <p:nvPr/>
        </p:nvSpPr>
        <p:spPr>
          <a:xfrm>
            <a:off x="6607269" y="315902"/>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L4 Page </a:t>
            </a:r>
            <a:endParaRPr lang="en-US" dirty="0"/>
          </a:p>
        </p:txBody>
      </p:sp>
      <p:sp>
        <p:nvSpPr>
          <p:cNvPr id="19" name="TextBox 18"/>
          <p:cNvSpPr txBox="1"/>
          <p:nvPr/>
        </p:nvSpPr>
        <p:spPr>
          <a:xfrm>
            <a:off x="6753966"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0" name="Rectangle 19"/>
          <p:cNvSpPr/>
          <p:nvPr/>
        </p:nvSpPr>
        <p:spPr>
          <a:xfrm>
            <a:off x="531681" y="588361"/>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22" name="Rectangle 21"/>
          <p:cNvSpPr/>
          <p:nvPr/>
        </p:nvSpPr>
        <p:spPr>
          <a:xfrm>
            <a:off x="1321103" y="1345745"/>
            <a:ext cx="102873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endParaRPr lang="en-US" sz="2000" dirty="0"/>
          </a:p>
          <a:p>
            <a:pPr algn="ctr"/>
            <a:r>
              <a:rPr lang="en-US" sz="2000" dirty="0" smtClean="0"/>
              <a:t>L1 Page Table</a:t>
            </a:r>
            <a:endParaRPr lang="en-US" sz="2000" dirty="0"/>
          </a:p>
        </p:txBody>
      </p:sp>
      <p:cxnSp>
        <p:nvCxnSpPr>
          <p:cNvPr id="23" name="Elbow Connector 22"/>
          <p:cNvCxnSpPr>
            <a:stCxn id="20" idx="2"/>
            <a:endCxn id="37" idx="1"/>
          </p:cNvCxnSpPr>
          <p:nvPr/>
        </p:nvCxnSpPr>
        <p:spPr>
          <a:xfrm rot="16200000" flipH="1">
            <a:off x="255945" y="1587652"/>
            <a:ext cx="1844536" cy="285779"/>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1321103" y="1660811"/>
            <a:ext cx="102873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L1 Index</a:t>
            </a:r>
            <a:endParaRPr lang="en-US" sz="1000" dirty="0"/>
          </a:p>
        </p:txBody>
      </p:sp>
      <p:sp>
        <p:nvSpPr>
          <p:cNvPr id="27" name="Rectangle 26"/>
          <p:cNvSpPr/>
          <p:nvPr/>
        </p:nvSpPr>
        <p:spPr>
          <a:xfrm>
            <a:off x="2912096"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L2 Page Table</a:t>
            </a:r>
          </a:p>
          <a:p>
            <a:pPr algn="ctr"/>
            <a:endParaRPr lang="en-US" sz="2000" dirty="0"/>
          </a:p>
          <a:p>
            <a:pPr algn="ctr"/>
            <a:endParaRPr lang="en-US" sz="2000" dirty="0"/>
          </a:p>
        </p:txBody>
      </p:sp>
      <p:cxnSp>
        <p:nvCxnSpPr>
          <p:cNvPr id="28" name="Elbow Connector 27"/>
          <p:cNvCxnSpPr>
            <a:stCxn id="25" idx="3"/>
            <a:endCxn id="58" idx="1"/>
          </p:cNvCxnSpPr>
          <p:nvPr/>
        </p:nvCxnSpPr>
        <p:spPr>
          <a:xfrm>
            <a:off x="2349841" y="1770768"/>
            <a:ext cx="562257" cy="89137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912096" y="2152847"/>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L2 Index</a:t>
            </a:r>
            <a:endParaRPr lang="en-US" sz="1000" dirty="0"/>
          </a:p>
        </p:txBody>
      </p:sp>
      <p:sp>
        <p:nvSpPr>
          <p:cNvPr id="46" name="Rectangle 45"/>
          <p:cNvSpPr/>
          <p:nvPr/>
        </p:nvSpPr>
        <p:spPr>
          <a:xfrm>
            <a:off x="4383385"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L3 Page Table</a:t>
            </a:r>
            <a:endParaRPr lang="en-US" sz="2000" dirty="0"/>
          </a:p>
        </p:txBody>
      </p:sp>
      <p:sp>
        <p:nvSpPr>
          <p:cNvPr id="47" name="Rectangle 46"/>
          <p:cNvSpPr/>
          <p:nvPr/>
        </p:nvSpPr>
        <p:spPr>
          <a:xfrm>
            <a:off x="4383385" y="1560359"/>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L3 Index</a:t>
            </a:r>
            <a:endParaRPr lang="en-US" sz="1000" dirty="0"/>
          </a:p>
        </p:txBody>
      </p:sp>
      <p:cxnSp>
        <p:nvCxnSpPr>
          <p:cNvPr id="48" name="Elbow Connector 47"/>
          <p:cNvCxnSpPr>
            <a:stCxn id="32" idx="3"/>
            <a:endCxn id="60" idx="1"/>
          </p:cNvCxnSpPr>
          <p:nvPr/>
        </p:nvCxnSpPr>
        <p:spPr>
          <a:xfrm>
            <a:off x="3888824" y="2262804"/>
            <a:ext cx="494563" cy="39933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5884613"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L4 Page Table</a:t>
            </a:r>
            <a:endParaRPr lang="en-US" sz="2000" dirty="0"/>
          </a:p>
        </p:txBody>
      </p:sp>
      <p:sp>
        <p:nvSpPr>
          <p:cNvPr id="52" name="Rectangle 51"/>
          <p:cNvSpPr/>
          <p:nvPr/>
        </p:nvSpPr>
        <p:spPr>
          <a:xfrm>
            <a:off x="5884613" y="1439890"/>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L4 Index</a:t>
            </a:r>
            <a:endParaRPr lang="en-US" sz="1000" dirty="0"/>
          </a:p>
        </p:txBody>
      </p:sp>
      <p:cxnSp>
        <p:nvCxnSpPr>
          <p:cNvPr id="53" name="Elbow Connector 52"/>
          <p:cNvCxnSpPr>
            <a:stCxn id="47" idx="3"/>
            <a:endCxn id="61" idx="1"/>
          </p:cNvCxnSpPr>
          <p:nvPr/>
        </p:nvCxnSpPr>
        <p:spPr>
          <a:xfrm>
            <a:off x="5360111" y="1670315"/>
            <a:ext cx="524502" cy="98600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7696368" y="1439890"/>
            <a:ext cx="924991" cy="17898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smtClean="0"/>
          </a:p>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66" name="Rectangle 65"/>
          <p:cNvSpPr/>
          <p:nvPr/>
        </p:nvSpPr>
        <p:spPr>
          <a:xfrm>
            <a:off x="7696368" y="2123215"/>
            <a:ext cx="924991" cy="4371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67" name="Rectangle 66"/>
          <p:cNvSpPr/>
          <p:nvPr/>
        </p:nvSpPr>
        <p:spPr>
          <a:xfrm>
            <a:off x="7696368" y="2262804"/>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cxnSp>
        <p:nvCxnSpPr>
          <p:cNvPr id="68" name="Elbow Connector 67"/>
          <p:cNvCxnSpPr>
            <a:stCxn id="52" idx="3"/>
            <a:endCxn id="71" idx="1"/>
          </p:cNvCxnSpPr>
          <p:nvPr/>
        </p:nvCxnSpPr>
        <p:spPr>
          <a:xfrm>
            <a:off x="6861339" y="1549846"/>
            <a:ext cx="838524" cy="98576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649738" y="3112124"/>
            <a:ext cx="569456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i="1" dirty="0" smtClean="0"/>
              <a:t>Why is the page size still 4K? (x86 can support 2MB pages)</a:t>
            </a:r>
            <a:endParaRPr lang="en-US" i="1" dirty="0"/>
          </a:p>
        </p:txBody>
      </p:sp>
    </p:spTree>
    <p:extLst>
      <p:ext uri="{BB962C8B-B14F-4D97-AF65-F5344CB8AC3E}">
        <p14:creationId xmlns:p14="http://schemas.microsoft.com/office/powerpoint/2010/main" val="4065076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7699865" y="2467758"/>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60" name="Rectangle 59"/>
          <p:cNvSpPr/>
          <p:nvPr/>
        </p:nvSpPr>
        <p:spPr>
          <a:xfrm>
            <a:off x="4383385" y="2590603"/>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61" name="Rectangle 60"/>
          <p:cNvSpPr/>
          <p:nvPr/>
        </p:nvSpPr>
        <p:spPr>
          <a:xfrm>
            <a:off x="5884613" y="2584784"/>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58" name="Rectangle 57"/>
          <p:cNvSpPr/>
          <p:nvPr/>
        </p:nvSpPr>
        <p:spPr>
          <a:xfrm>
            <a:off x="2912096" y="2590603"/>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7" name="Rectangle 36"/>
          <p:cNvSpPr/>
          <p:nvPr/>
        </p:nvSpPr>
        <p:spPr>
          <a:xfrm>
            <a:off x="1321103" y="2581274"/>
            <a:ext cx="102873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 name="Slide Number Placeholder 2"/>
          <p:cNvSpPr>
            <a:spLocks noGrp="1"/>
          </p:cNvSpPr>
          <p:nvPr>
            <p:ph type="sldNum" sz="quarter" idx="12"/>
          </p:nvPr>
        </p:nvSpPr>
        <p:spPr/>
        <p:txBody>
          <a:bodyPr/>
          <a:lstStyle/>
          <a:p>
            <a:fld id="{6507B5A5-F0C2-644D-AEA7-E773B6B78F38}" type="slidenum">
              <a:rPr lang="en-US" smtClean="0"/>
              <a:t>13</a:t>
            </a:fld>
            <a:endParaRPr lang="en-US"/>
          </a:p>
        </p:txBody>
      </p:sp>
      <p:sp>
        <p:nvSpPr>
          <p:cNvPr id="4" name="Rectangle 3"/>
          <p:cNvSpPr/>
          <p:nvPr/>
        </p:nvSpPr>
        <p:spPr>
          <a:xfrm>
            <a:off x="2199152" y="320848"/>
            <a:ext cx="1205899"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Unused</a:t>
            </a:r>
            <a:endParaRPr lang="en-US" dirty="0"/>
          </a:p>
        </p:txBody>
      </p:sp>
      <p:sp>
        <p:nvSpPr>
          <p:cNvPr id="5" name="Rectangle 4"/>
          <p:cNvSpPr/>
          <p:nvPr/>
        </p:nvSpPr>
        <p:spPr>
          <a:xfrm>
            <a:off x="3405049"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L1 Page </a:t>
            </a:r>
            <a:endParaRPr lang="en-US" dirty="0"/>
          </a:p>
        </p:txBody>
      </p:sp>
      <p:sp>
        <p:nvSpPr>
          <p:cNvPr id="6" name="Rectangle 5"/>
          <p:cNvSpPr/>
          <p:nvPr/>
        </p:nvSpPr>
        <p:spPr>
          <a:xfrm>
            <a:off x="7652571" y="320848"/>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7" name="TextBox 6"/>
          <p:cNvSpPr txBox="1"/>
          <p:nvPr/>
        </p:nvSpPr>
        <p:spPr>
          <a:xfrm>
            <a:off x="7835840" y="681178"/>
            <a:ext cx="813043" cy="369332"/>
          </a:xfrm>
          <a:prstGeom prst="rect">
            <a:avLst/>
          </a:prstGeom>
          <a:noFill/>
        </p:spPr>
        <p:txBody>
          <a:bodyPr wrap="none" rtlCol="0">
            <a:spAutoFit/>
          </a:bodyPr>
          <a:lstStyle/>
          <a:p>
            <a:pPr algn="ctr"/>
            <a:r>
              <a:rPr lang="en-US" dirty="0" smtClean="0"/>
              <a:t>12 bits</a:t>
            </a:r>
          </a:p>
        </p:txBody>
      </p:sp>
      <p:sp>
        <p:nvSpPr>
          <p:cNvPr id="8" name="TextBox 7"/>
          <p:cNvSpPr txBox="1"/>
          <p:nvPr/>
        </p:nvSpPr>
        <p:spPr>
          <a:xfrm>
            <a:off x="2306044" y="681178"/>
            <a:ext cx="919808" cy="369332"/>
          </a:xfrm>
          <a:prstGeom prst="rect">
            <a:avLst/>
          </a:prstGeom>
          <a:noFill/>
        </p:spPr>
        <p:txBody>
          <a:bodyPr wrap="square" rtlCol="0">
            <a:spAutoFit/>
          </a:bodyPr>
          <a:lstStyle/>
          <a:p>
            <a:pPr algn="ctr"/>
            <a:r>
              <a:rPr lang="en-US" dirty="0" smtClean="0"/>
              <a:t>16 bits</a:t>
            </a:r>
          </a:p>
        </p:txBody>
      </p:sp>
      <p:sp>
        <p:nvSpPr>
          <p:cNvPr id="9" name="TextBox 8"/>
          <p:cNvSpPr txBox="1"/>
          <p:nvPr/>
        </p:nvSpPr>
        <p:spPr>
          <a:xfrm>
            <a:off x="3587372"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2" name="Rectangle 11"/>
          <p:cNvSpPr/>
          <p:nvPr/>
        </p:nvSpPr>
        <p:spPr>
          <a:xfrm>
            <a:off x="4470975"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L2 Page </a:t>
            </a:r>
            <a:endParaRPr lang="en-US" dirty="0"/>
          </a:p>
        </p:txBody>
      </p:sp>
      <p:sp>
        <p:nvSpPr>
          <p:cNvPr id="13" name="Rectangle 12"/>
          <p:cNvSpPr/>
          <p:nvPr/>
        </p:nvSpPr>
        <p:spPr>
          <a:xfrm>
            <a:off x="5536901" y="320848"/>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L3 Page </a:t>
            </a:r>
            <a:endParaRPr lang="en-US" dirty="0"/>
          </a:p>
        </p:txBody>
      </p:sp>
      <p:sp>
        <p:nvSpPr>
          <p:cNvPr id="15" name="TextBox 14"/>
          <p:cNvSpPr txBox="1"/>
          <p:nvPr/>
        </p:nvSpPr>
        <p:spPr>
          <a:xfrm>
            <a:off x="4653649"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6" name="TextBox 15"/>
          <p:cNvSpPr txBox="1"/>
          <p:nvPr/>
        </p:nvSpPr>
        <p:spPr>
          <a:xfrm>
            <a:off x="5708187"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8" name="Rectangle 17"/>
          <p:cNvSpPr/>
          <p:nvPr/>
        </p:nvSpPr>
        <p:spPr>
          <a:xfrm>
            <a:off x="6607269" y="315902"/>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L4 Page </a:t>
            </a:r>
            <a:endParaRPr lang="en-US" dirty="0"/>
          </a:p>
        </p:txBody>
      </p:sp>
      <p:sp>
        <p:nvSpPr>
          <p:cNvPr id="19" name="TextBox 18"/>
          <p:cNvSpPr txBox="1"/>
          <p:nvPr/>
        </p:nvSpPr>
        <p:spPr>
          <a:xfrm>
            <a:off x="6753966" y="681178"/>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0" name="Rectangle 19"/>
          <p:cNvSpPr/>
          <p:nvPr/>
        </p:nvSpPr>
        <p:spPr>
          <a:xfrm>
            <a:off x="531681" y="588361"/>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22" name="Rectangle 21"/>
          <p:cNvSpPr/>
          <p:nvPr/>
        </p:nvSpPr>
        <p:spPr>
          <a:xfrm>
            <a:off x="1321103" y="1345745"/>
            <a:ext cx="102873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endParaRPr lang="en-US" sz="2000" dirty="0"/>
          </a:p>
          <a:p>
            <a:pPr algn="ctr"/>
            <a:r>
              <a:rPr lang="en-US" sz="2000" dirty="0" smtClean="0"/>
              <a:t>L1 Page Table</a:t>
            </a:r>
            <a:endParaRPr lang="en-US" sz="2000" dirty="0"/>
          </a:p>
        </p:txBody>
      </p:sp>
      <p:cxnSp>
        <p:nvCxnSpPr>
          <p:cNvPr id="23" name="Elbow Connector 22"/>
          <p:cNvCxnSpPr>
            <a:stCxn id="20" idx="2"/>
            <a:endCxn id="37" idx="1"/>
          </p:cNvCxnSpPr>
          <p:nvPr/>
        </p:nvCxnSpPr>
        <p:spPr>
          <a:xfrm rot="16200000" flipH="1">
            <a:off x="255945" y="1587652"/>
            <a:ext cx="1844536" cy="285779"/>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1321103" y="1660811"/>
            <a:ext cx="102873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L1 Index</a:t>
            </a:r>
            <a:endParaRPr lang="en-US" sz="1000" dirty="0"/>
          </a:p>
        </p:txBody>
      </p:sp>
      <p:sp>
        <p:nvSpPr>
          <p:cNvPr id="27" name="Rectangle 26"/>
          <p:cNvSpPr/>
          <p:nvPr/>
        </p:nvSpPr>
        <p:spPr>
          <a:xfrm>
            <a:off x="2912096"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L2 Page Table</a:t>
            </a:r>
          </a:p>
          <a:p>
            <a:pPr algn="ctr"/>
            <a:endParaRPr lang="en-US" sz="2000" dirty="0"/>
          </a:p>
          <a:p>
            <a:pPr algn="ctr"/>
            <a:endParaRPr lang="en-US" sz="2000" dirty="0"/>
          </a:p>
        </p:txBody>
      </p:sp>
      <p:cxnSp>
        <p:nvCxnSpPr>
          <p:cNvPr id="28" name="Elbow Connector 27"/>
          <p:cNvCxnSpPr>
            <a:stCxn id="25" idx="3"/>
            <a:endCxn id="58" idx="1"/>
          </p:cNvCxnSpPr>
          <p:nvPr/>
        </p:nvCxnSpPr>
        <p:spPr>
          <a:xfrm>
            <a:off x="2349841" y="1770768"/>
            <a:ext cx="562257" cy="89137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912096" y="2152847"/>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L2 Index</a:t>
            </a:r>
            <a:endParaRPr lang="en-US" sz="1000" dirty="0"/>
          </a:p>
        </p:txBody>
      </p:sp>
      <p:sp>
        <p:nvSpPr>
          <p:cNvPr id="46" name="Rectangle 45"/>
          <p:cNvSpPr/>
          <p:nvPr/>
        </p:nvSpPr>
        <p:spPr>
          <a:xfrm>
            <a:off x="4383385"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L3 Page Table</a:t>
            </a:r>
            <a:endParaRPr lang="en-US" sz="2000" dirty="0"/>
          </a:p>
        </p:txBody>
      </p:sp>
      <p:sp>
        <p:nvSpPr>
          <p:cNvPr id="47" name="Rectangle 46"/>
          <p:cNvSpPr/>
          <p:nvPr/>
        </p:nvSpPr>
        <p:spPr>
          <a:xfrm>
            <a:off x="4383385" y="1560359"/>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L3 Index</a:t>
            </a:r>
            <a:endParaRPr lang="en-US" sz="1000" dirty="0"/>
          </a:p>
        </p:txBody>
      </p:sp>
      <p:cxnSp>
        <p:nvCxnSpPr>
          <p:cNvPr id="48" name="Elbow Connector 47"/>
          <p:cNvCxnSpPr>
            <a:stCxn id="32" idx="3"/>
            <a:endCxn id="60" idx="1"/>
          </p:cNvCxnSpPr>
          <p:nvPr/>
        </p:nvCxnSpPr>
        <p:spPr>
          <a:xfrm>
            <a:off x="3888824" y="2262804"/>
            <a:ext cx="494563" cy="39933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5884613" y="1359575"/>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L4 Page Table</a:t>
            </a:r>
            <a:endParaRPr lang="en-US" sz="2000" dirty="0"/>
          </a:p>
        </p:txBody>
      </p:sp>
      <p:sp>
        <p:nvSpPr>
          <p:cNvPr id="52" name="Rectangle 51"/>
          <p:cNvSpPr/>
          <p:nvPr/>
        </p:nvSpPr>
        <p:spPr>
          <a:xfrm>
            <a:off x="5884613" y="1439890"/>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L4 Index</a:t>
            </a:r>
            <a:endParaRPr lang="en-US" sz="1000" dirty="0"/>
          </a:p>
        </p:txBody>
      </p:sp>
      <p:cxnSp>
        <p:nvCxnSpPr>
          <p:cNvPr id="53" name="Elbow Connector 52"/>
          <p:cNvCxnSpPr>
            <a:stCxn id="47" idx="3"/>
            <a:endCxn id="61" idx="1"/>
          </p:cNvCxnSpPr>
          <p:nvPr/>
        </p:nvCxnSpPr>
        <p:spPr>
          <a:xfrm>
            <a:off x="5360111" y="1670315"/>
            <a:ext cx="524502" cy="98600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7696368" y="1439890"/>
            <a:ext cx="924991" cy="17898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smtClean="0"/>
          </a:p>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66" name="Rectangle 65"/>
          <p:cNvSpPr/>
          <p:nvPr/>
        </p:nvSpPr>
        <p:spPr>
          <a:xfrm>
            <a:off x="7696368" y="2123215"/>
            <a:ext cx="924991" cy="4371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67" name="Rectangle 66"/>
          <p:cNvSpPr/>
          <p:nvPr/>
        </p:nvSpPr>
        <p:spPr>
          <a:xfrm>
            <a:off x="7696368" y="2262804"/>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cxnSp>
        <p:nvCxnSpPr>
          <p:cNvPr id="68" name="Elbow Connector 67"/>
          <p:cNvCxnSpPr>
            <a:stCxn id="52" idx="3"/>
            <a:endCxn id="71" idx="1"/>
          </p:cNvCxnSpPr>
          <p:nvPr/>
        </p:nvCxnSpPr>
        <p:spPr>
          <a:xfrm>
            <a:off x="6861339" y="1549846"/>
            <a:ext cx="838524" cy="98576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538968" y="3043943"/>
            <a:ext cx="6021720"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i="1" dirty="0" smtClean="0"/>
              <a:t>What would you do instead if you cared about saving energy more than saving silicon?</a:t>
            </a:r>
            <a:endParaRPr lang="en-US" i="1" dirty="0"/>
          </a:p>
        </p:txBody>
      </p:sp>
    </p:spTree>
    <p:extLst>
      <p:ext uri="{BB962C8B-B14F-4D97-AF65-F5344CB8AC3E}">
        <p14:creationId xmlns:p14="http://schemas.microsoft.com/office/powerpoint/2010/main" val="3333452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All x86 all the time?</a:t>
            </a:r>
            <a:endParaRPr lang="en-US" dirty="0"/>
          </a:p>
        </p:txBody>
      </p:sp>
      <p:sp>
        <p:nvSpPr>
          <p:cNvPr id="2" name="Slide Number Placeholder 1"/>
          <p:cNvSpPr>
            <a:spLocks noGrp="1"/>
          </p:cNvSpPr>
          <p:nvPr>
            <p:ph type="sldNum" sz="quarter" idx="12"/>
          </p:nvPr>
        </p:nvSpPr>
        <p:spPr/>
        <p:txBody>
          <a:bodyPr/>
          <a:lstStyle/>
          <a:p>
            <a:fld id="{6507B5A5-F0C2-644D-AEA7-E773B6B78F38}" type="slidenum">
              <a:rPr lang="en-US" smtClean="0"/>
              <a:t>14</a:t>
            </a:fld>
            <a:endParaRPr lang="en-US"/>
          </a:p>
        </p:txBody>
      </p:sp>
      <p:pic>
        <p:nvPicPr>
          <p:cNvPr id="6" name="Picture 5" descr="Screen Shot 2014-02-06 at 6.59.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233" y="1250731"/>
            <a:ext cx="6692746" cy="33686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3937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15</a:t>
            </a:fld>
            <a:endParaRPr lang="en-US" dirty="0"/>
          </a:p>
        </p:txBody>
      </p:sp>
      <p:pic>
        <p:nvPicPr>
          <p:cNvPr id="6" name="Picture 5" descr="Screen Shot 2014-02-06 at 7.10.15 AM.png"/>
          <p:cNvPicPr>
            <a:picLocks noChangeAspect="1"/>
          </p:cNvPicPr>
          <p:nvPr/>
        </p:nvPicPr>
        <p:blipFill rotWithShape="1">
          <a:blip r:embed="rId2">
            <a:extLst>
              <a:ext uri="{28A0092B-C50C-407E-A947-70E740481C1C}">
                <a14:useLocalDpi xmlns:a14="http://schemas.microsoft.com/office/drawing/2010/main" val="0"/>
              </a:ext>
            </a:extLst>
          </a:blip>
          <a:srcRect r="894" b="1905"/>
          <a:stretch/>
        </p:blipFill>
        <p:spPr>
          <a:xfrm>
            <a:off x="306861" y="323418"/>
            <a:ext cx="8456141" cy="377233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8506841" y="323418"/>
            <a:ext cx="256161" cy="94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Screen Shot 2014-02-06 at 7.12.01 AM.png"/>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6202" y="4400550"/>
            <a:ext cx="8898939" cy="275680"/>
          </a:xfrm>
          <a:prstGeom prst="rect">
            <a:avLst/>
          </a:prstGeom>
        </p:spPr>
      </p:pic>
    </p:spTree>
    <p:extLst>
      <p:ext uri="{BB962C8B-B14F-4D97-AF65-F5344CB8AC3E}">
        <p14:creationId xmlns:p14="http://schemas.microsoft.com/office/powerpoint/2010/main" val="153752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81625" y="185313"/>
            <a:ext cx="7797800" cy="4470400"/>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6507B5A5-F0C2-644D-AEA7-E773B6B78F38}" type="slidenum">
              <a:rPr lang="en-US" smtClean="0"/>
              <a:t>16</a:t>
            </a:fld>
            <a:endParaRPr lang="en-US" dirty="0"/>
          </a:p>
        </p:txBody>
      </p:sp>
      <p:sp>
        <p:nvSpPr>
          <p:cNvPr id="4" name="TextBox 3"/>
          <p:cNvSpPr txBox="1"/>
          <p:nvPr/>
        </p:nvSpPr>
        <p:spPr>
          <a:xfrm>
            <a:off x="1432013" y="1967329"/>
            <a:ext cx="3599062" cy="461665"/>
          </a:xfrm>
          <a:prstGeom prst="rect">
            <a:avLst/>
          </a:prstGeom>
          <a:noFill/>
        </p:spPr>
        <p:txBody>
          <a:bodyPr wrap="none" rtlCol="0">
            <a:spAutoFit/>
          </a:bodyPr>
          <a:lstStyle/>
          <a:p>
            <a:r>
              <a:rPr lang="en-US" sz="2400" dirty="0" smtClean="0"/>
              <a:t>Dave: “Don’t buy </a:t>
            </a:r>
            <a:r>
              <a:rPr lang="en-US" sz="2400" dirty="0" err="1" smtClean="0"/>
              <a:t>bitcoins</a:t>
            </a:r>
            <a:r>
              <a:rPr lang="en-US" sz="2400" dirty="0" smtClean="0"/>
              <a:t>!”</a:t>
            </a:r>
            <a:endParaRPr lang="en-US" sz="2400" dirty="0"/>
          </a:p>
        </p:txBody>
      </p:sp>
      <p:cxnSp>
        <p:nvCxnSpPr>
          <p:cNvPr id="10" name="Straight Arrow Connector 9"/>
          <p:cNvCxnSpPr>
            <a:stCxn id="4" idx="1"/>
          </p:cNvCxnSpPr>
          <p:nvPr/>
        </p:nvCxnSpPr>
        <p:spPr>
          <a:xfrm flipH="1">
            <a:off x="758630" y="2198162"/>
            <a:ext cx="673383" cy="19609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204746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17</a:t>
            </a:fld>
            <a:endParaRPr lang="en-US"/>
          </a:p>
        </p:txBody>
      </p:sp>
      <p:pic>
        <p:nvPicPr>
          <p:cNvPr id="3" name="Picture 2"/>
          <p:cNvPicPr>
            <a:picLocks noChangeAspect="1"/>
          </p:cNvPicPr>
          <p:nvPr/>
        </p:nvPicPr>
        <p:blipFill>
          <a:blip r:embed="rId2"/>
          <a:stretch>
            <a:fillRect/>
          </a:stretch>
        </p:blipFill>
        <p:spPr>
          <a:xfrm>
            <a:off x="874671" y="705056"/>
            <a:ext cx="3386983" cy="374107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922345" y="539113"/>
            <a:ext cx="3836276" cy="1015663"/>
          </a:xfrm>
          <a:prstGeom prst="rect">
            <a:avLst/>
          </a:prstGeom>
          <a:noFill/>
        </p:spPr>
        <p:txBody>
          <a:bodyPr wrap="square" rtlCol="0">
            <a:spAutoFit/>
          </a:bodyPr>
          <a:lstStyle/>
          <a:p>
            <a:r>
              <a:rPr lang="en-US" sz="2000" b="1" dirty="0" smtClean="0"/>
              <a:t>ARMv8-A 64-bit processor</a:t>
            </a:r>
          </a:p>
          <a:p>
            <a:r>
              <a:rPr lang="en-US" sz="2000" dirty="0" smtClean="0"/>
              <a:t>(ISA licensed by ARM, designed by Apple, manufactured by Samsung)</a:t>
            </a:r>
            <a:endParaRPr lang="en-US" sz="2000" dirty="0"/>
          </a:p>
        </p:txBody>
      </p:sp>
      <p:pic>
        <p:nvPicPr>
          <p:cNvPr id="5" name="Picture 4"/>
          <p:cNvPicPr>
            <a:picLocks noChangeAspect="1"/>
          </p:cNvPicPr>
          <p:nvPr/>
        </p:nvPicPr>
        <p:blipFill>
          <a:blip r:embed="rId3"/>
          <a:stretch>
            <a:fillRect/>
          </a:stretch>
        </p:blipFill>
        <p:spPr>
          <a:xfrm rot="3050719">
            <a:off x="6376833" y="1677286"/>
            <a:ext cx="1646824" cy="3466565"/>
          </a:xfrm>
          <a:prstGeom prst="rect">
            <a:avLst/>
          </a:prstGeom>
        </p:spPr>
      </p:pic>
      <p:sp>
        <p:nvSpPr>
          <p:cNvPr id="6" name="TextBox 5"/>
          <p:cNvSpPr txBox="1"/>
          <p:nvPr/>
        </p:nvSpPr>
        <p:spPr>
          <a:xfrm rot="19250719">
            <a:off x="6345608" y="2995070"/>
            <a:ext cx="1624213" cy="830997"/>
          </a:xfrm>
          <a:prstGeom prst="rect">
            <a:avLst/>
          </a:prstGeom>
          <a:noFill/>
        </p:spPr>
        <p:txBody>
          <a:bodyPr wrap="none" rtlCol="0">
            <a:spAutoFit/>
          </a:bodyPr>
          <a:lstStyle/>
          <a:p>
            <a:pPr algn="ctr"/>
            <a:r>
              <a:rPr lang="en-US" sz="2400" dirty="0" smtClean="0">
                <a:solidFill>
                  <a:schemeClr val="accent5">
                    <a:lumMod val="40000"/>
                    <a:lumOff val="60000"/>
                  </a:schemeClr>
                </a:solidFill>
              </a:rPr>
              <a:t>iPhone 5s</a:t>
            </a:r>
          </a:p>
          <a:p>
            <a:pPr algn="ctr"/>
            <a:r>
              <a:rPr lang="en-US" sz="2400" dirty="0" smtClean="0">
                <a:solidFill>
                  <a:schemeClr val="accent5">
                    <a:lumMod val="40000"/>
                    <a:lumOff val="60000"/>
                  </a:schemeClr>
                </a:solidFill>
              </a:rPr>
              <a:t>(Sept 2013)</a:t>
            </a:r>
            <a:endParaRPr lang="en-US" sz="2400" dirty="0">
              <a:solidFill>
                <a:schemeClr val="accent5">
                  <a:lumMod val="40000"/>
                  <a:lumOff val="60000"/>
                </a:schemeClr>
              </a:solidFill>
            </a:endParaRPr>
          </a:p>
        </p:txBody>
      </p:sp>
    </p:spTree>
    <p:extLst>
      <p:ext uri="{BB962C8B-B14F-4D97-AF65-F5344CB8AC3E}">
        <p14:creationId xmlns:p14="http://schemas.microsoft.com/office/powerpoint/2010/main" val="36233118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18</a:t>
            </a:fld>
            <a:endParaRPr lang="en-US"/>
          </a:p>
        </p:txBody>
      </p:sp>
      <p:pic>
        <p:nvPicPr>
          <p:cNvPr id="3" name="Picture 2" descr="Screen Shot 2014-02-06 at 6.25.45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85751"/>
            <a:ext cx="6293662" cy="46349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44087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pPr marL="0" indent="0">
              <a:buNone/>
            </a:pPr>
            <a:r>
              <a:rPr lang="en-US" b="1" dirty="0" smtClean="0"/>
              <a:t>Recap: Virtualizing Memory</a:t>
            </a:r>
          </a:p>
          <a:p>
            <a:pPr marL="0" indent="0">
              <a:buNone/>
            </a:pPr>
            <a:r>
              <a:rPr lang="en-US" b="1" dirty="0"/>
              <a:t>	</a:t>
            </a:r>
            <a:r>
              <a:rPr lang="en-US" b="1" dirty="0" smtClean="0"/>
              <a:t>Challenge winner!</a:t>
            </a:r>
          </a:p>
          <a:p>
            <a:pPr marL="0" indent="0">
              <a:buNone/>
            </a:pPr>
            <a:r>
              <a:rPr lang="en-US" b="1" dirty="0" smtClean="0"/>
              <a:t>Memory Management</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a:t>
            </a:fld>
            <a:endParaRPr lang="en-US"/>
          </a:p>
        </p:txBody>
      </p:sp>
      <p:sp>
        <p:nvSpPr>
          <p:cNvPr id="4" name="TextBox 3"/>
          <p:cNvSpPr txBox="1"/>
          <p:nvPr/>
        </p:nvSpPr>
        <p:spPr>
          <a:xfrm>
            <a:off x="618435" y="3556003"/>
            <a:ext cx="250982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b="1" dirty="0" smtClean="0"/>
              <a:t>PS2 is Due Sunday</a:t>
            </a:r>
            <a:endParaRPr lang="en-US" sz="2400" b="1" dirty="0"/>
          </a:p>
        </p:txBody>
      </p:sp>
      <p:sp>
        <p:nvSpPr>
          <p:cNvPr id="7" name="TextBox 6"/>
          <p:cNvSpPr txBox="1"/>
          <p:nvPr/>
        </p:nvSpPr>
        <p:spPr>
          <a:xfrm>
            <a:off x="4059587" y="3036006"/>
            <a:ext cx="4627217" cy="156966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b="1" dirty="0" smtClean="0"/>
              <a:t>Exam 1 is out after class Tuesday (Feb 11) due 11:59pm Thursday (Feb 13) – open resources, most questions will be taken from notes</a:t>
            </a:r>
            <a:endParaRPr lang="en-US" sz="2400" b="1" dirty="0"/>
          </a:p>
        </p:txBody>
      </p:sp>
    </p:spTree>
    <p:extLst>
      <p:ext uri="{BB962C8B-B14F-4D97-AF65-F5344CB8AC3E}">
        <p14:creationId xmlns:p14="http://schemas.microsoft.com/office/powerpoint/2010/main" val="13817291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19</a:t>
            </a:fld>
            <a:endParaRPr lang="en-US"/>
          </a:p>
        </p:txBody>
      </p:sp>
      <p:sp>
        <p:nvSpPr>
          <p:cNvPr id="10" name="Title 2"/>
          <p:cNvSpPr>
            <a:spLocks noGrp="1"/>
          </p:cNvSpPr>
          <p:nvPr>
            <p:ph type="title"/>
          </p:nvPr>
        </p:nvSpPr>
        <p:spPr>
          <a:xfrm>
            <a:off x="457200" y="205979"/>
            <a:ext cx="4870230" cy="857250"/>
          </a:xfrm>
        </p:spPr>
        <p:txBody>
          <a:bodyPr/>
          <a:lstStyle/>
          <a:p>
            <a:r>
              <a:rPr lang="en-US" dirty="0" smtClean="0"/>
              <a:t>Is 256TB enough?</a:t>
            </a:r>
            <a:endParaRPr lang="en-US" dirty="0"/>
          </a:p>
        </p:txBody>
      </p:sp>
      <p:pic>
        <p:nvPicPr>
          <p:cNvPr id="11" name="Picture 10" descr="Screen Shot 2014-02-06 at 6.29.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90" y="1063229"/>
            <a:ext cx="5356091" cy="3600992"/>
          </a:xfrm>
          <a:prstGeom prst="rect">
            <a:avLst/>
          </a:prstGeom>
        </p:spPr>
      </p:pic>
    </p:spTree>
    <p:extLst>
      <p:ext uri="{BB962C8B-B14F-4D97-AF65-F5344CB8AC3E}">
        <p14:creationId xmlns:p14="http://schemas.microsoft.com/office/powerpoint/2010/main" val="6060009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4870230" cy="857250"/>
          </a:xfrm>
        </p:spPr>
        <p:txBody>
          <a:bodyPr/>
          <a:lstStyle/>
          <a:p>
            <a:r>
              <a:rPr lang="en-US" dirty="0" smtClean="0"/>
              <a:t>Is 256TB enough?</a:t>
            </a:r>
            <a:endParaRPr lang="en-US" dirty="0"/>
          </a:p>
        </p:txBody>
      </p:sp>
      <p:sp>
        <p:nvSpPr>
          <p:cNvPr id="2" name="Slide Number Placeholder 1"/>
          <p:cNvSpPr>
            <a:spLocks noGrp="1"/>
          </p:cNvSpPr>
          <p:nvPr>
            <p:ph type="sldNum" sz="quarter" idx="12"/>
          </p:nvPr>
        </p:nvSpPr>
        <p:spPr/>
        <p:txBody>
          <a:bodyPr/>
          <a:lstStyle/>
          <a:p>
            <a:fld id="{6507B5A5-F0C2-644D-AEA7-E773B6B78F38}" type="slidenum">
              <a:rPr lang="en-US" smtClean="0"/>
              <a:t>20</a:t>
            </a:fld>
            <a:endParaRPr lang="en-US"/>
          </a:p>
        </p:txBody>
      </p:sp>
      <p:pic>
        <p:nvPicPr>
          <p:cNvPr id="6" name="Picture 5" descr="Screen Shot 2014-02-06 at 6.29.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90" y="1063229"/>
            <a:ext cx="5356091" cy="3600992"/>
          </a:xfrm>
          <a:prstGeom prst="rect">
            <a:avLst/>
          </a:prstGeom>
        </p:spPr>
      </p:pic>
      <p:sp>
        <p:nvSpPr>
          <p:cNvPr id="5" name="TextBox 4"/>
          <p:cNvSpPr txBox="1"/>
          <p:nvPr/>
        </p:nvSpPr>
        <p:spPr>
          <a:xfrm>
            <a:off x="5489384" y="617968"/>
            <a:ext cx="3197417" cy="3970318"/>
          </a:xfrm>
          <a:prstGeom prst="rect">
            <a:avLst/>
          </a:prstGeom>
          <a:noFill/>
        </p:spPr>
        <p:txBody>
          <a:bodyPr wrap="square" rtlCol="0">
            <a:spAutoFit/>
          </a:bodyPr>
          <a:lstStyle/>
          <a:p>
            <a:r>
              <a:rPr lang="en-US" i="1" dirty="0" smtClean="0"/>
              <a:t>“This </a:t>
            </a:r>
            <a:r>
              <a:rPr lang="en-US" i="1" dirty="0"/>
              <a:t>design gives us a 256TB address space, which should be enough for a while. If memory prices continue to fall so that the cost of memory halves every year (a bit faster than it has been doing historically), handheld computers will come with 256TB in about 20 years. By then, I expect ARMv9 to be released</a:t>
            </a:r>
            <a:r>
              <a:rPr lang="en-US" i="1" dirty="0" smtClean="0"/>
              <a:t>.”</a:t>
            </a:r>
            <a:endParaRPr lang="en-US" dirty="0" smtClean="0"/>
          </a:p>
          <a:p>
            <a:pPr algn="r"/>
            <a:r>
              <a:rPr lang="en-US" dirty="0" smtClean="0"/>
              <a:t>David </a:t>
            </a:r>
            <a:r>
              <a:rPr lang="en-US" dirty="0" err="1"/>
              <a:t>Chisnall</a:t>
            </a:r>
            <a:r>
              <a:rPr lang="en-US" dirty="0" smtClean="0"/>
              <a:t>, </a:t>
            </a:r>
            <a:r>
              <a:rPr lang="en-US" i="1" dirty="0" smtClean="0"/>
              <a:t>A </a:t>
            </a:r>
            <a:r>
              <a:rPr lang="en-US" i="1" dirty="0"/>
              <a:t>Look at the 64-Bit ARMv8 Architecture</a:t>
            </a:r>
          </a:p>
          <a:p>
            <a:endParaRPr lang="en-US" i="1" dirty="0"/>
          </a:p>
        </p:txBody>
      </p:sp>
    </p:spTree>
    <p:extLst>
      <p:ext uri="{BB962C8B-B14F-4D97-AF65-F5344CB8AC3E}">
        <p14:creationId xmlns:p14="http://schemas.microsoft.com/office/powerpoint/2010/main" val="32034836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21</a:t>
            </a:fld>
            <a:endParaRPr lang="en-US"/>
          </a:p>
        </p:txBody>
      </p:sp>
      <p:sp>
        <p:nvSpPr>
          <p:cNvPr id="5" name="Rectangle 4"/>
          <p:cNvSpPr/>
          <p:nvPr/>
        </p:nvSpPr>
        <p:spPr>
          <a:xfrm>
            <a:off x="385418" y="373887"/>
            <a:ext cx="7788990" cy="3477875"/>
          </a:xfrm>
          <a:prstGeom prst="rect">
            <a:avLst/>
          </a:prstGeom>
          <a:solidFill>
            <a:schemeClr val="accent6">
              <a:lumMod val="40000"/>
              <a:lumOff val="60000"/>
            </a:schemeClr>
          </a:solidFill>
        </p:spPr>
        <p:txBody>
          <a:bodyPr wrap="square">
            <a:spAutoFit/>
          </a:bodyPr>
          <a:lstStyle/>
          <a:p>
            <a:r>
              <a:rPr lang="en-US" sz="2000" b="1" dirty="0">
                <a:latin typeface="Courier New"/>
                <a:cs typeface="Courier New"/>
              </a:rPr>
              <a:t>#include &lt;</a:t>
            </a:r>
            <a:r>
              <a:rPr lang="en-US" sz="2000" b="1" dirty="0" err="1">
                <a:latin typeface="Courier New"/>
                <a:cs typeface="Courier New"/>
              </a:rPr>
              <a:t>stdio.h</a:t>
            </a:r>
            <a:r>
              <a:rPr lang="en-US" sz="2000" b="1" dirty="0">
                <a:latin typeface="Courier New"/>
                <a:cs typeface="Courier New"/>
              </a:rPr>
              <a:t>&gt;</a:t>
            </a:r>
          </a:p>
          <a:p>
            <a:r>
              <a:rPr lang="en-US" sz="2000" b="1" dirty="0">
                <a:latin typeface="Courier New"/>
                <a:cs typeface="Courier New"/>
              </a:rPr>
              <a:t>#include &lt;</a:t>
            </a:r>
            <a:r>
              <a:rPr lang="en-US" sz="2000" b="1" dirty="0" err="1">
                <a:latin typeface="Courier New"/>
                <a:cs typeface="Courier New"/>
              </a:rPr>
              <a:t>stdlib.h</a:t>
            </a:r>
            <a:r>
              <a:rPr lang="en-US" sz="2000" b="1" dirty="0">
                <a:latin typeface="Courier New"/>
                <a:cs typeface="Courier New"/>
              </a:rPr>
              <a:t>&gt;</a:t>
            </a:r>
          </a:p>
          <a:p>
            <a:endParaRPr lang="en-US" sz="2000" b="1" dirty="0">
              <a:latin typeface="Courier New"/>
              <a:cs typeface="Courier New"/>
            </a:endParaRPr>
          </a:p>
          <a:p>
            <a:r>
              <a:rPr lang="en-US" sz="2000" b="1" dirty="0" err="1">
                <a:latin typeface="Courier New"/>
                <a:cs typeface="Courier New"/>
              </a:rPr>
              <a:t>int</a:t>
            </a:r>
            <a:r>
              <a:rPr lang="en-US" sz="2000" b="1" dirty="0">
                <a:latin typeface="Courier New"/>
                <a:cs typeface="Courier New"/>
              </a:rPr>
              <a:t> main(</a:t>
            </a:r>
            <a:r>
              <a:rPr lang="en-US" sz="2000" b="1" dirty="0" err="1">
                <a:latin typeface="Courier New"/>
                <a:cs typeface="Courier New"/>
              </a:rPr>
              <a:t>int</a:t>
            </a:r>
            <a:r>
              <a:rPr lang="en-US" sz="2000" b="1" dirty="0">
                <a:latin typeface="Courier New"/>
                <a:cs typeface="Courier New"/>
              </a:rPr>
              <a:t> </a:t>
            </a:r>
            <a:r>
              <a:rPr lang="en-US" sz="2000" b="1" dirty="0" err="1">
                <a:latin typeface="Courier New"/>
                <a:cs typeface="Courier New"/>
              </a:rPr>
              <a:t>argc</a:t>
            </a:r>
            <a:r>
              <a:rPr lang="en-US" sz="2000" b="1" dirty="0">
                <a:latin typeface="Courier New"/>
                <a:cs typeface="Courier New"/>
              </a:rPr>
              <a:t>, char **</a:t>
            </a:r>
            <a:r>
              <a:rPr lang="en-US" sz="2000" b="1" dirty="0" err="1">
                <a:latin typeface="Courier New"/>
                <a:cs typeface="Courier New"/>
              </a:rPr>
              <a:t>argv</a:t>
            </a:r>
            <a:r>
              <a:rPr lang="en-US" sz="2000" b="1" dirty="0">
                <a:latin typeface="Courier New"/>
                <a:cs typeface="Courier New"/>
              </a:rPr>
              <a:t>) {</a:t>
            </a:r>
          </a:p>
          <a:p>
            <a:r>
              <a:rPr lang="ro-RO" sz="2000" b="1" dirty="0">
                <a:latin typeface="Courier New"/>
                <a:cs typeface="Courier New"/>
              </a:rPr>
              <a:t>  char *s = (char *) malloc (1);</a:t>
            </a:r>
          </a:p>
          <a:p>
            <a:r>
              <a:rPr lang="da-DK" sz="2000" b="1" dirty="0">
                <a:latin typeface="Courier New"/>
                <a:cs typeface="Courier New"/>
              </a:rPr>
              <a:t>  </a:t>
            </a:r>
            <a:r>
              <a:rPr lang="da-DK" sz="2000" b="1" dirty="0" err="1">
                <a:latin typeface="Courier New"/>
                <a:cs typeface="Courier New"/>
              </a:rPr>
              <a:t>int</a:t>
            </a:r>
            <a:r>
              <a:rPr lang="da-DK" sz="2000" b="1" dirty="0">
                <a:latin typeface="Courier New"/>
                <a:cs typeface="Courier New"/>
              </a:rPr>
              <a:t> i = 0;</a:t>
            </a:r>
          </a:p>
          <a:p>
            <a:r>
              <a:rPr lang="en-US" sz="2000" b="1" dirty="0">
                <a:latin typeface="Courier New"/>
                <a:cs typeface="Courier New"/>
              </a:rPr>
              <a:t>  while (1) {</a:t>
            </a:r>
          </a:p>
          <a:p>
            <a:r>
              <a:rPr lang="en-US" sz="2000" b="1" dirty="0">
                <a:latin typeface="Courier New"/>
                <a:cs typeface="Courier New"/>
              </a:rPr>
              <a:t>    </a:t>
            </a:r>
            <a:r>
              <a:rPr lang="en-US" sz="2000" b="1" dirty="0" err="1">
                <a:latin typeface="Courier New"/>
                <a:cs typeface="Courier New"/>
              </a:rPr>
              <a:t>printf</a:t>
            </a:r>
            <a:r>
              <a:rPr lang="en-US" sz="2000" b="1" dirty="0">
                <a:latin typeface="Courier New"/>
                <a:cs typeface="Courier New"/>
              </a:rPr>
              <a:t>("%d: %lx / %d\n", i, </a:t>
            </a:r>
            <a:r>
              <a:rPr lang="en-US" sz="2000" b="1" dirty="0" smtClean="0">
                <a:latin typeface="Courier New"/>
                <a:cs typeface="Courier New"/>
              </a:rPr>
              <a:t>s </a:t>
            </a:r>
            <a:r>
              <a:rPr lang="en-US" sz="2000" b="1" dirty="0">
                <a:latin typeface="Courier New"/>
                <a:cs typeface="Courier New"/>
              </a:rPr>
              <a:t>+ i, </a:t>
            </a:r>
            <a:r>
              <a:rPr lang="en-US" sz="2000" b="1" dirty="0" smtClean="0">
                <a:latin typeface="Courier New"/>
                <a:cs typeface="Courier New"/>
              </a:rPr>
              <a:t>i</a:t>
            </a:r>
            <a:r>
              <a:rPr lang="en-US" sz="2000" b="1" dirty="0">
                <a:latin typeface="Courier New"/>
                <a:cs typeface="Courier New"/>
              </a:rPr>
              <a:t>[s]);</a:t>
            </a:r>
          </a:p>
          <a:p>
            <a:r>
              <a:rPr lang="en-US" sz="2000" b="1" dirty="0">
                <a:latin typeface="Courier New"/>
                <a:cs typeface="Courier New"/>
              </a:rPr>
              <a:t>    i += 1;</a:t>
            </a:r>
          </a:p>
          <a:p>
            <a:r>
              <a:rPr lang="en-US" sz="2000" b="1" dirty="0">
                <a:latin typeface="Courier New"/>
                <a:cs typeface="Courier New"/>
              </a:rPr>
              <a:t>  }</a:t>
            </a:r>
          </a:p>
          <a:p>
            <a:r>
              <a:rPr lang="en-US" sz="2000" b="1" dirty="0">
                <a:latin typeface="Courier New"/>
                <a:cs typeface="Courier New"/>
              </a:rPr>
              <a:t>}</a:t>
            </a:r>
          </a:p>
        </p:txBody>
      </p:sp>
      <p:sp>
        <p:nvSpPr>
          <p:cNvPr id="6" name="TextBox 5"/>
          <p:cNvSpPr txBox="1"/>
          <p:nvPr/>
        </p:nvSpPr>
        <p:spPr>
          <a:xfrm>
            <a:off x="5284810" y="622165"/>
            <a:ext cx="3154452"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000" dirty="0" smtClean="0"/>
              <a:t>What will this program do?</a:t>
            </a:r>
            <a:endParaRPr lang="en-US" sz="2000" dirty="0"/>
          </a:p>
        </p:txBody>
      </p:sp>
    </p:spTree>
    <p:extLst>
      <p:ext uri="{BB962C8B-B14F-4D97-AF65-F5344CB8AC3E}">
        <p14:creationId xmlns:p14="http://schemas.microsoft.com/office/powerpoint/2010/main" val="32470028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22</a:t>
            </a:fld>
            <a:endParaRPr lang="en-US"/>
          </a:p>
        </p:txBody>
      </p:sp>
      <p:sp>
        <p:nvSpPr>
          <p:cNvPr id="9" name="Rectangle 8"/>
          <p:cNvSpPr/>
          <p:nvPr/>
        </p:nvSpPr>
        <p:spPr>
          <a:xfrm>
            <a:off x="385418" y="373887"/>
            <a:ext cx="7788990" cy="2554545"/>
          </a:xfrm>
          <a:prstGeom prst="rect">
            <a:avLst/>
          </a:prstGeom>
          <a:solidFill>
            <a:schemeClr val="accent6">
              <a:lumMod val="40000"/>
              <a:lumOff val="60000"/>
            </a:schemeClr>
          </a:solidFill>
        </p:spPr>
        <p:txBody>
          <a:bodyPr wrap="square">
            <a:spAutoFit/>
          </a:bodyPr>
          <a:lstStyle/>
          <a:p>
            <a:r>
              <a:rPr lang="en-US" sz="2000" b="1" dirty="0" err="1" smtClean="0">
                <a:latin typeface="Courier New"/>
                <a:cs typeface="Courier New"/>
              </a:rPr>
              <a:t>int</a:t>
            </a:r>
            <a:r>
              <a:rPr lang="en-US" sz="2000" b="1" dirty="0" smtClean="0">
                <a:latin typeface="Courier New"/>
                <a:cs typeface="Courier New"/>
              </a:rPr>
              <a:t> </a:t>
            </a:r>
            <a:r>
              <a:rPr lang="en-US" sz="2000" b="1" dirty="0">
                <a:latin typeface="Courier New"/>
                <a:cs typeface="Courier New"/>
              </a:rPr>
              <a:t>main(</a:t>
            </a:r>
            <a:r>
              <a:rPr lang="en-US" sz="2000" b="1" dirty="0" err="1">
                <a:latin typeface="Courier New"/>
                <a:cs typeface="Courier New"/>
              </a:rPr>
              <a:t>int</a:t>
            </a:r>
            <a:r>
              <a:rPr lang="en-US" sz="2000" b="1" dirty="0">
                <a:latin typeface="Courier New"/>
                <a:cs typeface="Courier New"/>
              </a:rPr>
              <a:t> </a:t>
            </a:r>
            <a:r>
              <a:rPr lang="en-US" sz="2000" b="1" dirty="0" err="1">
                <a:latin typeface="Courier New"/>
                <a:cs typeface="Courier New"/>
              </a:rPr>
              <a:t>argc</a:t>
            </a:r>
            <a:r>
              <a:rPr lang="en-US" sz="2000" b="1" dirty="0">
                <a:latin typeface="Courier New"/>
                <a:cs typeface="Courier New"/>
              </a:rPr>
              <a:t>, char **</a:t>
            </a:r>
            <a:r>
              <a:rPr lang="en-US" sz="2000" b="1" dirty="0" err="1">
                <a:latin typeface="Courier New"/>
                <a:cs typeface="Courier New"/>
              </a:rPr>
              <a:t>argv</a:t>
            </a:r>
            <a:r>
              <a:rPr lang="en-US" sz="2000" b="1" dirty="0">
                <a:latin typeface="Courier New"/>
                <a:cs typeface="Courier New"/>
              </a:rPr>
              <a:t>) {</a:t>
            </a:r>
          </a:p>
          <a:p>
            <a:r>
              <a:rPr lang="ro-RO" sz="2000" b="1" dirty="0">
                <a:latin typeface="Courier New"/>
                <a:cs typeface="Courier New"/>
              </a:rPr>
              <a:t>  char *s = (char *) malloc (1);</a:t>
            </a:r>
          </a:p>
          <a:p>
            <a:r>
              <a:rPr lang="da-DK" sz="2000" b="1" dirty="0">
                <a:latin typeface="Courier New"/>
                <a:cs typeface="Courier New"/>
              </a:rPr>
              <a:t>  </a:t>
            </a:r>
            <a:r>
              <a:rPr lang="da-DK" sz="2000" b="1" dirty="0" err="1">
                <a:latin typeface="Courier New"/>
                <a:cs typeface="Courier New"/>
              </a:rPr>
              <a:t>int</a:t>
            </a:r>
            <a:r>
              <a:rPr lang="da-DK" sz="2000" b="1" dirty="0">
                <a:latin typeface="Courier New"/>
                <a:cs typeface="Courier New"/>
              </a:rPr>
              <a:t> i = 0;</a:t>
            </a:r>
          </a:p>
          <a:p>
            <a:r>
              <a:rPr lang="en-US" sz="2000" b="1" dirty="0">
                <a:latin typeface="Courier New"/>
                <a:cs typeface="Courier New"/>
              </a:rPr>
              <a:t>  while (1) {</a:t>
            </a:r>
          </a:p>
          <a:p>
            <a:r>
              <a:rPr lang="en-US" sz="2000" b="1" dirty="0">
                <a:latin typeface="Courier New"/>
                <a:cs typeface="Courier New"/>
              </a:rPr>
              <a:t>    </a:t>
            </a:r>
            <a:r>
              <a:rPr lang="en-US" sz="2000" b="1" dirty="0" err="1">
                <a:latin typeface="Courier New"/>
                <a:cs typeface="Courier New"/>
              </a:rPr>
              <a:t>printf</a:t>
            </a:r>
            <a:r>
              <a:rPr lang="en-US" sz="2000" b="1" dirty="0">
                <a:latin typeface="Courier New"/>
                <a:cs typeface="Courier New"/>
              </a:rPr>
              <a:t>("%d: %lx / %d\n", i, </a:t>
            </a:r>
            <a:r>
              <a:rPr lang="en-US" sz="2000" b="1" dirty="0" smtClean="0">
                <a:latin typeface="Courier New"/>
                <a:cs typeface="Courier New"/>
              </a:rPr>
              <a:t>s </a:t>
            </a:r>
            <a:r>
              <a:rPr lang="en-US" sz="2000" b="1" dirty="0">
                <a:latin typeface="Courier New"/>
                <a:cs typeface="Courier New"/>
              </a:rPr>
              <a:t>+ i, </a:t>
            </a:r>
            <a:r>
              <a:rPr lang="en-US" sz="2000" b="1" dirty="0" smtClean="0">
                <a:latin typeface="Courier New"/>
                <a:cs typeface="Courier New"/>
              </a:rPr>
              <a:t>i</a:t>
            </a:r>
            <a:r>
              <a:rPr lang="en-US" sz="2000" b="1" dirty="0">
                <a:latin typeface="Courier New"/>
                <a:cs typeface="Courier New"/>
              </a:rPr>
              <a:t>[s]);</a:t>
            </a:r>
          </a:p>
          <a:p>
            <a:r>
              <a:rPr lang="en-US" sz="2000" b="1" dirty="0">
                <a:latin typeface="Courier New"/>
                <a:cs typeface="Courier New"/>
              </a:rPr>
              <a:t>    i += 1;</a:t>
            </a:r>
          </a:p>
          <a:p>
            <a:r>
              <a:rPr lang="en-US" sz="2000" b="1" dirty="0">
                <a:latin typeface="Courier New"/>
                <a:cs typeface="Courier New"/>
              </a:rPr>
              <a:t>  }</a:t>
            </a:r>
          </a:p>
          <a:p>
            <a:r>
              <a:rPr lang="en-US" sz="2000" b="1" dirty="0">
                <a:latin typeface="Courier New"/>
                <a:cs typeface="Courier New"/>
              </a:rPr>
              <a:t>}</a:t>
            </a:r>
          </a:p>
        </p:txBody>
      </p:sp>
      <p:sp>
        <p:nvSpPr>
          <p:cNvPr id="7" name="Rectangle 6"/>
          <p:cNvSpPr/>
          <p:nvPr/>
        </p:nvSpPr>
        <p:spPr>
          <a:xfrm>
            <a:off x="990602" y="2495550"/>
            <a:ext cx="7971207" cy="2308324"/>
          </a:xfrm>
          <a:prstGeom prst="rect">
            <a:avLst/>
          </a:prstGeom>
          <a:solidFill>
            <a:schemeClr val="tx1"/>
          </a:solidFill>
        </p:spPr>
        <p:txBody>
          <a:bodyPr wrap="square">
            <a:spAutoFit/>
          </a:bodyPr>
          <a:lstStyle/>
          <a:p>
            <a:r>
              <a:rPr lang="en-US" sz="2400" dirty="0" smtClean="0">
                <a:solidFill>
                  <a:srgbClr val="FFFF00"/>
                </a:solidFill>
              </a:rPr>
              <a:t>gash&gt; </a:t>
            </a:r>
            <a:r>
              <a:rPr lang="en-US" sz="2400" dirty="0" err="1" smtClean="0">
                <a:solidFill>
                  <a:srgbClr val="FFFF00"/>
                </a:solidFill>
              </a:rPr>
              <a:t>gcc</a:t>
            </a:r>
            <a:r>
              <a:rPr lang="en-US" sz="2400" dirty="0" smtClean="0">
                <a:solidFill>
                  <a:srgbClr val="FFFF00"/>
                </a:solidFill>
              </a:rPr>
              <a:t> </a:t>
            </a:r>
            <a:r>
              <a:rPr lang="en-US" sz="2400" dirty="0">
                <a:solidFill>
                  <a:srgbClr val="FFFF00"/>
                </a:solidFill>
              </a:rPr>
              <a:t>-Wall </a:t>
            </a:r>
            <a:r>
              <a:rPr lang="en-US" sz="2400" dirty="0" err="1" smtClean="0">
                <a:solidFill>
                  <a:srgbClr val="FFFF00"/>
                </a:solidFill>
              </a:rPr>
              <a:t>segfault.c</a:t>
            </a:r>
            <a:endParaRPr lang="en-US" sz="2400" dirty="0" smtClean="0">
              <a:solidFill>
                <a:srgbClr val="FFFF00"/>
              </a:solidFill>
            </a:endParaRPr>
          </a:p>
          <a:p>
            <a:r>
              <a:rPr lang="en-US" sz="2400" dirty="0" err="1">
                <a:solidFill>
                  <a:schemeClr val="accent6">
                    <a:lumMod val="60000"/>
                    <a:lumOff val="40000"/>
                  </a:schemeClr>
                </a:solidFill>
              </a:rPr>
              <a:t>segfault.c</a:t>
            </a:r>
            <a:r>
              <a:rPr lang="en-US" sz="2400" dirty="0">
                <a:solidFill>
                  <a:schemeClr val="accent6">
                    <a:lumMod val="60000"/>
                    <a:lumOff val="40000"/>
                  </a:schemeClr>
                </a:solidFill>
              </a:rPr>
              <a:t>: In function ‘main’:</a:t>
            </a:r>
          </a:p>
          <a:p>
            <a:r>
              <a:rPr lang="en-US" sz="2400" dirty="0">
                <a:solidFill>
                  <a:schemeClr val="accent6">
                    <a:lumMod val="60000"/>
                    <a:lumOff val="40000"/>
                  </a:schemeClr>
                </a:solidFill>
              </a:rPr>
              <a:t>segfault.c:8: warning: format ‘%lx’ expects type ‘long unsigned </a:t>
            </a:r>
            <a:r>
              <a:rPr lang="en-US" sz="2400" dirty="0" err="1">
                <a:solidFill>
                  <a:schemeClr val="accent6">
                    <a:lumMod val="60000"/>
                    <a:lumOff val="40000"/>
                  </a:schemeClr>
                </a:solidFill>
              </a:rPr>
              <a:t>int</a:t>
            </a:r>
            <a:r>
              <a:rPr lang="en-US" sz="2400" dirty="0">
                <a:solidFill>
                  <a:schemeClr val="accent6">
                    <a:lumMod val="60000"/>
                    <a:lumOff val="40000"/>
                  </a:schemeClr>
                </a:solidFill>
              </a:rPr>
              <a:t>’, but argument 3 has type ‘char *’</a:t>
            </a:r>
          </a:p>
          <a:p>
            <a:r>
              <a:rPr lang="en-US" sz="2400" dirty="0">
                <a:solidFill>
                  <a:schemeClr val="accent6">
                    <a:lumMod val="60000"/>
                    <a:lumOff val="40000"/>
                  </a:schemeClr>
                </a:solidFill>
              </a:rPr>
              <a:t>segfault.c:8: warning: format ‘%lx’ expects type ‘long unsigned </a:t>
            </a:r>
            <a:r>
              <a:rPr lang="en-US" sz="2400" dirty="0" err="1">
                <a:solidFill>
                  <a:schemeClr val="accent6">
                    <a:lumMod val="60000"/>
                    <a:lumOff val="40000"/>
                  </a:schemeClr>
                </a:solidFill>
              </a:rPr>
              <a:t>int</a:t>
            </a:r>
            <a:r>
              <a:rPr lang="en-US" sz="2400" dirty="0">
                <a:solidFill>
                  <a:schemeClr val="accent6">
                    <a:lumMod val="60000"/>
                    <a:lumOff val="40000"/>
                  </a:schemeClr>
                </a:solidFill>
              </a:rPr>
              <a:t>’, but argument 3 has type ‘char *</a:t>
            </a:r>
            <a:r>
              <a:rPr lang="en-US" sz="2400" dirty="0" smtClean="0">
                <a:solidFill>
                  <a:schemeClr val="accent6">
                    <a:lumMod val="60000"/>
                    <a:lumOff val="40000"/>
                  </a:schemeClr>
                </a:solidFill>
              </a:rPr>
              <a:t>’</a:t>
            </a:r>
            <a:endParaRPr lang="en-US" sz="2400" dirty="0">
              <a:solidFill>
                <a:schemeClr val="accent6">
                  <a:lumMod val="60000"/>
                  <a:lumOff val="40000"/>
                </a:schemeClr>
              </a:solidFill>
            </a:endParaRPr>
          </a:p>
        </p:txBody>
      </p:sp>
    </p:spTree>
    <p:extLst>
      <p:ext uri="{BB962C8B-B14F-4D97-AF65-F5344CB8AC3E}">
        <p14:creationId xmlns:p14="http://schemas.microsoft.com/office/powerpoint/2010/main" val="8937722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5193"/>
            <a:ext cx="8229600" cy="857250"/>
          </a:xfrm>
        </p:spPr>
        <p:txBody>
          <a:bodyPr>
            <a:normAutofit fontScale="90000"/>
          </a:bodyPr>
          <a:lstStyle/>
          <a:p>
            <a:r>
              <a:rPr lang="en-US" dirty="0" smtClean="0"/>
              <a:t>What causes a </a:t>
            </a:r>
            <a:r>
              <a:rPr lang="en-US" b="1" dirty="0" smtClean="0"/>
              <a:t>segmentation fault</a:t>
            </a:r>
            <a:r>
              <a:rPr lang="en-US" dirty="0" smtClean="0"/>
              <a:t>?</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23</a:t>
            </a:fld>
            <a:endParaRPr lang="en-US"/>
          </a:p>
        </p:txBody>
      </p:sp>
    </p:spTree>
    <p:extLst>
      <p:ext uri="{BB962C8B-B14F-4D97-AF65-F5344CB8AC3E}">
        <p14:creationId xmlns:p14="http://schemas.microsoft.com/office/powerpoint/2010/main" val="28046923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causes a </a:t>
            </a:r>
            <a:r>
              <a:rPr lang="en-US" b="1" dirty="0" smtClean="0"/>
              <a:t>segmentation fault</a:t>
            </a:r>
            <a:r>
              <a:rPr lang="en-US" dirty="0" smtClean="0"/>
              <a:t>?</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24</a:t>
            </a:fld>
            <a:endParaRPr lang="en-US"/>
          </a:p>
        </p:txBody>
      </p:sp>
      <p:sp>
        <p:nvSpPr>
          <p:cNvPr id="14" name="Rectangle 13"/>
          <p:cNvSpPr/>
          <p:nvPr/>
        </p:nvSpPr>
        <p:spPr>
          <a:xfrm>
            <a:off x="7699865" y="3643932"/>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15" name="Rectangle 14"/>
          <p:cNvSpPr/>
          <p:nvPr/>
        </p:nvSpPr>
        <p:spPr>
          <a:xfrm>
            <a:off x="4383385" y="3766777"/>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16" name="Rectangle 15"/>
          <p:cNvSpPr/>
          <p:nvPr/>
        </p:nvSpPr>
        <p:spPr>
          <a:xfrm>
            <a:off x="5884613" y="3760958"/>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17" name="Rectangle 16"/>
          <p:cNvSpPr/>
          <p:nvPr/>
        </p:nvSpPr>
        <p:spPr>
          <a:xfrm>
            <a:off x="2912096" y="3766777"/>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18" name="Rectangle 17"/>
          <p:cNvSpPr/>
          <p:nvPr/>
        </p:nvSpPr>
        <p:spPr>
          <a:xfrm>
            <a:off x="1321103" y="3757448"/>
            <a:ext cx="102873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19" name="TextBox 18"/>
          <p:cNvSpPr txBox="1"/>
          <p:nvPr/>
        </p:nvSpPr>
        <p:spPr>
          <a:xfrm>
            <a:off x="7835840" y="1857352"/>
            <a:ext cx="813043" cy="369332"/>
          </a:xfrm>
          <a:prstGeom prst="rect">
            <a:avLst/>
          </a:prstGeom>
          <a:noFill/>
        </p:spPr>
        <p:txBody>
          <a:bodyPr wrap="none" rtlCol="0">
            <a:spAutoFit/>
          </a:bodyPr>
          <a:lstStyle/>
          <a:p>
            <a:pPr algn="ctr"/>
            <a:r>
              <a:rPr lang="en-US" dirty="0" smtClean="0"/>
              <a:t>12 bits</a:t>
            </a:r>
          </a:p>
        </p:txBody>
      </p:sp>
      <p:sp>
        <p:nvSpPr>
          <p:cNvPr id="20" name="TextBox 19"/>
          <p:cNvSpPr txBox="1"/>
          <p:nvPr/>
        </p:nvSpPr>
        <p:spPr>
          <a:xfrm>
            <a:off x="2306044" y="1857352"/>
            <a:ext cx="919808" cy="369332"/>
          </a:xfrm>
          <a:prstGeom prst="rect">
            <a:avLst/>
          </a:prstGeom>
          <a:noFill/>
        </p:spPr>
        <p:txBody>
          <a:bodyPr wrap="square" rtlCol="0">
            <a:spAutoFit/>
          </a:bodyPr>
          <a:lstStyle/>
          <a:p>
            <a:pPr algn="ctr"/>
            <a:r>
              <a:rPr lang="en-US" dirty="0" smtClean="0"/>
              <a:t>16 bits</a:t>
            </a:r>
          </a:p>
        </p:txBody>
      </p:sp>
      <p:sp>
        <p:nvSpPr>
          <p:cNvPr id="21" name="TextBox 20"/>
          <p:cNvSpPr txBox="1"/>
          <p:nvPr/>
        </p:nvSpPr>
        <p:spPr>
          <a:xfrm>
            <a:off x="3587372"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2" name="TextBox 21"/>
          <p:cNvSpPr txBox="1"/>
          <p:nvPr/>
        </p:nvSpPr>
        <p:spPr>
          <a:xfrm>
            <a:off x="4653649"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3" name="TextBox 22"/>
          <p:cNvSpPr txBox="1"/>
          <p:nvPr/>
        </p:nvSpPr>
        <p:spPr>
          <a:xfrm>
            <a:off x="5708187"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4" name="TextBox 23"/>
          <p:cNvSpPr txBox="1"/>
          <p:nvPr/>
        </p:nvSpPr>
        <p:spPr>
          <a:xfrm>
            <a:off x="6753966"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5" name="Rectangle 24"/>
          <p:cNvSpPr/>
          <p:nvPr/>
        </p:nvSpPr>
        <p:spPr>
          <a:xfrm>
            <a:off x="531681" y="1764535"/>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26" name="Rectangle 25"/>
          <p:cNvSpPr/>
          <p:nvPr/>
        </p:nvSpPr>
        <p:spPr>
          <a:xfrm>
            <a:off x="1321103" y="2521919"/>
            <a:ext cx="102873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endParaRPr lang="en-US" sz="2000" dirty="0"/>
          </a:p>
          <a:p>
            <a:pPr algn="ctr"/>
            <a:r>
              <a:rPr lang="en-US" sz="2000" dirty="0" smtClean="0"/>
              <a:t>L1 Page Table</a:t>
            </a:r>
            <a:endParaRPr lang="en-US" sz="2000" dirty="0"/>
          </a:p>
        </p:txBody>
      </p:sp>
      <p:cxnSp>
        <p:nvCxnSpPr>
          <p:cNvPr id="27" name="Elbow Connector 26"/>
          <p:cNvCxnSpPr>
            <a:stCxn id="25" idx="2"/>
            <a:endCxn id="18" idx="1"/>
          </p:cNvCxnSpPr>
          <p:nvPr/>
        </p:nvCxnSpPr>
        <p:spPr>
          <a:xfrm rot="16200000" flipH="1">
            <a:off x="255945" y="2763826"/>
            <a:ext cx="1844536" cy="285779"/>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321103" y="2836985"/>
            <a:ext cx="102873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L1 Index</a:t>
            </a:r>
            <a:endParaRPr lang="en-US" sz="1000" dirty="0"/>
          </a:p>
        </p:txBody>
      </p:sp>
      <p:sp>
        <p:nvSpPr>
          <p:cNvPr id="29" name="Rectangle 28"/>
          <p:cNvSpPr/>
          <p:nvPr/>
        </p:nvSpPr>
        <p:spPr>
          <a:xfrm>
            <a:off x="2912096"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L2 Page Table</a:t>
            </a:r>
          </a:p>
          <a:p>
            <a:pPr algn="ctr"/>
            <a:endParaRPr lang="en-US" sz="2000" dirty="0"/>
          </a:p>
          <a:p>
            <a:pPr algn="ctr"/>
            <a:endParaRPr lang="en-US" sz="2000" dirty="0"/>
          </a:p>
        </p:txBody>
      </p:sp>
      <p:cxnSp>
        <p:nvCxnSpPr>
          <p:cNvPr id="30" name="Elbow Connector 29"/>
          <p:cNvCxnSpPr>
            <a:stCxn id="28" idx="3"/>
            <a:endCxn id="17" idx="1"/>
          </p:cNvCxnSpPr>
          <p:nvPr/>
        </p:nvCxnSpPr>
        <p:spPr>
          <a:xfrm>
            <a:off x="2349841" y="2946942"/>
            <a:ext cx="562257" cy="89137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912096" y="3329021"/>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L2 Index</a:t>
            </a:r>
            <a:endParaRPr lang="en-US" sz="1000" dirty="0"/>
          </a:p>
        </p:txBody>
      </p:sp>
      <p:sp>
        <p:nvSpPr>
          <p:cNvPr id="32" name="Rectangle 31"/>
          <p:cNvSpPr/>
          <p:nvPr/>
        </p:nvSpPr>
        <p:spPr>
          <a:xfrm>
            <a:off x="4383385"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L3 Page Table</a:t>
            </a:r>
            <a:endParaRPr lang="en-US" sz="2000" dirty="0"/>
          </a:p>
        </p:txBody>
      </p:sp>
      <p:sp>
        <p:nvSpPr>
          <p:cNvPr id="33" name="Rectangle 32"/>
          <p:cNvSpPr/>
          <p:nvPr/>
        </p:nvSpPr>
        <p:spPr>
          <a:xfrm>
            <a:off x="4383385" y="2736533"/>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L3 Index</a:t>
            </a:r>
            <a:endParaRPr lang="en-US" sz="1000" dirty="0"/>
          </a:p>
        </p:txBody>
      </p:sp>
      <p:cxnSp>
        <p:nvCxnSpPr>
          <p:cNvPr id="34" name="Elbow Connector 33"/>
          <p:cNvCxnSpPr>
            <a:stCxn id="31" idx="3"/>
            <a:endCxn id="15" idx="1"/>
          </p:cNvCxnSpPr>
          <p:nvPr/>
        </p:nvCxnSpPr>
        <p:spPr>
          <a:xfrm>
            <a:off x="3888824" y="3438978"/>
            <a:ext cx="494563" cy="39933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884613"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L4 Page Table</a:t>
            </a:r>
            <a:endParaRPr lang="en-US" sz="2000" dirty="0"/>
          </a:p>
        </p:txBody>
      </p:sp>
      <p:sp>
        <p:nvSpPr>
          <p:cNvPr id="36" name="Rectangle 35"/>
          <p:cNvSpPr/>
          <p:nvPr/>
        </p:nvSpPr>
        <p:spPr>
          <a:xfrm>
            <a:off x="5884613" y="2616064"/>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L4 Index</a:t>
            </a:r>
            <a:endParaRPr lang="en-US" sz="1000" dirty="0"/>
          </a:p>
        </p:txBody>
      </p:sp>
      <p:cxnSp>
        <p:nvCxnSpPr>
          <p:cNvPr id="37" name="Elbow Connector 36"/>
          <p:cNvCxnSpPr>
            <a:stCxn id="33" idx="3"/>
            <a:endCxn id="16" idx="1"/>
          </p:cNvCxnSpPr>
          <p:nvPr/>
        </p:nvCxnSpPr>
        <p:spPr>
          <a:xfrm>
            <a:off x="5360111" y="2846489"/>
            <a:ext cx="524502" cy="98600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7696368" y="2616064"/>
            <a:ext cx="924991" cy="17898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smtClean="0"/>
          </a:p>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39" name="Rectangle 38"/>
          <p:cNvSpPr/>
          <p:nvPr/>
        </p:nvSpPr>
        <p:spPr>
          <a:xfrm>
            <a:off x="7696368" y="3299389"/>
            <a:ext cx="924991" cy="4371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40" name="Rectangle 39"/>
          <p:cNvSpPr/>
          <p:nvPr/>
        </p:nvSpPr>
        <p:spPr>
          <a:xfrm>
            <a:off x="7696368" y="3438978"/>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cxnSp>
        <p:nvCxnSpPr>
          <p:cNvPr id="41" name="Elbow Connector 40"/>
          <p:cNvCxnSpPr>
            <a:stCxn id="36" idx="3"/>
            <a:endCxn id="14" idx="1"/>
          </p:cNvCxnSpPr>
          <p:nvPr/>
        </p:nvCxnSpPr>
        <p:spPr>
          <a:xfrm>
            <a:off x="6861339" y="2726020"/>
            <a:ext cx="838524" cy="98576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2199152" y="1539637"/>
            <a:ext cx="1205899"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Unused</a:t>
            </a:r>
            <a:endParaRPr lang="en-US" dirty="0"/>
          </a:p>
        </p:txBody>
      </p:sp>
      <p:sp>
        <p:nvSpPr>
          <p:cNvPr id="43" name="Rectangle 42"/>
          <p:cNvSpPr/>
          <p:nvPr/>
        </p:nvSpPr>
        <p:spPr>
          <a:xfrm>
            <a:off x="3405049" y="1539637"/>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L1 Page </a:t>
            </a:r>
            <a:endParaRPr lang="en-US" dirty="0"/>
          </a:p>
        </p:txBody>
      </p:sp>
      <p:sp>
        <p:nvSpPr>
          <p:cNvPr id="44" name="Rectangle 43"/>
          <p:cNvSpPr/>
          <p:nvPr/>
        </p:nvSpPr>
        <p:spPr>
          <a:xfrm>
            <a:off x="7652571" y="1539637"/>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45" name="Rectangle 44"/>
          <p:cNvSpPr/>
          <p:nvPr/>
        </p:nvSpPr>
        <p:spPr>
          <a:xfrm>
            <a:off x="4470975" y="1539637"/>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L2 Page </a:t>
            </a:r>
            <a:endParaRPr lang="en-US" dirty="0"/>
          </a:p>
        </p:txBody>
      </p:sp>
      <p:sp>
        <p:nvSpPr>
          <p:cNvPr id="46" name="Rectangle 45"/>
          <p:cNvSpPr/>
          <p:nvPr/>
        </p:nvSpPr>
        <p:spPr>
          <a:xfrm>
            <a:off x="5536901" y="1539637"/>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L3 Page </a:t>
            </a:r>
            <a:endParaRPr lang="en-US" dirty="0"/>
          </a:p>
        </p:txBody>
      </p:sp>
      <p:sp>
        <p:nvSpPr>
          <p:cNvPr id="47" name="Rectangle 46"/>
          <p:cNvSpPr/>
          <p:nvPr/>
        </p:nvSpPr>
        <p:spPr>
          <a:xfrm>
            <a:off x="6607269" y="1534691"/>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L4 Page </a:t>
            </a:r>
            <a:endParaRPr lang="en-US" dirty="0"/>
          </a:p>
        </p:txBody>
      </p:sp>
    </p:spTree>
    <p:extLst>
      <p:ext uri="{BB962C8B-B14F-4D97-AF65-F5344CB8AC3E}">
        <p14:creationId xmlns:p14="http://schemas.microsoft.com/office/powerpoint/2010/main" val="5169163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25</a:t>
            </a:fld>
            <a:endParaRPr lang="en-US"/>
          </a:p>
        </p:txBody>
      </p:sp>
      <p:sp>
        <p:nvSpPr>
          <p:cNvPr id="5" name="Rectangle 4"/>
          <p:cNvSpPr/>
          <p:nvPr/>
        </p:nvSpPr>
        <p:spPr>
          <a:xfrm>
            <a:off x="385418" y="373886"/>
            <a:ext cx="8504996" cy="3785652"/>
          </a:xfrm>
          <a:prstGeom prst="rect">
            <a:avLst/>
          </a:prstGeom>
          <a:solidFill>
            <a:schemeClr val="accent6">
              <a:lumMod val="40000"/>
              <a:lumOff val="60000"/>
            </a:schemeClr>
          </a:solidFill>
        </p:spPr>
        <p:txBody>
          <a:bodyPr wrap="square">
            <a:spAutoFit/>
          </a:bodyPr>
          <a:lstStyle/>
          <a:p>
            <a:r>
              <a:rPr lang="en-US" sz="2000" dirty="0">
                <a:latin typeface="Courier New"/>
                <a:cs typeface="Courier New"/>
              </a:rPr>
              <a:t>#include &lt;</a:t>
            </a:r>
            <a:r>
              <a:rPr lang="en-US" sz="2000" dirty="0" err="1">
                <a:latin typeface="Courier New"/>
                <a:cs typeface="Courier New"/>
              </a:rPr>
              <a:t>stdio.h</a:t>
            </a:r>
            <a:r>
              <a:rPr lang="en-US" sz="2000" dirty="0">
                <a:latin typeface="Courier New"/>
                <a:cs typeface="Courier New"/>
              </a:rPr>
              <a:t>&gt;</a:t>
            </a:r>
          </a:p>
          <a:p>
            <a:r>
              <a:rPr lang="en-US" sz="2000" dirty="0">
                <a:latin typeface="Courier New"/>
                <a:cs typeface="Courier New"/>
              </a:rPr>
              <a:t>#include &lt;</a:t>
            </a:r>
            <a:r>
              <a:rPr lang="en-US" sz="2000" dirty="0" err="1">
                <a:latin typeface="Courier New"/>
                <a:cs typeface="Courier New"/>
              </a:rPr>
              <a:t>stdlib.h</a:t>
            </a:r>
            <a:r>
              <a:rPr lang="en-US" sz="2000" dirty="0">
                <a:latin typeface="Courier New"/>
                <a:cs typeface="Courier New"/>
              </a:rPr>
              <a:t>&gt;</a:t>
            </a:r>
          </a:p>
          <a:p>
            <a:endParaRPr lang="en-US" sz="2000" dirty="0">
              <a:latin typeface="Courier New"/>
              <a:cs typeface="Courier New"/>
            </a:endParaRPr>
          </a:p>
          <a:p>
            <a:r>
              <a:rPr lang="en-US" sz="2000" dirty="0" err="1">
                <a:latin typeface="Courier New"/>
                <a:cs typeface="Courier New"/>
              </a:rPr>
              <a:t>int</a:t>
            </a:r>
            <a:r>
              <a:rPr lang="en-US" sz="2000" dirty="0">
                <a:latin typeface="Courier New"/>
                <a:cs typeface="Courier New"/>
              </a:rPr>
              <a:t> main(</a:t>
            </a:r>
            <a:r>
              <a:rPr lang="en-US" sz="2000" dirty="0" err="1">
                <a:latin typeface="Courier New"/>
                <a:cs typeface="Courier New"/>
              </a:rPr>
              <a:t>int</a:t>
            </a:r>
            <a:r>
              <a:rPr lang="en-US" sz="2000" dirty="0">
                <a:latin typeface="Courier New"/>
                <a:cs typeface="Courier New"/>
              </a:rPr>
              <a:t> </a:t>
            </a:r>
            <a:r>
              <a:rPr lang="en-US" sz="2000" dirty="0" err="1">
                <a:latin typeface="Courier New"/>
                <a:cs typeface="Courier New"/>
              </a:rPr>
              <a:t>argc</a:t>
            </a:r>
            <a:r>
              <a:rPr lang="en-US" sz="2000" dirty="0">
                <a:latin typeface="Courier New"/>
                <a:cs typeface="Courier New"/>
              </a:rPr>
              <a:t>, char **</a:t>
            </a:r>
            <a:r>
              <a:rPr lang="en-US" sz="2000" dirty="0" err="1">
                <a:latin typeface="Courier New"/>
                <a:cs typeface="Courier New"/>
              </a:rPr>
              <a:t>argv</a:t>
            </a:r>
            <a:r>
              <a:rPr lang="en-US" sz="2000" dirty="0">
                <a:latin typeface="Courier New"/>
                <a:cs typeface="Courier New"/>
              </a:rPr>
              <a:t>) {</a:t>
            </a:r>
          </a:p>
          <a:p>
            <a:r>
              <a:rPr lang="ro-RO" sz="2000" dirty="0">
                <a:latin typeface="Courier New"/>
                <a:cs typeface="Courier New"/>
              </a:rPr>
              <a:t>  char *s = (char *) malloc (1);</a:t>
            </a:r>
          </a:p>
          <a:p>
            <a:r>
              <a:rPr lang="da-DK" sz="2000" dirty="0">
                <a:latin typeface="Courier New"/>
                <a:cs typeface="Courier New"/>
              </a:rPr>
              <a:t>  </a:t>
            </a:r>
            <a:r>
              <a:rPr lang="da-DK" sz="2000" dirty="0" err="1">
                <a:latin typeface="Courier New"/>
                <a:cs typeface="Courier New"/>
              </a:rPr>
              <a:t>int</a:t>
            </a:r>
            <a:r>
              <a:rPr lang="da-DK" sz="2000" dirty="0">
                <a:latin typeface="Courier New"/>
                <a:cs typeface="Courier New"/>
              </a:rPr>
              <a:t> i = 0;</a:t>
            </a:r>
          </a:p>
          <a:p>
            <a:r>
              <a:rPr lang="en-US" sz="2000" dirty="0">
                <a:latin typeface="Courier New"/>
                <a:cs typeface="Courier New"/>
              </a:rPr>
              <a:t>  while (1) {</a:t>
            </a:r>
          </a:p>
          <a:p>
            <a:r>
              <a:rPr lang="en-US" sz="2000" dirty="0">
                <a:latin typeface="Courier New"/>
                <a:cs typeface="Courier New"/>
              </a:rPr>
              <a:t>    </a:t>
            </a:r>
            <a:r>
              <a:rPr lang="en-US" sz="2000" dirty="0" err="1">
                <a:latin typeface="Courier New"/>
                <a:cs typeface="Courier New"/>
              </a:rPr>
              <a:t>printf</a:t>
            </a:r>
            <a:r>
              <a:rPr lang="en-US" sz="2000" dirty="0">
                <a:latin typeface="Courier New"/>
                <a:cs typeface="Courier New"/>
              </a:rPr>
              <a:t>("%d: %lx / %d\n"</a:t>
            </a:r>
            <a:r>
              <a:rPr lang="en-US" sz="2000" dirty="0" smtClean="0">
                <a:latin typeface="Courier New"/>
                <a:cs typeface="Courier New"/>
              </a:rPr>
              <a:t>,</a:t>
            </a:r>
          </a:p>
          <a:p>
            <a:r>
              <a:rPr lang="en-US" sz="2000" dirty="0">
                <a:latin typeface="Courier New"/>
                <a:cs typeface="Courier New"/>
              </a:rPr>
              <a:t> </a:t>
            </a:r>
            <a:r>
              <a:rPr lang="en-US" sz="2000" dirty="0" smtClean="0">
                <a:latin typeface="Courier New"/>
                <a:cs typeface="Courier New"/>
              </a:rPr>
              <a:t>          i</a:t>
            </a:r>
            <a:r>
              <a:rPr lang="en-US" sz="2000" dirty="0">
                <a:latin typeface="Courier New"/>
                <a:cs typeface="Courier New"/>
              </a:rPr>
              <a:t>, </a:t>
            </a:r>
            <a:r>
              <a:rPr lang="en-US" sz="2000" dirty="0" smtClean="0">
                <a:latin typeface="Courier New"/>
                <a:cs typeface="Courier New"/>
              </a:rPr>
              <a:t>s </a:t>
            </a:r>
            <a:r>
              <a:rPr lang="en-US" sz="2000" dirty="0">
                <a:latin typeface="Courier New"/>
                <a:cs typeface="Courier New"/>
              </a:rPr>
              <a:t>+ i, </a:t>
            </a:r>
            <a:r>
              <a:rPr lang="en-US" sz="2000" dirty="0" smtClean="0">
                <a:latin typeface="Courier New"/>
                <a:cs typeface="Courier New"/>
              </a:rPr>
              <a:t>i</a:t>
            </a:r>
            <a:r>
              <a:rPr lang="en-US" sz="2000" dirty="0">
                <a:latin typeface="Courier New"/>
                <a:cs typeface="Courier New"/>
              </a:rPr>
              <a:t>[s]);</a:t>
            </a:r>
          </a:p>
          <a:p>
            <a:r>
              <a:rPr lang="en-US" sz="2000" dirty="0">
                <a:latin typeface="Courier New"/>
                <a:cs typeface="Courier New"/>
              </a:rPr>
              <a:t>    i += 1;</a:t>
            </a:r>
          </a:p>
          <a:p>
            <a:r>
              <a:rPr lang="en-US" sz="2000" dirty="0">
                <a:latin typeface="Courier New"/>
                <a:cs typeface="Courier New"/>
              </a:rPr>
              <a:t>  }</a:t>
            </a:r>
          </a:p>
          <a:p>
            <a:r>
              <a:rPr lang="en-US" sz="2000" dirty="0">
                <a:latin typeface="Courier New"/>
                <a:cs typeface="Courier New"/>
              </a:rPr>
              <a:t>}</a:t>
            </a:r>
          </a:p>
        </p:txBody>
      </p:sp>
      <p:sp>
        <p:nvSpPr>
          <p:cNvPr id="7" name="Rectangle 6"/>
          <p:cNvSpPr/>
          <p:nvPr/>
        </p:nvSpPr>
        <p:spPr>
          <a:xfrm>
            <a:off x="5023776" y="81405"/>
            <a:ext cx="3866639" cy="4893647"/>
          </a:xfrm>
          <a:prstGeom prst="rect">
            <a:avLst/>
          </a:prstGeom>
          <a:solidFill>
            <a:schemeClr val="tx1"/>
          </a:solidFill>
        </p:spPr>
        <p:txBody>
          <a:bodyPr wrap="square">
            <a:spAutoFit/>
          </a:bodyPr>
          <a:lstStyle/>
          <a:p>
            <a:r>
              <a:rPr lang="en-US" sz="2400" b="1" dirty="0">
                <a:solidFill>
                  <a:srgbClr val="FFFF00"/>
                </a:solidFill>
              </a:rPr>
              <a:t>&gt;</a:t>
            </a:r>
            <a:r>
              <a:rPr lang="en-US" sz="2400" dirty="0" smtClean="0">
                <a:solidFill>
                  <a:srgbClr val="FFFF00"/>
                </a:solidFill>
              </a:rPr>
              <a:t> </a:t>
            </a:r>
            <a:r>
              <a:rPr lang="en-US" sz="2400" b="1" dirty="0">
                <a:solidFill>
                  <a:srgbClr val="FFFF00"/>
                </a:solidFill>
              </a:rPr>
              <a:t>./</a:t>
            </a:r>
            <a:r>
              <a:rPr lang="en-US" sz="2400" b="1" dirty="0" err="1">
                <a:solidFill>
                  <a:srgbClr val="FFFF00"/>
                </a:solidFill>
              </a:rPr>
              <a:t>a.out</a:t>
            </a:r>
            <a:r>
              <a:rPr lang="en-US" sz="2400" b="1" dirty="0">
                <a:solidFill>
                  <a:srgbClr val="FFFF00"/>
                </a:solidFill>
              </a:rPr>
              <a:t> </a:t>
            </a:r>
            <a:endParaRPr lang="en-US" sz="2400" dirty="0">
              <a:solidFill>
                <a:srgbClr val="FFFF00"/>
              </a:solidFill>
            </a:endParaRPr>
          </a:p>
          <a:p>
            <a:r>
              <a:rPr lang="en-US" sz="2400" dirty="0">
                <a:solidFill>
                  <a:srgbClr val="FFFF00"/>
                </a:solidFill>
              </a:rPr>
              <a:t>0: 7ff7004039a0 / 0</a:t>
            </a:r>
          </a:p>
          <a:p>
            <a:r>
              <a:rPr lang="en-US" sz="2400" dirty="0">
                <a:solidFill>
                  <a:srgbClr val="FFFF00"/>
                </a:solidFill>
              </a:rPr>
              <a:t>1: 7ff7004039a1 / 0</a:t>
            </a:r>
          </a:p>
          <a:p>
            <a:r>
              <a:rPr lang="en-US" sz="2400" dirty="0">
                <a:solidFill>
                  <a:srgbClr val="FFFF00"/>
                </a:solidFill>
              </a:rPr>
              <a:t>2: 7ff7004039a2 / 0</a:t>
            </a:r>
            <a:endParaRPr lang="en-US" sz="2400" dirty="0" smtClean="0">
              <a:solidFill>
                <a:srgbClr val="FFFF00"/>
              </a:solidFill>
            </a:endParaRPr>
          </a:p>
          <a:p>
            <a:r>
              <a:rPr lang="en-US" sz="2400" dirty="0" smtClean="0">
                <a:solidFill>
                  <a:srgbClr val="FFFF00"/>
                </a:solidFill>
              </a:rPr>
              <a:t>…</a:t>
            </a:r>
          </a:p>
          <a:p>
            <a:r>
              <a:rPr lang="en-US" sz="2400" dirty="0">
                <a:solidFill>
                  <a:srgbClr val="FFFF00"/>
                </a:solidFill>
              </a:rPr>
              <a:t>95: 7ff7004039ff / </a:t>
            </a:r>
            <a:r>
              <a:rPr lang="en-US" sz="2400" dirty="0" smtClean="0">
                <a:solidFill>
                  <a:srgbClr val="FFFF00"/>
                </a:solidFill>
              </a:rPr>
              <a:t>0</a:t>
            </a:r>
          </a:p>
          <a:p>
            <a:r>
              <a:rPr lang="en-US" sz="2400" dirty="0" smtClean="0">
                <a:solidFill>
                  <a:srgbClr val="FFFF00"/>
                </a:solidFill>
              </a:rPr>
              <a:t>…</a:t>
            </a:r>
          </a:p>
          <a:p>
            <a:r>
              <a:rPr lang="en-US" sz="2400" dirty="0" smtClean="0">
                <a:solidFill>
                  <a:srgbClr val="FFFF00"/>
                </a:solidFill>
              </a:rPr>
              <a:t>1033819</a:t>
            </a:r>
            <a:r>
              <a:rPr lang="en-US" sz="2400" dirty="0">
                <a:solidFill>
                  <a:srgbClr val="FFFF00"/>
                </a:solidFill>
              </a:rPr>
              <a:t>: 7ff7004ffffb / 0</a:t>
            </a:r>
          </a:p>
          <a:p>
            <a:r>
              <a:rPr lang="en-US" sz="2400" dirty="0">
                <a:solidFill>
                  <a:srgbClr val="FFFF00"/>
                </a:solidFill>
              </a:rPr>
              <a:t>1033820: 7ff7004ffffc / 0</a:t>
            </a:r>
          </a:p>
          <a:p>
            <a:r>
              <a:rPr lang="nl-NL" sz="2400" dirty="0">
                <a:solidFill>
                  <a:srgbClr val="FFFF00"/>
                </a:solidFill>
              </a:rPr>
              <a:t>1033821: 7ff7004ffffd / 0</a:t>
            </a:r>
          </a:p>
          <a:p>
            <a:r>
              <a:rPr lang="de-DE" sz="2400" dirty="0">
                <a:solidFill>
                  <a:srgbClr val="FFFF00"/>
                </a:solidFill>
              </a:rPr>
              <a:t>1033822: 7ff7004ffffe / 0</a:t>
            </a:r>
          </a:p>
          <a:p>
            <a:r>
              <a:rPr lang="de-DE" sz="2400" dirty="0">
                <a:solidFill>
                  <a:srgbClr val="FFFF00"/>
                </a:solidFill>
              </a:rPr>
              <a:t>1033823: 7ff7004fffff / 0</a:t>
            </a:r>
          </a:p>
          <a:p>
            <a:r>
              <a:rPr lang="de-DE" sz="2400" dirty="0">
                <a:solidFill>
                  <a:srgbClr val="FFFF00"/>
                </a:solidFill>
              </a:rPr>
              <a:t>Segmentation fault: 11</a:t>
            </a:r>
          </a:p>
        </p:txBody>
      </p:sp>
    </p:spTree>
    <p:extLst>
      <p:ext uri="{BB962C8B-B14F-4D97-AF65-F5344CB8AC3E}">
        <p14:creationId xmlns:p14="http://schemas.microsoft.com/office/powerpoint/2010/main" val="3766399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causes a </a:t>
            </a:r>
            <a:r>
              <a:rPr lang="en-US" b="1" dirty="0" smtClean="0"/>
              <a:t>page fault</a:t>
            </a:r>
            <a:r>
              <a:rPr lang="en-US" dirty="0" smtClean="0"/>
              <a:t>?</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26</a:t>
            </a:fld>
            <a:endParaRPr lang="en-US"/>
          </a:p>
        </p:txBody>
      </p:sp>
      <p:sp>
        <p:nvSpPr>
          <p:cNvPr id="14" name="Rectangle 13"/>
          <p:cNvSpPr/>
          <p:nvPr/>
        </p:nvSpPr>
        <p:spPr>
          <a:xfrm>
            <a:off x="7699865" y="3643932"/>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15" name="Rectangle 14"/>
          <p:cNvSpPr/>
          <p:nvPr/>
        </p:nvSpPr>
        <p:spPr>
          <a:xfrm>
            <a:off x="4383385" y="3766777"/>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16" name="Rectangle 15"/>
          <p:cNvSpPr/>
          <p:nvPr/>
        </p:nvSpPr>
        <p:spPr>
          <a:xfrm>
            <a:off x="5884613" y="3760958"/>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17" name="Rectangle 16"/>
          <p:cNvSpPr/>
          <p:nvPr/>
        </p:nvSpPr>
        <p:spPr>
          <a:xfrm>
            <a:off x="2912096" y="3766777"/>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18" name="Rectangle 17"/>
          <p:cNvSpPr/>
          <p:nvPr/>
        </p:nvSpPr>
        <p:spPr>
          <a:xfrm>
            <a:off x="1321103" y="3757448"/>
            <a:ext cx="102873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19" name="TextBox 18"/>
          <p:cNvSpPr txBox="1"/>
          <p:nvPr/>
        </p:nvSpPr>
        <p:spPr>
          <a:xfrm>
            <a:off x="7835840" y="1857352"/>
            <a:ext cx="813043" cy="369332"/>
          </a:xfrm>
          <a:prstGeom prst="rect">
            <a:avLst/>
          </a:prstGeom>
          <a:noFill/>
        </p:spPr>
        <p:txBody>
          <a:bodyPr wrap="none" rtlCol="0">
            <a:spAutoFit/>
          </a:bodyPr>
          <a:lstStyle/>
          <a:p>
            <a:pPr algn="ctr"/>
            <a:r>
              <a:rPr lang="en-US" dirty="0" smtClean="0"/>
              <a:t>12 bits</a:t>
            </a:r>
          </a:p>
        </p:txBody>
      </p:sp>
      <p:sp>
        <p:nvSpPr>
          <p:cNvPr id="20" name="TextBox 19"/>
          <p:cNvSpPr txBox="1"/>
          <p:nvPr/>
        </p:nvSpPr>
        <p:spPr>
          <a:xfrm>
            <a:off x="2306044" y="1857352"/>
            <a:ext cx="919808" cy="369332"/>
          </a:xfrm>
          <a:prstGeom prst="rect">
            <a:avLst/>
          </a:prstGeom>
          <a:noFill/>
        </p:spPr>
        <p:txBody>
          <a:bodyPr wrap="square" rtlCol="0">
            <a:spAutoFit/>
          </a:bodyPr>
          <a:lstStyle/>
          <a:p>
            <a:pPr algn="ctr"/>
            <a:r>
              <a:rPr lang="en-US" dirty="0" smtClean="0"/>
              <a:t>16 bits</a:t>
            </a:r>
          </a:p>
        </p:txBody>
      </p:sp>
      <p:sp>
        <p:nvSpPr>
          <p:cNvPr id="21" name="TextBox 20"/>
          <p:cNvSpPr txBox="1"/>
          <p:nvPr/>
        </p:nvSpPr>
        <p:spPr>
          <a:xfrm>
            <a:off x="3587372"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2" name="TextBox 21"/>
          <p:cNvSpPr txBox="1"/>
          <p:nvPr/>
        </p:nvSpPr>
        <p:spPr>
          <a:xfrm>
            <a:off x="4653649"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3" name="TextBox 22"/>
          <p:cNvSpPr txBox="1"/>
          <p:nvPr/>
        </p:nvSpPr>
        <p:spPr>
          <a:xfrm>
            <a:off x="5708187"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4" name="TextBox 23"/>
          <p:cNvSpPr txBox="1"/>
          <p:nvPr/>
        </p:nvSpPr>
        <p:spPr>
          <a:xfrm>
            <a:off x="6753966"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5" name="Rectangle 24"/>
          <p:cNvSpPr/>
          <p:nvPr/>
        </p:nvSpPr>
        <p:spPr>
          <a:xfrm>
            <a:off x="531681" y="1764535"/>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26" name="Rectangle 25"/>
          <p:cNvSpPr/>
          <p:nvPr/>
        </p:nvSpPr>
        <p:spPr>
          <a:xfrm>
            <a:off x="1321103" y="2521919"/>
            <a:ext cx="102873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endParaRPr lang="en-US" sz="2000" dirty="0"/>
          </a:p>
          <a:p>
            <a:pPr algn="ctr"/>
            <a:r>
              <a:rPr lang="en-US" sz="2000" dirty="0" smtClean="0"/>
              <a:t>L1 Page Table</a:t>
            </a:r>
            <a:endParaRPr lang="en-US" sz="2000" dirty="0"/>
          </a:p>
        </p:txBody>
      </p:sp>
      <p:cxnSp>
        <p:nvCxnSpPr>
          <p:cNvPr id="27" name="Elbow Connector 26"/>
          <p:cNvCxnSpPr>
            <a:stCxn id="25" idx="2"/>
            <a:endCxn id="18" idx="1"/>
          </p:cNvCxnSpPr>
          <p:nvPr/>
        </p:nvCxnSpPr>
        <p:spPr>
          <a:xfrm rot="16200000" flipH="1">
            <a:off x="255945" y="2763826"/>
            <a:ext cx="1844536" cy="285779"/>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321103" y="2836985"/>
            <a:ext cx="102873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L1 Index</a:t>
            </a:r>
            <a:endParaRPr lang="en-US" sz="1000" dirty="0"/>
          </a:p>
        </p:txBody>
      </p:sp>
      <p:sp>
        <p:nvSpPr>
          <p:cNvPr id="29" name="Rectangle 28"/>
          <p:cNvSpPr/>
          <p:nvPr/>
        </p:nvSpPr>
        <p:spPr>
          <a:xfrm>
            <a:off x="2912096"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L2 Page Table</a:t>
            </a:r>
          </a:p>
          <a:p>
            <a:pPr algn="ctr"/>
            <a:endParaRPr lang="en-US" sz="2000" dirty="0"/>
          </a:p>
          <a:p>
            <a:pPr algn="ctr"/>
            <a:endParaRPr lang="en-US" sz="2000" dirty="0"/>
          </a:p>
        </p:txBody>
      </p:sp>
      <p:cxnSp>
        <p:nvCxnSpPr>
          <p:cNvPr id="30" name="Elbow Connector 29"/>
          <p:cNvCxnSpPr>
            <a:stCxn id="28" idx="3"/>
            <a:endCxn id="17" idx="1"/>
          </p:cNvCxnSpPr>
          <p:nvPr/>
        </p:nvCxnSpPr>
        <p:spPr>
          <a:xfrm>
            <a:off x="2349841" y="2946942"/>
            <a:ext cx="562257" cy="89137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912096" y="3329021"/>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L2 Index</a:t>
            </a:r>
            <a:endParaRPr lang="en-US" sz="1000" dirty="0"/>
          </a:p>
        </p:txBody>
      </p:sp>
      <p:sp>
        <p:nvSpPr>
          <p:cNvPr id="32" name="Rectangle 31"/>
          <p:cNvSpPr/>
          <p:nvPr/>
        </p:nvSpPr>
        <p:spPr>
          <a:xfrm>
            <a:off x="4383385"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L3 Page Table</a:t>
            </a:r>
            <a:endParaRPr lang="en-US" sz="2000" dirty="0"/>
          </a:p>
        </p:txBody>
      </p:sp>
      <p:sp>
        <p:nvSpPr>
          <p:cNvPr id="33" name="Rectangle 32"/>
          <p:cNvSpPr/>
          <p:nvPr/>
        </p:nvSpPr>
        <p:spPr>
          <a:xfrm>
            <a:off x="4383385" y="2736533"/>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L3 Index</a:t>
            </a:r>
            <a:endParaRPr lang="en-US" sz="1000" dirty="0"/>
          </a:p>
        </p:txBody>
      </p:sp>
      <p:cxnSp>
        <p:nvCxnSpPr>
          <p:cNvPr id="34" name="Elbow Connector 33"/>
          <p:cNvCxnSpPr>
            <a:stCxn id="31" idx="3"/>
            <a:endCxn id="15" idx="1"/>
          </p:cNvCxnSpPr>
          <p:nvPr/>
        </p:nvCxnSpPr>
        <p:spPr>
          <a:xfrm>
            <a:off x="3888824" y="3438978"/>
            <a:ext cx="494563" cy="39933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884613"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L4 Page Table</a:t>
            </a:r>
            <a:endParaRPr lang="en-US" sz="2000" dirty="0"/>
          </a:p>
        </p:txBody>
      </p:sp>
      <p:sp>
        <p:nvSpPr>
          <p:cNvPr id="36" name="Rectangle 35"/>
          <p:cNvSpPr/>
          <p:nvPr/>
        </p:nvSpPr>
        <p:spPr>
          <a:xfrm>
            <a:off x="5884613" y="2616064"/>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L4 Index</a:t>
            </a:r>
            <a:endParaRPr lang="en-US" sz="1000" dirty="0"/>
          </a:p>
        </p:txBody>
      </p:sp>
      <p:cxnSp>
        <p:nvCxnSpPr>
          <p:cNvPr id="37" name="Elbow Connector 36"/>
          <p:cNvCxnSpPr>
            <a:stCxn id="33" idx="3"/>
            <a:endCxn id="16" idx="1"/>
          </p:cNvCxnSpPr>
          <p:nvPr/>
        </p:nvCxnSpPr>
        <p:spPr>
          <a:xfrm>
            <a:off x="5360111" y="2846489"/>
            <a:ext cx="524502" cy="98600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7696368" y="2616064"/>
            <a:ext cx="924991" cy="17898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smtClean="0"/>
          </a:p>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39" name="Rectangle 38"/>
          <p:cNvSpPr/>
          <p:nvPr/>
        </p:nvSpPr>
        <p:spPr>
          <a:xfrm>
            <a:off x="7696368" y="3299389"/>
            <a:ext cx="924991" cy="4371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40" name="Rectangle 39"/>
          <p:cNvSpPr/>
          <p:nvPr/>
        </p:nvSpPr>
        <p:spPr>
          <a:xfrm>
            <a:off x="7696368" y="3438978"/>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cxnSp>
        <p:nvCxnSpPr>
          <p:cNvPr id="41" name="Elbow Connector 40"/>
          <p:cNvCxnSpPr>
            <a:stCxn id="36" idx="3"/>
            <a:endCxn id="14" idx="1"/>
          </p:cNvCxnSpPr>
          <p:nvPr/>
        </p:nvCxnSpPr>
        <p:spPr>
          <a:xfrm>
            <a:off x="6861339" y="2726020"/>
            <a:ext cx="838524" cy="98576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2199152" y="1539637"/>
            <a:ext cx="1205899"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Unused</a:t>
            </a:r>
            <a:endParaRPr lang="en-US" dirty="0"/>
          </a:p>
        </p:txBody>
      </p:sp>
      <p:sp>
        <p:nvSpPr>
          <p:cNvPr id="43" name="Rectangle 42"/>
          <p:cNvSpPr/>
          <p:nvPr/>
        </p:nvSpPr>
        <p:spPr>
          <a:xfrm>
            <a:off x="3405049" y="1539637"/>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L1 Page </a:t>
            </a:r>
            <a:endParaRPr lang="en-US" dirty="0"/>
          </a:p>
        </p:txBody>
      </p:sp>
      <p:sp>
        <p:nvSpPr>
          <p:cNvPr id="44" name="Rectangle 43"/>
          <p:cNvSpPr/>
          <p:nvPr/>
        </p:nvSpPr>
        <p:spPr>
          <a:xfrm>
            <a:off x="7652571" y="1539637"/>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45" name="Rectangle 44"/>
          <p:cNvSpPr/>
          <p:nvPr/>
        </p:nvSpPr>
        <p:spPr>
          <a:xfrm>
            <a:off x="4470975" y="1539637"/>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L2 Page </a:t>
            </a:r>
            <a:endParaRPr lang="en-US" dirty="0"/>
          </a:p>
        </p:txBody>
      </p:sp>
      <p:sp>
        <p:nvSpPr>
          <p:cNvPr id="46" name="Rectangle 45"/>
          <p:cNvSpPr/>
          <p:nvPr/>
        </p:nvSpPr>
        <p:spPr>
          <a:xfrm>
            <a:off x="5536901" y="1539637"/>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L3 Page </a:t>
            </a:r>
            <a:endParaRPr lang="en-US" dirty="0"/>
          </a:p>
        </p:txBody>
      </p:sp>
      <p:sp>
        <p:nvSpPr>
          <p:cNvPr id="47" name="Rectangle 46"/>
          <p:cNvSpPr/>
          <p:nvPr/>
        </p:nvSpPr>
        <p:spPr>
          <a:xfrm>
            <a:off x="6607269" y="1534691"/>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L4 Page </a:t>
            </a:r>
            <a:endParaRPr lang="en-US" dirty="0"/>
          </a:p>
        </p:txBody>
      </p:sp>
    </p:spTree>
    <p:extLst>
      <p:ext uri="{BB962C8B-B14F-4D97-AF65-F5344CB8AC3E}">
        <p14:creationId xmlns:p14="http://schemas.microsoft.com/office/powerpoint/2010/main" val="12367086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causes a </a:t>
            </a:r>
            <a:r>
              <a:rPr lang="en-US" b="1" dirty="0" smtClean="0"/>
              <a:t>page fault</a:t>
            </a:r>
            <a:r>
              <a:rPr lang="en-US" dirty="0" smtClean="0"/>
              <a:t>?</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27</a:t>
            </a:fld>
            <a:endParaRPr lang="en-US"/>
          </a:p>
        </p:txBody>
      </p:sp>
      <p:sp>
        <p:nvSpPr>
          <p:cNvPr id="18" name="Rectangle 17"/>
          <p:cNvSpPr/>
          <p:nvPr/>
        </p:nvSpPr>
        <p:spPr>
          <a:xfrm>
            <a:off x="545429" y="3194944"/>
            <a:ext cx="102873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26" name="Rectangle 25"/>
          <p:cNvSpPr/>
          <p:nvPr/>
        </p:nvSpPr>
        <p:spPr>
          <a:xfrm>
            <a:off x="545429" y="1959416"/>
            <a:ext cx="102873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endParaRPr lang="en-US" sz="2000" dirty="0"/>
          </a:p>
          <a:p>
            <a:pPr algn="ctr"/>
            <a:r>
              <a:rPr lang="en-US" sz="2000" dirty="0" smtClean="0"/>
              <a:t>Page Table</a:t>
            </a:r>
            <a:endParaRPr lang="en-US" sz="2000" dirty="0"/>
          </a:p>
        </p:txBody>
      </p:sp>
      <p:sp>
        <p:nvSpPr>
          <p:cNvPr id="28" name="Rectangle 27"/>
          <p:cNvSpPr/>
          <p:nvPr/>
        </p:nvSpPr>
        <p:spPr>
          <a:xfrm>
            <a:off x="545429" y="2274481"/>
            <a:ext cx="102873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L1 Index</a:t>
            </a:r>
            <a:endParaRPr lang="en-US" sz="1000" dirty="0"/>
          </a:p>
        </p:txBody>
      </p:sp>
      <p:pic>
        <p:nvPicPr>
          <p:cNvPr id="4" name="Picture 3" descr="Screen Shot 2014-02-06 at 7.20.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091" y="1337253"/>
            <a:ext cx="6995406" cy="2831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712320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from Last Class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28</a:t>
            </a:fld>
            <a:endParaRPr lang="en-US"/>
          </a:p>
        </p:txBody>
      </p:sp>
      <p:sp>
        <p:nvSpPr>
          <p:cNvPr id="4" name="Rectangle 3"/>
          <p:cNvSpPr/>
          <p:nvPr/>
        </p:nvSpPr>
        <p:spPr>
          <a:xfrm>
            <a:off x="751700" y="1423992"/>
            <a:ext cx="4572000" cy="26776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r>
              <a:rPr lang="en-US" sz="2400" b="1" dirty="0" smtClean="0"/>
              <a:t>Challenge: </a:t>
            </a:r>
            <a:r>
              <a:rPr lang="en-US" sz="2400" dirty="0" smtClean="0"/>
              <a:t>Write </a:t>
            </a:r>
            <a:r>
              <a:rPr lang="en-US" sz="2400" dirty="0"/>
              <a:t>a program that takes </a:t>
            </a:r>
            <a:r>
              <a:rPr lang="en-US" sz="2400" i="1" dirty="0"/>
              <a:t>N</a:t>
            </a:r>
            <a:r>
              <a:rPr lang="en-US" sz="2400" dirty="0"/>
              <a:t> as an input and produces (nearly) exactly </a:t>
            </a:r>
            <a:r>
              <a:rPr lang="en-US" sz="2400" i="1" dirty="0"/>
              <a:t>N</a:t>
            </a:r>
            <a:r>
              <a:rPr lang="en-US" sz="2400" dirty="0"/>
              <a:t> page faults. A good solution is worth a USS Hopper patch (even cooler than a Rust sticker!) or an exemption from Exam 1 or Exam 2.</a:t>
            </a:r>
          </a:p>
        </p:txBody>
      </p:sp>
      <p:sp>
        <p:nvSpPr>
          <p:cNvPr id="5" name="TextBox 4"/>
          <p:cNvSpPr txBox="1"/>
          <p:nvPr/>
        </p:nvSpPr>
        <p:spPr>
          <a:xfrm>
            <a:off x="5501233" y="2352290"/>
            <a:ext cx="3111774" cy="954107"/>
          </a:xfrm>
          <a:prstGeom prst="rect">
            <a:avLst/>
          </a:prstGeom>
          <a:noFill/>
        </p:spPr>
        <p:txBody>
          <a:bodyPr wrap="none" rtlCol="0">
            <a:spAutoFit/>
          </a:bodyPr>
          <a:lstStyle/>
          <a:p>
            <a:pPr algn="ctr"/>
            <a:r>
              <a:rPr lang="en-US" sz="2800" b="1" dirty="0" smtClean="0"/>
              <a:t>Winner:</a:t>
            </a:r>
          </a:p>
          <a:p>
            <a:r>
              <a:rPr lang="en-US" sz="2800" b="1" dirty="0" smtClean="0"/>
              <a:t>Michael Recachinas</a:t>
            </a:r>
          </a:p>
        </p:txBody>
      </p:sp>
    </p:spTree>
    <p:extLst>
      <p:ext uri="{BB962C8B-B14F-4D97-AF65-F5344CB8AC3E}">
        <p14:creationId xmlns:p14="http://schemas.microsoft.com/office/powerpoint/2010/main" val="35603182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5841953" cy="857250"/>
          </a:xfrm>
        </p:spPr>
        <p:txBody>
          <a:bodyPr/>
          <a:lstStyle/>
          <a:p>
            <a:r>
              <a:rPr lang="en-US" dirty="0" smtClean="0"/>
              <a:t>PS2 Demos</a:t>
            </a:r>
            <a:endParaRPr lang="en-US" dirty="0"/>
          </a:p>
        </p:txBody>
      </p:sp>
      <p:sp>
        <p:nvSpPr>
          <p:cNvPr id="3" name="Content Placeholder 2"/>
          <p:cNvSpPr>
            <a:spLocks noGrp="1"/>
          </p:cNvSpPr>
          <p:nvPr>
            <p:ph idx="1"/>
          </p:nvPr>
        </p:nvSpPr>
        <p:spPr>
          <a:xfrm>
            <a:off x="457200" y="1200150"/>
            <a:ext cx="5645903" cy="3567113"/>
          </a:xfrm>
        </p:spPr>
        <p:txBody>
          <a:bodyPr>
            <a:normAutofit fontScale="85000" lnSpcReduction="20000"/>
          </a:bodyPr>
          <a:lstStyle/>
          <a:p>
            <a:pPr marL="0" indent="0">
              <a:buNone/>
            </a:pPr>
            <a:r>
              <a:rPr lang="en-US" b="1" dirty="0" smtClean="0"/>
              <a:t>Everyone should be signed up</a:t>
            </a:r>
          </a:p>
          <a:p>
            <a:pPr marL="400050" lvl="1" indent="0">
              <a:buNone/>
            </a:pPr>
            <a:r>
              <a:rPr lang="en-US" dirty="0" smtClean="0"/>
              <a:t>If you can’t find a time that works for your team, let me know by tomorrow</a:t>
            </a:r>
          </a:p>
          <a:p>
            <a:pPr marL="0" indent="0">
              <a:buNone/>
            </a:pPr>
            <a:r>
              <a:rPr lang="en-US" b="1" dirty="0" smtClean="0"/>
              <a:t>At the scheduled start time and place:</a:t>
            </a:r>
          </a:p>
          <a:p>
            <a:pPr marL="0" indent="0">
              <a:buNone/>
            </a:pPr>
            <a:r>
              <a:rPr lang="en-US" dirty="0" smtClean="0"/>
              <a:t>	</a:t>
            </a:r>
            <a:r>
              <a:rPr lang="en-US" dirty="0" smtClean="0">
                <a:solidFill>
                  <a:srgbClr val="0000FF"/>
                </a:solidFill>
              </a:rPr>
              <a:t>Your full team should be present</a:t>
            </a:r>
          </a:p>
          <a:p>
            <a:pPr marL="0" indent="0">
              <a:buNone/>
            </a:pPr>
            <a:r>
              <a:rPr lang="en-US" dirty="0" smtClean="0"/>
              <a:t>	</a:t>
            </a:r>
            <a:r>
              <a:rPr lang="en-US" b="1" dirty="0" smtClean="0"/>
              <a:t>One</a:t>
            </a:r>
            <a:r>
              <a:rPr lang="en-US" dirty="0" smtClean="0"/>
              <a:t> of you should have:</a:t>
            </a:r>
          </a:p>
          <a:p>
            <a:pPr lvl="1"/>
            <a:r>
              <a:rPr lang="en-US" dirty="0" smtClean="0"/>
              <a:t>Your </a:t>
            </a:r>
            <a:r>
              <a:rPr lang="en-US" b="1" dirty="0" smtClean="0"/>
              <a:t>code ready to show </a:t>
            </a:r>
            <a:r>
              <a:rPr lang="en-US" dirty="0" smtClean="0"/>
              <a:t>in your favorite editor</a:t>
            </a:r>
          </a:p>
          <a:p>
            <a:pPr lvl="1"/>
            <a:r>
              <a:rPr lang="en-US" dirty="0" smtClean="0"/>
              <a:t>Your </a:t>
            </a:r>
            <a:r>
              <a:rPr lang="en-US" b="1" dirty="0" smtClean="0"/>
              <a:t>gash</a:t>
            </a:r>
            <a:r>
              <a:rPr lang="en-US" dirty="0" smtClean="0"/>
              <a:t> ready to run</a:t>
            </a:r>
          </a:p>
          <a:p>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2</a:t>
            </a:fld>
            <a:endParaRPr lang="en-US"/>
          </a:p>
        </p:txBody>
      </p:sp>
      <p:sp>
        <p:nvSpPr>
          <p:cNvPr id="5" name="TextBox 4"/>
          <p:cNvSpPr txBox="1"/>
          <p:nvPr/>
        </p:nvSpPr>
        <p:spPr>
          <a:xfrm>
            <a:off x="5813219" y="324565"/>
            <a:ext cx="2940741" cy="1477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smtClean="0"/>
              <a:t>PS2 </a:t>
            </a:r>
            <a:r>
              <a:rPr lang="en-US" dirty="0" err="1"/>
              <a:t>a</a:t>
            </a:r>
            <a:r>
              <a:rPr lang="en-US" dirty="0" err="1" smtClean="0"/>
              <a:t>utograder</a:t>
            </a:r>
            <a:r>
              <a:rPr lang="en-US" dirty="0" smtClean="0"/>
              <a:t> and submission will be posted by Friday (if I forget, but no one reminds me, there won’t be an extension like for PS1!)</a:t>
            </a:r>
            <a:endParaRPr lang="en-US" dirty="0"/>
          </a:p>
        </p:txBody>
      </p:sp>
      <p:sp>
        <p:nvSpPr>
          <p:cNvPr id="6" name="Rectangle 5"/>
          <p:cNvSpPr/>
          <p:nvPr/>
        </p:nvSpPr>
        <p:spPr>
          <a:xfrm>
            <a:off x="5745099" y="2906270"/>
            <a:ext cx="3008861" cy="1477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dirty="0"/>
              <a:t>If your team is not ready to go at your scheduled time (no grace period!), your demo is cancelled and you need to schedule a new one with </a:t>
            </a:r>
            <a:r>
              <a:rPr lang="en-US" dirty="0" smtClean="0"/>
              <a:t>me.</a:t>
            </a:r>
            <a:endParaRPr lang="en-US" dirty="0"/>
          </a:p>
        </p:txBody>
      </p:sp>
    </p:spTree>
    <p:extLst>
      <p:ext uri="{BB962C8B-B14F-4D97-AF65-F5344CB8AC3E}">
        <p14:creationId xmlns:p14="http://schemas.microsoft.com/office/powerpoint/2010/main" val="3185817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Faults Summary</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b="1" dirty="0" smtClean="0"/>
              <a:t>Segmentation Fault:</a:t>
            </a:r>
          </a:p>
          <a:p>
            <a:pPr marL="457200" lvl="1" indent="0">
              <a:buNone/>
            </a:pPr>
            <a:r>
              <a:rPr lang="en-US" dirty="0" smtClean="0"/>
              <a:t>Process attempts to access memory that is not in its memory space (or write to memory that is read-only)</a:t>
            </a:r>
            <a:endParaRPr lang="en-US" b="1" dirty="0"/>
          </a:p>
          <a:p>
            <a:pPr marL="457200" lvl="1" indent="0">
              <a:buNone/>
            </a:pPr>
            <a:r>
              <a:rPr lang="en-US" dirty="0" smtClean="0"/>
              <a:t>  	</a:t>
            </a:r>
            <a:r>
              <a:rPr lang="en-US" b="1" dirty="0" smtClean="0">
                <a:solidFill>
                  <a:srgbClr val="FF0000"/>
                </a:solidFill>
              </a:rPr>
              <a:t>Should never happen</a:t>
            </a:r>
          </a:p>
          <a:p>
            <a:pPr marL="0" indent="0">
              <a:buNone/>
            </a:pPr>
            <a:r>
              <a:rPr lang="en-US" b="1" dirty="0" smtClean="0"/>
              <a:t>Page </a:t>
            </a:r>
            <a:r>
              <a:rPr lang="en-US" b="1" dirty="0"/>
              <a:t>Fault:</a:t>
            </a:r>
          </a:p>
          <a:p>
            <a:pPr marL="457200" lvl="1" indent="0">
              <a:buNone/>
            </a:pPr>
            <a:r>
              <a:rPr lang="en-US" dirty="0"/>
              <a:t>Process attempts to access memory that is not </a:t>
            </a:r>
            <a:r>
              <a:rPr lang="en-US" dirty="0" smtClean="0"/>
              <a:t>currently available.</a:t>
            </a:r>
          </a:p>
          <a:p>
            <a:pPr marL="457200" lvl="1" indent="0">
              <a:buNone/>
            </a:pPr>
            <a:r>
              <a:rPr lang="en-US" b="1" dirty="0"/>
              <a:t>	</a:t>
            </a:r>
            <a:r>
              <a:rPr lang="en-US" b="1" dirty="0" smtClean="0">
                <a:solidFill>
                  <a:srgbClr val="008000"/>
                </a:solidFill>
              </a:rPr>
              <a:t>Happens hundreds of times before your code even 	starts running!</a:t>
            </a:r>
            <a:endParaRPr lang="en-US" b="1" dirty="0">
              <a:solidFill>
                <a:srgbClr val="008000"/>
              </a:solidFill>
            </a:endParaRPr>
          </a:p>
          <a:p>
            <a:pPr marL="457200" lvl="1" indent="0">
              <a:buNone/>
            </a:pPr>
            <a:endParaRPr lang="en-US" b="1" dirty="0">
              <a:solidFill>
                <a:srgbClr val="FF0000"/>
              </a:solidFill>
            </a:endParaRPr>
          </a:p>
        </p:txBody>
      </p:sp>
      <p:sp>
        <p:nvSpPr>
          <p:cNvPr id="4" name="Slide Number Placeholder 3"/>
          <p:cNvSpPr>
            <a:spLocks noGrp="1"/>
          </p:cNvSpPr>
          <p:nvPr>
            <p:ph type="sldNum" sz="quarter" idx="12"/>
          </p:nvPr>
        </p:nvSpPr>
        <p:spPr/>
        <p:txBody>
          <a:bodyPr/>
          <a:lstStyle/>
          <a:p>
            <a:fld id="{6507B5A5-F0C2-644D-AEA7-E773B6B78F38}" type="slidenum">
              <a:rPr lang="en-US" smtClean="0"/>
              <a:t>29</a:t>
            </a:fld>
            <a:endParaRPr lang="en-US"/>
          </a:p>
        </p:txBody>
      </p:sp>
    </p:spTree>
    <p:extLst>
      <p:ext uri="{BB962C8B-B14F-4D97-AF65-F5344CB8AC3E}">
        <p14:creationId xmlns:p14="http://schemas.microsoft.com/office/powerpoint/2010/main" val="3657130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5188"/>
          <a:stretch/>
        </p:blipFill>
        <p:spPr>
          <a:xfrm>
            <a:off x="0" y="0"/>
            <a:ext cx="9144000" cy="5171722"/>
          </a:xfrm>
          <a:prstGeom prst="rect">
            <a:avLst/>
          </a:prstGeom>
        </p:spPr>
      </p:pic>
      <p:sp>
        <p:nvSpPr>
          <p:cNvPr id="2" name="Title 1"/>
          <p:cNvSpPr>
            <a:spLocks noGrp="1"/>
          </p:cNvSpPr>
          <p:nvPr>
            <p:ph type="title"/>
          </p:nvPr>
        </p:nvSpPr>
        <p:spPr>
          <a:xfrm>
            <a:off x="457200" y="348668"/>
            <a:ext cx="4157133" cy="1655109"/>
          </a:xfrm>
        </p:spPr>
        <p:txBody>
          <a:bodyPr>
            <a:normAutofit fontScale="90000"/>
          </a:bodyPr>
          <a:lstStyle/>
          <a:p>
            <a:r>
              <a:rPr lang="en-US" dirty="0" smtClean="0"/>
              <a:t>Processes, Threads, and Tasks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30</a:t>
            </a:fld>
            <a:endParaRPr lang="en-US"/>
          </a:p>
        </p:txBody>
      </p:sp>
    </p:spTree>
    <p:extLst>
      <p:ext uri="{BB962C8B-B14F-4D97-AF65-F5344CB8AC3E}">
        <p14:creationId xmlns:p14="http://schemas.microsoft.com/office/powerpoint/2010/main" val="1005974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003" y="237072"/>
            <a:ext cx="4560279" cy="3394472"/>
          </a:xfrm>
        </p:spPr>
        <p:txBody>
          <a:bodyPr/>
          <a:lstStyle/>
          <a:p>
            <a:pPr algn="ctr">
              <a:buNone/>
            </a:pPr>
            <a:r>
              <a:rPr lang="en-US" b="1" dirty="0" smtClean="0"/>
              <a:t>Process</a:t>
            </a:r>
          </a:p>
          <a:p>
            <a:pPr>
              <a:buNone/>
            </a:pPr>
            <a:r>
              <a:rPr lang="en-US" dirty="0" smtClean="0"/>
              <a:t>	Originally: abstraction for </a:t>
            </a:r>
            <a:r>
              <a:rPr lang="en-US" b="1" dirty="0" smtClean="0"/>
              <a:t>owning the whole machine</a:t>
            </a:r>
          </a:p>
          <a:p>
            <a:pPr>
              <a:buNone/>
            </a:pPr>
            <a:r>
              <a:rPr lang="en-US" dirty="0" smtClean="0"/>
              <a:t>	</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31</a:t>
            </a:fld>
            <a:endParaRPr lang="en-US"/>
          </a:p>
        </p:txBody>
      </p:sp>
      <p:sp>
        <p:nvSpPr>
          <p:cNvPr id="8" name="Content Placeholder 2"/>
          <p:cNvSpPr txBox="1">
            <a:spLocks/>
          </p:cNvSpPr>
          <p:nvPr/>
        </p:nvSpPr>
        <p:spPr>
          <a:xfrm>
            <a:off x="4453696" y="237072"/>
            <a:ext cx="4533900" cy="2217485"/>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Thread</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(Illusion</a:t>
            </a:r>
            <a:r>
              <a:rPr lang="en-US" sz="3200" dirty="0" smtClean="0"/>
              <a:t> or reality of) </a:t>
            </a:r>
            <a:r>
              <a:rPr lang="en-US" sz="3200" b="1" dirty="0" smtClean="0"/>
              <a:t>independent </a:t>
            </a:r>
            <a:r>
              <a:rPr kumimoji="0" lang="en-US" sz="3200" b="1" i="0" u="none" strike="noStrike" kern="1200" cap="none" spc="0" normalizeH="0" baseline="0" noProof="0" dirty="0" smtClean="0">
                <a:ln>
                  <a:noFill/>
                </a:ln>
                <a:solidFill>
                  <a:schemeClr val="tx1"/>
                </a:solidFill>
                <a:effectLst/>
                <a:uLnTx/>
                <a:uFillTx/>
              </a:rPr>
              <a:t>sequence</a:t>
            </a:r>
            <a:r>
              <a:rPr kumimoji="0" lang="en-US" sz="3200" b="1" i="0" u="none" strike="noStrike" kern="1200" cap="none" spc="0" normalizeH="0" noProof="0" dirty="0" smtClean="0">
                <a:ln>
                  <a:noFill/>
                </a:ln>
                <a:solidFill>
                  <a:schemeClr val="tx1"/>
                </a:solidFill>
                <a:effectLst/>
                <a:uLnTx/>
                <a:uFillTx/>
              </a:rPr>
              <a:t> of instructions</a:t>
            </a:r>
            <a:endParaRPr kumimoji="0" lang="en-US" sz="3200" b="1" i="0" u="none" strike="noStrike" kern="1200" cap="none" spc="0" normalizeH="0" baseline="0" noProof="0" dirty="0" smtClean="0">
              <a:ln>
                <a:noFill/>
              </a:ln>
              <a:solidFill>
                <a:schemeClr val="tx1"/>
              </a:solidFill>
              <a:effectLst/>
              <a:uLnTx/>
              <a:uFillTx/>
            </a:endParaRPr>
          </a:p>
        </p:txBody>
      </p:sp>
      <p:sp>
        <p:nvSpPr>
          <p:cNvPr id="7" name="Rectangle 6"/>
          <p:cNvSpPr/>
          <p:nvPr/>
        </p:nvSpPr>
        <p:spPr>
          <a:xfrm rot="16200000">
            <a:off x="-651699" y="3384251"/>
            <a:ext cx="1980267" cy="369332"/>
          </a:xfrm>
          <a:prstGeom prst="rect">
            <a:avLst/>
          </a:prstGeom>
        </p:spPr>
        <p:txBody>
          <a:bodyPr wrap="none">
            <a:spAutoFit/>
          </a:bodyPr>
          <a:lstStyle/>
          <a:p>
            <a:pPr>
              <a:buNone/>
            </a:pPr>
            <a:r>
              <a:rPr lang="en-US" dirty="0"/>
              <a:t>What do you need:</a:t>
            </a:r>
          </a:p>
        </p:txBody>
      </p:sp>
    </p:spTree>
    <p:extLst>
      <p:ext uri="{BB962C8B-B14F-4D97-AF65-F5344CB8AC3E}">
        <p14:creationId xmlns:p14="http://schemas.microsoft.com/office/powerpoint/2010/main" val="211324754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32</a:t>
            </a:fld>
            <a:endParaRPr lang="en-US" dirty="0"/>
          </a:p>
        </p:txBody>
      </p:sp>
      <p:sp>
        <p:nvSpPr>
          <p:cNvPr id="9" name="TextBox 8"/>
          <p:cNvSpPr txBox="1"/>
          <p:nvPr/>
        </p:nvSpPr>
        <p:spPr>
          <a:xfrm>
            <a:off x="654058" y="2694759"/>
            <a:ext cx="4076700" cy="1569660"/>
          </a:xfrm>
          <a:prstGeom prst="rect">
            <a:avLst/>
          </a:prstGeom>
          <a:solidFill>
            <a:schemeClr val="accent6">
              <a:lumMod val="20000"/>
              <a:lumOff val="80000"/>
            </a:schemeClr>
          </a:solidFill>
        </p:spPr>
        <p:txBody>
          <a:bodyPr wrap="square" rtlCol="0">
            <a:spAutoFit/>
          </a:bodyPr>
          <a:lstStyle/>
          <a:p>
            <a:r>
              <a:rPr lang="en-US" sz="3200" dirty="0" smtClean="0"/>
              <a:t>Own </a:t>
            </a:r>
            <a:r>
              <a:rPr lang="en-US" sz="3200" b="1" dirty="0" smtClean="0"/>
              <a:t>program counter</a:t>
            </a:r>
          </a:p>
          <a:p>
            <a:r>
              <a:rPr lang="en-US" sz="3200" dirty="0" smtClean="0"/>
              <a:t>Own </a:t>
            </a:r>
            <a:r>
              <a:rPr lang="en-US" sz="3200" b="1" dirty="0" smtClean="0"/>
              <a:t>stack</a:t>
            </a:r>
            <a:r>
              <a:rPr lang="en-US" sz="3200" dirty="0" smtClean="0"/>
              <a:t>, </a:t>
            </a:r>
            <a:r>
              <a:rPr lang="en-US" sz="3200" b="1" dirty="0" smtClean="0"/>
              <a:t>registers</a:t>
            </a:r>
          </a:p>
          <a:p>
            <a:r>
              <a:rPr lang="en-US" sz="3200" dirty="0" smtClean="0"/>
              <a:t>Own </a:t>
            </a:r>
            <a:r>
              <a:rPr lang="en-US" sz="3200" b="1" dirty="0" smtClean="0"/>
              <a:t>memory space</a:t>
            </a:r>
            <a:endParaRPr lang="en-US" sz="3200" b="1" dirty="0"/>
          </a:p>
        </p:txBody>
      </p:sp>
      <p:sp>
        <p:nvSpPr>
          <p:cNvPr id="10" name="TextBox 9"/>
          <p:cNvSpPr txBox="1"/>
          <p:nvPr/>
        </p:nvSpPr>
        <p:spPr>
          <a:xfrm>
            <a:off x="4873633" y="2694759"/>
            <a:ext cx="4076700" cy="1569660"/>
          </a:xfrm>
          <a:prstGeom prst="rect">
            <a:avLst/>
          </a:prstGeom>
          <a:solidFill>
            <a:schemeClr val="accent4">
              <a:lumMod val="20000"/>
              <a:lumOff val="80000"/>
            </a:schemeClr>
          </a:solidFill>
        </p:spPr>
        <p:txBody>
          <a:bodyPr wrap="square" rtlCol="0">
            <a:spAutoFit/>
          </a:bodyPr>
          <a:lstStyle/>
          <a:p>
            <a:r>
              <a:rPr lang="en-US" sz="3200" dirty="0" smtClean="0"/>
              <a:t>Own </a:t>
            </a:r>
            <a:r>
              <a:rPr lang="en-US" sz="3200" b="1" dirty="0" smtClean="0"/>
              <a:t>program counter</a:t>
            </a:r>
          </a:p>
          <a:p>
            <a:r>
              <a:rPr lang="en-US" sz="3200" dirty="0" smtClean="0"/>
              <a:t>Own </a:t>
            </a:r>
            <a:r>
              <a:rPr lang="en-US" sz="3200" b="1" dirty="0" smtClean="0"/>
              <a:t>stack</a:t>
            </a:r>
            <a:r>
              <a:rPr lang="en-US" sz="3200" dirty="0" smtClean="0"/>
              <a:t>, </a:t>
            </a:r>
            <a:r>
              <a:rPr lang="en-US" sz="3200" b="1" dirty="0" smtClean="0"/>
              <a:t>registers</a:t>
            </a:r>
          </a:p>
          <a:p>
            <a:r>
              <a:rPr lang="en-US" sz="3200" b="1" dirty="0" smtClean="0">
                <a:solidFill>
                  <a:srgbClr val="FF0000"/>
                </a:solidFill>
              </a:rPr>
              <a:t>Shares memory space</a:t>
            </a:r>
            <a:endParaRPr lang="en-US" sz="3200" b="1" dirty="0">
              <a:solidFill>
                <a:srgbClr val="FF0000"/>
              </a:solidFill>
            </a:endParaRPr>
          </a:p>
        </p:txBody>
      </p:sp>
      <p:sp>
        <p:nvSpPr>
          <p:cNvPr id="16" name="Content Placeholder 2"/>
          <p:cNvSpPr>
            <a:spLocks noGrp="1"/>
          </p:cNvSpPr>
          <p:nvPr>
            <p:ph idx="1"/>
          </p:nvPr>
        </p:nvSpPr>
        <p:spPr>
          <a:xfrm>
            <a:off x="179003" y="237072"/>
            <a:ext cx="4560279" cy="3394472"/>
          </a:xfrm>
        </p:spPr>
        <p:txBody>
          <a:bodyPr/>
          <a:lstStyle/>
          <a:p>
            <a:pPr algn="ctr">
              <a:buNone/>
            </a:pPr>
            <a:r>
              <a:rPr lang="en-US" b="1" dirty="0" smtClean="0"/>
              <a:t>Process</a:t>
            </a:r>
          </a:p>
          <a:p>
            <a:pPr>
              <a:buNone/>
            </a:pPr>
            <a:r>
              <a:rPr lang="en-US" dirty="0" smtClean="0"/>
              <a:t>	Originally: abstraction for </a:t>
            </a:r>
            <a:r>
              <a:rPr lang="en-US" b="1" dirty="0" smtClean="0"/>
              <a:t>owning the whole machine</a:t>
            </a:r>
          </a:p>
          <a:p>
            <a:pPr>
              <a:buNone/>
            </a:pPr>
            <a:r>
              <a:rPr lang="en-US" dirty="0" smtClean="0"/>
              <a:t>	</a:t>
            </a:r>
            <a:endParaRPr lang="en-US" dirty="0"/>
          </a:p>
        </p:txBody>
      </p:sp>
      <p:sp>
        <p:nvSpPr>
          <p:cNvPr id="17" name="Content Placeholder 2"/>
          <p:cNvSpPr txBox="1">
            <a:spLocks/>
          </p:cNvSpPr>
          <p:nvPr/>
        </p:nvSpPr>
        <p:spPr>
          <a:xfrm>
            <a:off x="4453696" y="237072"/>
            <a:ext cx="4533900" cy="2217485"/>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Thread</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(Illusion</a:t>
            </a:r>
            <a:r>
              <a:rPr lang="en-US" sz="3200" dirty="0" smtClean="0"/>
              <a:t> or reality of) </a:t>
            </a:r>
            <a:r>
              <a:rPr lang="en-US" sz="3200" b="1" dirty="0" smtClean="0"/>
              <a:t>independent </a:t>
            </a:r>
            <a:r>
              <a:rPr kumimoji="0" lang="en-US" sz="3200" b="1" i="0" u="none" strike="noStrike" kern="1200" cap="none" spc="0" normalizeH="0" baseline="0" noProof="0" dirty="0" smtClean="0">
                <a:ln>
                  <a:noFill/>
                </a:ln>
                <a:solidFill>
                  <a:schemeClr val="tx1"/>
                </a:solidFill>
                <a:effectLst/>
                <a:uLnTx/>
                <a:uFillTx/>
              </a:rPr>
              <a:t>sequence</a:t>
            </a:r>
            <a:r>
              <a:rPr kumimoji="0" lang="en-US" sz="3200" b="1" i="0" u="none" strike="noStrike" kern="1200" cap="none" spc="0" normalizeH="0" noProof="0" dirty="0" smtClean="0">
                <a:ln>
                  <a:noFill/>
                </a:ln>
                <a:solidFill>
                  <a:schemeClr val="tx1"/>
                </a:solidFill>
                <a:effectLst/>
                <a:uLnTx/>
                <a:uFillTx/>
              </a:rPr>
              <a:t> of instructions</a:t>
            </a:r>
            <a:endParaRPr kumimoji="0" lang="en-US" sz="3200" b="1" i="0" u="none" strike="noStrike" kern="1200" cap="none" spc="0" normalizeH="0" baseline="0" noProof="0" dirty="0" smtClean="0">
              <a:ln>
                <a:noFill/>
              </a:ln>
              <a:solidFill>
                <a:schemeClr val="tx1"/>
              </a:solidFill>
              <a:effectLst/>
              <a:uLnTx/>
              <a:uFillTx/>
            </a:endParaRPr>
          </a:p>
        </p:txBody>
      </p:sp>
      <p:sp>
        <p:nvSpPr>
          <p:cNvPr id="18" name="Rectangle 17"/>
          <p:cNvSpPr/>
          <p:nvPr/>
        </p:nvSpPr>
        <p:spPr>
          <a:xfrm rot="16200000">
            <a:off x="-651699" y="3384251"/>
            <a:ext cx="1980267" cy="369332"/>
          </a:xfrm>
          <a:prstGeom prst="rect">
            <a:avLst/>
          </a:prstGeom>
        </p:spPr>
        <p:txBody>
          <a:bodyPr wrap="none">
            <a:spAutoFit/>
          </a:bodyPr>
          <a:lstStyle/>
          <a:p>
            <a:pPr>
              <a:buNone/>
            </a:pPr>
            <a:r>
              <a:rPr lang="en-US" dirty="0"/>
              <a:t>What do you need:</a:t>
            </a:r>
          </a:p>
        </p:txBody>
      </p:sp>
    </p:spTree>
    <p:extLst>
      <p:ext uri="{BB962C8B-B14F-4D97-AF65-F5344CB8AC3E}">
        <p14:creationId xmlns:p14="http://schemas.microsoft.com/office/powerpoint/2010/main" val="41091536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cs.virginia.edu/~evans/pictures/uwmsr01/dscn1189.jpg"/>
          <p:cNvPicPr>
            <a:picLocks noChangeAspect="1" noChangeArrowheads="1"/>
          </p:cNvPicPr>
          <p:nvPr/>
        </p:nvPicPr>
        <p:blipFill>
          <a:blip r:embed="rId2"/>
          <a:srcRect/>
          <a:stretch>
            <a:fillRect/>
          </a:stretch>
        </p:blipFill>
        <p:spPr bwMode="auto">
          <a:xfrm>
            <a:off x="0" y="4763"/>
            <a:ext cx="9144000" cy="5143500"/>
          </a:xfrm>
          <a:prstGeom prst="rect">
            <a:avLst/>
          </a:prstGeom>
          <a:noFill/>
        </p:spPr>
      </p:pic>
      <p:sp>
        <p:nvSpPr>
          <p:cNvPr id="2" name="Title 1"/>
          <p:cNvSpPr>
            <a:spLocks noGrp="1"/>
          </p:cNvSpPr>
          <p:nvPr>
            <p:ph type="title"/>
          </p:nvPr>
        </p:nvSpPr>
        <p:spPr>
          <a:xfrm>
            <a:off x="228972" y="3388691"/>
            <a:ext cx="2490148" cy="1378573"/>
          </a:xfrm>
        </p:spPr>
        <p:txBody>
          <a:bodyPr>
            <a:normAutofit fontScale="90000"/>
          </a:bodyPr>
          <a:lstStyle/>
          <a:p>
            <a:r>
              <a:rPr lang="en-US" dirty="0" smtClean="0">
                <a:solidFill>
                  <a:schemeClr val="accent6">
                    <a:lumMod val="20000"/>
                    <a:lumOff val="80000"/>
                  </a:schemeClr>
                </a:solidFill>
              </a:rPr>
              <a:t>Tasks </a:t>
            </a:r>
            <a:br>
              <a:rPr lang="en-US" dirty="0" smtClean="0">
                <a:solidFill>
                  <a:schemeClr val="accent6">
                    <a:lumMod val="20000"/>
                    <a:lumOff val="80000"/>
                  </a:schemeClr>
                </a:solidFill>
              </a:rPr>
            </a:br>
            <a:r>
              <a:rPr lang="en-US" dirty="0" smtClean="0">
                <a:solidFill>
                  <a:schemeClr val="accent6">
                    <a:lumMod val="20000"/>
                    <a:lumOff val="80000"/>
                  </a:schemeClr>
                </a:solidFill>
              </a:rPr>
              <a:t>in Rust</a:t>
            </a:r>
            <a:endParaRPr lang="en-US" dirty="0">
              <a:solidFill>
                <a:schemeClr val="accent6">
                  <a:lumMod val="20000"/>
                  <a:lumOff val="80000"/>
                </a:schemeClr>
              </a:solidFill>
            </a:endParaRPr>
          </a:p>
        </p:txBody>
      </p:sp>
      <p:sp>
        <p:nvSpPr>
          <p:cNvPr id="6" name="Slide Number Placeholder 5"/>
          <p:cNvSpPr>
            <a:spLocks noGrp="1"/>
          </p:cNvSpPr>
          <p:nvPr>
            <p:ph type="sldNum" sz="quarter" idx="12"/>
          </p:nvPr>
        </p:nvSpPr>
        <p:spPr/>
        <p:txBody>
          <a:bodyPr/>
          <a:lstStyle/>
          <a:p>
            <a:fld id="{6507B5A5-F0C2-644D-AEA7-E773B6B78F38}" type="slidenum">
              <a:rPr lang="en-US" smtClean="0"/>
              <a:pPr/>
              <a:t>33</a:t>
            </a:fld>
            <a:endParaRPr lang="en-US"/>
          </a:p>
        </p:txBody>
      </p:sp>
    </p:spTree>
    <p:extLst>
      <p:ext uri="{BB962C8B-B14F-4D97-AF65-F5344CB8AC3E}">
        <p14:creationId xmlns:p14="http://schemas.microsoft.com/office/powerpoint/2010/main" val="333618417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Tasks</a:t>
            </a:r>
            <a:endParaRPr lang="en-US" dirty="0"/>
          </a:p>
        </p:txBody>
      </p:sp>
      <p:sp>
        <p:nvSpPr>
          <p:cNvPr id="3" name="Content Placeholder 2"/>
          <p:cNvSpPr>
            <a:spLocks noGrp="1"/>
          </p:cNvSpPr>
          <p:nvPr>
            <p:ph idx="1"/>
          </p:nvPr>
        </p:nvSpPr>
        <p:spPr>
          <a:xfrm>
            <a:off x="4219325" y="1063229"/>
            <a:ext cx="4467476" cy="2528888"/>
          </a:xfrm>
        </p:spPr>
        <p:txBody>
          <a:bodyPr>
            <a:noAutofit/>
          </a:bodyPr>
          <a:lstStyle/>
          <a:p>
            <a:pPr>
              <a:buNone/>
            </a:pPr>
            <a:r>
              <a:rPr lang="en-US" sz="2400" b="1" dirty="0" smtClean="0">
                <a:solidFill>
                  <a:schemeClr val="accent6">
                    <a:lumMod val="50000"/>
                  </a:schemeClr>
                </a:solidFill>
              </a:rPr>
              <a:t>Thread</a:t>
            </a:r>
          </a:p>
          <a:p>
            <a:pPr>
              <a:buNone/>
            </a:pPr>
            <a:r>
              <a:rPr lang="en-US" sz="2400" b="1" dirty="0"/>
              <a:t>	</a:t>
            </a:r>
            <a:r>
              <a:rPr lang="en-US" sz="2400" b="1" dirty="0" smtClean="0"/>
              <a:t>Own PC</a:t>
            </a:r>
          </a:p>
          <a:p>
            <a:pPr>
              <a:buNone/>
            </a:pPr>
            <a:r>
              <a:rPr lang="en-US" sz="2400" b="1" dirty="0" smtClean="0"/>
              <a:t>	Own stack, registers</a:t>
            </a:r>
          </a:p>
          <a:p>
            <a:pPr>
              <a:buNone/>
            </a:pPr>
            <a:r>
              <a:rPr lang="en-US" sz="2400" b="1" dirty="0" smtClean="0">
                <a:solidFill>
                  <a:srgbClr val="008000"/>
                </a:solidFill>
              </a:rPr>
              <a:t>Safely shared immutable memory</a:t>
            </a:r>
          </a:p>
          <a:p>
            <a:pPr>
              <a:buNone/>
            </a:pPr>
            <a:r>
              <a:rPr lang="en-US" sz="2400" b="1" dirty="0" smtClean="0">
                <a:solidFill>
                  <a:srgbClr val="008000"/>
                </a:solidFill>
              </a:rPr>
              <a:t>Safely independent own memory</a:t>
            </a:r>
            <a:endParaRPr lang="en-US" sz="2400" b="1" dirty="0">
              <a:solidFill>
                <a:srgbClr val="008000"/>
              </a:solidFill>
            </a:endParaRPr>
          </a:p>
        </p:txBody>
      </p:sp>
      <p:sp>
        <p:nvSpPr>
          <p:cNvPr id="6" name="Slide Number Placeholder 5"/>
          <p:cNvSpPr>
            <a:spLocks noGrp="1"/>
          </p:cNvSpPr>
          <p:nvPr>
            <p:ph type="sldNum" sz="quarter" idx="12"/>
          </p:nvPr>
        </p:nvSpPr>
        <p:spPr/>
        <p:txBody>
          <a:bodyPr/>
          <a:lstStyle/>
          <a:p>
            <a:fld id="{6507B5A5-F0C2-644D-AEA7-E773B6B78F38}" type="slidenum">
              <a:rPr lang="en-US" smtClean="0"/>
              <a:pPr/>
              <a:t>34</a:t>
            </a:fld>
            <a:endParaRPr lang="en-US"/>
          </a:p>
        </p:txBody>
      </p:sp>
      <p:sp>
        <p:nvSpPr>
          <p:cNvPr id="8" name="TextBox 7"/>
          <p:cNvSpPr txBox="1"/>
          <p:nvPr/>
        </p:nvSpPr>
        <p:spPr>
          <a:xfrm>
            <a:off x="697011" y="1182921"/>
            <a:ext cx="2969057"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fn spawn(f: </a:t>
            </a:r>
            <a:r>
              <a:rPr lang="en-US" sz="2800" dirty="0" err="1" smtClean="0"/>
              <a:t>proc</a:t>
            </a:r>
            <a:r>
              <a:rPr lang="en-US" sz="2800" dirty="0" smtClean="0"/>
              <a:t> ())</a:t>
            </a:r>
          </a:p>
        </p:txBody>
      </p:sp>
      <p:sp>
        <p:nvSpPr>
          <p:cNvPr id="9" name="TextBox 8"/>
          <p:cNvSpPr txBox="1"/>
          <p:nvPr/>
        </p:nvSpPr>
        <p:spPr>
          <a:xfrm>
            <a:off x="323907" y="2030726"/>
            <a:ext cx="3631973" cy="12003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t>spawn</a:t>
            </a:r>
            <a:r>
              <a:rPr lang="en-US" sz="2400" dirty="0" smtClean="0"/>
              <a:t>( </a:t>
            </a:r>
            <a:r>
              <a:rPr lang="en-US" sz="2400" dirty="0" err="1" smtClean="0"/>
              <a:t>proc</a:t>
            </a:r>
            <a:r>
              <a:rPr lang="en-US" sz="2400" dirty="0" smtClean="0"/>
              <a:t>() {  </a:t>
            </a:r>
          </a:p>
          <a:p>
            <a:r>
              <a:rPr lang="en-US" sz="2400" dirty="0" smtClean="0"/>
              <a:t>    </a:t>
            </a:r>
            <a:r>
              <a:rPr lang="en-US" sz="2400" dirty="0" err="1" smtClean="0"/>
              <a:t>println</a:t>
            </a:r>
            <a:r>
              <a:rPr lang="en-US" sz="2400" dirty="0" smtClean="0"/>
              <a:t>(“Get to work!”); </a:t>
            </a:r>
          </a:p>
          <a:p>
            <a:r>
              <a:rPr lang="en-US" sz="2400" dirty="0" smtClean="0"/>
              <a:t>});</a:t>
            </a:r>
          </a:p>
        </p:txBody>
      </p:sp>
      <p:sp>
        <p:nvSpPr>
          <p:cNvPr id="12" name="TextBox 11"/>
          <p:cNvSpPr txBox="1"/>
          <p:nvPr/>
        </p:nvSpPr>
        <p:spPr>
          <a:xfrm>
            <a:off x="1346211" y="3605222"/>
            <a:ext cx="6307073" cy="1015663"/>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algn="ctr"/>
            <a:r>
              <a:rPr lang="en-US" sz="2000" b="1" dirty="0" smtClean="0">
                <a:solidFill>
                  <a:schemeClr val="tx1"/>
                </a:solidFill>
              </a:rPr>
              <a:t>Task = Thread – </a:t>
            </a:r>
            <a:r>
              <a:rPr lang="en-US" sz="2000" i="1" dirty="0" smtClean="0">
                <a:solidFill>
                  <a:srgbClr val="FF0000"/>
                </a:solidFill>
              </a:rPr>
              <a:t>unsafe memory sharing</a:t>
            </a:r>
          </a:p>
          <a:p>
            <a:pPr algn="ctr"/>
            <a:r>
              <a:rPr lang="en-US" sz="2000" b="1" dirty="0" smtClean="0">
                <a:solidFill>
                  <a:srgbClr val="000000"/>
                </a:solidFill>
              </a:rPr>
              <a:t>or</a:t>
            </a:r>
          </a:p>
          <a:p>
            <a:pPr algn="ctr"/>
            <a:r>
              <a:rPr lang="en-US" sz="2000" b="1" dirty="0" smtClean="0">
                <a:solidFill>
                  <a:srgbClr val="000000"/>
                </a:solidFill>
              </a:rPr>
              <a:t>Task</a:t>
            </a:r>
            <a:r>
              <a:rPr lang="en-US" sz="2000" dirty="0" smtClean="0">
                <a:solidFill>
                  <a:srgbClr val="000000"/>
                </a:solidFill>
              </a:rPr>
              <a:t> = </a:t>
            </a:r>
            <a:r>
              <a:rPr lang="en-US" sz="2000" b="1" dirty="0" smtClean="0">
                <a:solidFill>
                  <a:srgbClr val="000000"/>
                </a:solidFill>
              </a:rPr>
              <a:t>Process</a:t>
            </a:r>
            <a:r>
              <a:rPr lang="en-US" sz="2000" dirty="0" smtClean="0">
                <a:solidFill>
                  <a:srgbClr val="000000"/>
                </a:solidFill>
              </a:rPr>
              <a:t> + </a:t>
            </a:r>
            <a:r>
              <a:rPr lang="en-US" sz="2000" i="1" dirty="0" smtClean="0">
                <a:solidFill>
                  <a:srgbClr val="008000"/>
                </a:solidFill>
              </a:rPr>
              <a:t>safe memory sharing</a:t>
            </a:r>
            <a:r>
              <a:rPr lang="en-US" sz="2000" dirty="0" smtClean="0">
                <a:solidFill>
                  <a:srgbClr val="000000"/>
                </a:solidFill>
              </a:rPr>
              <a:t> – </a:t>
            </a:r>
            <a:r>
              <a:rPr lang="en-US" sz="2000" i="1" dirty="0" smtClean="0">
                <a:solidFill>
                  <a:srgbClr val="FF0000"/>
                </a:solidFill>
              </a:rPr>
              <a:t>cost of OS process</a:t>
            </a:r>
            <a:endParaRPr lang="en-US" sz="2000" i="1" dirty="0">
              <a:solidFill>
                <a:srgbClr val="FF0000"/>
              </a:solidFill>
            </a:endParaRPr>
          </a:p>
        </p:txBody>
      </p:sp>
    </p:spTree>
    <p:extLst>
      <p:ext uri="{BB962C8B-B14F-4D97-AF65-F5344CB8AC3E}">
        <p14:creationId xmlns:p14="http://schemas.microsoft.com/office/powerpoint/2010/main" val="353602576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35</a:t>
            </a:fld>
            <a:endParaRPr lang="en-US"/>
          </a:p>
        </p:txBody>
      </p:sp>
      <p:sp>
        <p:nvSpPr>
          <p:cNvPr id="8" name="TextBox 7"/>
          <p:cNvSpPr txBox="1"/>
          <p:nvPr/>
        </p:nvSpPr>
        <p:spPr>
          <a:xfrm>
            <a:off x="6394127" y="293416"/>
            <a:ext cx="250825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How can we take advantage of more cores to find </a:t>
            </a:r>
            <a:r>
              <a:rPr lang="en-US" dirty="0" err="1" smtClean="0"/>
              <a:t>Collatz</a:t>
            </a:r>
            <a:r>
              <a:rPr lang="en-US" dirty="0"/>
              <a:t> </a:t>
            </a:r>
            <a:r>
              <a:rPr lang="en-US" dirty="0" smtClean="0"/>
              <a:t>results faster?</a:t>
            </a:r>
            <a:endParaRPr lang="en-US" dirty="0"/>
          </a:p>
        </p:txBody>
      </p:sp>
      <p:sp>
        <p:nvSpPr>
          <p:cNvPr id="14342" name="Comment 6"/>
          <p:cNvSpPr>
            <a:spLocks noRot="1" noChangeAspect="1" noEditPoints="1" noChangeArrowheads="1" noChangeShapeType="1" noTextEdit="1"/>
          </p:cNvSpPr>
          <p:nvPr/>
        </p:nvSpPr>
        <p:spPr bwMode="auto">
          <a:xfrm>
            <a:off x="14833600" y="26747391"/>
            <a:ext cx="0" cy="0"/>
          </a:xfrm>
          <a:custGeom>
            <a:avLst/>
            <a:gdLst>
              <a:gd name="T0" fmla="+- 0 7617 7617"/>
              <a:gd name="T1" fmla="*/ T0 w 1"/>
              <a:gd name="T2" fmla="+- 0 18312 18312"/>
              <a:gd name="T3" fmla="*/ 18312 h 1"/>
              <a:gd name="T4" fmla="+- 0 7617 7617"/>
              <a:gd name="T5" fmla="*/ T4 w 1"/>
              <a:gd name="T6" fmla="+- 0 18312 18312"/>
              <a:gd name="T7" fmla="*/ 18312 h 1"/>
            </a:gdLst>
            <a:ahLst/>
            <a:cxnLst>
              <a:cxn ang="0">
                <a:pos x="T1" y="T3"/>
              </a:cxn>
              <a:cxn ang="0">
                <a:pos x="T5" y="T7"/>
              </a:cxn>
            </a:cxnLst>
            <a:rect l="0" t="0" r="r" b="b"/>
            <a:pathLst>
              <a:path w="1" h="1" extrusionOk="0">
                <a:moveTo>
                  <a:pt x="0" y="0"/>
                </a:moveTo>
                <a:lnTo>
                  <a:pt x="0" y="0"/>
                </a:ln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402896" y="432197"/>
            <a:ext cx="5850759" cy="3970318"/>
          </a:xfrm>
          <a:prstGeom prst="rect">
            <a:avLst/>
          </a:prstGeom>
          <a:solidFill>
            <a:schemeClr val="bg2">
              <a:lumMod val="90000"/>
            </a:schemeClr>
          </a:solidFill>
        </p:spPr>
        <p:txBody>
          <a:bodyPr wrap="square">
            <a:spAutoFit/>
          </a:bodyPr>
          <a:lstStyle/>
          <a:p>
            <a:r>
              <a:rPr lang="en-US" dirty="0" err="1"/>
              <a:t>fn</a:t>
            </a:r>
            <a:r>
              <a:rPr lang="en-US" dirty="0"/>
              <a:t> </a:t>
            </a:r>
            <a:r>
              <a:rPr lang="en-US" dirty="0" err="1"/>
              <a:t>collatz_steps</a:t>
            </a:r>
            <a:r>
              <a:rPr lang="en-US" dirty="0"/>
              <a:t>(n: </a:t>
            </a:r>
            <a:r>
              <a:rPr lang="en-US" dirty="0" err="1"/>
              <a:t>int</a:t>
            </a:r>
            <a:r>
              <a:rPr lang="en-US" dirty="0"/>
              <a:t>) -&gt; </a:t>
            </a:r>
            <a:r>
              <a:rPr lang="en-US" dirty="0" err="1"/>
              <a:t>int</a:t>
            </a:r>
            <a:r>
              <a:rPr lang="en-US" dirty="0"/>
              <a:t> {</a:t>
            </a:r>
          </a:p>
          <a:p>
            <a:r>
              <a:rPr lang="en-US" dirty="0"/>
              <a:t>    if n == 1 </a:t>
            </a:r>
            <a:r>
              <a:rPr lang="en-US" dirty="0" smtClean="0"/>
              <a:t>{</a:t>
            </a:r>
          </a:p>
          <a:p>
            <a:r>
              <a:rPr lang="en-US" dirty="0" smtClean="0"/>
              <a:t>        0</a:t>
            </a:r>
          </a:p>
          <a:p>
            <a:r>
              <a:rPr lang="da-DK" dirty="0" smtClean="0"/>
              <a:t>    </a:t>
            </a:r>
            <a:r>
              <a:rPr lang="da-DK" dirty="0"/>
              <a:t>} </a:t>
            </a:r>
            <a:r>
              <a:rPr lang="da-DK" dirty="0" err="1"/>
              <a:t>else</a:t>
            </a:r>
            <a:r>
              <a:rPr lang="da-DK" dirty="0"/>
              <a:t> {</a:t>
            </a:r>
          </a:p>
          <a:p>
            <a:r>
              <a:rPr lang="sv-SE" dirty="0"/>
              <a:t>	1 + </a:t>
            </a:r>
            <a:r>
              <a:rPr lang="sv-SE" dirty="0" err="1"/>
              <a:t>collatz_steps</a:t>
            </a:r>
            <a:r>
              <a:rPr lang="sv-SE" dirty="0"/>
              <a:t>(</a:t>
            </a:r>
            <a:r>
              <a:rPr lang="sv-SE" dirty="0" err="1"/>
              <a:t>if</a:t>
            </a:r>
            <a:r>
              <a:rPr lang="sv-SE" dirty="0"/>
              <a:t> n % 2 == 0 { n / 2 } </a:t>
            </a:r>
            <a:r>
              <a:rPr lang="sv-SE" dirty="0" err="1"/>
              <a:t>else</a:t>
            </a:r>
            <a:r>
              <a:rPr lang="sv-SE" dirty="0"/>
              <a:t> { 3 * n + 1 })</a:t>
            </a:r>
          </a:p>
          <a:p>
            <a:r>
              <a:rPr lang="sv-SE" dirty="0"/>
              <a:t>    }</a:t>
            </a:r>
          </a:p>
          <a:p>
            <a:r>
              <a:rPr lang="sv-SE" dirty="0"/>
              <a:t>}</a:t>
            </a:r>
          </a:p>
          <a:p>
            <a:endParaRPr lang="sv-SE" dirty="0"/>
          </a:p>
          <a:p>
            <a:r>
              <a:rPr lang="sv-SE" dirty="0" err="1"/>
              <a:t>fn</a:t>
            </a:r>
            <a:r>
              <a:rPr lang="sv-SE" dirty="0"/>
              <a:t> </a:t>
            </a:r>
            <a:r>
              <a:rPr lang="sv-SE" dirty="0" err="1"/>
              <a:t>find_collatz</a:t>
            </a:r>
            <a:r>
              <a:rPr lang="sv-SE" dirty="0"/>
              <a:t>(k: </a:t>
            </a:r>
            <a:r>
              <a:rPr lang="sv-SE" dirty="0" err="1"/>
              <a:t>int</a:t>
            </a:r>
            <a:r>
              <a:rPr lang="sv-SE" dirty="0"/>
              <a:t>) -&gt; </a:t>
            </a:r>
            <a:r>
              <a:rPr lang="sv-SE" dirty="0" err="1"/>
              <a:t>int</a:t>
            </a:r>
            <a:r>
              <a:rPr lang="sv-SE" dirty="0"/>
              <a:t> {</a:t>
            </a:r>
          </a:p>
          <a:p>
            <a:r>
              <a:rPr lang="en-US" dirty="0"/>
              <a:t>    // Returns the minimum value, n, with </a:t>
            </a:r>
            <a:r>
              <a:rPr lang="en-US" dirty="0" err="1"/>
              <a:t>Collatz</a:t>
            </a:r>
            <a:r>
              <a:rPr lang="en-US" dirty="0"/>
              <a:t> </a:t>
            </a:r>
            <a:r>
              <a:rPr lang="en-US" dirty="0" smtClean="0"/>
              <a:t>steps </a:t>
            </a:r>
            <a:r>
              <a:rPr lang="en-US" dirty="0"/>
              <a:t>&gt;= k.                                                                                                                                                                       </a:t>
            </a:r>
          </a:p>
          <a:p>
            <a:r>
              <a:rPr lang="cs-CZ" dirty="0"/>
              <a:t>    let </a:t>
            </a:r>
            <a:r>
              <a:rPr lang="cs-CZ" dirty="0" err="1"/>
              <a:t>mut</a:t>
            </a:r>
            <a:r>
              <a:rPr lang="cs-CZ" dirty="0"/>
              <a:t> n = 1;</a:t>
            </a:r>
          </a:p>
          <a:p>
            <a:r>
              <a:rPr lang="en-US" dirty="0"/>
              <a:t>    while </a:t>
            </a:r>
            <a:r>
              <a:rPr lang="en-US" dirty="0" err="1"/>
              <a:t>collatz_steps</a:t>
            </a:r>
            <a:r>
              <a:rPr lang="en-US" dirty="0"/>
              <a:t>(n) &lt; k { n += 1; }</a:t>
            </a:r>
          </a:p>
          <a:p>
            <a:r>
              <a:rPr lang="en-US" dirty="0"/>
              <a:t>    n</a:t>
            </a:r>
          </a:p>
          <a:p>
            <a:r>
              <a:rPr lang="en-US" dirty="0"/>
              <a:t>}</a:t>
            </a:r>
          </a:p>
        </p:txBody>
      </p:sp>
    </p:spTree>
    <p:extLst>
      <p:ext uri="{BB962C8B-B14F-4D97-AF65-F5344CB8AC3E}">
        <p14:creationId xmlns:p14="http://schemas.microsoft.com/office/powerpoint/2010/main" val="297950575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36</a:t>
            </a:fld>
            <a:endParaRPr lang="en-US"/>
          </a:p>
        </p:txBody>
      </p:sp>
      <p:sp>
        <p:nvSpPr>
          <p:cNvPr id="3" name="Rectangle 2"/>
          <p:cNvSpPr/>
          <p:nvPr/>
        </p:nvSpPr>
        <p:spPr>
          <a:xfrm>
            <a:off x="681913" y="465773"/>
            <a:ext cx="3767558" cy="3693319"/>
          </a:xfrm>
          <a:prstGeom prst="rect">
            <a:avLst/>
          </a:prstGeom>
          <a:solidFill>
            <a:srgbClr val="DDD9C3"/>
          </a:solidFill>
        </p:spPr>
        <p:txBody>
          <a:bodyPr wrap="square">
            <a:spAutoFit/>
          </a:bodyPr>
          <a:lstStyle/>
          <a:p>
            <a:r>
              <a:rPr lang="en-US" dirty="0" err="1"/>
              <a:t>fn</a:t>
            </a:r>
            <a:r>
              <a:rPr lang="en-US" dirty="0"/>
              <a:t> </a:t>
            </a:r>
            <a:r>
              <a:rPr lang="en-US" dirty="0" err="1"/>
              <a:t>find_collatz</a:t>
            </a:r>
            <a:r>
              <a:rPr lang="en-US" dirty="0"/>
              <a:t>(k: </a:t>
            </a:r>
            <a:r>
              <a:rPr lang="en-US" dirty="0" err="1"/>
              <a:t>int</a:t>
            </a:r>
            <a:r>
              <a:rPr lang="en-US" dirty="0"/>
              <a:t>) -&gt; </a:t>
            </a:r>
            <a:r>
              <a:rPr lang="en-US" dirty="0" err="1"/>
              <a:t>int</a:t>
            </a:r>
            <a:r>
              <a:rPr lang="en-US" dirty="0"/>
              <a:t> {</a:t>
            </a:r>
          </a:p>
          <a:p>
            <a:r>
              <a:rPr lang="cs-CZ" dirty="0" smtClean="0"/>
              <a:t>    let </a:t>
            </a:r>
            <a:r>
              <a:rPr lang="cs-CZ" dirty="0" err="1"/>
              <a:t>mut</a:t>
            </a:r>
            <a:r>
              <a:rPr lang="cs-CZ" dirty="0"/>
              <a:t> n = 1;</a:t>
            </a:r>
          </a:p>
          <a:p>
            <a:endParaRPr lang="cs-CZ" dirty="0"/>
          </a:p>
          <a:p>
            <a:r>
              <a:rPr lang="nl-NL" dirty="0"/>
              <a:t>    loop {</a:t>
            </a:r>
          </a:p>
          <a:p>
            <a:r>
              <a:rPr lang="cs-CZ" dirty="0"/>
              <a:t>      let val = n;</a:t>
            </a:r>
          </a:p>
          <a:p>
            <a:r>
              <a:rPr lang="cs-CZ" dirty="0"/>
              <a:t>	</a:t>
            </a:r>
            <a:r>
              <a:rPr lang="cs-CZ" b="1" dirty="0" err="1"/>
              <a:t>spawn</a:t>
            </a:r>
            <a:r>
              <a:rPr lang="cs-CZ" dirty="0"/>
              <a:t>(</a:t>
            </a:r>
            <a:r>
              <a:rPr lang="cs-CZ" dirty="0" err="1"/>
              <a:t>proc</a:t>
            </a:r>
            <a:r>
              <a:rPr lang="cs-CZ" dirty="0"/>
              <a:t>() {</a:t>
            </a:r>
          </a:p>
          <a:p>
            <a:r>
              <a:rPr lang="en-US" dirty="0"/>
              <a:t>            if </a:t>
            </a:r>
            <a:r>
              <a:rPr lang="en-US" dirty="0" err="1"/>
              <a:t>collatz_steps</a:t>
            </a:r>
            <a:r>
              <a:rPr lang="en-US" dirty="0"/>
              <a:t>(</a:t>
            </a:r>
            <a:r>
              <a:rPr lang="en-US" dirty="0" err="1"/>
              <a:t>val</a:t>
            </a:r>
            <a:r>
              <a:rPr lang="en-US" dirty="0"/>
              <a:t>) &gt; k {</a:t>
            </a:r>
          </a:p>
          <a:p>
            <a:r>
              <a:rPr lang="ro-RO" dirty="0"/>
              <a:t>                println!("Result: {}", val);</a:t>
            </a:r>
          </a:p>
          <a:p>
            <a:r>
              <a:rPr lang="ro-RO" dirty="0"/>
              <a:t>              }</a:t>
            </a:r>
          </a:p>
          <a:p>
            <a:r>
              <a:rPr lang="ro-RO" dirty="0"/>
              <a:t>          });</a:t>
            </a:r>
          </a:p>
          <a:p>
            <a:r>
              <a:rPr lang="ro-RO" dirty="0"/>
              <a:t>	n += 1;</a:t>
            </a:r>
          </a:p>
          <a:p>
            <a:r>
              <a:rPr lang="ro-RO" dirty="0"/>
              <a:t>    }</a:t>
            </a:r>
          </a:p>
          <a:p>
            <a:r>
              <a:rPr lang="ro-RO" dirty="0" smtClean="0"/>
              <a:t>}</a:t>
            </a:r>
            <a:endParaRPr lang="ro-RO" dirty="0"/>
          </a:p>
        </p:txBody>
      </p:sp>
    </p:spTree>
    <p:extLst>
      <p:ext uri="{BB962C8B-B14F-4D97-AF65-F5344CB8AC3E}">
        <p14:creationId xmlns:p14="http://schemas.microsoft.com/office/powerpoint/2010/main" val="217350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Channels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37</a:t>
            </a:fld>
            <a:endParaRPr lang="en-US"/>
          </a:p>
        </p:txBody>
      </p:sp>
      <p:sp>
        <p:nvSpPr>
          <p:cNvPr id="5" name="Rectangle 4"/>
          <p:cNvSpPr/>
          <p:nvPr/>
        </p:nvSpPr>
        <p:spPr>
          <a:xfrm>
            <a:off x="1075607" y="1430398"/>
            <a:ext cx="6826036" cy="461665"/>
          </a:xfrm>
          <a:prstGeom prst="rect">
            <a:avLst/>
          </a:prstGeom>
        </p:spPr>
        <p:txBody>
          <a:bodyPr wrap="square">
            <a:spAutoFit/>
          </a:bodyPr>
          <a:lstStyle/>
          <a:p>
            <a:r>
              <a:rPr lang="en-US" sz="2400" dirty="0"/>
              <a:t>let (</a:t>
            </a:r>
            <a:r>
              <a:rPr lang="en-US" sz="2400" b="1" dirty="0">
                <a:solidFill>
                  <a:srgbClr val="7030A0"/>
                </a:solidFill>
              </a:rPr>
              <a:t>port</a:t>
            </a:r>
            <a:r>
              <a:rPr lang="en-US" sz="2400" dirty="0"/>
              <a:t>, </a:t>
            </a:r>
            <a:r>
              <a:rPr lang="en-US" sz="2400" b="1" dirty="0" err="1">
                <a:solidFill>
                  <a:srgbClr val="00B050"/>
                </a:solidFill>
              </a:rPr>
              <a:t>chan</a:t>
            </a:r>
            <a:r>
              <a:rPr lang="en-US" sz="2400" dirty="0"/>
              <a:t>) : (Port</a:t>
            </a:r>
            <a:r>
              <a:rPr lang="en-US" sz="2400" dirty="0" smtClean="0"/>
              <a:t>&lt;</a:t>
            </a:r>
            <a:r>
              <a:rPr lang="en-US" sz="2400" i="1" dirty="0" smtClean="0"/>
              <a:t>T</a:t>
            </a:r>
            <a:r>
              <a:rPr lang="en-US" sz="2400" dirty="0" smtClean="0"/>
              <a:t>&gt;</a:t>
            </a:r>
            <a:r>
              <a:rPr lang="en-US" sz="2400" dirty="0"/>
              <a:t>, Chan</a:t>
            </a:r>
            <a:r>
              <a:rPr lang="en-US" sz="2400" dirty="0" smtClean="0"/>
              <a:t>&lt;</a:t>
            </a:r>
            <a:r>
              <a:rPr lang="en-US" sz="2400" i="1" dirty="0" smtClean="0"/>
              <a:t>T</a:t>
            </a:r>
            <a:r>
              <a:rPr lang="en-US" sz="2400" dirty="0" smtClean="0"/>
              <a:t>&gt;</a:t>
            </a:r>
            <a:r>
              <a:rPr lang="en-US" sz="2400" dirty="0"/>
              <a:t>) </a:t>
            </a:r>
            <a:r>
              <a:rPr lang="en-US" sz="2400" dirty="0" smtClean="0"/>
              <a:t>= Chan::new();</a:t>
            </a:r>
            <a:endParaRPr lang="en-US" sz="2400" dirty="0"/>
          </a:p>
        </p:txBody>
      </p:sp>
      <p:sp>
        <p:nvSpPr>
          <p:cNvPr id="6" name="Rectangle 5"/>
          <p:cNvSpPr/>
          <p:nvPr/>
        </p:nvSpPr>
        <p:spPr>
          <a:xfrm>
            <a:off x="1522881" y="2384249"/>
            <a:ext cx="2203398" cy="523220"/>
          </a:xfrm>
          <a:prstGeom prst="rect">
            <a:avLst/>
          </a:prstGeom>
        </p:spPr>
        <p:txBody>
          <a:bodyPr wrap="none">
            <a:spAutoFit/>
          </a:bodyPr>
          <a:lstStyle/>
          <a:p>
            <a:r>
              <a:rPr lang="en-US" sz="2800" b="1" dirty="0" err="1" smtClean="0"/>
              <a:t>chan.send</a:t>
            </a:r>
            <a:r>
              <a:rPr lang="en-US" sz="2800" b="1" dirty="0" smtClean="0"/>
              <a:t>(</a:t>
            </a:r>
            <a:r>
              <a:rPr lang="en-US" sz="2800" b="1" i="1" dirty="0" smtClean="0"/>
              <a:t>T</a:t>
            </a:r>
            <a:r>
              <a:rPr lang="en-US" sz="2800" b="1" dirty="0" smtClean="0"/>
              <a:t>);</a:t>
            </a:r>
            <a:endParaRPr lang="en-US" sz="2800" dirty="0"/>
          </a:p>
        </p:txBody>
      </p:sp>
      <p:sp>
        <p:nvSpPr>
          <p:cNvPr id="7" name="Rectangle 6"/>
          <p:cNvSpPr/>
          <p:nvPr/>
        </p:nvSpPr>
        <p:spPr>
          <a:xfrm>
            <a:off x="5408370" y="2407174"/>
            <a:ext cx="2388720" cy="523220"/>
          </a:xfrm>
          <a:prstGeom prst="rect">
            <a:avLst/>
          </a:prstGeom>
        </p:spPr>
        <p:txBody>
          <a:bodyPr wrap="none">
            <a:spAutoFit/>
          </a:bodyPr>
          <a:lstStyle/>
          <a:p>
            <a:r>
              <a:rPr lang="en-US" sz="2800" b="1" dirty="0" smtClean="0"/>
              <a:t>T = </a:t>
            </a:r>
            <a:r>
              <a:rPr lang="en-US" sz="2800" b="1" dirty="0" err="1" smtClean="0"/>
              <a:t>port.recv</a:t>
            </a:r>
            <a:r>
              <a:rPr lang="en-US" sz="2800" b="1" dirty="0" smtClean="0"/>
              <a:t>();</a:t>
            </a:r>
            <a:endParaRPr lang="en-US" sz="2800" dirty="0"/>
          </a:p>
        </p:txBody>
      </p:sp>
      <p:sp>
        <p:nvSpPr>
          <p:cNvPr id="8" name="TextBox 7"/>
          <p:cNvSpPr txBox="1"/>
          <p:nvPr/>
        </p:nvSpPr>
        <p:spPr>
          <a:xfrm>
            <a:off x="1865585" y="3117334"/>
            <a:ext cx="1509924" cy="369332"/>
          </a:xfrm>
          <a:prstGeom prst="rect">
            <a:avLst/>
          </a:prstGeom>
          <a:noFill/>
        </p:spPr>
        <p:txBody>
          <a:bodyPr wrap="none" rtlCol="0">
            <a:spAutoFit/>
          </a:bodyPr>
          <a:lstStyle/>
          <a:p>
            <a:r>
              <a:rPr lang="en-US" dirty="0" smtClean="0"/>
              <a:t>Asynchronous</a:t>
            </a:r>
            <a:endParaRPr lang="en-US" dirty="0"/>
          </a:p>
        </p:txBody>
      </p:sp>
      <p:sp>
        <p:nvSpPr>
          <p:cNvPr id="9" name="TextBox 8"/>
          <p:cNvSpPr txBox="1"/>
          <p:nvPr/>
        </p:nvSpPr>
        <p:spPr>
          <a:xfrm>
            <a:off x="5889296" y="3085068"/>
            <a:ext cx="1392140" cy="369332"/>
          </a:xfrm>
          <a:prstGeom prst="rect">
            <a:avLst/>
          </a:prstGeom>
          <a:noFill/>
        </p:spPr>
        <p:txBody>
          <a:bodyPr wrap="none" rtlCol="0">
            <a:spAutoFit/>
          </a:bodyPr>
          <a:lstStyle/>
          <a:p>
            <a:r>
              <a:rPr lang="en-US" dirty="0"/>
              <a:t>S</a:t>
            </a:r>
            <a:r>
              <a:rPr lang="en-US" dirty="0" smtClean="0"/>
              <a:t>ynchronous</a:t>
            </a:r>
            <a:endParaRPr lang="en-US" dirty="0"/>
          </a:p>
        </p:txBody>
      </p:sp>
    </p:spTree>
    <p:extLst>
      <p:ext uri="{BB962C8B-B14F-4D97-AF65-F5344CB8AC3E}">
        <p14:creationId xmlns:p14="http://schemas.microsoft.com/office/powerpoint/2010/main" val="2639135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38</a:t>
            </a:fld>
            <a:endParaRPr lang="en-US"/>
          </a:p>
        </p:txBody>
      </p:sp>
      <p:sp>
        <p:nvSpPr>
          <p:cNvPr id="3" name="Rectangle 2"/>
          <p:cNvSpPr/>
          <p:nvPr/>
        </p:nvSpPr>
        <p:spPr>
          <a:xfrm>
            <a:off x="247193" y="282582"/>
            <a:ext cx="5855910" cy="4524316"/>
          </a:xfrm>
          <a:prstGeom prst="rect">
            <a:avLst/>
          </a:prstGeom>
          <a:solidFill>
            <a:srgbClr val="DDD9C3"/>
          </a:solidFill>
        </p:spPr>
        <p:txBody>
          <a:bodyPr wrap="square">
            <a:spAutoFit/>
          </a:bodyPr>
          <a:lstStyle/>
          <a:p>
            <a:r>
              <a:rPr lang="en-US" dirty="0" err="1"/>
              <a:t>fn</a:t>
            </a:r>
            <a:r>
              <a:rPr lang="en-US" dirty="0"/>
              <a:t> </a:t>
            </a:r>
            <a:r>
              <a:rPr lang="en-US" dirty="0" err="1"/>
              <a:t>find_collatz</a:t>
            </a:r>
            <a:r>
              <a:rPr lang="en-US" dirty="0"/>
              <a:t>(k: </a:t>
            </a:r>
            <a:r>
              <a:rPr lang="en-US" dirty="0" err="1"/>
              <a:t>int</a:t>
            </a:r>
            <a:r>
              <a:rPr lang="en-US" dirty="0"/>
              <a:t>) -&gt; </a:t>
            </a:r>
            <a:r>
              <a:rPr lang="en-US" dirty="0" err="1"/>
              <a:t>int</a:t>
            </a:r>
            <a:r>
              <a:rPr lang="en-US" dirty="0"/>
              <a:t> {</a:t>
            </a:r>
          </a:p>
          <a:p>
            <a:r>
              <a:rPr lang="cs-CZ" dirty="0" smtClean="0"/>
              <a:t>    let </a:t>
            </a:r>
            <a:r>
              <a:rPr lang="cs-CZ" dirty="0" err="1"/>
              <a:t>mut</a:t>
            </a:r>
            <a:r>
              <a:rPr lang="cs-CZ" dirty="0"/>
              <a:t> n = 1;</a:t>
            </a:r>
          </a:p>
          <a:p>
            <a:r>
              <a:rPr lang="cs-CZ" dirty="0"/>
              <a:t>    let (port, </a:t>
            </a:r>
            <a:r>
              <a:rPr lang="cs-CZ" dirty="0" err="1"/>
              <a:t>chan</a:t>
            </a:r>
            <a:r>
              <a:rPr lang="cs-CZ" dirty="0"/>
              <a:t>) : (Port&lt;</a:t>
            </a:r>
            <a:r>
              <a:rPr lang="cs-CZ" dirty="0" err="1"/>
              <a:t>int</a:t>
            </a:r>
            <a:r>
              <a:rPr lang="cs-CZ" dirty="0"/>
              <a:t>&gt;, </a:t>
            </a:r>
            <a:r>
              <a:rPr lang="cs-CZ" dirty="0" err="1"/>
              <a:t>Chan</a:t>
            </a:r>
            <a:r>
              <a:rPr lang="cs-CZ" dirty="0"/>
              <a:t>&lt;</a:t>
            </a:r>
            <a:r>
              <a:rPr lang="cs-CZ" dirty="0" err="1"/>
              <a:t>int</a:t>
            </a:r>
            <a:r>
              <a:rPr lang="cs-CZ" dirty="0"/>
              <a:t>&gt;) = </a:t>
            </a:r>
            <a:r>
              <a:rPr lang="cs-CZ" dirty="0" err="1"/>
              <a:t>Chan</a:t>
            </a:r>
            <a:r>
              <a:rPr lang="cs-CZ" dirty="0"/>
              <a:t>::</a:t>
            </a:r>
            <a:r>
              <a:rPr lang="cs-CZ" dirty="0" err="1"/>
              <a:t>new</a:t>
            </a:r>
            <a:r>
              <a:rPr lang="cs-CZ" dirty="0"/>
              <a:t>();</a:t>
            </a:r>
          </a:p>
          <a:p>
            <a:endParaRPr lang="cs-CZ" dirty="0"/>
          </a:p>
          <a:p>
            <a:r>
              <a:rPr lang="pl-PL" dirty="0"/>
              <a:t>    </a:t>
            </a:r>
            <a:r>
              <a:rPr lang="pl-PL" dirty="0" err="1"/>
              <a:t>spawn</a:t>
            </a:r>
            <a:r>
              <a:rPr lang="pl-PL" dirty="0"/>
              <a:t>(proc() {</a:t>
            </a:r>
          </a:p>
          <a:p>
            <a:r>
              <a:rPr lang="nl-NL" dirty="0"/>
              <a:t>      loop {</a:t>
            </a:r>
          </a:p>
          <a:p>
            <a:r>
              <a:rPr lang="cs-CZ" dirty="0"/>
              <a:t>        let val = n;</a:t>
            </a:r>
          </a:p>
          <a:p>
            <a:r>
              <a:rPr lang="cs-CZ" dirty="0"/>
              <a:t>	</a:t>
            </a:r>
            <a:r>
              <a:rPr lang="cs-CZ" dirty="0" err="1"/>
              <a:t>spawn</a:t>
            </a:r>
            <a:r>
              <a:rPr lang="cs-CZ" dirty="0"/>
              <a:t>(</a:t>
            </a:r>
            <a:r>
              <a:rPr lang="cs-CZ" dirty="0" err="1"/>
              <a:t>proc</a:t>
            </a:r>
            <a:r>
              <a:rPr lang="cs-CZ" dirty="0"/>
              <a:t>() {</a:t>
            </a:r>
          </a:p>
          <a:p>
            <a:r>
              <a:rPr lang="en-US" dirty="0"/>
              <a:t>            if </a:t>
            </a:r>
            <a:r>
              <a:rPr lang="en-US" dirty="0" err="1"/>
              <a:t>collatz_steps</a:t>
            </a:r>
            <a:r>
              <a:rPr lang="en-US" dirty="0"/>
              <a:t>(</a:t>
            </a:r>
            <a:r>
              <a:rPr lang="en-US" dirty="0" err="1"/>
              <a:t>val</a:t>
            </a:r>
            <a:r>
              <a:rPr lang="en-US" dirty="0"/>
              <a:t>) &gt; k </a:t>
            </a:r>
            <a:r>
              <a:rPr lang="en-US" dirty="0" smtClean="0"/>
              <a:t>{ </a:t>
            </a:r>
            <a:r>
              <a:rPr lang="en-US" dirty="0" err="1" smtClean="0"/>
              <a:t>chan.send</a:t>
            </a:r>
            <a:r>
              <a:rPr lang="en-US" dirty="0"/>
              <a:t>(</a:t>
            </a:r>
            <a:r>
              <a:rPr lang="en-US" dirty="0" err="1"/>
              <a:t>val</a:t>
            </a:r>
            <a:r>
              <a:rPr lang="en-US" dirty="0"/>
              <a:t>)</a:t>
            </a:r>
            <a:r>
              <a:rPr lang="en-US" dirty="0" smtClean="0"/>
              <a:t>; }</a:t>
            </a:r>
            <a:endParaRPr lang="en-US" dirty="0"/>
          </a:p>
          <a:p>
            <a:r>
              <a:rPr lang="en-US" dirty="0"/>
              <a:t>          });</a:t>
            </a:r>
          </a:p>
          <a:p>
            <a:r>
              <a:rPr lang="en-US" dirty="0"/>
              <a:t>	n += 1;</a:t>
            </a:r>
          </a:p>
          <a:p>
            <a:r>
              <a:rPr lang="en-US" dirty="0"/>
              <a:t>    }</a:t>
            </a:r>
          </a:p>
          <a:p>
            <a:endParaRPr lang="en-US" dirty="0"/>
          </a:p>
          <a:p>
            <a:r>
              <a:rPr lang="cs-CZ" dirty="0"/>
              <a:t>    let n = </a:t>
            </a:r>
            <a:r>
              <a:rPr lang="cs-CZ" dirty="0" err="1"/>
              <a:t>port.recv</a:t>
            </a:r>
            <a:r>
              <a:rPr lang="cs-CZ" dirty="0"/>
              <a:t>();</a:t>
            </a:r>
          </a:p>
          <a:p>
            <a:r>
              <a:rPr lang="cs-CZ" dirty="0"/>
              <a:t>    n</a:t>
            </a:r>
          </a:p>
          <a:p>
            <a:r>
              <a:rPr lang="cs-CZ" dirty="0"/>
              <a:t>}</a:t>
            </a:r>
          </a:p>
        </p:txBody>
      </p:sp>
      <p:sp>
        <p:nvSpPr>
          <p:cNvPr id="4" name="TextBox 3"/>
          <p:cNvSpPr txBox="1"/>
          <p:nvPr/>
        </p:nvSpPr>
        <p:spPr>
          <a:xfrm>
            <a:off x="6917667" y="4629150"/>
            <a:ext cx="204857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smtClean="0"/>
              <a:t>Not going to work…</a:t>
            </a:r>
            <a:endParaRPr lang="en-US" dirty="0"/>
          </a:p>
        </p:txBody>
      </p:sp>
    </p:spTree>
    <p:extLst>
      <p:ext uri="{BB962C8B-B14F-4D97-AF65-F5344CB8AC3E}">
        <p14:creationId xmlns:p14="http://schemas.microsoft.com/office/powerpoint/2010/main" val="1121175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40" y="120927"/>
            <a:ext cx="8229600" cy="857250"/>
          </a:xfrm>
        </p:spPr>
        <p:txBody>
          <a:bodyPr/>
          <a:lstStyle/>
          <a:p>
            <a:r>
              <a:rPr lang="en-US" b="1" dirty="0" smtClean="0"/>
              <a:t>386</a:t>
            </a:r>
            <a:r>
              <a:rPr lang="en-US" dirty="0" smtClean="0"/>
              <a:t> Checkup</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a:t>
            </a:fld>
            <a:endParaRPr lang="en-US"/>
          </a:p>
        </p:txBody>
      </p:sp>
      <p:sp>
        <p:nvSpPr>
          <p:cNvPr id="13" name="Rectangle 12"/>
          <p:cNvSpPr/>
          <p:nvPr/>
        </p:nvSpPr>
        <p:spPr>
          <a:xfrm>
            <a:off x="5564514" y="1073069"/>
            <a:ext cx="1065926"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smtClean="0"/>
              <a:t>Dir</a:t>
            </a:r>
            <a:endParaRPr lang="en-US" dirty="0"/>
          </a:p>
        </p:txBody>
      </p:sp>
      <p:sp>
        <p:nvSpPr>
          <p:cNvPr id="14" name="Rectangle 13"/>
          <p:cNvSpPr/>
          <p:nvPr/>
        </p:nvSpPr>
        <p:spPr>
          <a:xfrm>
            <a:off x="6630440" y="1073069"/>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a:t>
            </a:r>
            <a:endParaRPr lang="en-US" dirty="0"/>
          </a:p>
        </p:txBody>
      </p:sp>
      <p:sp>
        <p:nvSpPr>
          <p:cNvPr id="15" name="Rectangle 14"/>
          <p:cNvSpPr/>
          <p:nvPr/>
        </p:nvSpPr>
        <p:spPr>
          <a:xfrm>
            <a:off x="7696366" y="1068380"/>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6" name="Rectangle 5"/>
          <p:cNvSpPr/>
          <p:nvPr/>
        </p:nvSpPr>
        <p:spPr>
          <a:xfrm>
            <a:off x="531681" y="1475488"/>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7" name="Rectangle 6"/>
          <p:cNvSpPr/>
          <p:nvPr/>
        </p:nvSpPr>
        <p:spPr>
          <a:xfrm>
            <a:off x="531682" y="2232872"/>
            <a:ext cx="1248969"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Directory</a:t>
            </a:r>
            <a:endParaRPr lang="en-US" sz="2000" dirty="0"/>
          </a:p>
        </p:txBody>
      </p:sp>
      <p:sp>
        <p:nvSpPr>
          <p:cNvPr id="8" name="Rectangle 7"/>
          <p:cNvSpPr/>
          <p:nvPr/>
        </p:nvSpPr>
        <p:spPr>
          <a:xfrm>
            <a:off x="2054361" y="2232872"/>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Table</a:t>
            </a:r>
            <a:endParaRPr lang="en-US" sz="2000" dirty="0"/>
          </a:p>
        </p:txBody>
      </p:sp>
      <p:sp>
        <p:nvSpPr>
          <p:cNvPr id="9" name="Rectangle 8"/>
          <p:cNvSpPr/>
          <p:nvPr/>
        </p:nvSpPr>
        <p:spPr>
          <a:xfrm>
            <a:off x="3842856" y="1220658"/>
            <a:ext cx="924991" cy="27213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cxnSp>
        <p:nvCxnSpPr>
          <p:cNvPr id="11" name="Elbow Connector 10"/>
          <p:cNvCxnSpPr>
            <a:endCxn id="16" idx="1"/>
          </p:cNvCxnSpPr>
          <p:nvPr/>
        </p:nvCxnSpPr>
        <p:spPr>
          <a:xfrm rot="5400000">
            <a:off x="-163039" y="2407953"/>
            <a:ext cx="1598761" cy="209323"/>
          </a:xfrm>
          <a:prstGeom prst="bentConnector4">
            <a:avLst>
              <a:gd name="adj1" fmla="val 47398"/>
              <a:gd name="adj2" fmla="val 20920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31682" y="3228783"/>
            <a:ext cx="1248969" cy="1664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100"/>
          </a:p>
        </p:txBody>
      </p:sp>
      <p:sp>
        <p:nvSpPr>
          <p:cNvPr id="20" name="Rectangle 19"/>
          <p:cNvSpPr/>
          <p:nvPr/>
        </p:nvSpPr>
        <p:spPr>
          <a:xfrm>
            <a:off x="2054361" y="2547938"/>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20 bits </a:t>
            </a:r>
            <a:r>
              <a:rPr lang="en-US" sz="1000" dirty="0" err="1" smtClean="0"/>
              <a:t>addr</a:t>
            </a:r>
            <a:r>
              <a:rPr lang="en-US" sz="1000" dirty="0" smtClean="0"/>
              <a:t> / 12 bits flags</a:t>
            </a:r>
            <a:endParaRPr lang="en-US" sz="1000" dirty="0"/>
          </a:p>
        </p:txBody>
      </p:sp>
      <p:cxnSp>
        <p:nvCxnSpPr>
          <p:cNvPr id="22" name="Elbow Connector 21"/>
          <p:cNvCxnSpPr>
            <a:stCxn id="16" idx="3"/>
            <a:endCxn id="20" idx="1"/>
          </p:cNvCxnSpPr>
          <p:nvPr/>
        </p:nvCxnSpPr>
        <p:spPr>
          <a:xfrm flipV="1">
            <a:off x="1780647" y="2657894"/>
            <a:ext cx="273714" cy="65409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3624243" y="2657894"/>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842856" y="2767850"/>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32" name="Rectangle 31"/>
          <p:cNvSpPr/>
          <p:nvPr/>
        </p:nvSpPr>
        <p:spPr>
          <a:xfrm>
            <a:off x="3842856" y="3032645"/>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34" name="TextBox 33"/>
          <p:cNvSpPr txBox="1"/>
          <p:nvPr/>
        </p:nvSpPr>
        <p:spPr>
          <a:xfrm>
            <a:off x="7706459" y="1343423"/>
            <a:ext cx="1159392" cy="646331"/>
          </a:xfrm>
          <a:prstGeom prst="rect">
            <a:avLst/>
          </a:prstGeom>
          <a:noFill/>
        </p:spPr>
        <p:txBody>
          <a:bodyPr wrap="none" rtlCol="0">
            <a:spAutoFit/>
          </a:bodyPr>
          <a:lstStyle/>
          <a:p>
            <a:pPr algn="ctr"/>
            <a:r>
              <a:rPr lang="en-US" dirty="0" smtClean="0"/>
              <a:t>12 bits</a:t>
            </a:r>
          </a:p>
          <a:p>
            <a:pPr algn="ctr"/>
            <a:r>
              <a:rPr lang="en-US" dirty="0" smtClean="0"/>
              <a:t>(4K pages)</a:t>
            </a:r>
            <a:endParaRPr lang="en-US" dirty="0"/>
          </a:p>
        </p:txBody>
      </p:sp>
      <p:sp>
        <p:nvSpPr>
          <p:cNvPr id="35" name="TextBox 34"/>
          <p:cNvSpPr txBox="1"/>
          <p:nvPr/>
        </p:nvSpPr>
        <p:spPr>
          <a:xfrm>
            <a:off x="5536623" y="1358340"/>
            <a:ext cx="1181032" cy="646331"/>
          </a:xfrm>
          <a:prstGeom prst="rect">
            <a:avLst/>
          </a:prstGeom>
          <a:noFill/>
        </p:spPr>
        <p:txBody>
          <a:bodyPr wrap="none" rtlCol="0">
            <a:spAutoFit/>
          </a:bodyPr>
          <a:lstStyle/>
          <a:p>
            <a:pPr algn="ctr"/>
            <a:r>
              <a:rPr lang="en-US" dirty="0" smtClean="0"/>
              <a:t>10 bits</a:t>
            </a:r>
          </a:p>
          <a:p>
            <a:pPr algn="ctr"/>
            <a:r>
              <a:rPr lang="en-US" dirty="0" smtClean="0"/>
              <a:t>(1K tables)</a:t>
            </a:r>
            <a:endParaRPr lang="en-US" dirty="0"/>
          </a:p>
        </p:txBody>
      </p:sp>
      <p:sp>
        <p:nvSpPr>
          <p:cNvPr id="36" name="TextBox 35"/>
          <p:cNvSpPr txBox="1"/>
          <p:nvPr/>
        </p:nvSpPr>
        <p:spPr>
          <a:xfrm>
            <a:off x="6571373" y="1343423"/>
            <a:ext cx="1265791" cy="646331"/>
          </a:xfrm>
          <a:prstGeom prst="rect">
            <a:avLst/>
          </a:prstGeom>
          <a:noFill/>
        </p:spPr>
        <p:txBody>
          <a:bodyPr wrap="none" rtlCol="0">
            <a:spAutoFit/>
          </a:bodyPr>
          <a:lstStyle/>
          <a:p>
            <a:pPr algn="ctr"/>
            <a:r>
              <a:rPr lang="en-US" dirty="0" smtClean="0"/>
              <a:t>10 bits</a:t>
            </a:r>
          </a:p>
          <a:p>
            <a:pPr algn="ctr"/>
            <a:r>
              <a:rPr lang="en-US" dirty="0" smtClean="0"/>
              <a:t>(1K entries)</a:t>
            </a:r>
            <a:endParaRPr lang="en-US" dirty="0"/>
          </a:p>
        </p:txBody>
      </p:sp>
      <p:sp>
        <p:nvSpPr>
          <p:cNvPr id="37" name="TextBox 36"/>
          <p:cNvSpPr txBox="1"/>
          <p:nvPr/>
        </p:nvSpPr>
        <p:spPr>
          <a:xfrm>
            <a:off x="6023093" y="646601"/>
            <a:ext cx="2108269" cy="369332"/>
          </a:xfrm>
          <a:prstGeom prst="rect">
            <a:avLst/>
          </a:prstGeom>
          <a:noFill/>
        </p:spPr>
        <p:txBody>
          <a:bodyPr wrap="none" rtlCol="0">
            <a:spAutoFit/>
          </a:bodyPr>
          <a:lstStyle/>
          <a:p>
            <a:r>
              <a:rPr lang="en-US" dirty="0" smtClean="0"/>
              <a:t>32-bit linear address</a:t>
            </a:r>
            <a:endParaRPr lang="en-US" dirty="0"/>
          </a:p>
        </p:txBody>
      </p:sp>
      <p:sp>
        <p:nvSpPr>
          <p:cNvPr id="10" name="TextBox 9"/>
          <p:cNvSpPr txBox="1"/>
          <p:nvPr/>
        </p:nvSpPr>
        <p:spPr>
          <a:xfrm>
            <a:off x="1538970" y="4209255"/>
            <a:ext cx="6192511"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400" i="1" dirty="0" smtClean="0"/>
              <a:t>How big is the page table on my MacBook Pro?</a:t>
            </a:r>
            <a:endParaRPr lang="en-US" sz="2400" i="1" dirty="0"/>
          </a:p>
        </p:txBody>
      </p:sp>
      <p:sp>
        <p:nvSpPr>
          <p:cNvPr id="3" name="TextBox 2"/>
          <p:cNvSpPr txBox="1"/>
          <p:nvPr/>
        </p:nvSpPr>
        <p:spPr>
          <a:xfrm>
            <a:off x="5029200" y="2266951"/>
            <a:ext cx="3839948" cy="1384995"/>
          </a:xfrm>
          <a:prstGeom prst="rect">
            <a:avLst/>
          </a:prstGeom>
          <a:noFill/>
        </p:spPr>
        <p:txBody>
          <a:bodyPr wrap="square" rtlCol="0">
            <a:spAutoFit/>
          </a:bodyPr>
          <a:lstStyle/>
          <a:p>
            <a:r>
              <a:rPr lang="en-US" sz="2800" dirty="0" smtClean="0"/>
              <a:t>   1024 entries </a:t>
            </a:r>
          </a:p>
          <a:p>
            <a:r>
              <a:rPr lang="en-US" sz="2800" dirty="0" smtClean="0"/>
              <a:t>× 4 bytes/entry </a:t>
            </a:r>
          </a:p>
          <a:p>
            <a:r>
              <a:rPr lang="en-US" sz="2800" dirty="0" smtClean="0"/>
              <a:t>= 4096 bytes = 1 page </a:t>
            </a:r>
            <a:endParaRPr lang="en-US" sz="2800" dirty="0"/>
          </a:p>
        </p:txBody>
      </p:sp>
      <p:sp>
        <p:nvSpPr>
          <p:cNvPr id="4" name="TextBox 3"/>
          <p:cNvSpPr txBox="1"/>
          <p:nvPr/>
        </p:nvSpPr>
        <p:spPr>
          <a:xfrm>
            <a:off x="531682" y="461935"/>
            <a:ext cx="1256381" cy="400110"/>
          </a:xfrm>
          <a:prstGeom prst="rect">
            <a:avLst/>
          </a:prstGeom>
          <a:noFill/>
        </p:spPr>
        <p:txBody>
          <a:bodyPr wrap="none" rtlCol="0">
            <a:spAutoFit/>
          </a:bodyPr>
          <a:lstStyle/>
          <a:p>
            <a:r>
              <a:rPr lang="en-US" sz="2000" dirty="0" smtClean="0"/>
              <a:t>2</a:t>
            </a:r>
            <a:r>
              <a:rPr lang="en-US" sz="2000" baseline="30000" dirty="0"/>
              <a:t>2</a:t>
            </a:r>
            <a:r>
              <a:rPr lang="en-US" sz="2000" baseline="30000" dirty="0" smtClean="0"/>
              <a:t>2 </a:t>
            </a:r>
            <a:r>
              <a:rPr lang="en-US" sz="2000" dirty="0" smtClean="0"/>
              <a:t>&lt; 4.3M </a:t>
            </a:r>
            <a:endParaRPr lang="en-US" sz="2000" dirty="0"/>
          </a:p>
        </p:txBody>
      </p:sp>
    </p:spTree>
    <p:extLst>
      <p:ext uri="{BB962C8B-B14F-4D97-AF65-F5344CB8AC3E}">
        <p14:creationId xmlns:p14="http://schemas.microsoft.com/office/powerpoint/2010/main" val="165443329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39</a:t>
            </a:fld>
            <a:endParaRPr lang="en-US"/>
          </a:p>
        </p:txBody>
      </p:sp>
      <p:sp>
        <p:nvSpPr>
          <p:cNvPr id="3" name="Rectangle 2"/>
          <p:cNvSpPr/>
          <p:nvPr/>
        </p:nvSpPr>
        <p:spPr>
          <a:xfrm>
            <a:off x="247192" y="150616"/>
            <a:ext cx="5086807" cy="4616648"/>
          </a:xfrm>
          <a:prstGeom prst="rect">
            <a:avLst/>
          </a:prstGeom>
          <a:solidFill>
            <a:srgbClr val="DDD9C3"/>
          </a:solidFill>
        </p:spPr>
        <p:txBody>
          <a:bodyPr wrap="square">
            <a:spAutoFit/>
          </a:bodyPr>
          <a:lstStyle/>
          <a:p>
            <a:r>
              <a:rPr lang="en-US" sz="1400" dirty="0" err="1"/>
              <a:t>fn</a:t>
            </a:r>
            <a:r>
              <a:rPr lang="en-US" sz="1400" dirty="0"/>
              <a:t> </a:t>
            </a:r>
            <a:r>
              <a:rPr lang="en-US" sz="1400" dirty="0" err="1"/>
              <a:t>find_collatz</a:t>
            </a:r>
            <a:r>
              <a:rPr lang="en-US" sz="1400" dirty="0"/>
              <a:t>(k: </a:t>
            </a:r>
            <a:r>
              <a:rPr lang="en-US" sz="1400" dirty="0" err="1"/>
              <a:t>int</a:t>
            </a:r>
            <a:r>
              <a:rPr lang="en-US" sz="1400" dirty="0"/>
              <a:t>) -&gt; </a:t>
            </a:r>
            <a:r>
              <a:rPr lang="en-US" sz="1400" dirty="0" err="1"/>
              <a:t>int</a:t>
            </a:r>
            <a:r>
              <a:rPr lang="en-US" sz="1400" dirty="0"/>
              <a:t> {</a:t>
            </a:r>
          </a:p>
          <a:p>
            <a:r>
              <a:rPr lang="cs-CZ" sz="1400" dirty="0" smtClean="0"/>
              <a:t>    let </a:t>
            </a:r>
            <a:r>
              <a:rPr lang="cs-CZ" sz="1400" dirty="0" err="1"/>
              <a:t>mut</a:t>
            </a:r>
            <a:r>
              <a:rPr lang="cs-CZ" sz="1400" dirty="0"/>
              <a:t> n = 1;</a:t>
            </a:r>
          </a:p>
          <a:p>
            <a:r>
              <a:rPr lang="en-US" sz="1400" dirty="0"/>
              <a:t>    let </a:t>
            </a:r>
            <a:r>
              <a:rPr lang="en-US" sz="1400" dirty="0" err="1"/>
              <a:t>max_tasks</a:t>
            </a:r>
            <a:r>
              <a:rPr lang="en-US" sz="1400" dirty="0"/>
              <a:t> = 7; // keep all my cores busy                                                                                                                                                                                            </a:t>
            </a:r>
          </a:p>
          <a:p>
            <a:endParaRPr lang="en-US" sz="1400" dirty="0"/>
          </a:p>
          <a:p>
            <a:r>
              <a:rPr lang="en-US" sz="1400" dirty="0"/>
              <a:t>    let </a:t>
            </a:r>
            <a:r>
              <a:rPr lang="en-US" sz="1400" dirty="0" err="1"/>
              <a:t>mut</a:t>
            </a:r>
            <a:r>
              <a:rPr lang="en-US" sz="1400" dirty="0"/>
              <a:t> </a:t>
            </a:r>
            <a:r>
              <a:rPr lang="en-US" sz="1400" dirty="0" err="1"/>
              <a:t>found_result</a:t>
            </a:r>
            <a:r>
              <a:rPr lang="en-US" sz="1400" dirty="0"/>
              <a:t> = false;</a:t>
            </a:r>
          </a:p>
          <a:p>
            <a:r>
              <a:rPr lang="en-US" sz="1400" dirty="0"/>
              <a:t>    let </a:t>
            </a:r>
            <a:r>
              <a:rPr lang="en-US" sz="1400" dirty="0" err="1"/>
              <a:t>mut</a:t>
            </a:r>
            <a:r>
              <a:rPr lang="en-US" sz="1400" dirty="0"/>
              <a:t> result = -1; // need to initialize                                                                                                                                                                                              </a:t>
            </a:r>
          </a:p>
          <a:p>
            <a:endParaRPr lang="en-US" sz="1400" dirty="0"/>
          </a:p>
          <a:p>
            <a:r>
              <a:rPr lang="en-US" sz="1400" dirty="0"/>
              <a:t>    while !</a:t>
            </a:r>
            <a:r>
              <a:rPr lang="en-US" sz="1400" dirty="0" err="1"/>
              <a:t>found_result</a:t>
            </a:r>
            <a:r>
              <a:rPr lang="en-US" sz="1400" dirty="0"/>
              <a:t> {</a:t>
            </a:r>
          </a:p>
          <a:p>
            <a:r>
              <a:rPr lang="en-US" sz="1400" dirty="0"/>
              <a:t>        let </a:t>
            </a:r>
            <a:r>
              <a:rPr lang="en-US" sz="1400" dirty="0" err="1"/>
              <a:t>mut</a:t>
            </a:r>
            <a:r>
              <a:rPr lang="en-US" sz="1400" dirty="0"/>
              <a:t> ports = ~[];</a:t>
            </a:r>
          </a:p>
          <a:p>
            <a:endParaRPr lang="en-US" sz="1400" dirty="0"/>
          </a:p>
          <a:p>
            <a:r>
              <a:rPr lang="it-IT" sz="1400" dirty="0"/>
              <a:t>        for i in </a:t>
            </a:r>
            <a:r>
              <a:rPr lang="it-IT" sz="1400" dirty="0" err="1"/>
              <a:t>range</a:t>
            </a:r>
            <a:r>
              <a:rPr lang="it-IT" sz="1400" dirty="0"/>
              <a:t>(0, </a:t>
            </a:r>
            <a:r>
              <a:rPr lang="it-IT" sz="1400" dirty="0" err="1"/>
              <a:t>max_tasks</a:t>
            </a:r>
            <a:r>
              <a:rPr lang="it-IT" sz="1400" dirty="0"/>
              <a:t>) {</a:t>
            </a:r>
          </a:p>
          <a:p>
            <a:r>
              <a:rPr lang="cs-CZ" sz="1400" dirty="0"/>
              <a:t>            let val = n + i;</a:t>
            </a:r>
          </a:p>
          <a:p>
            <a:r>
              <a:rPr lang="en-US" sz="1400" dirty="0"/>
              <a:t>            let (port, </a:t>
            </a:r>
            <a:r>
              <a:rPr lang="en-US" sz="1400" dirty="0" err="1"/>
              <a:t>chan</a:t>
            </a:r>
            <a:r>
              <a:rPr lang="en-US" sz="1400" dirty="0"/>
              <a:t>) : (Port&lt;</a:t>
            </a:r>
            <a:r>
              <a:rPr lang="en-US" sz="1400" dirty="0" err="1"/>
              <a:t>int</a:t>
            </a:r>
            <a:r>
              <a:rPr lang="en-US" sz="1400" dirty="0"/>
              <a:t>&gt;, Chan&lt;</a:t>
            </a:r>
            <a:r>
              <a:rPr lang="en-US" sz="1400" dirty="0" err="1"/>
              <a:t>int</a:t>
            </a:r>
            <a:r>
              <a:rPr lang="en-US" sz="1400" dirty="0"/>
              <a:t>&gt;) = Chan::new();</a:t>
            </a:r>
          </a:p>
          <a:p>
            <a:r>
              <a:rPr lang="es-ES_tradnl" sz="1400" dirty="0"/>
              <a:t>            </a:t>
            </a:r>
            <a:r>
              <a:rPr lang="es-ES_tradnl" sz="1400" dirty="0" err="1"/>
              <a:t>ports.push</a:t>
            </a:r>
            <a:r>
              <a:rPr lang="es-ES_tradnl" sz="1400" dirty="0"/>
              <a:t>(</a:t>
            </a:r>
            <a:r>
              <a:rPr lang="es-ES_tradnl" sz="1400" dirty="0" err="1"/>
              <a:t>port</a:t>
            </a:r>
            <a:r>
              <a:rPr lang="es-ES_tradnl" sz="1400" dirty="0"/>
              <a:t>);</a:t>
            </a:r>
          </a:p>
          <a:p>
            <a:endParaRPr lang="es-ES_tradnl" sz="1400" dirty="0"/>
          </a:p>
          <a:p>
            <a:r>
              <a:rPr lang="pl-PL" sz="1400" dirty="0"/>
              <a:t>            </a:t>
            </a:r>
            <a:r>
              <a:rPr lang="pl-PL" sz="1400" dirty="0" err="1"/>
              <a:t>spawn</a:t>
            </a:r>
            <a:r>
              <a:rPr lang="pl-PL" sz="1400" dirty="0"/>
              <a:t>(proc() {</a:t>
            </a:r>
          </a:p>
          <a:p>
            <a:r>
              <a:rPr lang="en-US" sz="1400" dirty="0"/>
              <a:t>               let steps = </a:t>
            </a:r>
            <a:r>
              <a:rPr lang="en-US" sz="1400" dirty="0" err="1"/>
              <a:t>collatz_steps</a:t>
            </a:r>
            <a:r>
              <a:rPr lang="en-US" sz="1400" dirty="0"/>
              <a:t>(</a:t>
            </a:r>
            <a:r>
              <a:rPr lang="en-US" sz="1400" dirty="0" err="1"/>
              <a:t>val</a:t>
            </a:r>
            <a:r>
              <a:rPr lang="en-US" sz="1400" dirty="0"/>
              <a:t>);</a:t>
            </a:r>
          </a:p>
          <a:p>
            <a:r>
              <a:rPr lang="en-US" sz="1400" dirty="0"/>
              <a:t>               </a:t>
            </a:r>
            <a:r>
              <a:rPr lang="en-US" sz="1400" dirty="0" err="1"/>
              <a:t>println</a:t>
            </a:r>
            <a:r>
              <a:rPr lang="en-US" sz="1400" dirty="0"/>
              <a:t>!("Result for {}: {}", </a:t>
            </a:r>
            <a:r>
              <a:rPr lang="en-US" sz="1400" dirty="0" err="1"/>
              <a:t>val</a:t>
            </a:r>
            <a:r>
              <a:rPr lang="en-US" sz="1400" dirty="0"/>
              <a:t>, steps);</a:t>
            </a:r>
          </a:p>
          <a:p>
            <a:r>
              <a:rPr lang="en-US" sz="1400" dirty="0"/>
              <a:t>               </a:t>
            </a:r>
            <a:r>
              <a:rPr lang="en-US" sz="1400" dirty="0" err="1"/>
              <a:t>chan.send</a:t>
            </a:r>
            <a:r>
              <a:rPr lang="en-US" sz="1400" dirty="0"/>
              <a:t>(steps);</a:t>
            </a:r>
          </a:p>
          <a:p>
            <a:r>
              <a:rPr lang="en-US" sz="1400" dirty="0"/>
              <a:t>            });</a:t>
            </a:r>
          </a:p>
          <a:p>
            <a:r>
              <a:rPr lang="en-US" sz="1400" dirty="0"/>
              <a:t>        </a:t>
            </a:r>
            <a:r>
              <a:rPr lang="en-US" sz="1400" dirty="0" smtClean="0"/>
              <a:t>}</a:t>
            </a:r>
            <a:r>
              <a:rPr lang="it-IT" sz="1400" dirty="0" smtClean="0"/>
              <a:t>       </a:t>
            </a:r>
            <a:endParaRPr lang="cs-CZ" sz="1400" dirty="0"/>
          </a:p>
        </p:txBody>
      </p:sp>
      <p:sp>
        <p:nvSpPr>
          <p:cNvPr id="5" name="Rectangle 4"/>
          <p:cNvSpPr/>
          <p:nvPr/>
        </p:nvSpPr>
        <p:spPr>
          <a:xfrm>
            <a:off x="5500414" y="385143"/>
            <a:ext cx="3485929" cy="3970318"/>
          </a:xfrm>
          <a:prstGeom prst="rect">
            <a:avLst/>
          </a:prstGeom>
          <a:solidFill>
            <a:srgbClr val="DDD9C3"/>
          </a:solidFill>
        </p:spPr>
        <p:txBody>
          <a:bodyPr wrap="square">
            <a:spAutoFit/>
          </a:bodyPr>
          <a:lstStyle/>
          <a:p>
            <a:r>
              <a:rPr lang="it-IT" dirty="0"/>
              <a:t> for i in </a:t>
            </a:r>
            <a:r>
              <a:rPr lang="it-IT" dirty="0" err="1"/>
              <a:t>range</a:t>
            </a:r>
            <a:r>
              <a:rPr lang="it-IT" dirty="0"/>
              <a:t>(0, </a:t>
            </a:r>
            <a:r>
              <a:rPr lang="it-IT" dirty="0" err="1"/>
              <a:t>max_tasks</a:t>
            </a:r>
            <a:r>
              <a:rPr lang="it-IT" dirty="0"/>
              <a:t>) {</a:t>
            </a:r>
          </a:p>
          <a:p>
            <a:r>
              <a:rPr lang="cs-CZ" dirty="0"/>
              <a:t>            let port = </a:t>
            </a:r>
            <a:r>
              <a:rPr lang="cs-CZ" dirty="0" err="1"/>
              <a:t>ports.pop</a:t>
            </a:r>
            <a:r>
              <a:rPr lang="cs-CZ" dirty="0"/>
              <a:t>();</a:t>
            </a:r>
          </a:p>
          <a:p>
            <a:r>
              <a:rPr lang="cs-CZ" dirty="0"/>
              <a:t>            let </a:t>
            </a:r>
            <a:r>
              <a:rPr lang="cs-CZ" dirty="0" err="1"/>
              <a:t>steps</a:t>
            </a:r>
            <a:r>
              <a:rPr lang="cs-CZ" dirty="0"/>
              <a:t> = </a:t>
            </a:r>
            <a:r>
              <a:rPr lang="cs-CZ" dirty="0" err="1"/>
              <a:t>port.recv</a:t>
            </a:r>
            <a:r>
              <a:rPr lang="cs-CZ" dirty="0"/>
              <a:t>();</a:t>
            </a:r>
          </a:p>
          <a:p>
            <a:r>
              <a:rPr lang="en-US" dirty="0"/>
              <a:t>            if steps &gt; k {</a:t>
            </a:r>
          </a:p>
          <a:p>
            <a:r>
              <a:rPr lang="en-US" dirty="0"/>
              <a:t>                </a:t>
            </a:r>
            <a:r>
              <a:rPr lang="en-US" dirty="0" err="1"/>
              <a:t>found_result</a:t>
            </a:r>
            <a:r>
              <a:rPr lang="en-US" dirty="0"/>
              <a:t> = true;</a:t>
            </a:r>
          </a:p>
          <a:p>
            <a:r>
              <a:rPr lang="fi-FI" dirty="0"/>
              <a:t>                </a:t>
            </a:r>
            <a:r>
              <a:rPr lang="fi-FI" dirty="0" err="1"/>
              <a:t>result</a:t>
            </a:r>
            <a:r>
              <a:rPr lang="fi-FI" dirty="0"/>
              <a:t> = n + i;</a:t>
            </a:r>
          </a:p>
          <a:p>
            <a:r>
              <a:rPr lang="fi-FI" dirty="0"/>
              <a:t>            }</a:t>
            </a:r>
          </a:p>
          <a:p>
            <a:r>
              <a:rPr lang="fi-FI" dirty="0"/>
              <a:t>        }</a:t>
            </a:r>
          </a:p>
          <a:p>
            <a:r>
              <a:rPr lang="fi-FI" dirty="0"/>
              <a:t>        n += </a:t>
            </a:r>
            <a:r>
              <a:rPr lang="fi-FI" dirty="0" err="1"/>
              <a:t>max_tasks</a:t>
            </a:r>
            <a:r>
              <a:rPr lang="fi-FI" dirty="0"/>
              <a:t>;</a:t>
            </a:r>
          </a:p>
          <a:p>
            <a:r>
              <a:rPr lang="fi-FI" dirty="0"/>
              <a:t>    }</a:t>
            </a:r>
          </a:p>
          <a:p>
            <a:endParaRPr lang="fi-FI" dirty="0"/>
          </a:p>
          <a:p>
            <a:r>
              <a:rPr lang="nb-NO" dirty="0"/>
              <a:t>    </a:t>
            </a:r>
            <a:r>
              <a:rPr lang="nb-NO" dirty="0" err="1"/>
              <a:t>assert</a:t>
            </a:r>
            <a:r>
              <a:rPr lang="nb-NO" dirty="0"/>
              <a:t>!(</a:t>
            </a:r>
            <a:r>
              <a:rPr lang="nb-NO" dirty="0" err="1"/>
              <a:t>result</a:t>
            </a:r>
            <a:r>
              <a:rPr lang="nb-NO" dirty="0"/>
              <a:t> != -1);</a:t>
            </a:r>
          </a:p>
          <a:p>
            <a:r>
              <a:rPr lang="nb-NO" dirty="0"/>
              <a:t>    </a:t>
            </a:r>
            <a:r>
              <a:rPr lang="nb-NO" dirty="0" err="1"/>
              <a:t>result</a:t>
            </a:r>
            <a:endParaRPr lang="nb-NO" dirty="0"/>
          </a:p>
          <a:p>
            <a:r>
              <a:rPr lang="nb-NO" dirty="0"/>
              <a:t>}</a:t>
            </a:r>
            <a:endParaRPr lang="cs-CZ" dirty="0"/>
          </a:p>
        </p:txBody>
      </p:sp>
    </p:spTree>
    <p:extLst>
      <p:ext uri="{BB962C8B-B14F-4D97-AF65-F5344CB8AC3E}">
        <p14:creationId xmlns:p14="http://schemas.microsoft.com/office/powerpoint/2010/main" val="888293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40</a:t>
            </a:fld>
            <a:endParaRPr lang="en-US"/>
          </a:p>
        </p:txBody>
      </p:sp>
      <p:sp>
        <p:nvSpPr>
          <p:cNvPr id="5" name="TextBox 4"/>
          <p:cNvSpPr txBox="1"/>
          <p:nvPr/>
        </p:nvSpPr>
        <p:spPr>
          <a:xfrm>
            <a:off x="882672" y="3238281"/>
            <a:ext cx="250982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b="1" dirty="0" smtClean="0"/>
              <a:t>PS2 is Due Sunday</a:t>
            </a:r>
            <a:endParaRPr lang="en-US" sz="2400" b="1" dirty="0"/>
          </a:p>
        </p:txBody>
      </p:sp>
      <p:sp>
        <p:nvSpPr>
          <p:cNvPr id="6" name="TextBox 5"/>
          <p:cNvSpPr txBox="1"/>
          <p:nvPr/>
        </p:nvSpPr>
        <p:spPr>
          <a:xfrm>
            <a:off x="3897629" y="1899454"/>
            <a:ext cx="4627217" cy="156966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b="1" dirty="0" smtClean="0"/>
              <a:t>Exam 1 is out after class Tuesday (Feb 11) due 11:59pm Thursday (Feb 13) – open resources, most questions will be taken from notes</a:t>
            </a:r>
            <a:endParaRPr lang="en-US" sz="2400" b="1" dirty="0"/>
          </a:p>
        </p:txBody>
      </p:sp>
      <p:sp>
        <p:nvSpPr>
          <p:cNvPr id="7" name="TextBox 6"/>
          <p:cNvSpPr txBox="1"/>
          <p:nvPr/>
        </p:nvSpPr>
        <p:spPr>
          <a:xfrm>
            <a:off x="618432" y="1483956"/>
            <a:ext cx="2953078" cy="1200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b="1" dirty="0" smtClean="0"/>
              <a:t>Everyone should have scheduled PS2 demo!</a:t>
            </a:r>
            <a:endParaRPr lang="en-US" sz="2400" b="1" dirty="0"/>
          </a:p>
        </p:txBody>
      </p:sp>
      <p:sp>
        <p:nvSpPr>
          <p:cNvPr id="8" name="TextBox 7"/>
          <p:cNvSpPr txBox="1"/>
          <p:nvPr/>
        </p:nvSpPr>
        <p:spPr>
          <a:xfrm>
            <a:off x="4394441" y="3566936"/>
            <a:ext cx="4130405" cy="12003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400" dirty="0" smtClean="0"/>
              <a:t>or…</a:t>
            </a:r>
            <a:r>
              <a:rPr lang="en-US" sz="2400" b="1" dirty="0" smtClean="0"/>
              <a:t>Challenge:</a:t>
            </a:r>
            <a:r>
              <a:rPr lang="en-US" sz="2400" dirty="0" smtClean="0"/>
              <a:t> make a good multi-tasking </a:t>
            </a:r>
            <a:r>
              <a:rPr lang="en-US" sz="2400" dirty="0" err="1" smtClean="0"/>
              <a:t>find_collatz</a:t>
            </a:r>
            <a:r>
              <a:rPr lang="en-US" sz="2400" dirty="0" smtClean="0"/>
              <a:t> (at least 6x speedup)</a:t>
            </a:r>
            <a:endParaRPr lang="en-US" sz="2400" dirty="0"/>
          </a:p>
        </p:txBody>
      </p:sp>
    </p:spTree>
    <p:extLst>
      <p:ext uri="{BB962C8B-B14F-4D97-AF65-F5344CB8AC3E}">
        <p14:creationId xmlns:p14="http://schemas.microsoft.com/office/powerpoint/2010/main" val="715147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205979"/>
            <a:ext cx="4614041" cy="857250"/>
          </a:xfrm>
        </p:spPr>
        <p:txBody>
          <a:bodyPr/>
          <a:lstStyle/>
          <a:p>
            <a:r>
              <a:rPr lang="en-US" dirty="0" smtClean="0"/>
              <a:t>Intel 386</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4</a:t>
            </a:fld>
            <a:endParaRPr lang="en-US"/>
          </a:p>
        </p:txBody>
      </p:sp>
      <p:sp>
        <p:nvSpPr>
          <p:cNvPr id="4" name="TextBox 3"/>
          <p:cNvSpPr txBox="1"/>
          <p:nvPr/>
        </p:nvSpPr>
        <p:spPr>
          <a:xfrm>
            <a:off x="1146454" y="948462"/>
            <a:ext cx="3671598" cy="954107"/>
          </a:xfrm>
          <a:prstGeom prst="rect">
            <a:avLst/>
          </a:prstGeom>
          <a:noFill/>
        </p:spPr>
        <p:txBody>
          <a:bodyPr wrap="none" rtlCol="0">
            <a:spAutoFit/>
          </a:bodyPr>
          <a:lstStyle/>
          <a:p>
            <a:r>
              <a:rPr lang="en-US" sz="2800" dirty="0" smtClean="0"/>
              <a:t>386 introduced in 1985:</a:t>
            </a:r>
          </a:p>
          <a:p>
            <a:r>
              <a:rPr lang="en-US" sz="2800" dirty="0" smtClean="0"/>
              <a:t>1 MB </a:t>
            </a:r>
            <a:r>
              <a:rPr lang="en-US" sz="2800" dirty="0" smtClean="0">
                <a:sym typeface="Symbol"/>
              </a:rPr>
              <a:t> $500</a:t>
            </a:r>
            <a:r>
              <a:rPr lang="en-US" sz="2800" dirty="0" smtClean="0"/>
              <a:t>  </a:t>
            </a:r>
          </a:p>
        </p:txBody>
      </p:sp>
      <p:pic>
        <p:nvPicPr>
          <p:cNvPr id="5" name="Picture 4"/>
          <p:cNvPicPr>
            <a:picLocks noChangeAspect="1"/>
          </p:cNvPicPr>
          <p:nvPr/>
        </p:nvPicPr>
        <p:blipFill>
          <a:blip r:embed="rId2"/>
          <a:stretch>
            <a:fillRect/>
          </a:stretch>
        </p:blipFill>
        <p:spPr>
          <a:xfrm>
            <a:off x="5763985" y="402898"/>
            <a:ext cx="2728181" cy="3199086"/>
          </a:xfrm>
          <a:prstGeom prst="rect">
            <a:avLst/>
          </a:prstGeom>
        </p:spPr>
      </p:pic>
      <p:sp>
        <p:nvSpPr>
          <p:cNvPr id="6" name="Rectangle 5"/>
          <p:cNvSpPr/>
          <p:nvPr/>
        </p:nvSpPr>
        <p:spPr>
          <a:xfrm>
            <a:off x="5680817" y="3429906"/>
            <a:ext cx="3035694" cy="1200329"/>
          </a:xfrm>
          <a:prstGeom prst="rect">
            <a:avLst/>
          </a:prstGeom>
        </p:spPr>
        <p:txBody>
          <a:bodyPr wrap="none">
            <a:spAutoFit/>
          </a:bodyPr>
          <a:lstStyle/>
          <a:p>
            <a:pPr algn="ctr"/>
            <a:r>
              <a:rPr lang="en-US" b="1" dirty="0" smtClean="0"/>
              <a:t>Original Macintosh (Jan 1984)</a:t>
            </a:r>
          </a:p>
          <a:p>
            <a:pPr algn="ctr"/>
            <a:r>
              <a:rPr lang="en-US" b="1" dirty="0" smtClean="0"/>
              <a:t>$2495</a:t>
            </a:r>
          </a:p>
          <a:p>
            <a:pPr algn="ctr"/>
            <a:r>
              <a:rPr lang="en-US" b="1" dirty="0" smtClean="0"/>
              <a:t>128KB RAM</a:t>
            </a:r>
          </a:p>
          <a:p>
            <a:pPr algn="ctr"/>
            <a:r>
              <a:rPr lang="en-US" dirty="0" smtClean="0"/>
              <a:t>(later in 1984: 512K version)</a:t>
            </a:r>
            <a:endParaRPr lang="en-US" dirty="0"/>
          </a:p>
        </p:txBody>
      </p:sp>
      <p:pic>
        <p:nvPicPr>
          <p:cNvPr id="7" name="Picture 6"/>
          <p:cNvPicPr>
            <a:picLocks noChangeAspect="1"/>
          </p:cNvPicPr>
          <p:nvPr/>
        </p:nvPicPr>
        <p:blipFill>
          <a:blip r:embed="rId3"/>
          <a:stretch>
            <a:fillRect/>
          </a:stretch>
        </p:blipFill>
        <p:spPr>
          <a:xfrm>
            <a:off x="457202" y="2035338"/>
            <a:ext cx="1859423" cy="2789134"/>
          </a:xfrm>
          <a:prstGeom prst="rect">
            <a:avLst/>
          </a:prstGeom>
        </p:spPr>
      </p:pic>
      <p:sp>
        <p:nvSpPr>
          <p:cNvPr id="8" name="Rectangle 7"/>
          <p:cNvSpPr/>
          <p:nvPr/>
        </p:nvSpPr>
        <p:spPr>
          <a:xfrm>
            <a:off x="2473909" y="3004186"/>
            <a:ext cx="2535820" cy="646331"/>
          </a:xfrm>
          <a:prstGeom prst="rect">
            <a:avLst/>
          </a:prstGeom>
        </p:spPr>
        <p:txBody>
          <a:bodyPr wrap="none">
            <a:spAutoFit/>
          </a:bodyPr>
          <a:lstStyle/>
          <a:p>
            <a:r>
              <a:rPr lang="en-US" b="1" dirty="0" smtClean="0"/>
              <a:t>Windows 1.0 (Nov 1985)</a:t>
            </a:r>
          </a:p>
          <a:p>
            <a:r>
              <a:rPr lang="en-US" dirty="0" smtClean="0"/>
              <a:t>required 192 </a:t>
            </a:r>
            <a:r>
              <a:rPr lang="en-US" dirty="0"/>
              <a:t>KB of RAM</a:t>
            </a:r>
          </a:p>
        </p:txBody>
      </p:sp>
    </p:spTree>
    <p:extLst>
      <p:ext uri="{BB962C8B-B14F-4D97-AF65-F5344CB8AC3E}">
        <p14:creationId xmlns:p14="http://schemas.microsoft.com/office/powerpoint/2010/main" val="465083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40" y="120927"/>
            <a:ext cx="8229600" cy="857250"/>
          </a:xfrm>
        </p:spPr>
        <p:txBody>
          <a:bodyPr/>
          <a:lstStyle/>
          <a:p>
            <a:r>
              <a:rPr lang="en-US" b="1" dirty="0" smtClean="0"/>
              <a:t>386</a:t>
            </a:r>
            <a:r>
              <a:rPr lang="en-US" dirty="0" smtClean="0"/>
              <a:t> Design Checkup</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a:t>
            </a:fld>
            <a:endParaRPr lang="en-US"/>
          </a:p>
        </p:txBody>
      </p:sp>
      <p:sp>
        <p:nvSpPr>
          <p:cNvPr id="6" name="Rectangle 5"/>
          <p:cNvSpPr/>
          <p:nvPr/>
        </p:nvSpPr>
        <p:spPr>
          <a:xfrm>
            <a:off x="531681" y="1475488"/>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7" name="Rectangle 6"/>
          <p:cNvSpPr/>
          <p:nvPr/>
        </p:nvSpPr>
        <p:spPr>
          <a:xfrm>
            <a:off x="531682" y="2232872"/>
            <a:ext cx="1248969"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Directory</a:t>
            </a:r>
            <a:endParaRPr lang="en-US" sz="2000" dirty="0"/>
          </a:p>
        </p:txBody>
      </p:sp>
      <p:sp>
        <p:nvSpPr>
          <p:cNvPr id="8" name="Rectangle 7"/>
          <p:cNvSpPr/>
          <p:nvPr/>
        </p:nvSpPr>
        <p:spPr>
          <a:xfrm>
            <a:off x="2054361" y="2232872"/>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Table</a:t>
            </a:r>
            <a:endParaRPr lang="en-US" sz="2000" dirty="0"/>
          </a:p>
        </p:txBody>
      </p:sp>
      <p:sp>
        <p:nvSpPr>
          <p:cNvPr id="9" name="Rectangle 8"/>
          <p:cNvSpPr/>
          <p:nvPr/>
        </p:nvSpPr>
        <p:spPr>
          <a:xfrm>
            <a:off x="3842856" y="1220658"/>
            <a:ext cx="924991" cy="27213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cxnSp>
        <p:nvCxnSpPr>
          <p:cNvPr id="11" name="Elbow Connector 10"/>
          <p:cNvCxnSpPr>
            <a:endCxn id="16" idx="1"/>
          </p:cNvCxnSpPr>
          <p:nvPr/>
        </p:nvCxnSpPr>
        <p:spPr>
          <a:xfrm rot="5400000">
            <a:off x="-163039" y="2407953"/>
            <a:ext cx="1598761" cy="209323"/>
          </a:xfrm>
          <a:prstGeom prst="bentConnector4">
            <a:avLst>
              <a:gd name="adj1" fmla="val 47398"/>
              <a:gd name="adj2" fmla="val 20920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31682" y="3228783"/>
            <a:ext cx="1248969" cy="1664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100"/>
          </a:p>
        </p:txBody>
      </p:sp>
      <p:sp>
        <p:nvSpPr>
          <p:cNvPr id="20" name="Rectangle 19"/>
          <p:cNvSpPr/>
          <p:nvPr/>
        </p:nvSpPr>
        <p:spPr>
          <a:xfrm>
            <a:off x="2054361" y="2547938"/>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20 bits </a:t>
            </a:r>
            <a:r>
              <a:rPr lang="en-US" sz="1000" dirty="0" err="1" smtClean="0"/>
              <a:t>addr</a:t>
            </a:r>
            <a:r>
              <a:rPr lang="en-US" sz="1000" dirty="0" smtClean="0"/>
              <a:t> / 12 bits flags</a:t>
            </a:r>
            <a:endParaRPr lang="en-US" sz="1000" dirty="0"/>
          </a:p>
        </p:txBody>
      </p:sp>
      <p:cxnSp>
        <p:nvCxnSpPr>
          <p:cNvPr id="22" name="Elbow Connector 21"/>
          <p:cNvCxnSpPr>
            <a:stCxn id="16" idx="3"/>
            <a:endCxn id="20" idx="1"/>
          </p:cNvCxnSpPr>
          <p:nvPr/>
        </p:nvCxnSpPr>
        <p:spPr>
          <a:xfrm flipV="1">
            <a:off x="1780647" y="2657894"/>
            <a:ext cx="273714" cy="65409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3624243" y="2657894"/>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842856" y="2767850"/>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32" name="Rectangle 31"/>
          <p:cNvSpPr/>
          <p:nvPr/>
        </p:nvSpPr>
        <p:spPr>
          <a:xfrm>
            <a:off x="3842856" y="3032645"/>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Tree>
    <p:extLst>
      <p:ext uri="{BB962C8B-B14F-4D97-AF65-F5344CB8AC3E}">
        <p14:creationId xmlns:p14="http://schemas.microsoft.com/office/powerpoint/2010/main" val="38844873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40" y="120927"/>
            <a:ext cx="8229600" cy="857250"/>
          </a:xfrm>
        </p:spPr>
        <p:txBody>
          <a:bodyPr/>
          <a:lstStyle/>
          <a:p>
            <a:r>
              <a:rPr lang="en-US" b="1" dirty="0" smtClean="0"/>
              <a:t>386</a:t>
            </a:r>
            <a:r>
              <a:rPr lang="en-US" dirty="0" smtClean="0"/>
              <a:t> Design Fail!</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6</a:t>
            </a:fld>
            <a:endParaRPr lang="en-US"/>
          </a:p>
        </p:txBody>
      </p:sp>
      <p:sp>
        <p:nvSpPr>
          <p:cNvPr id="6" name="Rectangle 5"/>
          <p:cNvSpPr/>
          <p:nvPr/>
        </p:nvSpPr>
        <p:spPr>
          <a:xfrm>
            <a:off x="531681" y="1475488"/>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7" name="Rectangle 6"/>
          <p:cNvSpPr/>
          <p:nvPr/>
        </p:nvSpPr>
        <p:spPr>
          <a:xfrm>
            <a:off x="531682" y="2232872"/>
            <a:ext cx="1248969"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Directory</a:t>
            </a:r>
            <a:endParaRPr lang="en-US" sz="2000" dirty="0"/>
          </a:p>
        </p:txBody>
      </p:sp>
      <p:sp>
        <p:nvSpPr>
          <p:cNvPr id="8" name="Rectangle 7"/>
          <p:cNvSpPr/>
          <p:nvPr/>
        </p:nvSpPr>
        <p:spPr>
          <a:xfrm>
            <a:off x="2054361" y="2232872"/>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Table</a:t>
            </a:r>
            <a:endParaRPr lang="en-US" sz="2000" dirty="0"/>
          </a:p>
        </p:txBody>
      </p:sp>
      <p:sp>
        <p:nvSpPr>
          <p:cNvPr id="9" name="Rectangle 8"/>
          <p:cNvSpPr/>
          <p:nvPr/>
        </p:nvSpPr>
        <p:spPr>
          <a:xfrm>
            <a:off x="3842856" y="1220658"/>
            <a:ext cx="924991" cy="27213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cxnSp>
        <p:nvCxnSpPr>
          <p:cNvPr id="11" name="Elbow Connector 10"/>
          <p:cNvCxnSpPr>
            <a:endCxn id="16" idx="1"/>
          </p:cNvCxnSpPr>
          <p:nvPr/>
        </p:nvCxnSpPr>
        <p:spPr>
          <a:xfrm rot="5400000">
            <a:off x="-163039" y="2407953"/>
            <a:ext cx="1598761" cy="209323"/>
          </a:xfrm>
          <a:prstGeom prst="bentConnector4">
            <a:avLst>
              <a:gd name="adj1" fmla="val 47398"/>
              <a:gd name="adj2" fmla="val 20920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31682" y="3228783"/>
            <a:ext cx="1248969" cy="1664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100"/>
          </a:p>
        </p:txBody>
      </p:sp>
      <p:sp>
        <p:nvSpPr>
          <p:cNvPr id="20" name="Rectangle 19"/>
          <p:cNvSpPr/>
          <p:nvPr/>
        </p:nvSpPr>
        <p:spPr>
          <a:xfrm>
            <a:off x="2054361" y="2547938"/>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20 bits </a:t>
            </a:r>
            <a:r>
              <a:rPr lang="en-US" sz="1000" dirty="0" err="1" smtClean="0"/>
              <a:t>addr</a:t>
            </a:r>
            <a:r>
              <a:rPr lang="en-US" sz="1000" dirty="0" smtClean="0"/>
              <a:t> / 12 bits flags</a:t>
            </a:r>
            <a:endParaRPr lang="en-US" sz="1000" dirty="0"/>
          </a:p>
        </p:txBody>
      </p:sp>
      <p:cxnSp>
        <p:nvCxnSpPr>
          <p:cNvPr id="22" name="Elbow Connector 21"/>
          <p:cNvCxnSpPr>
            <a:stCxn id="16" idx="3"/>
            <a:endCxn id="20" idx="1"/>
          </p:cNvCxnSpPr>
          <p:nvPr/>
        </p:nvCxnSpPr>
        <p:spPr>
          <a:xfrm flipV="1">
            <a:off x="1780647" y="2657894"/>
            <a:ext cx="273714" cy="65409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3624243" y="2657894"/>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842856" y="2767850"/>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32" name="Rectangle 31"/>
          <p:cNvSpPr/>
          <p:nvPr/>
        </p:nvSpPr>
        <p:spPr>
          <a:xfrm>
            <a:off x="3842856" y="3032645"/>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3" name="TextBox 2"/>
          <p:cNvSpPr txBox="1"/>
          <p:nvPr/>
        </p:nvSpPr>
        <p:spPr>
          <a:xfrm>
            <a:off x="4869793" y="1646118"/>
            <a:ext cx="4169104" cy="1384995"/>
          </a:xfrm>
          <a:prstGeom prst="rect">
            <a:avLst/>
          </a:prstGeom>
          <a:noFill/>
        </p:spPr>
        <p:txBody>
          <a:bodyPr wrap="square" rtlCol="0">
            <a:spAutoFit/>
          </a:bodyPr>
          <a:lstStyle/>
          <a:p>
            <a:r>
              <a:rPr lang="en-US" sz="2800" dirty="0" smtClean="0"/>
              <a:t>   2</a:t>
            </a:r>
            <a:r>
              <a:rPr lang="en-US" sz="2800" baseline="30000" dirty="0" smtClean="0"/>
              <a:t>64</a:t>
            </a:r>
            <a:r>
              <a:rPr lang="en-US" sz="2800" dirty="0" smtClean="0"/>
              <a:t> addressable locations</a:t>
            </a:r>
          </a:p>
          <a:p>
            <a:r>
              <a:rPr lang="en-US" sz="2800" dirty="0" smtClean="0"/>
              <a:t>/ 2</a:t>
            </a:r>
            <a:r>
              <a:rPr lang="en-US" sz="2800" baseline="30000" dirty="0" smtClean="0"/>
              <a:t>12</a:t>
            </a:r>
            <a:r>
              <a:rPr lang="en-US" sz="2800" dirty="0" smtClean="0"/>
              <a:t> locations/page</a:t>
            </a:r>
          </a:p>
          <a:p>
            <a:r>
              <a:rPr lang="en-US" sz="2800" dirty="0" smtClean="0"/>
              <a:t>= 2</a:t>
            </a:r>
            <a:r>
              <a:rPr lang="en-US" sz="2800" baseline="30000" dirty="0" smtClean="0"/>
              <a:t>52</a:t>
            </a:r>
            <a:r>
              <a:rPr lang="en-US" sz="2800" dirty="0" smtClean="0"/>
              <a:t> pages</a:t>
            </a:r>
            <a:endParaRPr lang="en-US" sz="2800" dirty="0"/>
          </a:p>
        </p:txBody>
      </p:sp>
      <p:sp>
        <p:nvSpPr>
          <p:cNvPr id="18" name="TextBox 17"/>
          <p:cNvSpPr txBox="1"/>
          <p:nvPr/>
        </p:nvSpPr>
        <p:spPr>
          <a:xfrm>
            <a:off x="741004" y="4147070"/>
            <a:ext cx="7831215"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dirty="0" smtClean="0"/>
              <a:t>Page table would require 2</a:t>
            </a:r>
            <a:r>
              <a:rPr lang="en-US" baseline="30000" dirty="0" smtClean="0"/>
              <a:t>54</a:t>
            </a:r>
            <a:r>
              <a:rPr lang="en-US" dirty="0" smtClean="0"/>
              <a:t> bytes </a:t>
            </a:r>
            <a:r>
              <a:rPr lang="en-US" dirty="0">
                <a:sym typeface="Symbol"/>
              </a:rPr>
              <a:t></a:t>
            </a:r>
            <a:r>
              <a:rPr lang="en-US" dirty="0"/>
              <a:t> </a:t>
            </a:r>
            <a:r>
              <a:rPr lang="en-US" dirty="0" smtClean="0"/>
              <a:t>$17B (eBay annual revenues) worth of RAM!  </a:t>
            </a:r>
            <a:endParaRPr lang="en-US" dirty="0"/>
          </a:p>
        </p:txBody>
      </p:sp>
    </p:spTree>
    <p:extLst>
      <p:ext uri="{BB962C8B-B14F-4D97-AF65-F5344CB8AC3E}">
        <p14:creationId xmlns:p14="http://schemas.microsoft.com/office/powerpoint/2010/main" val="25386330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7</a:t>
            </a:fld>
            <a:endParaRPr lang="en-US"/>
          </a:p>
        </p:txBody>
      </p:sp>
      <p:sp>
        <p:nvSpPr>
          <p:cNvPr id="6" name="Rectangle 5"/>
          <p:cNvSpPr/>
          <p:nvPr/>
        </p:nvSpPr>
        <p:spPr>
          <a:xfrm>
            <a:off x="1986460" y="2199476"/>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Table</a:t>
            </a:r>
            <a:endParaRPr lang="en-US" sz="2000" dirty="0"/>
          </a:p>
        </p:txBody>
      </p:sp>
      <p:sp>
        <p:nvSpPr>
          <p:cNvPr id="7" name="Rectangle 6"/>
          <p:cNvSpPr/>
          <p:nvPr/>
        </p:nvSpPr>
        <p:spPr>
          <a:xfrm>
            <a:off x="3774955" y="1187261"/>
            <a:ext cx="924991" cy="27213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10" name="Rectangle 9"/>
          <p:cNvSpPr/>
          <p:nvPr/>
        </p:nvSpPr>
        <p:spPr>
          <a:xfrm>
            <a:off x="1986460" y="2514541"/>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20 bits </a:t>
            </a:r>
            <a:r>
              <a:rPr lang="en-US" sz="1000" dirty="0" err="1" smtClean="0"/>
              <a:t>addr</a:t>
            </a:r>
            <a:r>
              <a:rPr lang="en-US" sz="1000" dirty="0" smtClean="0"/>
              <a:t> / 12 bits flags</a:t>
            </a:r>
            <a:endParaRPr lang="en-US" sz="1000" dirty="0"/>
          </a:p>
        </p:txBody>
      </p:sp>
      <p:cxnSp>
        <p:nvCxnSpPr>
          <p:cNvPr id="12" name="Elbow Connector 11"/>
          <p:cNvCxnSpPr>
            <a:stCxn id="10" idx="3"/>
            <a:endCxn id="13" idx="2"/>
          </p:cNvCxnSpPr>
          <p:nvPr/>
        </p:nvCxnSpPr>
        <p:spPr>
          <a:xfrm>
            <a:off x="3556342" y="2624497"/>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774955" y="2734453"/>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14" name="Rectangle 13"/>
          <p:cNvSpPr/>
          <p:nvPr/>
        </p:nvSpPr>
        <p:spPr>
          <a:xfrm>
            <a:off x="3774955" y="2999249"/>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Tree>
    <p:extLst>
      <p:ext uri="{BB962C8B-B14F-4D97-AF65-F5344CB8AC3E}">
        <p14:creationId xmlns:p14="http://schemas.microsoft.com/office/powerpoint/2010/main" val="3876964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7699865" y="3643932"/>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60" name="Rectangle 59"/>
          <p:cNvSpPr/>
          <p:nvPr/>
        </p:nvSpPr>
        <p:spPr>
          <a:xfrm>
            <a:off x="4383385" y="3766777"/>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61" name="Rectangle 60"/>
          <p:cNvSpPr/>
          <p:nvPr/>
        </p:nvSpPr>
        <p:spPr>
          <a:xfrm>
            <a:off x="5884613" y="3760958"/>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58" name="Rectangle 57"/>
          <p:cNvSpPr/>
          <p:nvPr/>
        </p:nvSpPr>
        <p:spPr>
          <a:xfrm>
            <a:off x="2912096" y="3766777"/>
            <a:ext cx="97672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37" name="Rectangle 36"/>
          <p:cNvSpPr/>
          <p:nvPr/>
        </p:nvSpPr>
        <p:spPr>
          <a:xfrm>
            <a:off x="1321103" y="3757448"/>
            <a:ext cx="1028736" cy="14307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base</a:t>
            </a:r>
            <a:endParaRPr lang="en-US" sz="1000" dirty="0"/>
          </a:p>
        </p:txBody>
      </p:sp>
      <p:sp>
        <p:nvSpPr>
          <p:cNvPr id="2" name="Title 1"/>
          <p:cNvSpPr>
            <a:spLocks noGrp="1"/>
          </p:cNvSpPr>
          <p:nvPr>
            <p:ph type="title"/>
          </p:nvPr>
        </p:nvSpPr>
        <p:spPr/>
        <p:txBody>
          <a:bodyPr>
            <a:normAutofit fontScale="90000"/>
          </a:bodyPr>
          <a:lstStyle/>
          <a:p>
            <a:r>
              <a:rPr lang="en-US" dirty="0" smtClean="0"/>
              <a:t>Multi-Level (Hierarchical) Page Tables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8</a:t>
            </a:fld>
            <a:endParaRPr lang="en-US"/>
          </a:p>
        </p:txBody>
      </p:sp>
      <p:sp>
        <p:nvSpPr>
          <p:cNvPr id="4" name="Rectangle 3"/>
          <p:cNvSpPr/>
          <p:nvPr/>
        </p:nvSpPr>
        <p:spPr>
          <a:xfrm>
            <a:off x="2199152" y="1497022"/>
            <a:ext cx="1205899"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Unused</a:t>
            </a:r>
            <a:endParaRPr lang="en-US" dirty="0"/>
          </a:p>
        </p:txBody>
      </p:sp>
      <p:sp>
        <p:nvSpPr>
          <p:cNvPr id="5" name="Rectangle 4"/>
          <p:cNvSpPr/>
          <p:nvPr/>
        </p:nvSpPr>
        <p:spPr>
          <a:xfrm>
            <a:off x="3405049" y="1497022"/>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L1 Page </a:t>
            </a:r>
            <a:endParaRPr lang="en-US" dirty="0"/>
          </a:p>
        </p:txBody>
      </p:sp>
      <p:sp>
        <p:nvSpPr>
          <p:cNvPr id="6" name="Rectangle 5"/>
          <p:cNvSpPr/>
          <p:nvPr/>
        </p:nvSpPr>
        <p:spPr>
          <a:xfrm>
            <a:off x="7652571" y="1497022"/>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7" name="TextBox 6"/>
          <p:cNvSpPr txBox="1"/>
          <p:nvPr/>
        </p:nvSpPr>
        <p:spPr>
          <a:xfrm>
            <a:off x="7835840" y="1857352"/>
            <a:ext cx="813043" cy="369332"/>
          </a:xfrm>
          <a:prstGeom prst="rect">
            <a:avLst/>
          </a:prstGeom>
          <a:noFill/>
        </p:spPr>
        <p:txBody>
          <a:bodyPr wrap="none" rtlCol="0">
            <a:spAutoFit/>
          </a:bodyPr>
          <a:lstStyle/>
          <a:p>
            <a:pPr algn="ctr"/>
            <a:r>
              <a:rPr lang="en-US" dirty="0" smtClean="0"/>
              <a:t>12 bits</a:t>
            </a:r>
          </a:p>
        </p:txBody>
      </p:sp>
      <p:sp>
        <p:nvSpPr>
          <p:cNvPr id="8" name="TextBox 7"/>
          <p:cNvSpPr txBox="1"/>
          <p:nvPr/>
        </p:nvSpPr>
        <p:spPr>
          <a:xfrm>
            <a:off x="2306044" y="1857352"/>
            <a:ext cx="919808" cy="369332"/>
          </a:xfrm>
          <a:prstGeom prst="rect">
            <a:avLst/>
          </a:prstGeom>
          <a:noFill/>
        </p:spPr>
        <p:txBody>
          <a:bodyPr wrap="square" rtlCol="0">
            <a:spAutoFit/>
          </a:bodyPr>
          <a:lstStyle/>
          <a:p>
            <a:pPr algn="ctr"/>
            <a:r>
              <a:rPr lang="en-US" dirty="0" smtClean="0"/>
              <a:t>16 bits</a:t>
            </a:r>
          </a:p>
        </p:txBody>
      </p:sp>
      <p:sp>
        <p:nvSpPr>
          <p:cNvPr id="9" name="TextBox 8"/>
          <p:cNvSpPr txBox="1"/>
          <p:nvPr/>
        </p:nvSpPr>
        <p:spPr>
          <a:xfrm>
            <a:off x="3587372"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0" name="TextBox 9"/>
          <p:cNvSpPr txBox="1"/>
          <p:nvPr/>
        </p:nvSpPr>
        <p:spPr>
          <a:xfrm>
            <a:off x="4290126" y="1004169"/>
            <a:ext cx="2993127" cy="369332"/>
          </a:xfrm>
          <a:prstGeom prst="rect">
            <a:avLst/>
          </a:prstGeom>
          <a:noFill/>
        </p:spPr>
        <p:txBody>
          <a:bodyPr wrap="none" rtlCol="0">
            <a:spAutoFit/>
          </a:bodyPr>
          <a:lstStyle/>
          <a:p>
            <a:r>
              <a:rPr lang="en-US" dirty="0" smtClean="0"/>
              <a:t>64 (-16)-bit x86 linear address</a:t>
            </a:r>
            <a:endParaRPr lang="en-US" dirty="0"/>
          </a:p>
        </p:txBody>
      </p:sp>
      <p:sp>
        <p:nvSpPr>
          <p:cNvPr id="12" name="Rectangle 11"/>
          <p:cNvSpPr/>
          <p:nvPr/>
        </p:nvSpPr>
        <p:spPr>
          <a:xfrm>
            <a:off x="4470975" y="1497022"/>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L2 Page </a:t>
            </a:r>
            <a:endParaRPr lang="en-US" dirty="0"/>
          </a:p>
        </p:txBody>
      </p:sp>
      <p:sp>
        <p:nvSpPr>
          <p:cNvPr id="13" name="Rectangle 12"/>
          <p:cNvSpPr/>
          <p:nvPr/>
        </p:nvSpPr>
        <p:spPr>
          <a:xfrm>
            <a:off x="5536901" y="1497022"/>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L3 Page </a:t>
            </a:r>
            <a:endParaRPr lang="en-US" dirty="0"/>
          </a:p>
        </p:txBody>
      </p:sp>
      <p:sp>
        <p:nvSpPr>
          <p:cNvPr id="15" name="TextBox 14"/>
          <p:cNvSpPr txBox="1"/>
          <p:nvPr/>
        </p:nvSpPr>
        <p:spPr>
          <a:xfrm>
            <a:off x="4653649"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6" name="TextBox 15"/>
          <p:cNvSpPr txBox="1"/>
          <p:nvPr/>
        </p:nvSpPr>
        <p:spPr>
          <a:xfrm>
            <a:off x="5708187"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18" name="Rectangle 17"/>
          <p:cNvSpPr/>
          <p:nvPr/>
        </p:nvSpPr>
        <p:spPr>
          <a:xfrm>
            <a:off x="6607269" y="1492076"/>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L4 Page </a:t>
            </a:r>
            <a:endParaRPr lang="en-US" dirty="0"/>
          </a:p>
        </p:txBody>
      </p:sp>
      <p:sp>
        <p:nvSpPr>
          <p:cNvPr id="19" name="TextBox 18"/>
          <p:cNvSpPr txBox="1"/>
          <p:nvPr/>
        </p:nvSpPr>
        <p:spPr>
          <a:xfrm>
            <a:off x="6753966" y="1857352"/>
            <a:ext cx="697627" cy="369332"/>
          </a:xfrm>
          <a:prstGeom prst="rect">
            <a:avLst/>
          </a:prstGeom>
          <a:noFill/>
        </p:spPr>
        <p:txBody>
          <a:bodyPr wrap="none" rtlCol="0">
            <a:spAutoFit/>
          </a:bodyPr>
          <a:lstStyle/>
          <a:p>
            <a:pPr algn="ctr"/>
            <a:r>
              <a:rPr lang="en-US" dirty="0"/>
              <a:t>9</a:t>
            </a:r>
            <a:r>
              <a:rPr lang="en-US" dirty="0" smtClean="0"/>
              <a:t> bits</a:t>
            </a:r>
            <a:endParaRPr lang="en-US" dirty="0"/>
          </a:p>
        </p:txBody>
      </p:sp>
      <p:sp>
        <p:nvSpPr>
          <p:cNvPr id="20" name="Rectangle 19"/>
          <p:cNvSpPr/>
          <p:nvPr/>
        </p:nvSpPr>
        <p:spPr>
          <a:xfrm>
            <a:off x="531681" y="1764535"/>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22" name="Rectangle 21"/>
          <p:cNvSpPr/>
          <p:nvPr/>
        </p:nvSpPr>
        <p:spPr>
          <a:xfrm>
            <a:off x="1321103" y="2521919"/>
            <a:ext cx="102873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endParaRPr lang="en-US" sz="2000" dirty="0"/>
          </a:p>
          <a:p>
            <a:pPr algn="ctr"/>
            <a:r>
              <a:rPr lang="en-US" sz="2000" dirty="0" smtClean="0"/>
              <a:t>L1 Page Table</a:t>
            </a:r>
            <a:endParaRPr lang="en-US" sz="2000" dirty="0"/>
          </a:p>
        </p:txBody>
      </p:sp>
      <p:cxnSp>
        <p:nvCxnSpPr>
          <p:cNvPr id="23" name="Elbow Connector 22"/>
          <p:cNvCxnSpPr>
            <a:stCxn id="20" idx="2"/>
            <a:endCxn id="37" idx="1"/>
          </p:cNvCxnSpPr>
          <p:nvPr/>
        </p:nvCxnSpPr>
        <p:spPr>
          <a:xfrm rot="16200000" flipH="1">
            <a:off x="255945" y="2763826"/>
            <a:ext cx="1844536" cy="285779"/>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1321103" y="2836985"/>
            <a:ext cx="102873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L1 Index</a:t>
            </a:r>
            <a:endParaRPr lang="en-US" sz="1000" dirty="0"/>
          </a:p>
        </p:txBody>
      </p:sp>
      <p:sp>
        <p:nvSpPr>
          <p:cNvPr id="27" name="Rectangle 26"/>
          <p:cNvSpPr/>
          <p:nvPr/>
        </p:nvSpPr>
        <p:spPr>
          <a:xfrm>
            <a:off x="2912096"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L2 Page Table</a:t>
            </a:r>
          </a:p>
          <a:p>
            <a:pPr algn="ctr"/>
            <a:endParaRPr lang="en-US" sz="2000" dirty="0"/>
          </a:p>
          <a:p>
            <a:pPr algn="ctr"/>
            <a:endParaRPr lang="en-US" sz="2000" dirty="0"/>
          </a:p>
        </p:txBody>
      </p:sp>
      <p:cxnSp>
        <p:nvCxnSpPr>
          <p:cNvPr id="28" name="Elbow Connector 27"/>
          <p:cNvCxnSpPr>
            <a:stCxn id="25" idx="3"/>
            <a:endCxn id="58" idx="1"/>
          </p:cNvCxnSpPr>
          <p:nvPr/>
        </p:nvCxnSpPr>
        <p:spPr>
          <a:xfrm>
            <a:off x="2349841" y="2946942"/>
            <a:ext cx="562257" cy="89137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912096" y="3329021"/>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L2 Index</a:t>
            </a:r>
            <a:endParaRPr lang="en-US" sz="1000" dirty="0"/>
          </a:p>
        </p:txBody>
      </p:sp>
      <p:sp>
        <p:nvSpPr>
          <p:cNvPr id="46" name="Rectangle 45"/>
          <p:cNvSpPr/>
          <p:nvPr/>
        </p:nvSpPr>
        <p:spPr>
          <a:xfrm>
            <a:off x="4383385"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L3 Page Table</a:t>
            </a:r>
            <a:endParaRPr lang="en-US" sz="2000" dirty="0"/>
          </a:p>
        </p:txBody>
      </p:sp>
      <p:sp>
        <p:nvSpPr>
          <p:cNvPr id="47" name="Rectangle 46"/>
          <p:cNvSpPr/>
          <p:nvPr/>
        </p:nvSpPr>
        <p:spPr>
          <a:xfrm>
            <a:off x="4383385" y="2736533"/>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L3 Index</a:t>
            </a:r>
            <a:endParaRPr lang="en-US" sz="1000" dirty="0"/>
          </a:p>
        </p:txBody>
      </p:sp>
      <p:cxnSp>
        <p:nvCxnSpPr>
          <p:cNvPr id="48" name="Elbow Connector 47"/>
          <p:cNvCxnSpPr>
            <a:stCxn id="32" idx="3"/>
            <a:endCxn id="60" idx="1"/>
          </p:cNvCxnSpPr>
          <p:nvPr/>
        </p:nvCxnSpPr>
        <p:spPr>
          <a:xfrm>
            <a:off x="3888824" y="3438978"/>
            <a:ext cx="494563" cy="39933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5884613" y="2535749"/>
            <a:ext cx="976726"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dirty="0" smtClean="0"/>
          </a:p>
          <a:p>
            <a:pPr algn="ctr"/>
            <a:r>
              <a:rPr lang="en-US" sz="2000" dirty="0" smtClean="0"/>
              <a:t>L4 Page Table</a:t>
            </a:r>
            <a:endParaRPr lang="en-US" sz="2000" dirty="0"/>
          </a:p>
        </p:txBody>
      </p:sp>
      <p:sp>
        <p:nvSpPr>
          <p:cNvPr id="52" name="Rectangle 51"/>
          <p:cNvSpPr/>
          <p:nvPr/>
        </p:nvSpPr>
        <p:spPr>
          <a:xfrm>
            <a:off x="5884613" y="2616064"/>
            <a:ext cx="976726"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 L4 Index</a:t>
            </a:r>
            <a:endParaRPr lang="en-US" sz="1000" dirty="0"/>
          </a:p>
        </p:txBody>
      </p:sp>
      <p:cxnSp>
        <p:nvCxnSpPr>
          <p:cNvPr id="53" name="Elbow Connector 52"/>
          <p:cNvCxnSpPr>
            <a:stCxn id="47" idx="3"/>
            <a:endCxn id="61" idx="1"/>
          </p:cNvCxnSpPr>
          <p:nvPr/>
        </p:nvCxnSpPr>
        <p:spPr>
          <a:xfrm>
            <a:off x="5360111" y="2846489"/>
            <a:ext cx="524502" cy="98600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7696368" y="2616064"/>
            <a:ext cx="924991" cy="17898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smtClean="0"/>
          </a:p>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66" name="Rectangle 65"/>
          <p:cNvSpPr/>
          <p:nvPr/>
        </p:nvSpPr>
        <p:spPr>
          <a:xfrm>
            <a:off x="7696368" y="3299389"/>
            <a:ext cx="924991" cy="4371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67" name="Rectangle 66"/>
          <p:cNvSpPr/>
          <p:nvPr/>
        </p:nvSpPr>
        <p:spPr>
          <a:xfrm>
            <a:off x="7696368" y="3438978"/>
            <a:ext cx="924991" cy="13570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cxnSp>
        <p:nvCxnSpPr>
          <p:cNvPr id="68" name="Elbow Connector 67"/>
          <p:cNvCxnSpPr>
            <a:stCxn id="52" idx="3"/>
            <a:endCxn id="71" idx="1"/>
          </p:cNvCxnSpPr>
          <p:nvPr/>
        </p:nvCxnSpPr>
        <p:spPr>
          <a:xfrm>
            <a:off x="6861339" y="2726020"/>
            <a:ext cx="838524" cy="98576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3661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22699</TotalTime>
  <Words>2072</Words>
  <Application>Microsoft Macintosh PowerPoint</Application>
  <PresentationFormat>On-screen Show (16:9)</PresentationFormat>
  <Paragraphs>607</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Class 7</vt:lpstr>
      <vt:lpstr>Plan for Today</vt:lpstr>
      <vt:lpstr>PS2 Demos</vt:lpstr>
      <vt:lpstr>386 Checkup</vt:lpstr>
      <vt:lpstr>Intel 386</vt:lpstr>
      <vt:lpstr>386 Design Checkup</vt:lpstr>
      <vt:lpstr>386 Design Fail!</vt:lpstr>
      <vt:lpstr>Solution?</vt:lpstr>
      <vt:lpstr>Multi-Level (Hierarchical) Page Tables</vt:lpstr>
      <vt:lpstr>Do we still need segmentation?</vt:lpstr>
      <vt:lpstr>PowerPoint Presentation</vt:lpstr>
      <vt:lpstr>PowerPoint Presentation</vt:lpstr>
      <vt:lpstr>PowerPoint Presentation</vt:lpstr>
      <vt:lpstr>PowerPoint Presentation</vt:lpstr>
      <vt:lpstr>All x86 all the time?</vt:lpstr>
      <vt:lpstr>PowerPoint Presentation</vt:lpstr>
      <vt:lpstr>PowerPoint Presentation</vt:lpstr>
      <vt:lpstr>PowerPoint Presentation</vt:lpstr>
      <vt:lpstr>PowerPoint Presentation</vt:lpstr>
      <vt:lpstr>Is 256TB enough?</vt:lpstr>
      <vt:lpstr>Is 256TB enough?</vt:lpstr>
      <vt:lpstr>PowerPoint Presentation</vt:lpstr>
      <vt:lpstr>PowerPoint Presentation</vt:lpstr>
      <vt:lpstr>What causes a segmentation fault?</vt:lpstr>
      <vt:lpstr>What causes a segmentation fault?</vt:lpstr>
      <vt:lpstr>PowerPoint Presentation</vt:lpstr>
      <vt:lpstr>What causes a page fault?</vt:lpstr>
      <vt:lpstr>What causes a page fault?</vt:lpstr>
      <vt:lpstr>Challenge from Last Class</vt:lpstr>
      <vt:lpstr>Faults Summary</vt:lpstr>
      <vt:lpstr>Processes, Threads, and Tasks</vt:lpstr>
      <vt:lpstr>PowerPoint Presentation</vt:lpstr>
      <vt:lpstr>PowerPoint Presentation</vt:lpstr>
      <vt:lpstr>Tasks  in Rust</vt:lpstr>
      <vt:lpstr>Tasks</vt:lpstr>
      <vt:lpstr>PowerPoint Presentation</vt:lpstr>
      <vt:lpstr>PowerPoint Presentation</vt:lpstr>
      <vt:lpstr>Channels</vt:lpstr>
      <vt:lpstr>PowerPoint Presentation</vt:lpstr>
      <vt:lpstr>PowerPoint Presentation</vt:lpstr>
      <vt:lpstr>Charge</vt:lpstr>
    </vt:vector>
  </TitlesOfParts>
  <Manager/>
  <Company>University of Virginia</Company>
  <LinksUpToDate>false</LinksUpToDate>
  <SharedDoc>false</SharedDoc>
  <HyperlinkBase>http://rust-class.org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Shell</dc:title>
  <dc:subject/>
  <dc:creator>David Evans</dc:creator>
  <cp:keywords/>
  <dc:description/>
  <cp:lastModifiedBy>David Evans</cp:lastModifiedBy>
  <cp:revision>222</cp:revision>
  <cp:lastPrinted>2014-01-30T14:57:33Z</cp:lastPrinted>
  <dcterms:created xsi:type="dcterms:W3CDTF">2013-08-26T17:24:32Z</dcterms:created>
  <dcterms:modified xsi:type="dcterms:W3CDTF">2014-03-11T10:47:23Z</dcterms:modified>
  <cp:category/>
</cp:coreProperties>
</file>