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256" r:id="rId3"/>
    <p:sldId id="257" r:id="rId4"/>
    <p:sldId id="271" r:id="rId5"/>
    <p:sldId id="258" r:id="rId6"/>
    <p:sldId id="259" r:id="rId7"/>
    <p:sldId id="280" r:id="rId8"/>
    <p:sldId id="277" r:id="rId9"/>
    <p:sldId id="281" r:id="rId10"/>
    <p:sldId id="278" r:id="rId11"/>
    <p:sldId id="282" r:id="rId12"/>
    <p:sldId id="283" r:id="rId13"/>
    <p:sldId id="261" r:id="rId14"/>
    <p:sldId id="263" r:id="rId15"/>
    <p:sldId id="284" r:id="rId16"/>
    <p:sldId id="266" r:id="rId17"/>
    <p:sldId id="285" r:id="rId18"/>
    <p:sldId id="286" r:id="rId19"/>
    <p:sldId id="272" r:id="rId20"/>
    <p:sldId id="274" r:id="rId21"/>
    <p:sldId id="287" r:id="rId22"/>
    <p:sldId id="273" r:id="rId23"/>
    <p:sldId id="265" r:id="rId24"/>
    <p:sldId id="288" r:id="rId25"/>
    <p:sldId id="290" r:id="rId26"/>
    <p:sldId id="291" r:id="rId27"/>
    <p:sldId id="289" r:id="rId28"/>
    <p:sldId id="292" r:id="rId29"/>
    <p:sldId id="293" r:id="rId30"/>
    <p:sldId id="294" r:id="rId31"/>
    <p:sldId id="295" r:id="rId32"/>
    <p:sldId id="296" r:id="rId33"/>
    <p:sldId id="301" r:id="rId34"/>
    <p:sldId id="276" r:id="rId35"/>
    <p:sldId id="302" r:id="rId36"/>
    <p:sldId id="262" r:id="rId37"/>
    <p:sldId id="298" r:id="rId38"/>
    <p:sldId id="300" r:id="rId39"/>
    <p:sldId id="303" r:id="rId40"/>
    <p:sldId id="268" r:id="rId41"/>
    <p:sldId id="267" r:id="rId42"/>
    <p:sldId id="269" r:id="rId43"/>
    <p:sldId id="297" r:id="rId44"/>
    <p:sldId id="264" r:id="rId45"/>
    <p:sldId id="304" r:id="rId46"/>
    <p:sldId id="270" r:id="rId4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784" y="-8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msft2013:rate-of-improvement-recover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msft2013: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msft2013: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msft2013:char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msft2013: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msft2013:char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ave:Dropbox:Talks:msft2013: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marker>
            <c:symbol val="none"/>
          </c:marker>
          <c:dPt>
            <c:idx val="0"/>
            <c:marker>
              <c:symbol val="diamond"/>
              <c:size val="10"/>
              <c:spPr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c:spPr>
            </c:marker>
            <c:bubble3D val="0"/>
          </c:dPt>
          <c:dPt>
            <c:idx val="1"/>
            <c:marker>
              <c:symbol val="diamond"/>
              <c:size val="10"/>
              <c:spPr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c:spPr>
            </c:marker>
            <c:bubble3D val="0"/>
          </c:dPt>
          <c:cat>
            <c:numRef>
              <c:f>'[rate-of-improvement-recovered.xlsx]Malware Industry'!$A$4:$A$21</c:f>
              <c:numCache>
                <c:formatCode>General</c:formatCode>
                <c:ptCount val="18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  <c:pt idx="9">
                  <c:v>2021.0</c:v>
                </c:pt>
                <c:pt idx="10">
                  <c:v>2022.0</c:v>
                </c:pt>
                <c:pt idx="11">
                  <c:v>2023.0</c:v>
                </c:pt>
                <c:pt idx="12">
                  <c:v>2024.0</c:v>
                </c:pt>
                <c:pt idx="13">
                  <c:v>2025.0</c:v>
                </c:pt>
                <c:pt idx="14">
                  <c:v>2026.0</c:v>
                </c:pt>
                <c:pt idx="15">
                  <c:v>2027.0</c:v>
                </c:pt>
                <c:pt idx="16">
                  <c:v>2028.0</c:v>
                </c:pt>
                <c:pt idx="17">
                  <c:v>2029.0</c:v>
                </c:pt>
              </c:numCache>
            </c:numRef>
          </c:cat>
          <c:val>
            <c:numRef>
              <c:f>'[rate-of-improvement-recovered.xlsx]Malware Industry'!$B$4:$B$21</c:f>
              <c:numCache>
                <c:formatCode>"$"\ #,##0"B"</c:formatCode>
                <c:ptCount val="18"/>
                <c:pt idx="0">
                  <c:v>61.8</c:v>
                </c:pt>
                <c:pt idx="1">
                  <c:v>67.2</c:v>
                </c:pt>
                <c:pt idx="2">
                  <c:v>73.0464</c:v>
                </c:pt>
                <c:pt idx="3">
                  <c:v>79.4014368</c:v>
                </c:pt>
                <c:pt idx="4">
                  <c:v>86.30936180159993</c:v>
                </c:pt>
                <c:pt idx="5">
                  <c:v>93.8182762783392</c:v>
                </c:pt>
                <c:pt idx="6">
                  <c:v>101.9804663145547</c:v>
                </c:pt>
                <c:pt idx="7">
                  <c:v>110.852766883921</c:v>
                </c:pt>
                <c:pt idx="8">
                  <c:v>120.4969576028221</c:v>
                </c:pt>
                <c:pt idx="9">
                  <c:v>130.9801929142676</c:v>
                </c:pt>
                <c:pt idx="10">
                  <c:v>142.3754696978089</c:v>
                </c:pt>
                <c:pt idx="11">
                  <c:v>154.7621355615182</c:v>
                </c:pt>
                <c:pt idx="12">
                  <c:v>168.2264413553703</c:v>
                </c:pt>
                <c:pt idx="13">
                  <c:v>182.8621417532875</c:v>
                </c:pt>
                <c:pt idx="14">
                  <c:v>198.7711480858236</c:v>
                </c:pt>
                <c:pt idx="15">
                  <c:v>216.0642379692902</c:v>
                </c:pt>
                <c:pt idx="16">
                  <c:v>234.8618266726185</c:v>
                </c:pt>
                <c:pt idx="17">
                  <c:v>255.2948055931363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8345576"/>
        <c:axId val="2138348600"/>
      </c:lineChart>
      <c:catAx>
        <c:axId val="2138345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8348600"/>
        <c:crosses val="autoZero"/>
        <c:auto val="1"/>
        <c:lblAlgn val="ctr"/>
        <c:lblOffset val="100"/>
        <c:noMultiLvlLbl val="0"/>
      </c:catAx>
      <c:valAx>
        <c:axId val="2138348600"/>
        <c:scaling>
          <c:orientation val="minMax"/>
        </c:scaling>
        <c:delete val="0"/>
        <c:axPos val="l"/>
        <c:majorGridlines/>
        <c:numFmt formatCode="&quot;$&quot;\ #,##0&quot;B&quot;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83455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1"/>
          <c:spPr>
            <a:ln>
              <a:solidFill>
                <a:schemeClr val="bg1">
                  <a:lumMod val="75000"/>
                </a:schemeClr>
              </a:solidFill>
              <a:prstDash val="sysDot"/>
            </a:ln>
          </c:spPr>
          <c:marker>
            <c:symbol val="none"/>
          </c:marker>
          <c:cat>
            <c:numRef>
              <c:f>'[charts.xlsx]Malware Industry'!$A$4:$A$21</c:f>
              <c:numCache>
                <c:formatCode>General</c:formatCode>
                <c:ptCount val="18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  <c:pt idx="9">
                  <c:v>2021.0</c:v>
                </c:pt>
                <c:pt idx="10">
                  <c:v>2022.0</c:v>
                </c:pt>
                <c:pt idx="11">
                  <c:v>2023.0</c:v>
                </c:pt>
                <c:pt idx="12">
                  <c:v>2024.0</c:v>
                </c:pt>
                <c:pt idx="13">
                  <c:v>2025.0</c:v>
                </c:pt>
                <c:pt idx="14">
                  <c:v>2026.0</c:v>
                </c:pt>
                <c:pt idx="15">
                  <c:v>2027.0</c:v>
                </c:pt>
                <c:pt idx="16">
                  <c:v>2028.0</c:v>
                </c:pt>
                <c:pt idx="17">
                  <c:v>2029.0</c:v>
                </c:pt>
              </c:numCache>
            </c:numRef>
          </c:cat>
          <c:val>
            <c:numRef>
              <c:f>'[charts.xlsx]Malware Industry'!$B$4:$B$21</c:f>
              <c:numCache>
                <c:formatCode>"$"\ #,##0"B"</c:formatCode>
                <c:ptCount val="18"/>
                <c:pt idx="0">
                  <c:v>61.8</c:v>
                </c:pt>
                <c:pt idx="1">
                  <c:v>67.2</c:v>
                </c:pt>
                <c:pt idx="2">
                  <c:v>73.0464</c:v>
                </c:pt>
                <c:pt idx="3">
                  <c:v>79.4014368</c:v>
                </c:pt>
                <c:pt idx="4">
                  <c:v>86.30936180159999</c:v>
                </c:pt>
                <c:pt idx="5">
                  <c:v>93.8182762783392</c:v>
                </c:pt>
                <c:pt idx="6">
                  <c:v>101.9804663145547</c:v>
                </c:pt>
                <c:pt idx="7">
                  <c:v>110.852766883921</c:v>
                </c:pt>
                <c:pt idx="8">
                  <c:v>120.4969576028221</c:v>
                </c:pt>
                <c:pt idx="9">
                  <c:v>130.9801929142676</c:v>
                </c:pt>
                <c:pt idx="10">
                  <c:v>142.3754696978089</c:v>
                </c:pt>
                <c:pt idx="11">
                  <c:v>154.7621355615182</c:v>
                </c:pt>
                <c:pt idx="12">
                  <c:v>168.2264413553703</c:v>
                </c:pt>
                <c:pt idx="13">
                  <c:v>182.8621417532875</c:v>
                </c:pt>
                <c:pt idx="14">
                  <c:v>198.7711480858236</c:v>
                </c:pt>
                <c:pt idx="15">
                  <c:v>216.0642379692902</c:v>
                </c:pt>
                <c:pt idx="16">
                  <c:v>234.8618266726185</c:v>
                </c:pt>
                <c:pt idx="17">
                  <c:v>255.2948055931363</c:v>
                </c:pt>
              </c:numCache>
            </c:numRef>
          </c:val>
          <c:smooth val="0"/>
        </c:ser>
        <c:ser>
          <c:idx val="1"/>
          <c:order val="0"/>
          <c:marker>
            <c:symbol val="none"/>
          </c:marker>
          <c:dPt>
            <c:idx val="0"/>
            <c:marker>
              <c:symbol val="diamond"/>
              <c:size val="10"/>
              <c:spPr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c:spPr>
            </c:marker>
            <c:bubble3D val="0"/>
          </c:dPt>
          <c:dPt>
            <c:idx val="1"/>
            <c:marker>
              <c:symbol val="diamond"/>
              <c:size val="10"/>
              <c:spPr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c:spPr>
            </c:marker>
            <c:bubble3D val="0"/>
          </c:dPt>
          <c:cat>
            <c:numRef>
              <c:f>'[charts.xlsx]Malware Industry'!$A$4:$A$21</c:f>
              <c:numCache>
                <c:formatCode>General</c:formatCode>
                <c:ptCount val="18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  <c:pt idx="3">
                  <c:v>2015.0</c:v>
                </c:pt>
                <c:pt idx="4">
                  <c:v>2016.0</c:v>
                </c:pt>
                <c:pt idx="5">
                  <c:v>2017.0</c:v>
                </c:pt>
                <c:pt idx="6">
                  <c:v>2018.0</c:v>
                </c:pt>
                <c:pt idx="7">
                  <c:v>2019.0</c:v>
                </c:pt>
                <c:pt idx="8">
                  <c:v>2020.0</c:v>
                </c:pt>
                <c:pt idx="9">
                  <c:v>2021.0</c:v>
                </c:pt>
                <c:pt idx="10">
                  <c:v>2022.0</c:v>
                </c:pt>
                <c:pt idx="11">
                  <c:v>2023.0</c:v>
                </c:pt>
                <c:pt idx="12">
                  <c:v>2024.0</c:v>
                </c:pt>
                <c:pt idx="13">
                  <c:v>2025.0</c:v>
                </c:pt>
                <c:pt idx="14">
                  <c:v>2026.0</c:v>
                </c:pt>
                <c:pt idx="15">
                  <c:v>2027.0</c:v>
                </c:pt>
                <c:pt idx="16">
                  <c:v>2028.0</c:v>
                </c:pt>
                <c:pt idx="17">
                  <c:v>2029.0</c:v>
                </c:pt>
              </c:numCache>
            </c:numRef>
          </c:cat>
          <c:val>
            <c:numRef>
              <c:f>'[charts.xlsx]Malware Industry'!$B$27:$B$44</c:f>
              <c:numCache>
                <c:formatCode>"$"\ #,##0"B"</c:formatCode>
                <c:ptCount val="18"/>
                <c:pt idx="0">
                  <c:v>61.8</c:v>
                </c:pt>
                <c:pt idx="1">
                  <c:v>67.2</c:v>
                </c:pt>
                <c:pt idx="2">
                  <c:v>72.0384</c:v>
                </c:pt>
                <c:pt idx="3">
                  <c:v>76.14458879999998</c:v>
                </c:pt>
                <c:pt idx="4">
                  <c:v>79.34266152959998</c:v>
                </c:pt>
                <c:pt idx="5">
                  <c:v>81.08820008325118</c:v>
                </c:pt>
                <c:pt idx="6">
                  <c:v>81.2503764834177</c:v>
                </c:pt>
                <c:pt idx="7">
                  <c:v>79.78786970671617</c:v>
                </c:pt>
                <c:pt idx="8">
                  <c:v>76.75593065786094</c:v>
                </c:pt>
                <c:pt idx="9">
                  <c:v>72.30408667970502</c:v>
                </c:pt>
                <c:pt idx="10">
                  <c:v>66.66436791868801</c:v>
                </c:pt>
                <c:pt idx="11">
                  <c:v>60.1312598626566</c:v>
                </c:pt>
                <c:pt idx="12">
                  <c:v>51.83314600160999</c:v>
                </c:pt>
                <c:pt idx="13">
                  <c:v>42.6068460133234</c:v>
                </c:pt>
                <c:pt idx="14">
                  <c:v>33.31855358241891</c:v>
                </c:pt>
                <c:pt idx="15">
                  <c:v>24.72236675815483</c:v>
                </c:pt>
                <c:pt idx="16">
                  <c:v>15.8717594587354</c:v>
                </c:pt>
                <c:pt idx="17">
                  <c:v>7.015317680761047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3189352"/>
        <c:axId val="-2093186312"/>
      </c:lineChart>
      <c:catAx>
        <c:axId val="-2093189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93186312"/>
        <c:crosses val="autoZero"/>
        <c:auto val="1"/>
        <c:lblAlgn val="ctr"/>
        <c:lblOffset val="100"/>
        <c:noMultiLvlLbl val="0"/>
      </c:catAx>
      <c:valAx>
        <c:axId val="-2093186312"/>
        <c:scaling>
          <c:orientation val="minMax"/>
        </c:scaling>
        <c:delete val="0"/>
        <c:axPos val="l"/>
        <c:majorGridlines/>
        <c:numFmt formatCode="&quot;$&quot;\ #,##0&quot;B&quot;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93189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[charts.xlsx]Sheet1!$E$1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[charts.xlsx]Sheet1!$A$2:$A$46</c:f>
              <c:numCache>
                <c:formatCode>mmmm\-yyyy</c:formatCode>
                <c:ptCount val="45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</c:numCache>
            </c:numRef>
          </c:cat>
          <c:val>
            <c:numRef>
              <c:f>[charts.xlsx]Sheet1!$E$2:$E$22</c:f>
              <c:numCache>
                <c:formatCode>_("$"* #,##0_);_("$"* \(#,##0\);_("$"* "-"??_);_(@_)</c:formatCode>
                <c:ptCount val="21"/>
                <c:pt idx="0">
                  <c:v>9.52630719227537E7</c:v>
                </c:pt>
                <c:pt idx="1">
                  <c:v>7.01754374157478E7</c:v>
                </c:pt>
                <c:pt idx="2">
                  <c:v>6.14484215025378E7</c:v>
                </c:pt>
                <c:pt idx="3">
                  <c:v>5.37516840773804E7</c:v>
                </c:pt>
                <c:pt idx="4">
                  <c:v>4.01575542303234E7</c:v>
                </c:pt>
                <c:pt idx="5">
                  <c:v>2.87803762063242E7</c:v>
                </c:pt>
                <c:pt idx="6">
                  <c:v>2.04425761408458E7</c:v>
                </c:pt>
                <c:pt idx="7">
                  <c:v>1.9934345735188E7</c:v>
                </c:pt>
                <c:pt idx="8">
                  <c:v>1.8519312163626E7</c:v>
                </c:pt>
                <c:pt idx="9">
                  <c:v>1.75349695618152E7</c:v>
                </c:pt>
                <c:pt idx="10">
                  <c:v>1.61596994380852E7</c:v>
                </c:pt>
                <c:pt idx="11">
                  <c:v>1.61802241043986E7</c:v>
                </c:pt>
                <c:pt idx="12">
                  <c:v>1.38011241939067E7</c:v>
                </c:pt>
                <c:pt idx="13">
                  <c:v>1.25856589011775E7</c:v>
                </c:pt>
                <c:pt idx="14">
                  <c:v>1.17325345202239E7</c:v>
                </c:pt>
                <c:pt idx="15">
                  <c:v>1.14553152211235E7</c:v>
                </c:pt>
                <c:pt idx="16">
                  <c:v>1.04745563610479E7</c:v>
                </c:pt>
                <c:pt idx="17">
                  <c:v>9.40873890972417E6</c:v>
                </c:pt>
                <c:pt idx="18">
                  <c:v>9.04700296912053E6</c:v>
                </c:pt>
                <c:pt idx="19">
                  <c:v>8.92734214280181E6</c:v>
                </c:pt>
                <c:pt idx="20">
                  <c:v>7.14757138848289E6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[charts.xlsx]Sheet1!$F$1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[charts.xlsx]Sheet1!$A$2:$A$46</c:f>
              <c:numCache>
                <c:formatCode>mmmm\-yyyy</c:formatCode>
                <c:ptCount val="45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</c:numCache>
            </c:numRef>
          </c:cat>
          <c:val>
            <c:numRef>
              <c:f>[charts.xlsx]Sheet1!$F$2:$F$46</c:f>
              <c:numCache>
                <c:formatCode>_("$"* #,##0.00_);_("$"* \(#,##0.00\);_("$"* "-"??_);_(@_)</c:formatCode>
                <c:ptCount val="45"/>
                <c:pt idx="0" formatCode="_(&quot;$&quot;* #,##0_);_(&quot;$&quot;* \(#,##0\);_(&quot;$&quot;* &quot;-&quot;??_);_(@_)">
                  <c:v>9.52630719227537E7</c:v>
                </c:pt>
                <c:pt idx="1">
                  <c:v>7.57540732945756E7</c:v>
                </c:pt>
                <c:pt idx="2">
                  <c:v>6.0164120325332E7</c:v>
                </c:pt>
                <c:pt idx="3">
                  <c:v>4.78430633070973E7</c:v>
                </c:pt>
                <c:pt idx="4">
                  <c:v>3.65347331475016E7</c:v>
                </c:pt>
                <c:pt idx="5">
                  <c:v>3.25590504186145E7</c:v>
                </c:pt>
                <c:pt idx="6">
                  <c:v>2.90895614459062E7</c:v>
                </c:pt>
                <c:pt idx="7">
                  <c:v>2.59240568132469E7</c:v>
                </c:pt>
                <c:pt idx="8">
                  <c:v>2.31030200612059E7</c:v>
                </c:pt>
                <c:pt idx="9">
                  <c:v>2.0588966448945E7</c:v>
                </c:pt>
                <c:pt idx="10">
                  <c:v>1.84183115973162E7</c:v>
                </c:pt>
                <c:pt idx="11">
                  <c:v>1.64140445066801E7</c:v>
                </c:pt>
                <c:pt idx="12">
                  <c:v>1.46278802833661E7</c:v>
                </c:pt>
                <c:pt idx="13">
                  <c:v>1.30360851341307E7</c:v>
                </c:pt>
                <c:pt idx="14">
                  <c:v>1.1661715929498E7</c:v>
                </c:pt>
                <c:pt idx="15">
                  <c:v>1.039269659869E7</c:v>
                </c:pt>
                <c:pt idx="16">
                  <c:v>9.26177101598046E6</c:v>
                </c:pt>
                <c:pt idx="17">
                  <c:v>8.25391192149963E6</c:v>
                </c:pt>
                <c:pt idx="18">
                  <c:v>7.38371797554576E6</c:v>
                </c:pt>
                <c:pt idx="19">
                  <c:v>6.58022722848505E6</c:v>
                </c:pt>
                <c:pt idx="20">
                  <c:v>5.86417175221208E6</c:v>
                </c:pt>
                <c:pt idx="21">
                  <c:v>5.2260369050142E6</c:v>
                </c:pt>
                <c:pt idx="22">
                  <c:v>4.66915096455237E6</c:v>
                </c:pt>
                <c:pt idx="23">
                  <c:v>4.16105739853692E6</c:v>
                </c:pt>
                <c:pt idx="24">
                  <c:v>3.70825419982512E6</c:v>
                </c:pt>
                <c:pt idx="25">
                  <c:v>3.30472471140526E6</c:v>
                </c:pt>
                <c:pt idx="26">
                  <c:v>2.95631398637459E6</c:v>
                </c:pt>
                <c:pt idx="27">
                  <c:v>2.6346100776764E6</c:v>
                </c:pt>
                <c:pt idx="28">
                  <c:v>2.34791375117302E6</c:v>
                </c:pt>
                <c:pt idx="29">
                  <c:v>2.09241550757648E6</c:v>
                </c:pt>
                <c:pt idx="30">
                  <c:v>1.8718161936475E6</c:v>
                </c:pt>
                <c:pt idx="31">
                  <c:v>1.66812653529717E6</c:v>
                </c:pt>
                <c:pt idx="32">
                  <c:v>1.48660223541508E6</c:v>
                </c:pt>
                <c:pt idx="33">
                  <c:v>1.32483127603232E6</c:v>
                </c:pt>
                <c:pt idx="34">
                  <c:v>1.18515688081485E6</c:v>
                </c:pt>
                <c:pt idx="35">
                  <c:v>1.05618898270392E6</c:v>
                </c:pt>
                <c:pt idx="36">
                  <c:v>941255.2761944493</c:v>
                </c:pt>
                <c:pt idx="37">
                  <c:v>838828.5709019281</c:v>
                </c:pt>
                <c:pt idx="38">
                  <c:v>749443.0870097718</c:v>
                </c:pt>
                <c:pt idx="39">
                  <c:v>667889.2427465826</c:v>
                </c:pt>
                <c:pt idx="40">
                  <c:v>595210.0276972564</c:v>
                </c:pt>
                <c:pt idx="41">
                  <c:v>536225.2501777085</c:v>
                </c:pt>
                <c:pt idx="42">
                  <c:v>479085.1441715542</c:v>
                </c:pt>
                <c:pt idx="43">
                  <c:v>428033.8818245012</c:v>
                </c:pt>
                <c:pt idx="44">
                  <c:v>381455.5503370984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171208"/>
        <c:axId val="1751680536"/>
      </c:lineChart>
      <c:dateAx>
        <c:axId val="-2029171208"/>
        <c:scaling>
          <c:orientation val="minMax"/>
          <c:max val="41671.0"/>
          <c:min val="37104.0"/>
        </c:scaling>
        <c:delete val="0"/>
        <c:axPos val="b"/>
        <c:numFmt formatCode="mmm\ yyyy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51680536"/>
        <c:crossesAt val="1.0"/>
        <c:auto val="1"/>
        <c:lblOffset val="100"/>
        <c:baseTimeUnit val="months"/>
        <c:majorUnit val="7.0"/>
        <c:majorTimeUnit val="months"/>
        <c:minorUnit val="1.0"/>
        <c:minorTimeUnit val="months"/>
      </c:dateAx>
      <c:valAx>
        <c:axId val="1751680536"/>
        <c:scaling>
          <c:logBase val="10.0"/>
          <c:orientation val="minMax"/>
          <c:min val="1000.0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29171208"/>
        <c:crossesAt val="37104.0"/>
        <c:crossBetween val="midCat"/>
      </c:valAx>
    </c:plotArea>
    <c:plotVisOnly val="1"/>
    <c:dispBlanksAs val="span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[charts.xlsx]Sheet1!$E$1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[charts.xlsx]Sheet1!$E$2:$E$49</c:f>
              <c:numCache>
                <c:formatCode>_("$"* #,##0_);_("$"* \(#,##0\);_("$"* "-"??_);_(@_)</c:formatCode>
                <c:ptCount val="48"/>
                <c:pt idx="0">
                  <c:v>9.52630719227537E7</c:v>
                </c:pt>
                <c:pt idx="1">
                  <c:v>7.01754374157478E7</c:v>
                </c:pt>
                <c:pt idx="2">
                  <c:v>6.14484215025378E7</c:v>
                </c:pt>
                <c:pt idx="3">
                  <c:v>5.37516840773804E7</c:v>
                </c:pt>
                <c:pt idx="4">
                  <c:v>4.01575542303234E7</c:v>
                </c:pt>
                <c:pt idx="5">
                  <c:v>2.87803762063242E7</c:v>
                </c:pt>
                <c:pt idx="6">
                  <c:v>2.04425761408458E7</c:v>
                </c:pt>
                <c:pt idx="7">
                  <c:v>1.9934345735188E7</c:v>
                </c:pt>
                <c:pt idx="8">
                  <c:v>1.8519312163626E7</c:v>
                </c:pt>
                <c:pt idx="9">
                  <c:v>1.75349695618152E7</c:v>
                </c:pt>
                <c:pt idx="10">
                  <c:v>1.61596994380852E7</c:v>
                </c:pt>
                <c:pt idx="11">
                  <c:v>1.61802241043986E7</c:v>
                </c:pt>
                <c:pt idx="12">
                  <c:v>1.38011241939067E7</c:v>
                </c:pt>
                <c:pt idx="13">
                  <c:v>1.25856589011775E7</c:v>
                </c:pt>
                <c:pt idx="14">
                  <c:v>1.17325345202239E7</c:v>
                </c:pt>
                <c:pt idx="15">
                  <c:v>1.14553152211235E7</c:v>
                </c:pt>
                <c:pt idx="16">
                  <c:v>1.04745563610479E7</c:v>
                </c:pt>
                <c:pt idx="17">
                  <c:v>9.40873890972417E6</c:v>
                </c:pt>
                <c:pt idx="18">
                  <c:v>9.04700296912053E6</c:v>
                </c:pt>
                <c:pt idx="19">
                  <c:v>8.92734214280181E6</c:v>
                </c:pt>
                <c:pt idx="20">
                  <c:v>7.14757138848289E6</c:v>
                </c:pt>
                <c:pt idx="21">
                  <c:v>3.0638199893069E6</c:v>
                </c:pt>
                <c:pt idx="22">
                  <c:v>1.35298222896791E6</c:v>
                </c:pt>
                <c:pt idx="23">
                  <c:v>752079.902210023</c:v>
                </c:pt>
                <c:pt idx="24">
                  <c:v>342502.0602179044</c:v>
                </c:pt>
                <c:pt idx="25">
                  <c:v>232735.4377430641</c:v>
                </c:pt>
                <c:pt idx="26">
                  <c:v>154713.5990722806</c:v>
                </c:pt>
                <c:pt idx="27">
                  <c:v>108065.1394378536</c:v>
                </c:pt>
                <c:pt idx="28">
                  <c:v>70333.3344241588</c:v>
                </c:pt>
                <c:pt idx="29">
                  <c:v>46774.27282941258</c:v>
                </c:pt>
                <c:pt idx="30">
                  <c:v>31512.03954253614</c:v>
                </c:pt>
                <c:pt idx="31">
                  <c:v>31124.96073757426</c:v>
                </c:pt>
                <c:pt idx="32">
                  <c:v>29091.73374545073</c:v>
                </c:pt>
                <c:pt idx="33" formatCode="&quot;$&quot;#,##0.00">
                  <c:v>20962.78225099584</c:v>
                </c:pt>
                <c:pt idx="34" formatCode="&quot;$&quot;#,##0.00">
                  <c:v>16712.01311162171</c:v>
                </c:pt>
                <c:pt idx="35" formatCode="&quot;$&quot;#,##0.00">
                  <c:v>10496.93397886038</c:v>
                </c:pt>
                <c:pt idx="36" formatCode="&quot;$&quot;#,##0.00">
                  <c:v>7743.438104655075</c:v>
                </c:pt>
                <c:pt idx="37" formatCode="&quot;$&quot;#,##0.00">
                  <c:v>7666.219038259301</c:v>
                </c:pt>
                <c:pt idx="38" formatCode="&quot;$&quot;#,##0.00">
                  <c:v>5901.292635477314</c:v>
                </c:pt>
                <c:pt idx="39" formatCode="&quot;$&quot;#,##0.00">
                  <c:v>5984.72133943211</c:v>
                </c:pt>
                <c:pt idx="40" formatCode="&quot;$&quot;#,##0.00">
                  <c:v>6618.349278704315</c:v>
                </c:pt>
                <c:pt idx="41" formatCode="&quot;$&quot;#,##0">
                  <c:v>5671.0</c:v>
                </c:pt>
                <c:pt idx="42" formatCode="&quot;$&quot;#,##0">
                  <c:v>5826.0</c:v>
                </c:pt>
                <c:pt idx="43" formatCode="&quot;$&quot;#,##0">
                  <c:v>5550.0</c:v>
                </c:pt>
                <c:pt idx="44" formatCode="&quot;$&quot;#,##0">
                  <c:v>5096.0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[charts.xlsx]Sheet1!$F$1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[charts.xlsx]Sheet1!$F$2:$F$49</c:f>
              <c:numCache>
                <c:formatCode>_("$"* #,##0.00_);_("$"* \(#,##0.00\);_("$"* "-"??_);_(@_)</c:formatCode>
                <c:ptCount val="48"/>
                <c:pt idx="0" formatCode="_(&quot;$&quot;* #,##0_);_(&quot;$&quot;* \(#,##0\);_(&quot;$&quot;* &quot;-&quot;??_);_(@_)">
                  <c:v>9.52630719227537E7</c:v>
                </c:pt>
                <c:pt idx="1">
                  <c:v>7.57540732945756E7</c:v>
                </c:pt>
                <c:pt idx="2">
                  <c:v>6.0164120325332E7</c:v>
                </c:pt>
                <c:pt idx="3">
                  <c:v>4.78430633070973E7</c:v>
                </c:pt>
                <c:pt idx="4">
                  <c:v>3.65347331475016E7</c:v>
                </c:pt>
                <c:pt idx="5">
                  <c:v>3.25590504186145E7</c:v>
                </c:pt>
                <c:pt idx="6">
                  <c:v>2.90895614459062E7</c:v>
                </c:pt>
                <c:pt idx="7">
                  <c:v>2.59240568132469E7</c:v>
                </c:pt>
                <c:pt idx="8">
                  <c:v>2.31030200612059E7</c:v>
                </c:pt>
                <c:pt idx="9">
                  <c:v>2.0588966448945E7</c:v>
                </c:pt>
                <c:pt idx="10">
                  <c:v>1.84183115973162E7</c:v>
                </c:pt>
                <c:pt idx="11">
                  <c:v>1.64140445066801E7</c:v>
                </c:pt>
                <c:pt idx="12">
                  <c:v>1.46278802833661E7</c:v>
                </c:pt>
                <c:pt idx="13">
                  <c:v>1.30360851341307E7</c:v>
                </c:pt>
                <c:pt idx="14">
                  <c:v>1.1661715929498E7</c:v>
                </c:pt>
                <c:pt idx="15">
                  <c:v>1.039269659869E7</c:v>
                </c:pt>
                <c:pt idx="16">
                  <c:v>9.26177101598046E6</c:v>
                </c:pt>
                <c:pt idx="17">
                  <c:v>8.25391192149963E6</c:v>
                </c:pt>
                <c:pt idx="18">
                  <c:v>7.38371797554576E6</c:v>
                </c:pt>
                <c:pt idx="19">
                  <c:v>6.58022722848505E6</c:v>
                </c:pt>
                <c:pt idx="20">
                  <c:v>5.86417175221208E6</c:v>
                </c:pt>
                <c:pt idx="21">
                  <c:v>5.2260369050142E6</c:v>
                </c:pt>
                <c:pt idx="22">
                  <c:v>4.66915096455237E6</c:v>
                </c:pt>
                <c:pt idx="23">
                  <c:v>4.16105739853692E6</c:v>
                </c:pt>
                <c:pt idx="24">
                  <c:v>3.70825419982512E6</c:v>
                </c:pt>
                <c:pt idx="25">
                  <c:v>3.30472471140526E6</c:v>
                </c:pt>
                <c:pt idx="26">
                  <c:v>2.95631398637459E6</c:v>
                </c:pt>
                <c:pt idx="27">
                  <c:v>2.6346100776764E6</c:v>
                </c:pt>
                <c:pt idx="28">
                  <c:v>2.34791375117302E6</c:v>
                </c:pt>
                <c:pt idx="29">
                  <c:v>2.09241550757648E6</c:v>
                </c:pt>
                <c:pt idx="30">
                  <c:v>1.8718161936475E6</c:v>
                </c:pt>
                <c:pt idx="31">
                  <c:v>1.66812653529717E6</c:v>
                </c:pt>
                <c:pt idx="32">
                  <c:v>1.48660223541508E6</c:v>
                </c:pt>
                <c:pt idx="33">
                  <c:v>1.32483127603232E6</c:v>
                </c:pt>
                <c:pt idx="34">
                  <c:v>1.18515688081485E6</c:v>
                </c:pt>
                <c:pt idx="35">
                  <c:v>1.05618898270392E6</c:v>
                </c:pt>
                <c:pt idx="36">
                  <c:v>941255.2761944493</c:v>
                </c:pt>
                <c:pt idx="37">
                  <c:v>838828.5709019281</c:v>
                </c:pt>
                <c:pt idx="38">
                  <c:v>749443.0870097718</c:v>
                </c:pt>
                <c:pt idx="39">
                  <c:v>667889.2427465826</c:v>
                </c:pt>
                <c:pt idx="40">
                  <c:v>595210.0276972564</c:v>
                </c:pt>
                <c:pt idx="41">
                  <c:v>536225.2501777085</c:v>
                </c:pt>
                <c:pt idx="42">
                  <c:v>479085.1441715542</c:v>
                </c:pt>
                <c:pt idx="43">
                  <c:v>428033.8818245012</c:v>
                </c:pt>
                <c:pt idx="44">
                  <c:v>381455.5503370984</c:v>
                </c:pt>
                <c:pt idx="46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6133224"/>
        <c:axId val="-2045409144"/>
      </c:lineChart>
      <c:dateAx>
        <c:axId val="-2076133224"/>
        <c:scaling>
          <c:orientation val="minMax"/>
          <c:max val="41671.0"/>
          <c:min val="37104.0"/>
        </c:scaling>
        <c:delete val="0"/>
        <c:axPos val="b"/>
        <c:numFmt formatCode="mmm\ yyyy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45409144"/>
        <c:crossesAt val="1.0"/>
        <c:auto val="1"/>
        <c:lblOffset val="100"/>
        <c:baseTimeUnit val="days"/>
        <c:majorUnit val="7.0"/>
        <c:majorTimeUnit val="months"/>
      </c:dateAx>
      <c:valAx>
        <c:axId val="-2045409144"/>
        <c:scaling>
          <c:logBase val="10.0"/>
          <c:orientation val="minMax"/>
          <c:min val="1000.0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6133224"/>
        <c:crossesAt val="37104.0"/>
        <c:crossBetween val="midCat"/>
      </c:valAx>
    </c:plotArea>
    <c:plotVisOnly val="1"/>
    <c:dispBlanksAs val="span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[charts.xlsx]Sheet1!$E$1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[charts.xlsx]Sheet1!$E$2:$E$49</c:f>
              <c:numCache>
                <c:formatCode>_("$"* #,##0_);_("$"* \(#,##0\);_("$"* "-"??_);_(@_)</c:formatCode>
                <c:ptCount val="48"/>
                <c:pt idx="0">
                  <c:v>9.52630719227537E7</c:v>
                </c:pt>
                <c:pt idx="1">
                  <c:v>7.01754374157478E7</c:v>
                </c:pt>
                <c:pt idx="2">
                  <c:v>6.14484215025378E7</c:v>
                </c:pt>
                <c:pt idx="3">
                  <c:v>5.37516840773804E7</c:v>
                </c:pt>
                <c:pt idx="4">
                  <c:v>4.01575542303234E7</c:v>
                </c:pt>
                <c:pt idx="5">
                  <c:v>2.87803762063242E7</c:v>
                </c:pt>
                <c:pt idx="6">
                  <c:v>2.04425761408458E7</c:v>
                </c:pt>
                <c:pt idx="7">
                  <c:v>1.9934345735188E7</c:v>
                </c:pt>
                <c:pt idx="8">
                  <c:v>1.8519312163626E7</c:v>
                </c:pt>
                <c:pt idx="9">
                  <c:v>1.75349695618152E7</c:v>
                </c:pt>
                <c:pt idx="10">
                  <c:v>1.61596994380852E7</c:v>
                </c:pt>
                <c:pt idx="11">
                  <c:v>1.61802241043986E7</c:v>
                </c:pt>
                <c:pt idx="12">
                  <c:v>1.38011241939067E7</c:v>
                </c:pt>
                <c:pt idx="13">
                  <c:v>1.25856589011775E7</c:v>
                </c:pt>
                <c:pt idx="14">
                  <c:v>1.17325345202239E7</c:v>
                </c:pt>
                <c:pt idx="15">
                  <c:v>1.14553152211235E7</c:v>
                </c:pt>
                <c:pt idx="16">
                  <c:v>1.04745563610479E7</c:v>
                </c:pt>
                <c:pt idx="17">
                  <c:v>9.40873890972417E6</c:v>
                </c:pt>
                <c:pt idx="18">
                  <c:v>9.04700296912053E6</c:v>
                </c:pt>
                <c:pt idx="19">
                  <c:v>8.92734214280181E6</c:v>
                </c:pt>
                <c:pt idx="20">
                  <c:v>7.14757138848289E6</c:v>
                </c:pt>
                <c:pt idx="21">
                  <c:v>3.0638199893069E6</c:v>
                </c:pt>
                <c:pt idx="22">
                  <c:v>1.35298222896791E6</c:v>
                </c:pt>
                <c:pt idx="23">
                  <c:v>752079.902210023</c:v>
                </c:pt>
                <c:pt idx="24">
                  <c:v>342502.0602179044</c:v>
                </c:pt>
                <c:pt idx="25">
                  <c:v>232735.4377430641</c:v>
                </c:pt>
                <c:pt idx="26">
                  <c:v>154713.5990722806</c:v>
                </c:pt>
                <c:pt idx="27">
                  <c:v>108065.1394378536</c:v>
                </c:pt>
                <c:pt idx="28">
                  <c:v>70333.3344241588</c:v>
                </c:pt>
                <c:pt idx="29">
                  <c:v>46774.27282941258</c:v>
                </c:pt>
                <c:pt idx="30">
                  <c:v>31512.03954253614</c:v>
                </c:pt>
                <c:pt idx="31">
                  <c:v>31124.96073757426</c:v>
                </c:pt>
                <c:pt idx="32">
                  <c:v>29091.73374545073</c:v>
                </c:pt>
                <c:pt idx="33" formatCode="&quot;$&quot;#,##0.00">
                  <c:v>20962.78225099584</c:v>
                </c:pt>
                <c:pt idx="34" formatCode="&quot;$&quot;#,##0.00">
                  <c:v>16712.01311162171</c:v>
                </c:pt>
                <c:pt idx="35" formatCode="&quot;$&quot;#,##0.00">
                  <c:v>10496.93397886038</c:v>
                </c:pt>
                <c:pt idx="36" formatCode="&quot;$&quot;#,##0.00">
                  <c:v>7743.438104655075</c:v>
                </c:pt>
                <c:pt idx="37" formatCode="&quot;$&quot;#,##0.00">
                  <c:v>7666.219038259301</c:v>
                </c:pt>
                <c:pt idx="38" formatCode="&quot;$&quot;#,##0.00">
                  <c:v>5901.292635477314</c:v>
                </c:pt>
                <c:pt idx="39" formatCode="&quot;$&quot;#,##0.00">
                  <c:v>5984.72133943211</c:v>
                </c:pt>
                <c:pt idx="40" formatCode="&quot;$&quot;#,##0.00">
                  <c:v>6618.349278704315</c:v>
                </c:pt>
                <c:pt idx="41" formatCode="&quot;$&quot;#,##0">
                  <c:v>5671.0</c:v>
                </c:pt>
                <c:pt idx="42" formatCode="&quot;$&quot;#,##0">
                  <c:v>5826.0</c:v>
                </c:pt>
                <c:pt idx="43" formatCode="&quot;$&quot;#,##0">
                  <c:v>5550.0</c:v>
                </c:pt>
                <c:pt idx="44" formatCode="&quot;$&quot;#,##0">
                  <c:v>5096.0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[charts.xlsx]Sheet1!$F$1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[charts.xlsx]Sheet1!$F$2:$F$49</c:f>
              <c:numCache>
                <c:formatCode>_("$"* #,##0.00_);_("$"* \(#,##0.00\);_("$"* "-"??_);_(@_)</c:formatCode>
                <c:ptCount val="48"/>
                <c:pt idx="0" formatCode="_(&quot;$&quot;* #,##0_);_(&quot;$&quot;* \(#,##0\);_(&quot;$&quot;* &quot;-&quot;??_);_(@_)">
                  <c:v>9.52630719227537E7</c:v>
                </c:pt>
                <c:pt idx="1">
                  <c:v>7.57540732945756E7</c:v>
                </c:pt>
                <c:pt idx="2">
                  <c:v>6.0164120325332E7</c:v>
                </c:pt>
                <c:pt idx="3">
                  <c:v>4.78430633070973E7</c:v>
                </c:pt>
                <c:pt idx="4">
                  <c:v>3.65347331475016E7</c:v>
                </c:pt>
                <c:pt idx="5">
                  <c:v>3.25590504186145E7</c:v>
                </c:pt>
                <c:pt idx="6">
                  <c:v>2.90895614459062E7</c:v>
                </c:pt>
                <c:pt idx="7">
                  <c:v>2.59240568132469E7</c:v>
                </c:pt>
                <c:pt idx="8">
                  <c:v>2.31030200612059E7</c:v>
                </c:pt>
                <c:pt idx="9">
                  <c:v>2.0588966448945E7</c:v>
                </c:pt>
                <c:pt idx="10">
                  <c:v>1.84183115973162E7</c:v>
                </c:pt>
                <c:pt idx="11">
                  <c:v>1.64140445066801E7</c:v>
                </c:pt>
                <c:pt idx="12">
                  <c:v>1.46278802833661E7</c:v>
                </c:pt>
                <c:pt idx="13">
                  <c:v>1.30360851341307E7</c:v>
                </c:pt>
                <c:pt idx="14">
                  <c:v>1.1661715929498E7</c:v>
                </c:pt>
                <c:pt idx="15">
                  <c:v>1.039269659869E7</c:v>
                </c:pt>
                <c:pt idx="16">
                  <c:v>9.26177101598046E6</c:v>
                </c:pt>
                <c:pt idx="17">
                  <c:v>8.25391192149963E6</c:v>
                </c:pt>
                <c:pt idx="18">
                  <c:v>7.38371797554576E6</c:v>
                </c:pt>
                <c:pt idx="19">
                  <c:v>6.58022722848505E6</c:v>
                </c:pt>
                <c:pt idx="20">
                  <c:v>5.86417175221208E6</c:v>
                </c:pt>
                <c:pt idx="21">
                  <c:v>5.2260369050142E6</c:v>
                </c:pt>
                <c:pt idx="22">
                  <c:v>4.66915096455237E6</c:v>
                </c:pt>
                <c:pt idx="23">
                  <c:v>4.16105739853692E6</c:v>
                </c:pt>
                <c:pt idx="24">
                  <c:v>3.70825419982512E6</c:v>
                </c:pt>
                <c:pt idx="25">
                  <c:v>3.30472471140526E6</c:v>
                </c:pt>
                <c:pt idx="26">
                  <c:v>2.95631398637459E6</c:v>
                </c:pt>
                <c:pt idx="27">
                  <c:v>2.6346100776764E6</c:v>
                </c:pt>
                <c:pt idx="28">
                  <c:v>2.34791375117302E6</c:v>
                </c:pt>
                <c:pt idx="29">
                  <c:v>2.09241550757648E6</c:v>
                </c:pt>
                <c:pt idx="30">
                  <c:v>1.8718161936475E6</c:v>
                </c:pt>
                <c:pt idx="31">
                  <c:v>1.66812653529717E6</c:v>
                </c:pt>
                <c:pt idx="32">
                  <c:v>1.48660223541508E6</c:v>
                </c:pt>
                <c:pt idx="33">
                  <c:v>1.32483127603232E6</c:v>
                </c:pt>
                <c:pt idx="34">
                  <c:v>1.18515688081485E6</c:v>
                </c:pt>
                <c:pt idx="35">
                  <c:v>1.05618898270392E6</c:v>
                </c:pt>
                <c:pt idx="36">
                  <c:v>941255.2761944493</c:v>
                </c:pt>
                <c:pt idx="37">
                  <c:v>838828.5709019281</c:v>
                </c:pt>
                <c:pt idx="38">
                  <c:v>749443.0870097718</c:v>
                </c:pt>
                <c:pt idx="39">
                  <c:v>667889.2427465826</c:v>
                </c:pt>
                <c:pt idx="40">
                  <c:v>595210.0276972564</c:v>
                </c:pt>
                <c:pt idx="41">
                  <c:v>536225.2501777085</c:v>
                </c:pt>
                <c:pt idx="42">
                  <c:v>479085.1441715542</c:v>
                </c:pt>
                <c:pt idx="43">
                  <c:v>428033.8818245012</c:v>
                </c:pt>
                <c:pt idx="44">
                  <c:v>381455.5503370984</c:v>
                </c:pt>
                <c:pt idx="46">
                  <c:v>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[charts.xlsx]Sheet1!$C$1</c:f>
              <c:strCache>
                <c:ptCount val="1"/>
                <c:pt idx="0">
                  <c:v>Cost of Semi-Honest Secure Computation</c:v>
                </c:pt>
              </c:strCache>
            </c:strRef>
          </c:tx>
          <c:spPr>
            <a:ln>
              <a:solidFill>
                <a:srgbClr val="660066"/>
              </a:solidFill>
            </a:ln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c:spPr>
          <c:marker>
            <c:spPr>
              <a:effectLst>
                <a:glow rad="101600">
                  <a:schemeClr val="accent4">
                    <a:lumMod val="60000"/>
                    <a:lumOff val="40000"/>
                    <a:alpha val="75000"/>
                  </a:schemeClr>
                </a:glow>
              </a:effectLst>
            </c:spPr>
          </c:marker>
          <c:val>
            <c:numRef>
              <c:f>[charts.xlsx]Sheet1!$C$2:$C$47</c:f>
              <c:numCache>
                <c:formatCode>General</c:formatCode>
                <c:ptCount val="46"/>
                <c:pt idx="7" formatCode="_(&quot;$&quot;* #,##0.00_);_(&quot;$&quot;* \(#,##0.00\);_(&quot;$&quot;* &quot;-&quot;??_);_(@_)">
                  <c:v>9.9787392E7</c:v>
                </c:pt>
                <c:pt idx="22" formatCode="_(&quot;$&quot;* #,##0.00_);_(&quot;$&quot;* \(#,##0.00\);_(&quot;$&quot;* &quot;-&quot;??_);_(@_)">
                  <c:v>6.3999914272711E6</c:v>
                </c:pt>
                <c:pt idx="35" formatCode="_(&quot;$&quot;* #,##0.00_);_(&quot;$&quot;* \(#,##0.00\);_(&quot;$&quot;* &quot;-&quot;??_);_(@_)">
                  <c:v>51397.78696658002</c:v>
                </c:pt>
                <c:pt idx="41" formatCode="_(&quot;$&quot;* #,##0.00_);_(&quot;$&quot;* \(#,##0.00\);_(&quot;$&quot;* &quot;-&quot;??_);_(@_)">
                  <c:v>6887.82525846555</c:v>
                </c:pt>
                <c:pt idx="42" formatCode="_(&quot;$&quot;* #,##0.00_);_(&quot;$&quot;* \(#,##0.00\);_(&quot;$&quot;* &quot;-&quot;??_);_(@_)">
                  <c:v>0.219068800718909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2052136"/>
        <c:axId val="-2027847880"/>
      </c:lineChart>
      <c:dateAx>
        <c:axId val="1752052136"/>
        <c:scaling>
          <c:orientation val="minMax"/>
          <c:max val="41671.0"/>
          <c:min val="37104.0"/>
        </c:scaling>
        <c:delete val="0"/>
        <c:axPos val="b"/>
        <c:numFmt formatCode="mmm\ yyyy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27847880"/>
        <c:crossesAt val="1.0"/>
        <c:auto val="1"/>
        <c:lblOffset val="100"/>
        <c:baseTimeUnit val="days"/>
        <c:majorUnit val="7.0"/>
        <c:majorTimeUnit val="months"/>
      </c:dateAx>
      <c:valAx>
        <c:axId val="-2027847880"/>
        <c:scaling>
          <c:logBase val="10.0"/>
          <c:orientation val="minMax"/>
          <c:max val="1.0E8"/>
          <c:min val="1000.0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52052136"/>
        <c:crossesAt val="37104.0"/>
        <c:crossBetween val="midCat"/>
      </c:valAx>
    </c:plotArea>
    <c:plotVisOnly val="1"/>
    <c:dispBlanksAs val="span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[charts.xlsx]Sheet1!$E$1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[charts.xlsx]Sheet1!$E$2:$E$49</c:f>
              <c:numCache>
                <c:formatCode>_("$"* #,##0_);_("$"* \(#,##0\);_("$"* "-"??_);_(@_)</c:formatCode>
                <c:ptCount val="48"/>
                <c:pt idx="0">
                  <c:v>9.52630719227537E7</c:v>
                </c:pt>
                <c:pt idx="1">
                  <c:v>7.01754374157478E7</c:v>
                </c:pt>
                <c:pt idx="2">
                  <c:v>6.14484215025378E7</c:v>
                </c:pt>
                <c:pt idx="3">
                  <c:v>5.37516840773804E7</c:v>
                </c:pt>
                <c:pt idx="4">
                  <c:v>4.01575542303234E7</c:v>
                </c:pt>
                <c:pt idx="5">
                  <c:v>2.87803762063242E7</c:v>
                </c:pt>
                <c:pt idx="6">
                  <c:v>2.04425761408458E7</c:v>
                </c:pt>
                <c:pt idx="7">
                  <c:v>1.9934345735188E7</c:v>
                </c:pt>
                <c:pt idx="8">
                  <c:v>1.8519312163626E7</c:v>
                </c:pt>
                <c:pt idx="9">
                  <c:v>1.75349695618152E7</c:v>
                </c:pt>
                <c:pt idx="10">
                  <c:v>1.61596994380852E7</c:v>
                </c:pt>
                <c:pt idx="11">
                  <c:v>1.61802241043986E7</c:v>
                </c:pt>
                <c:pt idx="12">
                  <c:v>1.38011241939067E7</c:v>
                </c:pt>
                <c:pt idx="13">
                  <c:v>1.25856589011775E7</c:v>
                </c:pt>
                <c:pt idx="14">
                  <c:v>1.17325345202239E7</c:v>
                </c:pt>
                <c:pt idx="15">
                  <c:v>1.14553152211235E7</c:v>
                </c:pt>
                <c:pt idx="16">
                  <c:v>1.04745563610479E7</c:v>
                </c:pt>
                <c:pt idx="17">
                  <c:v>9.40873890972417E6</c:v>
                </c:pt>
                <c:pt idx="18">
                  <c:v>9.04700296912053E6</c:v>
                </c:pt>
                <c:pt idx="19">
                  <c:v>8.92734214280181E6</c:v>
                </c:pt>
                <c:pt idx="20">
                  <c:v>7.14757138848289E6</c:v>
                </c:pt>
                <c:pt idx="21">
                  <c:v>3.0638199893069E6</c:v>
                </c:pt>
                <c:pt idx="22">
                  <c:v>1.35298222896791E6</c:v>
                </c:pt>
                <c:pt idx="23">
                  <c:v>752079.902210023</c:v>
                </c:pt>
                <c:pt idx="24">
                  <c:v>342502.0602179044</c:v>
                </c:pt>
                <c:pt idx="25">
                  <c:v>232735.4377430641</c:v>
                </c:pt>
                <c:pt idx="26">
                  <c:v>154713.5990722806</c:v>
                </c:pt>
                <c:pt idx="27">
                  <c:v>108065.1394378536</c:v>
                </c:pt>
                <c:pt idx="28">
                  <c:v>70333.3344241588</c:v>
                </c:pt>
                <c:pt idx="29">
                  <c:v>46774.27282941258</c:v>
                </c:pt>
                <c:pt idx="30">
                  <c:v>31512.03954253614</c:v>
                </c:pt>
                <c:pt idx="31">
                  <c:v>31124.96073757426</c:v>
                </c:pt>
                <c:pt idx="32">
                  <c:v>29091.73374545073</c:v>
                </c:pt>
                <c:pt idx="33" formatCode="&quot;$&quot;#,##0.00">
                  <c:v>20962.78225099584</c:v>
                </c:pt>
                <c:pt idx="34" formatCode="&quot;$&quot;#,##0.00">
                  <c:v>16712.01311162171</c:v>
                </c:pt>
                <c:pt idx="35" formatCode="&quot;$&quot;#,##0.00">
                  <c:v>10496.93397886038</c:v>
                </c:pt>
                <c:pt idx="36" formatCode="&quot;$&quot;#,##0.00">
                  <c:v>7743.438104655075</c:v>
                </c:pt>
                <c:pt idx="37" formatCode="&quot;$&quot;#,##0.00">
                  <c:v>7666.219038259301</c:v>
                </c:pt>
                <c:pt idx="38" formatCode="&quot;$&quot;#,##0.00">
                  <c:v>5901.292635477314</c:v>
                </c:pt>
                <c:pt idx="39" formatCode="&quot;$&quot;#,##0.00">
                  <c:v>5984.72133943211</c:v>
                </c:pt>
                <c:pt idx="40" formatCode="&quot;$&quot;#,##0.00">
                  <c:v>6618.349278704315</c:v>
                </c:pt>
                <c:pt idx="41" formatCode="&quot;$&quot;#,##0">
                  <c:v>5671.0</c:v>
                </c:pt>
                <c:pt idx="42" formatCode="&quot;$&quot;#,##0">
                  <c:v>5826.0</c:v>
                </c:pt>
                <c:pt idx="43" formatCode="&quot;$&quot;#,##0">
                  <c:v>5550.0</c:v>
                </c:pt>
                <c:pt idx="44" formatCode="&quot;$&quot;#,##0">
                  <c:v>5096.0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[charts.xlsx]Sheet1!$F$1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[charts.xlsx]Sheet1!$F$2:$F$49</c:f>
              <c:numCache>
                <c:formatCode>_("$"* #,##0.00_);_("$"* \(#,##0.00\);_("$"* "-"??_);_(@_)</c:formatCode>
                <c:ptCount val="48"/>
                <c:pt idx="0" formatCode="_(&quot;$&quot;* #,##0_);_(&quot;$&quot;* \(#,##0\);_(&quot;$&quot;* &quot;-&quot;??_);_(@_)">
                  <c:v>9.52630719227537E7</c:v>
                </c:pt>
                <c:pt idx="1">
                  <c:v>7.57540732945756E7</c:v>
                </c:pt>
                <c:pt idx="2">
                  <c:v>6.0164120325332E7</c:v>
                </c:pt>
                <c:pt idx="3">
                  <c:v>4.78430633070973E7</c:v>
                </c:pt>
                <c:pt idx="4">
                  <c:v>3.65347331475016E7</c:v>
                </c:pt>
                <c:pt idx="5">
                  <c:v>3.25590504186145E7</c:v>
                </c:pt>
                <c:pt idx="6">
                  <c:v>2.90895614459062E7</c:v>
                </c:pt>
                <c:pt idx="7">
                  <c:v>2.59240568132469E7</c:v>
                </c:pt>
                <c:pt idx="8">
                  <c:v>2.31030200612059E7</c:v>
                </c:pt>
                <c:pt idx="9">
                  <c:v>2.0588966448945E7</c:v>
                </c:pt>
                <c:pt idx="10">
                  <c:v>1.84183115973162E7</c:v>
                </c:pt>
                <c:pt idx="11">
                  <c:v>1.64140445066801E7</c:v>
                </c:pt>
                <c:pt idx="12">
                  <c:v>1.46278802833661E7</c:v>
                </c:pt>
                <c:pt idx="13">
                  <c:v>1.30360851341307E7</c:v>
                </c:pt>
                <c:pt idx="14">
                  <c:v>1.1661715929498E7</c:v>
                </c:pt>
                <c:pt idx="15">
                  <c:v>1.039269659869E7</c:v>
                </c:pt>
                <c:pt idx="16">
                  <c:v>9.26177101598046E6</c:v>
                </c:pt>
                <c:pt idx="17">
                  <c:v>8.25391192149963E6</c:v>
                </c:pt>
                <c:pt idx="18">
                  <c:v>7.38371797554576E6</c:v>
                </c:pt>
                <c:pt idx="19">
                  <c:v>6.58022722848505E6</c:v>
                </c:pt>
                <c:pt idx="20">
                  <c:v>5.86417175221208E6</c:v>
                </c:pt>
                <c:pt idx="21">
                  <c:v>5.2260369050142E6</c:v>
                </c:pt>
                <c:pt idx="22">
                  <c:v>4.66915096455237E6</c:v>
                </c:pt>
                <c:pt idx="23">
                  <c:v>4.16105739853692E6</c:v>
                </c:pt>
                <c:pt idx="24">
                  <c:v>3.70825419982512E6</c:v>
                </c:pt>
                <c:pt idx="25">
                  <c:v>3.30472471140526E6</c:v>
                </c:pt>
                <c:pt idx="26">
                  <c:v>2.95631398637459E6</c:v>
                </c:pt>
                <c:pt idx="27">
                  <c:v>2.6346100776764E6</c:v>
                </c:pt>
                <c:pt idx="28">
                  <c:v>2.34791375117302E6</c:v>
                </c:pt>
                <c:pt idx="29">
                  <c:v>2.09241550757648E6</c:v>
                </c:pt>
                <c:pt idx="30">
                  <c:v>1.8718161936475E6</c:v>
                </c:pt>
                <c:pt idx="31">
                  <c:v>1.66812653529717E6</c:v>
                </c:pt>
                <c:pt idx="32">
                  <c:v>1.48660223541508E6</c:v>
                </c:pt>
                <c:pt idx="33">
                  <c:v>1.32483127603232E6</c:v>
                </c:pt>
                <c:pt idx="34">
                  <c:v>1.18515688081485E6</c:v>
                </c:pt>
                <c:pt idx="35">
                  <c:v>1.05618898270392E6</c:v>
                </c:pt>
                <c:pt idx="36">
                  <c:v>941255.2761944493</c:v>
                </c:pt>
                <c:pt idx="37">
                  <c:v>838828.5709019281</c:v>
                </c:pt>
                <c:pt idx="38">
                  <c:v>749443.0870097718</c:v>
                </c:pt>
                <c:pt idx="39">
                  <c:v>667889.2427465826</c:v>
                </c:pt>
                <c:pt idx="40">
                  <c:v>595210.0276972564</c:v>
                </c:pt>
                <c:pt idx="41">
                  <c:v>536225.2501777085</c:v>
                </c:pt>
                <c:pt idx="42">
                  <c:v>479085.1441715542</c:v>
                </c:pt>
                <c:pt idx="43">
                  <c:v>428033.8818245012</c:v>
                </c:pt>
                <c:pt idx="44">
                  <c:v>381455.5503370984</c:v>
                </c:pt>
                <c:pt idx="46">
                  <c:v>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[charts.xlsx]Sheet1!$C$1</c:f>
              <c:strCache>
                <c:ptCount val="1"/>
                <c:pt idx="0">
                  <c:v>Cost of Semi-Honest Secure Computation</c:v>
                </c:pt>
              </c:strCache>
            </c:strRef>
          </c:tx>
          <c:spPr>
            <a:ln>
              <a:solidFill>
                <a:srgbClr val="660066"/>
              </a:solidFill>
            </a:ln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c:spPr>
          <c:marker>
            <c:spPr>
              <a:effectLst>
                <a:glow rad="101600">
                  <a:schemeClr val="accent4">
                    <a:lumMod val="60000"/>
                    <a:lumOff val="40000"/>
                    <a:alpha val="75000"/>
                  </a:schemeClr>
                </a:glow>
              </a:effectLst>
            </c:spPr>
          </c:marker>
          <c:val>
            <c:numRef>
              <c:f>[charts.xlsx]Sheet1!$C$2:$C$47</c:f>
              <c:numCache>
                <c:formatCode>General</c:formatCode>
                <c:ptCount val="46"/>
                <c:pt idx="7" formatCode="_(&quot;$&quot;* #,##0.00_);_(&quot;$&quot;* \(#,##0.00\);_(&quot;$&quot;* &quot;-&quot;??_);_(@_)">
                  <c:v>9.9787392E7</c:v>
                </c:pt>
                <c:pt idx="22" formatCode="_(&quot;$&quot;* #,##0.00_);_(&quot;$&quot;* \(#,##0.00\);_(&quot;$&quot;* &quot;-&quot;??_);_(@_)">
                  <c:v>6.3999914272711E6</c:v>
                </c:pt>
                <c:pt idx="35" formatCode="_(&quot;$&quot;* #,##0.00_);_(&quot;$&quot;* \(#,##0.00\);_(&quot;$&quot;* &quot;-&quot;??_);_(@_)">
                  <c:v>51397.78696658002</c:v>
                </c:pt>
                <c:pt idx="41" formatCode="_(&quot;$&quot;* #,##0.00_);_(&quot;$&quot;* \(#,##0.00\);_(&quot;$&quot;* &quot;-&quot;??_);_(@_)">
                  <c:v>6887.82525846555</c:v>
                </c:pt>
                <c:pt idx="42" formatCode="_(&quot;$&quot;* #,##0.00_);_(&quot;$&quot;* \(#,##0.00\);_(&quot;$&quot;* &quot;-&quot;??_);_(@_)">
                  <c:v>1.28888888888889E-5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3791432"/>
        <c:axId val="-2022228728"/>
      </c:lineChart>
      <c:dateAx>
        <c:axId val="-2073791432"/>
        <c:scaling>
          <c:orientation val="minMax"/>
          <c:max val="41671.0"/>
          <c:min val="37104.0"/>
        </c:scaling>
        <c:delete val="0"/>
        <c:axPos val="b"/>
        <c:numFmt formatCode="mmm\ yyyy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22228728"/>
        <c:crossesAt val="1.0"/>
        <c:auto val="1"/>
        <c:lblOffset val="100"/>
        <c:baseTimeUnit val="days"/>
        <c:majorUnit val="7.0"/>
        <c:majorTimeUnit val="months"/>
      </c:dateAx>
      <c:valAx>
        <c:axId val="-2022228728"/>
        <c:scaling>
          <c:logBase val="10.0"/>
          <c:orientation val="minMax"/>
          <c:max val="1.0E11"/>
          <c:min val="1000.0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73791432"/>
        <c:crossesAt val="37104.0"/>
        <c:crossBetween val="midCat"/>
      </c:valAx>
    </c:plotArea>
    <c:plotVisOnly val="1"/>
    <c:dispBlanksAs val="span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[charts.xlsx]Sheet1!$E$1</c:f>
              <c:strCache>
                <c:ptCount val="1"/>
                <c:pt idx="0">
                  <c:v>Cost per Genome</c:v>
                </c:pt>
              </c:strCache>
            </c:strRef>
          </c:tx>
          <c:marker>
            <c:symbol val="diamond"/>
            <c:size val="8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[charts.xlsx]Sheet1!$E$2:$E$49</c:f>
              <c:numCache>
                <c:formatCode>_("$"* #,##0_);_("$"* \(#,##0\);_("$"* "-"??_);_(@_)</c:formatCode>
                <c:ptCount val="48"/>
                <c:pt idx="0">
                  <c:v>9.52630719227537E7</c:v>
                </c:pt>
                <c:pt idx="1">
                  <c:v>7.01754374157478E7</c:v>
                </c:pt>
                <c:pt idx="2">
                  <c:v>6.14484215025378E7</c:v>
                </c:pt>
                <c:pt idx="3">
                  <c:v>5.37516840773804E7</c:v>
                </c:pt>
                <c:pt idx="4">
                  <c:v>4.01575542303234E7</c:v>
                </c:pt>
                <c:pt idx="5">
                  <c:v>2.87803762063242E7</c:v>
                </c:pt>
                <c:pt idx="6">
                  <c:v>2.04425761408458E7</c:v>
                </c:pt>
                <c:pt idx="7">
                  <c:v>1.9934345735188E7</c:v>
                </c:pt>
                <c:pt idx="8">
                  <c:v>1.8519312163626E7</c:v>
                </c:pt>
                <c:pt idx="9">
                  <c:v>1.75349695618152E7</c:v>
                </c:pt>
                <c:pt idx="10">
                  <c:v>1.61596994380852E7</c:v>
                </c:pt>
                <c:pt idx="11">
                  <c:v>1.61802241043986E7</c:v>
                </c:pt>
                <c:pt idx="12">
                  <c:v>1.38011241939067E7</c:v>
                </c:pt>
                <c:pt idx="13">
                  <c:v>1.25856589011775E7</c:v>
                </c:pt>
                <c:pt idx="14">
                  <c:v>1.17325345202239E7</c:v>
                </c:pt>
                <c:pt idx="15">
                  <c:v>1.14553152211235E7</c:v>
                </c:pt>
                <c:pt idx="16">
                  <c:v>1.04745563610479E7</c:v>
                </c:pt>
                <c:pt idx="17">
                  <c:v>9.40873890972417E6</c:v>
                </c:pt>
                <c:pt idx="18">
                  <c:v>9.04700296912053E6</c:v>
                </c:pt>
                <c:pt idx="19">
                  <c:v>8.92734214280181E6</c:v>
                </c:pt>
                <c:pt idx="20">
                  <c:v>7.14757138848289E6</c:v>
                </c:pt>
                <c:pt idx="21">
                  <c:v>3.0638199893069E6</c:v>
                </c:pt>
                <c:pt idx="22">
                  <c:v>1.35298222896791E6</c:v>
                </c:pt>
                <c:pt idx="23">
                  <c:v>752079.902210023</c:v>
                </c:pt>
                <c:pt idx="24">
                  <c:v>342502.0602179044</c:v>
                </c:pt>
                <c:pt idx="25">
                  <c:v>232735.4377430641</c:v>
                </c:pt>
                <c:pt idx="26">
                  <c:v>154713.5990722806</c:v>
                </c:pt>
                <c:pt idx="27">
                  <c:v>108065.1394378536</c:v>
                </c:pt>
                <c:pt idx="28">
                  <c:v>70333.3344241588</c:v>
                </c:pt>
                <c:pt idx="29">
                  <c:v>46774.27282941258</c:v>
                </c:pt>
                <c:pt idx="30">
                  <c:v>31512.03954253614</c:v>
                </c:pt>
                <c:pt idx="31">
                  <c:v>31124.96073757426</c:v>
                </c:pt>
                <c:pt idx="32">
                  <c:v>29091.73374545073</c:v>
                </c:pt>
                <c:pt idx="33" formatCode="&quot;$&quot;#,##0.00">
                  <c:v>20962.78225099584</c:v>
                </c:pt>
                <c:pt idx="34" formatCode="&quot;$&quot;#,##0.00">
                  <c:v>16712.01311162171</c:v>
                </c:pt>
                <c:pt idx="35" formatCode="&quot;$&quot;#,##0.00">
                  <c:v>10496.93397886038</c:v>
                </c:pt>
                <c:pt idx="36" formatCode="&quot;$&quot;#,##0.00">
                  <c:v>7743.438104655075</c:v>
                </c:pt>
                <c:pt idx="37" formatCode="&quot;$&quot;#,##0.00">
                  <c:v>7666.219038259301</c:v>
                </c:pt>
                <c:pt idx="38" formatCode="&quot;$&quot;#,##0.00">
                  <c:v>5901.292635477314</c:v>
                </c:pt>
                <c:pt idx="39" formatCode="&quot;$&quot;#,##0.00">
                  <c:v>5984.72133943211</c:v>
                </c:pt>
                <c:pt idx="40" formatCode="&quot;$&quot;#,##0.00">
                  <c:v>6618.349278704315</c:v>
                </c:pt>
                <c:pt idx="41" formatCode="&quot;$&quot;#,##0">
                  <c:v>5671.0</c:v>
                </c:pt>
                <c:pt idx="42" formatCode="&quot;$&quot;#,##0">
                  <c:v>5826.0</c:v>
                </c:pt>
                <c:pt idx="43" formatCode="&quot;$&quot;#,##0">
                  <c:v>5550.0</c:v>
                </c:pt>
                <c:pt idx="44" formatCode="&quot;$&quot;#,##0">
                  <c:v>5096.0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[charts.xlsx]Sheet1!$F$1</c:f>
              <c:strCache>
                <c:ptCount val="1"/>
                <c:pt idx="0">
                  <c:v>Moore's Law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none"/>
          </c:marker>
          <c:cat>
            <c:numRef>
              <c:f>[charts.xlsx]Sheet1!$A$2:$A$49</c:f>
              <c:numCache>
                <c:formatCode>mmmm\-yyyy</c:formatCode>
                <c:ptCount val="48"/>
                <c:pt idx="0">
                  <c:v>37164.0</c:v>
                </c:pt>
                <c:pt idx="1">
                  <c:v>37346.0</c:v>
                </c:pt>
                <c:pt idx="2">
                  <c:v>37529.0</c:v>
                </c:pt>
                <c:pt idx="3">
                  <c:v>37711.0</c:v>
                </c:pt>
                <c:pt idx="4" formatCode="mmm\ yyyy">
                  <c:v>37925.0</c:v>
                </c:pt>
                <c:pt idx="5" formatCode="mmm\ yyyy">
                  <c:v>38017.0</c:v>
                </c:pt>
                <c:pt idx="6" formatCode="mmm\ yyyy">
                  <c:v>38107.0</c:v>
                </c:pt>
                <c:pt idx="7" formatCode="mmm\ yyyy">
                  <c:v>38199.0</c:v>
                </c:pt>
                <c:pt idx="8" formatCode="mmm\ yyyy">
                  <c:v>38291.0</c:v>
                </c:pt>
                <c:pt idx="9" formatCode="mmm\ yyyy">
                  <c:v>38383.0</c:v>
                </c:pt>
                <c:pt idx="10" formatCode="mmm\ yyyy">
                  <c:v>38472.0</c:v>
                </c:pt>
                <c:pt idx="11" formatCode="mmm\ yyyy">
                  <c:v>38564.0</c:v>
                </c:pt>
                <c:pt idx="12" formatCode="mmm\ yyyy">
                  <c:v>38656.0</c:v>
                </c:pt>
                <c:pt idx="13" formatCode="mmm\ yyyy">
                  <c:v>38748.0</c:v>
                </c:pt>
                <c:pt idx="14" formatCode="mmm\ yyyy">
                  <c:v>38837.0</c:v>
                </c:pt>
                <c:pt idx="15" formatCode="mmm\ yyyy">
                  <c:v>38929.0</c:v>
                </c:pt>
                <c:pt idx="16" formatCode="mmm\ yyyy">
                  <c:v>39021.0</c:v>
                </c:pt>
                <c:pt idx="17" formatCode="mmm\ yyyy">
                  <c:v>39113.0</c:v>
                </c:pt>
                <c:pt idx="18" formatCode="mmm\ yyyy">
                  <c:v>39202.0</c:v>
                </c:pt>
                <c:pt idx="19" formatCode="mmm\ yyyy">
                  <c:v>39294.0</c:v>
                </c:pt>
                <c:pt idx="20" formatCode="mmm\ yyyy">
                  <c:v>39386.0</c:v>
                </c:pt>
                <c:pt idx="21" formatCode="mmm\ yyyy">
                  <c:v>39478.0</c:v>
                </c:pt>
                <c:pt idx="22" formatCode="mmm\ yyyy">
                  <c:v>39568.0</c:v>
                </c:pt>
                <c:pt idx="23" formatCode="mmm\ yyyy">
                  <c:v>39660.0</c:v>
                </c:pt>
                <c:pt idx="24" formatCode="mmm\ yyyy">
                  <c:v>39752.0</c:v>
                </c:pt>
                <c:pt idx="25" formatCode="mmm\ yyyy">
                  <c:v>39844.0</c:v>
                </c:pt>
                <c:pt idx="26" formatCode="mmm\ yyyy">
                  <c:v>39933.0</c:v>
                </c:pt>
                <c:pt idx="27" formatCode="mmm\ yyyy">
                  <c:v>40025.0</c:v>
                </c:pt>
                <c:pt idx="28" formatCode="mmm\ yyyy">
                  <c:v>40117.0</c:v>
                </c:pt>
                <c:pt idx="29" formatCode="mmm\ yyyy">
                  <c:v>40209.0</c:v>
                </c:pt>
                <c:pt idx="30" formatCode="mmm\ yyyy">
                  <c:v>40298.0</c:v>
                </c:pt>
                <c:pt idx="31" formatCode="mmm\ yyyy">
                  <c:v>40390.0</c:v>
                </c:pt>
                <c:pt idx="32" formatCode="mmm\ yyyy">
                  <c:v>40482.0</c:v>
                </c:pt>
                <c:pt idx="33" formatCode="[$-409]mmm\-yy;@">
                  <c:v>40574.0</c:v>
                </c:pt>
                <c:pt idx="34" formatCode="[$-409]mmm\-yy;@">
                  <c:v>40663.0</c:v>
                </c:pt>
                <c:pt idx="35" formatCode="[$-409]mmm\-yy;@">
                  <c:v>40755.0</c:v>
                </c:pt>
                <c:pt idx="36" formatCode="[$-409]mmm\-yy;@">
                  <c:v>40846.0</c:v>
                </c:pt>
                <c:pt idx="37" formatCode="[$-409]mmm\-yy;@">
                  <c:v>40939.0</c:v>
                </c:pt>
                <c:pt idx="38" formatCode="[$-409]mmm\-yy;@">
                  <c:v>41029.0</c:v>
                </c:pt>
                <c:pt idx="39" formatCode="[$-409]mmm\-yy;@">
                  <c:v>41121.0</c:v>
                </c:pt>
                <c:pt idx="40" formatCode="[$-409]mmm\-yy;@">
                  <c:v>41213.0</c:v>
                </c:pt>
                <c:pt idx="41" formatCode="[$-409]mmm\-yy;@">
                  <c:v>41287.0</c:v>
                </c:pt>
                <c:pt idx="42" formatCode="[$-409]mmm\-yy;@">
                  <c:v>41377.0</c:v>
                </c:pt>
                <c:pt idx="43" formatCode="[$-409]mmm\-yy;@">
                  <c:v>41468.0</c:v>
                </c:pt>
                <c:pt idx="44" formatCode="[$-409]mmm\-yy;@">
                  <c:v>41560.0</c:v>
                </c:pt>
                <c:pt idx="46" formatCode="mmm\-yy">
                  <c:v>41275.0</c:v>
                </c:pt>
              </c:numCache>
            </c:numRef>
          </c:cat>
          <c:val>
            <c:numRef>
              <c:f>[charts.xlsx]Sheet1!$F$2:$F$49</c:f>
              <c:numCache>
                <c:formatCode>_("$"* #,##0.00_);_("$"* \(#,##0.00\);_("$"* "-"??_);_(@_)</c:formatCode>
                <c:ptCount val="48"/>
                <c:pt idx="0" formatCode="_(&quot;$&quot;* #,##0_);_(&quot;$&quot;* \(#,##0\);_(&quot;$&quot;* &quot;-&quot;??_);_(@_)">
                  <c:v>9.52630719227537E7</c:v>
                </c:pt>
                <c:pt idx="1">
                  <c:v>7.57540732945756E7</c:v>
                </c:pt>
                <c:pt idx="2">
                  <c:v>6.0164120325332E7</c:v>
                </c:pt>
                <c:pt idx="3">
                  <c:v>4.78430633070973E7</c:v>
                </c:pt>
                <c:pt idx="4">
                  <c:v>3.65347331475016E7</c:v>
                </c:pt>
                <c:pt idx="5">
                  <c:v>3.25590504186145E7</c:v>
                </c:pt>
                <c:pt idx="6">
                  <c:v>2.90895614459062E7</c:v>
                </c:pt>
                <c:pt idx="7">
                  <c:v>2.59240568132469E7</c:v>
                </c:pt>
                <c:pt idx="8">
                  <c:v>2.31030200612059E7</c:v>
                </c:pt>
                <c:pt idx="9">
                  <c:v>2.0588966448945E7</c:v>
                </c:pt>
                <c:pt idx="10">
                  <c:v>1.84183115973162E7</c:v>
                </c:pt>
                <c:pt idx="11">
                  <c:v>1.64140445066801E7</c:v>
                </c:pt>
                <c:pt idx="12">
                  <c:v>1.46278802833661E7</c:v>
                </c:pt>
                <c:pt idx="13">
                  <c:v>1.30360851341307E7</c:v>
                </c:pt>
                <c:pt idx="14">
                  <c:v>1.1661715929498E7</c:v>
                </c:pt>
                <c:pt idx="15">
                  <c:v>1.039269659869E7</c:v>
                </c:pt>
                <c:pt idx="16">
                  <c:v>9.26177101598046E6</c:v>
                </c:pt>
                <c:pt idx="17">
                  <c:v>8.25391192149963E6</c:v>
                </c:pt>
                <c:pt idx="18">
                  <c:v>7.38371797554576E6</c:v>
                </c:pt>
                <c:pt idx="19">
                  <c:v>6.58022722848505E6</c:v>
                </c:pt>
                <c:pt idx="20">
                  <c:v>5.86417175221208E6</c:v>
                </c:pt>
                <c:pt idx="21">
                  <c:v>5.2260369050142E6</c:v>
                </c:pt>
                <c:pt idx="22">
                  <c:v>4.66915096455237E6</c:v>
                </c:pt>
                <c:pt idx="23">
                  <c:v>4.16105739853692E6</c:v>
                </c:pt>
                <c:pt idx="24">
                  <c:v>3.70825419982512E6</c:v>
                </c:pt>
                <c:pt idx="25">
                  <c:v>3.30472471140526E6</c:v>
                </c:pt>
                <c:pt idx="26">
                  <c:v>2.95631398637459E6</c:v>
                </c:pt>
                <c:pt idx="27">
                  <c:v>2.6346100776764E6</c:v>
                </c:pt>
                <c:pt idx="28">
                  <c:v>2.34791375117302E6</c:v>
                </c:pt>
                <c:pt idx="29">
                  <c:v>2.09241550757648E6</c:v>
                </c:pt>
                <c:pt idx="30">
                  <c:v>1.8718161936475E6</c:v>
                </c:pt>
                <c:pt idx="31">
                  <c:v>1.66812653529717E6</c:v>
                </c:pt>
                <c:pt idx="32">
                  <c:v>1.48660223541508E6</c:v>
                </c:pt>
                <c:pt idx="33">
                  <c:v>1.32483127603232E6</c:v>
                </c:pt>
                <c:pt idx="34">
                  <c:v>1.18515688081485E6</c:v>
                </c:pt>
                <c:pt idx="35">
                  <c:v>1.05618898270392E6</c:v>
                </c:pt>
                <c:pt idx="36">
                  <c:v>941255.2761944493</c:v>
                </c:pt>
                <c:pt idx="37">
                  <c:v>838828.5709019281</c:v>
                </c:pt>
                <c:pt idx="38">
                  <c:v>749443.0870097718</c:v>
                </c:pt>
                <c:pt idx="39">
                  <c:v>667889.2427465826</c:v>
                </c:pt>
                <c:pt idx="40">
                  <c:v>595210.0276972564</c:v>
                </c:pt>
                <c:pt idx="41">
                  <c:v>536225.2501777085</c:v>
                </c:pt>
                <c:pt idx="42">
                  <c:v>479085.1441715542</c:v>
                </c:pt>
                <c:pt idx="43">
                  <c:v>428033.8818245012</c:v>
                </c:pt>
                <c:pt idx="44">
                  <c:v>381455.5503370984</c:v>
                </c:pt>
                <c:pt idx="46">
                  <c:v>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[charts.xlsx]Sheet1!$C$1</c:f>
              <c:strCache>
                <c:ptCount val="1"/>
                <c:pt idx="0">
                  <c:v>Cost of Semi-Honest Secure Computation</c:v>
                </c:pt>
              </c:strCache>
            </c:strRef>
          </c:tx>
          <c:spPr>
            <a:ln>
              <a:solidFill>
                <a:srgbClr val="660066"/>
              </a:solidFill>
            </a:ln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c:spPr>
          <c:marker>
            <c:spPr>
              <a:effectLst>
                <a:glow rad="101600">
                  <a:schemeClr val="accent4">
                    <a:lumMod val="60000"/>
                    <a:lumOff val="40000"/>
                    <a:alpha val="75000"/>
                  </a:schemeClr>
                </a:glow>
              </a:effectLst>
            </c:spPr>
          </c:marker>
          <c:val>
            <c:numRef>
              <c:f>[charts.xlsx]Sheet1!$C$2:$C$47</c:f>
              <c:numCache>
                <c:formatCode>General</c:formatCode>
                <c:ptCount val="46"/>
                <c:pt idx="7" formatCode="_(&quot;$&quot;* #,##0.00_);_(&quot;$&quot;* \(#,##0.00\);_(&quot;$&quot;* &quot;-&quot;??_);_(@_)">
                  <c:v>9.9787392E7</c:v>
                </c:pt>
                <c:pt idx="22" formatCode="_(&quot;$&quot;* #,##0.00_);_(&quot;$&quot;* \(#,##0.00\);_(&quot;$&quot;* &quot;-&quot;??_);_(@_)">
                  <c:v>6.3999914272711E6</c:v>
                </c:pt>
                <c:pt idx="35" formatCode="_(&quot;$&quot;* #,##0.00_);_(&quot;$&quot;* \(#,##0.00\);_(&quot;$&quot;* &quot;-&quot;??_);_(@_)">
                  <c:v>51397.78696658002</c:v>
                </c:pt>
                <c:pt idx="41" formatCode="_(&quot;$&quot;* #,##0.00_);_(&quot;$&quot;* \(#,##0.00\);_(&quot;$&quot;* &quot;-&quot;??_);_(@_)">
                  <c:v>6887.82525846555</c:v>
                </c:pt>
                <c:pt idx="42" formatCode="_(&quot;$&quot;* #,##0.00_);_(&quot;$&quot;* \(#,##0.00\);_(&quot;$&quot;* &quot;-&quot;??_);_(@_)">
                  <c:v>1.28888888888889E-5</c:v>
                </c:pt>
              </c:numCache>
            </c:numRef>
          </c:val>
          <c:smooth val="0"/>
        </c:ser>
        <c:ser>
          <c:idx val="3"/>
          <c:order val="3"/>
          <c:tx>
            <c:v>Active Security</c:v>
          </c:tx>
          <c:spPr>
            <a:ln w="53975">
              <a:solidFill>
                <a:schemeClr val="accent2"/>
              </a:solidFill>
            </a:ln>
            <a:effectLst>
              <a:glow rad="101600">
                <a:srgbClr val="FF0000">
                  <a:alpha val="75000"/>
                </a:srgbClr>
              </a:glow>
            </a:effectLst>
          </c:spPr>
          <c:marker>
            <c:symbol val="diamond"/>
            <c:size val="11"/>
            <c:spPr>
              <a:solidFill>
                <a:srgbClr val="FF0000"/>
              </a:solidFill>
              <a:ln w="38100">
                <a:solidFill>
                  <a:schemeClr val="accent2"/>
                </a:solidFill>
              </a:ln>
              <a:effectLst>
                <a:glow rad="101600">
                  <a:srgbClr val="FF0000">
                    <a:alpha val="75000"/>
                  </a:srgbClr>
                </a:glow>
              </a:effectLst>
            </c:spPr>
          </c:marker>
          <c:val>
            <c:numRef>
              <c:f>[charts.xlsx]Sheet1!$D$2:$D$47</c:f>
              <c:numCache>
                <c:formatCode>General</c:formatCode>
                <c:ptCount val="46"/>
                <c:pt idx="7" formatCode="_(&quot;$&quot;* #,##0.00_);_(&quot;$&quot;* \(#,##0.00\);_(&quot;$&quot;* &quot;-&quot;??_);_(@_)">
                  <c:v>5.1091144704E10</c:v>
                </c:pt>
                <c:pt idx="17" formatCode="_(&quot;$&quot;* #,##0.00_);_(&quot;$&quot;* \(#,##0.00\);_(&quot;$&quot;* &quot;-&quot;??_);_(@_)">
                  <c:v>1.63839751921101E9</c:v>
                </c:pt>
                <c:pt idx="36" formatCode="_(&quot;$&quot;* #,##0.00_);_(&quot;$&quot;* \(#,##0.00\);_(&quot;$&quot;* &quot;-&quot;??_);_(@_)">
                  <c:v>7.91291495836729E6</c:v>
                </c:pt>
                <c:pt idx="41" formatCode="_(&quot;$&quot;* #,##0.00_);_(&quot;$&quot;* \(#,##0.00\);_(&quot;$&quot;* &quot;-&quot;??_);_(@_)">
                  <c:v>413269.5155079329</c:v>
                </c:pt>
                <c:pt idx="44" formatCode="_(&quot;$&quot;* #,##0.00_);_(&quot;$&quot;* \(#,##0.00\);_(&quot;$&quot;* &quot;-&quot;??_);_(@_)">
                  <c:v>7.73333333333333E-5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52199240"/>
        <c:axId val="1752257880"/>
      </c:lineChart>
      <c:dateAx>
        <c:axId val="1752199240"/>
        <c:scaling>
          <c:orientation val="minMax"/>
          <c:max val="41671.0"/>
          <c:min val="37104.0"/>
        </c:scaling>
        <c:delete val="0"/>
        <c:axPos val="b"/>
        <c:numFmt formatCode="mmm\ yyyy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52257880"/>
        <c:crossesAt val="1.0"/>
        <c:auto val="1"/>
        <c:lblOffset val="100"/>
        <c:baseTimeUnit val="days"/>
        <c:majorUnit val="7.0"/>
        <c:majorTimeUnit val="months"/>
      </c:dateAx>
      <c:valAx>
        <c:axId val="1752257880"/>
        <c:scaling>
          <c:logBase val="10.0"/>
          <c:orientation val="minMax"/>
          <c:max val="1.0E11"/>
          <c:min val="1000.0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752199240"/>
        <c:crossesAt val="37104.0"/>
        <c:crossBetween val="midCat"/>
      </c:valAx>
    </c:plotArea>
    <c:plotVisOnly val="1"/>
    <c:dispBlanksAs val="span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97784-1A97-1C42-8013-0A15ED0B493F}" type="datetimeFigureOut">
              <a:rPr lang="en-US" smtClean="0"/>
              <a:t>2/20/14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65B5F-A565-AC43-9BFA-C7949C971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048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20A93-D3A5-E245-8AA7-2EA4DFE20DF1}" type="datetimeFigureOut">
              <a:rPr lang="en-US" smtClean="0"/>
              <a:t>2/20/14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A0B40-1D42-804D-8F85-0445437AB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FFE09-A869-42D8-8E8E-9C72F79F1A1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6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4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A0B40-1D42-804D-8F85-0445437AB9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3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5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60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668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13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34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16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53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224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246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20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7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079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077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21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3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99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5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2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7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6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6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 December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1D8F8-DFD5-3B41-9914-44ACC1FDB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 December 2013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University of Virginia cs4414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2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plus.google.com/photos/114975801512009922265/albums/5689505522315686545" TargetMode="Externa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hyperlink" Target="http://www.gartner.com/newsroom/id/2512215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Relationship Id="rId3" Type="http://schemas.openxmlformats.org/officeDocument/2006/relationships/hyperlink" Target="http://www.gartner.com/newsroom/id/2512215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6.jpeg"/><Relationship Id="rId5" Type="http://schemas.microsoft.com/office/2007/relationships/hdphoto" Target="../media/hdphoto2.wdp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hyperlink" Target="http://www.newsoficeland.com/home/technology/innovation/item/1124-new-app-prevents-icelanders-from-sleeping-with-their-relatives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4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hyperlink" Target="http://www.cs.virginia.edu/cs200/readings/tyson.pdf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-oBiRLH_rVRs/TvVFo--5vtI/AAAAAAAAAUU/8AVZLZ_kBLM/w686-h567-no/IMG_2015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/>
          <a:srcRect l="398" t="19300" r="-385" b="12965"/>
          <a:stretch/>
        </p:blipFill>
        <p:spPr bwMode="auto">
          <a:xfrm>
            <a:off x="1" y="-1"/>
            <a:ext cx="9193560" cy="514775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440" y="467786"/>
            <a:ext cx="7766485" cy="1080157"/>
          </a:xfrm>
          <a:solidFill>
            <a:schemeClr val="tx1">
              <a:alpha val="29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Multiparty Computation in 2029: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Boom, Bust, or Bonanza!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71" y="2779199"/>
            <a:ext cx="4661088" cy="2143467"/>
          </a:xfrm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David Evans</a:t>
            </a:r>
          </a:p>
          <a:p>
            <a:pPr algn="l">
              <a:lnSpc>
                <a:spcPct val="70000"/>
              </a:lnSpc>
            </a:pPr>
            <a:r>
              <a:rPr lang="en-US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mightBeEvil.org</a:t>
            </a:r>
            <a:endParaRPr lang="en-US" sz="24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l">
              <a:lnSpc>
                <a:spcPct val="70000"/>
              </a:lnSpc>
            </a:pP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University of Virginia</a:t>
            </a:r>
          </a:p>
          <a:p>
            <a:pPr algn="l">
              <a:lnSpc>
                <a:spcPct val="70000"/>
              </a:lnSpc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Microsoft Research </a:t>
            </a:r>
          </a:p>
          <a:p>
            <a:pPr algn="l">
              <a:lnSpc>
                <a:spcPct val="70000"/>
              </a:lnSpc>
            </a:pP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Applied Multiparty Computation</a:t>
            </a:r>
          </a:p>
          <a:p>
            <a:pPr algn="l">
              <a:lnSpc>
                <a:spcPct val="70000"/>
              </a:lnSpc>
            </a:pP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21 February 2014 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28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334" y="205980"/>
            <a:ext cx="3393466" cy="2146309"/>
          </a:xfrm>
        </p:spPr>
        <p:txBody>
          <a:bodyPr/>
          <a:lstStyle/>
          <a:p>
            <a:r>
              <a:rPr lang="en-US" dirty="0" smtClean="0"/>
              <a:t>MPC in 1969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2" y="2975359"/>
            <a:ext cx="8420608" cy="133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656506" y="4334693"/>
            <a:ext cx="1104" cy="329379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735933" y="4334692"/>
            <a:ext cx="0" cy="32937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91361" y="466901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1292" y="466407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09615" y="466901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1984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00816" y="4309876"/>
            <a:ext cx="0" cy="32937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74498" y="464419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1969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75" y="205980"/>
            <a:ext cx="4438402" cy="3335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017" y="216343"/>
            <a:ext cx="1629654" cy="1223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197" y="1435654"/>
            <a:ext cx="3742598" cy="2605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1877" y="4091623"/>
            <a:ext cx="521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Non-free NOR gate (from Apollo Guidance Computer)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15" y="675096"/>
            <a:ext cx="3533643" cy="27633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04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1961"/>
            <a:ext cx="8229600" cy="857250"/>
          </a:xfrm>
        </p:spPr>
        <p:txBody>
          <a:bodyPr>
            <a:noAutofit/>
          </a:bodyPr>
          <a:lstStyle/>
          <a:p>
            <a:r>
              <a:rPr lang="en-US" dirty="0" smtClean="0"/>
              <a:t>Where should </a:t>
            </a:r>
            <a:br>
              <a:rPr lang="en-US" dirty="0" smtClean="0"/>
            </a:br>
            <a:r>
              <a:rPr lang="en-US" dirty="0" smtClean="0"/>
              <a:t>multiparty computation </a:t>
            </a:r>
            <a:br>
              <a:rPr lang="en-US" dirty="0" smtClean="0"/>
            </a:br>
            <a:r>
              <a:rPr lang="en-US" dirty="0" smtClean="0"/>
              <a:t>be in 2029?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1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Government Investment in MPC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7883" y="1393068"/>
            <a:ext cx="21315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NSF:</a:t>
            </a:r>
            <a:r>
              <a:rPr lang="en-US" sz="2400" dirty="0"/>
              <a:t> </a:t>
            </a:r>
            <a:r>
              <a:rPr lang="en-US" sz="2400" dirty="0" smtClean="0"/>
              <a:t>	  ~$25M</a:t>
            </a:r>
          </a:p>
          <a:p>
            <a:r>
              <a:rPr lang="en-US" sz="2400" dirty="0" smtClean="0"/>
              <a:t>DARPA</a:t>
            </a:r>
            <a:r>
              <a:rPr lang="en-US" sz="2400" dirty="0"/>
              <a:t>: </a:t>
            </a:r>
            <a:r>
              <a:rPr lang="en-US" sz="2400" dirty="0" smtClean="0"/>
              <a:t>~$2</a:t>
            </a:r>
            <a:r>
              <a:rPr lang="en-US" sz="2400" dirty="0"/>
              <a:t>5</a:t>
            </a:r>
            <a:r>
              <a:rPr lang="en-US" sz="2400" dirty="0" smtClean="0"/>
              <a:t>M</a:t>
            </a:r>
          </a:p>
          <a:p>
            <a:r>
              <a:rPr lang="en-US" sz="2400" dirty="0" smtClean="0"/>
              <a:t>AFOSR:  ~$15M</a:t>
            </a:r>
          </a:p>
          <a:p>
            <a:r>
              <a:rPr lang="en-US" sz="2400" dirty="0" smtClean="0"/>
              <a:t>IARPA, NSA:   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61212" y="3200964"/>
            <a:ext cx="4432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National Endowment for the Arts</a:t>
            </a:r>
          </a:p>
          <a:p>
            <a:pPr algn="ctr"/>
            <a:r>
              <a:rPr lang="en-US" sz="2400" dirty="0" smtClean="0"/>
              <a:t>$130M/year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46899" y="3162052"/>
            <a:ext cx="1392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$100M?</a:t>
            </a:r>
            <a:endParaRPr lang="en-US" sz="2800" b="1" dirty="0"/>
          </a:p>
        </p:txBody>
      </p:sp>
      <p:pic>
        <p:nvPicPr>
          <p:cNvPr id="6" name="Picture 5" descr="Screen Shot 2014-02-20 at 8.07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28" y="1393070"/>
            <a:ext cx="5483975" cy="1789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8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Government Investment in MPC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7883" y="1393068"/>
            <a:ext cx="21315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NSF:</a:t>
            </a:r>
            <a:r>
              <a:rPr lang="en-US" sz="2400" dirty="0"/>
              <a:t> </a:t>
            </a:r>
            <a:r>
              <a:rPr lang="en-US" sz="2400" dirty="0" smtClean="0"/>
              <a:t>	  ~$25M</a:t>
            </a:r>
          </a:p>
          <a:p>
            <a:r>
              <a:rPr lang="en-US" sz="2400" dirty="0" smtClean="0"/>
              <a:t>DARPA</a:t>
            </a:r>
            <a:r>
              <a:rPr lang="en-US" sz="2400" dirty="0"/>
              <a:t>: </a:t>
            </a:r>
            <a:r>
              <a:rPr lang="en-US" sz="2400" dirty="0" smtClean="0"/>
              <a:t>~$2</a:t>
            </a:r>
            <a:r>
              <a:rPr lang="en-US" sz="2400" dirty="0"/>
              <a:t>5</a:t>
            </a:r>
            <a:r>
              <a:rPr lang="en-US" sz="2400" dirty="0" smtClean="0"/>
              <a:t>M</a:t>
            </a:r>
          </a:p>
          <a:p>
            <a:r>
              <a:rPr lang="en-US" sz="2400" dirty="0" smtClean="0"/>
              <a:t>AFOSR:  ~$15M</a:t>
            </a:r>
          </a:p>
          <a:p>
            <a:r>
              <a:rPr lang="en-US" sz="2400" dirty="0" smtClean="0"/>
              <a:t>IARPA, NSA:   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6899" y="3162052"/>
            <a:ext cx="1392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$100M?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64" y="1063229"/>
            <a:ext cx="4960902" cy="278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298463" y="3987753"/>
            <a:ext cx="51049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Virginia Snow Removal Last Week</a:t>
            </a:r>
          </a:p>
          <a:p>
            <a:pPr algn="ctr"/>
            <a:r>
              <a:rPr lang="en-US" sz="2800" b="1" dirty="0" smtClean="0"/>
              <a:t>&gt; $100M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304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738" t="-1" b="2577"/>
          <a:stretch/>
        </p:blipFill>
        <p:spPr>
          <a:xfrm>
            <a:off x="0" y="1154995"/>
            <a:ext cx="9144000" cy="1656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“Acceptable” Result (for “</a:t>
            </a:r>
            <a:r>
              <a:rPr lang="en-US" b="1" dirty="0" smtClean="0"/>
              <a:t>Us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1737" y="3820889"/>
            <a:ext cx="3572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interesting intellectual problems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5092" y="3405910"/>
            <a:ext cx="2639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some significant papers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849006" y="3976785"/>
            <a:ext cx="2554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students get good jobs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433" y="2900582"/>
            <a:ext cx="2416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credit: Benny </a:t>
            </a:r>
            <a:r>
              <a:rPr lang="en-US" sz="1600" dirty="0" err="1" smtClean="0"/>
              <a:t>Pinkas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0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6979"/>
            <a:ext cx="9144000" cy="1476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“Acceptable” Result (for </a:t>
            </a:r>
            <a:r>
              <a:rPr lang="en-US" b="1" dirty="0" smtClean="0"/>
              <a:t>Taxpayers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293020"/>
            <a:ext cx="447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Multi</a:t>
            </a:r>
            <a:r>
              <a:rPr lang="en-US" sz="2800" b="1" dirty="0" smtClean="0"/>
              <a:t>-billion </a:t>
            </a:r>
            <a:r>
              <a:rPr lang="en-US" sz="2800" b="1" dirty="0" smtClean="0"/>
              <a:t>dollar industry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33" y="2623648"/>
            <a:ext cx="2416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 credit: Benny </a:t>
            </a:r>
            <a:r>
              <a:rPr lang="en-US" sz="1600" dirty="0" err="1" smtClean="0"/>
              <a:t>Pinkas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733063" y="3937216"/>
            <a:ext cx="575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Things that make everyday life better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15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1961"/>
            <a:ext cx="8229600" cy="857250"/>
          </a:xfrm>
        </p:spPr>
        <p:txBody>
          <a:bodyPr>
            <a:noAutofit/>
          </a:bodyPr>
          <a:lstStyle/>
          <a:p>
            <a:r>
              <a:rPr lang="en-US" dirty="0" smtClean="0"/>
              <a:t>Where should </a:t>
            </a:r>
            <a:br>
              <a:rPr lang="en-US" dirty="0" smtClean="0"/>
            </a:br>
            <a:r>
              <a:rPr lang="en-US" dirty="0" smtClean="0"/>
              <a:t>multiparty computation </a:t>
            </a:r>
            <a:br>
              <a:rPr lang="en-US" dirty="0" smtClean="0"/>
            </a:br>
            <a:r>
              <a:rPr lang="en-US" dirty="0" smtClean="0"/>
              <a:t>be in 2029?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76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 #1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2724" y="1734370"/>
            <a:ext cx="66563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Secure multi-party computation industry should be bigger than malware industry in 2029.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9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472141"/>
              </p:ext>
            </p:extLst>
          </p:nvPr>
        </p:nvGraphicFramePr>
        <p:xfrm>
          <a:off x="305728" y="187501"/>
          <a:ext cx="8627306" cy="4670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74010" y="949030"/>
            <a:ext cx="223390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Worldwide IT Security Market: </a:t>
            </a:r>
          </a:p>
          <a:p>
            <a:r>
              <a:rPr lang="en-US" sz="2000" dirty="0" smtClean="0">
                <a:solidFill>
                  <a:srgbClr val="000000"/>
                </a:solidFill>
                <a:effectLst/>
                <a:latin typeface="Garamond"/>
                <a:ea typeface="Times New Roman"/>
                <a:cs typeface="Arial"/>
              </a:rPr>
              <a:t>~</a:t>
            </a:r>
            <a:r>
              <a:rPr lang="en-US" sz="2000" dirty="0" smtClean="0"/>
              <a:t>$70B/year,</a:t>
            </a:r>
          </a:p>
          <a:p>
            <a:r>
              <a:rPr lang="en-US" sz="2000" dirty="0" smtClean="0"/>
              <a:t>growing 8.7%/year</a:t>
            </a:r>
          </a:p>
          <a:p>
            <a:r>
              <a:rPr lang="en-US" sz="2000" dirty="0" smtClean="0"/>
              <a:t>[</a:t>
            </a:r>
            <a:r>
              <a:rPr lang="en-US" sz="2000" dirty="0" smtClean="0">
                <a:hlinkClick r:id="rId3"/>
              </a:rPr>
              <a:t>Gartner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72647" y="2580246"/>
            <a:ext cx="272150" cy="477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437204">
            <a:off x="4331741" y="2680245"/>
            <a:ext cx="33254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projected continued 8.7% growth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28686" y="2931839"/>
            <a:ext cx="281288" cy="102273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Microsoft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8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2889"/>
            <a:ext cx="8229600" cy="857250"/>
          </a:xfrm>
        </p:spPr>
        <p:txBody>
          <a:bodyPr/>
          <a:lstStyle/>
          <a:p>
            <a:r>
              <a:rPr lang="en-US" dirty="0" smtClean="0"/>
              <a:t>Why 2029?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86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797984"/>
              </p:ext>
            </p:extLst>
          </p:nvPr>
        </p:nvGraphicFramePr>
        <p:xfrm>
          <a:off x="186394" y="187504"/>
          <a:ext cx="8755722" cy="4670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74010" y="949030"/>
            <a:ext cx="223390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Worldwide IT Security Market: </a:t>
            </a:r>
          </a:p>
          <a:p>
            <a:r>
              <a:rPr lang="en-US" sz="2000" dirty="0" smtClean="0">
                <a:solidFill>
                  <a:srgbClr val="000000"/>
                </a:solidFill>
                <a:effectLst/>
                <a:latin typeface="Garamond"/>
                <a:ea typeface="Times New Roman"/>
                <a:cs typeface="Arial"/>
              </a:rPr>
              <a:t>~</a:t>
            </a:r>
            <a:r>
              <a:rPr lang="en-US" sz="2000" dirty="0" smtClean="0"/>
              <a:t>$70B/year,</a:t>
            </a:r>
          </a:p>
          <a:p>
            <a:r>
              <a:rPr lang="en-US" sz="2000" dirty="0" smtClean="0"/>
              <a:t>growing 8.7%/year</a:t>
            </a:r>
          </a:p>
          <a:p>
            <a:r>
              <a:rPr lang="en-US" sz="2000" dirty="0" smtClean="0"/>
              <a:t>[</a:t>
            </a:r>
            <a:r>
              <a:rPr lang="en-US" sz="2000" dirty="0" smtClean="0">
                <a:hlinkClick r:id="rId3"/>
              </a:rPr>
              <a:t>Gartner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72647" y="2580246"/>
            <a:ext cx="272150" cy="477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3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 #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6629" y="1888150"/>
            <a:ext cx="714784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High </a:t>
            </a:r>
            <a:r>
              <a:rPr lang="en-US" sz="3600" b="1" dirty="0" smtClean="0"/>
              <a:t>cost </a:t>
            </a:r>
            <a:r>
              <a:rPr lang="en-US" sz="3600" dirty="0" smtClean="0"/>
              <a:t>is no longer the main impediment to widespread use of secure </a:t>
            </a:r>
            <a:r>
              <a:rPr lang="en-US" sz="3600" dirty="0" smtClean="0"/>
              <a:t>(two-party) computation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39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 l="23534" t="41081" r="35432" b="3756"/>
          <a:stretch>
            <a:fillRect/>
          </a:stretch>
        </p:blipFill>
        <p:spPr bwMode="auto">
          <a:xfrm>
            <a:off x="3489395" y="366665"/>
            <a:ext cx="2470873" cy="29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8924" y="205978"/>
            <a:ext cx="2872816" cy="1914926"/>
          </a:xfrm>
        </p:spPr>
        <p:txBody>
          <a:bodyPr>
            <a:noAutofit/>
          </a:bodyPr>
          <a:lstStyle/>
          <a:p>
            <a:r>
              <a:rPr lang="en-US" sz="3200" dirty="0" smtClean="0"/>
              <a:t>(De)Motivating Application:</a:t>
            </a:r>
            <a:br>
              <a:rPr lang="en-US" sz="3200" dirty="0" smtClean="0"/>
            </a:br>
            <a:r>
              <a:rPr lang="en-US" sz="3200" dirty="0" smtClean="0"/>
              <a:t>“Genetic Dating”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8C58-D9C0-40F5-BC6B-C481532BD1B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56528" y="2559780"/>
            <a:ext cx="909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Alice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60074" y="2392764"/>
            <a:ext cx="77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Bob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37124" y="3218731"/>
            <a:ext cx="2819400" cy="627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Genome Compatibility Protocol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44592" y="3950217"/>
            <a:ext cx="2590800" cy="5715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70584" y="3928651"/>
            <a:ext cx="2590800" cy="5715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Your offspring will have good immune systems!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60408" y="3950217"/>
            <a:ext cx="2590800" cy="571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  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486400" y="3928651"/>
            <a:ext cx="2590800" cy="571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WARNING!</a:t>
            </a:r>
          </a:p>
          <a:p>
            <a:pPr algn="ctr"/>
            <a:r>
              <a:rPr lang="en-US" dirty="0" smtClean="0"/>
              <a:t>Don’t Reproduce</a:t>
            </a:r>
            <a:endParaRPr lang="en-US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925" y="2266655"/>
            <a:ext cx="1867080" cy="129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5435" y="1894757"/>
            <a:ext cx="1428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40293" t="3462" r="42225" b="2883"/>
          <a:stretch/>
        </p:blipFill>
        <p:spPr>
          <a:xfrm rot="660463">
            <a:off x="4258472" y="654365"/>
            <a:ext cx="489487" cy="147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4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MPC!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02" y="3154342"/>
            <a:ext cx="8420608" cy="133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656506" y="4513674"/>
            <a:ext cx="1104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735933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559992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13265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42767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30188" y="47741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09615" y="479306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1984</a:t>
            </a:r>
            <a:endParaRPr lang="en-US" dirty="0"/>
          </a:p>
        </p:txBody>
      </p:sp>
      <p:pic>
        <p:nvPicPr>
          <p:cNvPr id="11" name="Picture 10" descr="Screen Shot 2014-02-20 at 8.58.33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64" y="1063230"/>
            <a:ext cx="3940191" cy="269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1191564"/>
            <a:ext cx="91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1982</a:t>
            </a:r>
            <a:endParaRPr lang="en-US" sz="2800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4966820" y="910748"/>
            <a:ext cx="435629" cy="6127843"/>
          </a:xfrm>
          <a:prstGeom prst="leftBrace">
            <a:avLst>
              <a:gd name="adj1" fmla="val 8333"/>
              <a:gd name="adj2" fmla="val 28682"/>
            </a:avLst>
          </a:prstGeom>
          <a:ln w="5715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78144" y="3362266"/>
            <a:ext cx="3305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FFCC"/>
                </a:solidFill>
              </a:rPr>
              <a:t>Millionaires’ Problem</a:t>
            </a:r>
            <a:endParaRPr lang="en-US" sz="2800" dirty="0">
              <a:solidFill>
                <a:srgbClr val="CCFFCC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 rot="16200000">
            <a:off x="8361331" y="3644078"/>
            <a:ext cx="435629" cy="661178"/>
          </a:xfrm>
          <a:prstGeom prst="leftBrace">
            <a:avLst>
              <a:gd name="adj1" fmla="val 8333"/>
              <a:gd name="adj2" fmla="val 58519"/>
            </a:avLst>
          </a:prstGeom>
          <a:ln w="57150" cmpd="sng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l="23534" t="41081" r="35432" b="3756"/>
          <a:stretch>
            <a:fillRect/>
          </a:stretch>
        </p:blipFill>
        <p:spPr bwMode="auto">
          <a:xfrm>
            <a:off x="6799009" y="1095696"/>
            <a:ext cx="1493565" cy="177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40293" t="3462" r="42225" b="2883"/>
          <a:stretch/>
        </p:blipFill>
        <p:spPr>
          <a:xfrm rot="660463">
            <a:off x="7314051" y="1430410"/>
            <a:ext cx="212812" cy="6419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5400000">
            <a:off x="7433075" y="1708265"/>
            <a:ext cx="2340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Genetic Dating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5" grpId="1" animBg="1"/>
      <p:bldP spid="1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3B6A-0BE8-244C-A688-B0DD33DF6588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 descr="Screen Shot 2013-04-18 at 1.2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5" y="140729"/>
            <a:ext cx="7474673" cy="4900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8346" y="4381975"/>
            <a:ext cx="93712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hlinkClick r:id="rId3"/>
              </a:rPr>
              <a:t>Link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62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3B6A-0BE8-244C-A688-B0DD33DF658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3-04-18 at 1.42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5" b="16343"/>
          <a:stretch/>
        </p:blipFill>
        <p:spPr>
          <a:xfrm>
            <a:off x="978271" y="123825"/>
            <a:ext cx="6309610" cy="4917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97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4-04 at 7.4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" y="4068357"/>
            <a:ext cx="2324100" cy="1042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4562" y="4017555"/>
            <a:ext cx="1473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720926">
            <a:off x="2145372" y="1020294"/>
            <a:ext cx="26147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genome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820795">
            <a:off x="5984175" y="1198839"/>
            <a:ext cx="1586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“Moore’s Law”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858138"/>
              </p:ext>
            </p:extLst>
          </p:nvPr>
        </p:nvGraphicFramePr>
        <p:xfrm>
          <a:off x="209601" y="147971"/>
          <a:ext cx="8741747" cy="4821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9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31883"/>
              </p:ext>
            </p:extLst>
          </p:nvPr>
        </p:nvGraphicFramePr>
        <p:xfrm>
          <a:off x="123299" y="147972"/>
          <a:ext cx="8926689" cy="480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720926">
            <a:off x="2145372" y="1020294"/>
            <a:ext cx="26147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Cost to sequence genome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820795">
            <a:off x="5984175" y="1198839"/>
            <a:ext cx="1586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“Moore’s Law”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2832"/>
          <a:stretch/>
        </p:blipFill>
        <p:spPr>
          <a:xfrm>
            <a:off x="1832071" y="1707065"/>
            <a:ext cx="2691229" cy="198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441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195899"/>
              </p:ext>
            </p:extLst>
          </p:nvPr>
        </p:nvGraphicFramePr>
        <p:xfrm>
          <a:off x="147957" y="147971"/>
          <a:ext cx="8865041" cy="487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2191618" y="1492329"/>
            <a:ext cx="220963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Fairplay</a:t>
            </a:r>
            <a:r>
              <a:rPr lang="en-US" dirty="0" smtClean="0"/>
              <a:t> [MNPS 2004]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523181" y="2315771"/>
            <a:ext cx="19909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Free XOR [KS 2008]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668075" y="1181784"/>
            <a:ext cx="156098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Pipelining, etc. </a:t>
            </a:r>
          </a:p>
          <a:p>
            <a:pPr algn="ctr"/>
            <a:r>
              <a:rPr lang="en-US" dirty="0" smtClean="0"/>
              <a:t>[HEKM 2011]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7727814" y="2396715"/>
            <a:ext cx="10605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[SZ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9730" y="3495925"/>
            <a:ext cx="24014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JustGarble</a:t>
            </a:r>
            <a:r>
              <a:rPr lang="en-US" dirty="0" smtClean="0"/>
              <a:t> [BHKR 2013]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461199" y="3736244"/>
            <a:ext cx="812019" cy="567219"/>
          </a:xfrm>
          <a:prstGeom prst="straightConnector1">
            <a:avLst/>
          </a:prstGeom>
          <a:ln w="38100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32272" y="2380228"/>
            <a:ext cx="4232570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From $100M to $0.001 </a:t>
            </a:r>
          </a:p>
          <a:p>
            <a:pPr algn="ctr"/>
            <a:r>
              <a:rPr lang="en-US" sz="2800" dirty="0" smtClean="0"/>
              <a:t>in less than a decade!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43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297289"/>
              </p:ext>
            </p:extLst>
          </p:nvPr>
        </p:nvGraphicFramePr>
        <p:xfrm>
          <a:off x="135627" y="160302"/>
          <a:ext cx="8865041" cy="4759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8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2889"/>
            <a:ext cx="8229600" cy="857250"/>
          </a:xfrm>
        </p:spPr>
        <p:txBody>
          <a:bodyPr/>
          <a:lstStyle/>
          <a:p>
            <a:r>
              <a:rPr lang="en-US" dirty="0" smtClean="0"/>
              <a:t>Why 15 years?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16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341199"/>
              </p:ext>
            </p:extLst>
          </p:nvPr>
        </p:nvGraphicFramePr>
        <p:xfrm>
          <a:off x="238655" y="233468"/>
          <a:ext cx="8749685" cy="4723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214735">
            <a:off x="4746926" y="764512"/>
            <a:ext cx="20328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Active Security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329976" y="2725492"/>
            <a:ext cx="4232570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From $80B to $0.005 </a:t>
            </a:r>
          </a:p>
          <a:p>
            <a:pPr algn="ctr"/>
            <a:r>
              <a:rPr lang="en-US" sz="2800" dirty="0" smtClean="0"/>
              <a:t>in less than a decade!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71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that Still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Many Parties</a:t>
            </a:r>
            <a:r>
              <a:rPr lang="en-US" dirty="0" smtClean="0"/>
              <a:t>: costs for &gt; 3 parties are still way 	off the charts (and interesting applications 	need millions of parties)</a:t>
            </a:r>
          </a:p>
          <a:p>
            <a:pPr marL="0" indent="0">
              <a:buNone/>
            </a:pPr>
            <a:r>
              <a:rPr lang="en-US" b="1" dirty="0" smtClean="0"/>
              <a:t>Energy</a:t>
            </a:r>
            <a:r>
              <a:rPr lang="en-US" dirty="0" smtClean="0"/>
              <a:t>: MPC requires 10,000</a:t>
            </a:r>
            <a:r>
              <a:rPr lang="en-US" i="1" dirty="0" smtClean="0">
                <a:latin typeface="Adobe Caslon Pro SmBd Italic"/>
                <a:cs typeface="Adobe Caslon Pro SmBd Italic"/>
              </a:rPr>
              <a:t>x</a:t>
            </a:r>
            <a:r>
              <a:rPr lang="en-US" dirty="0" smtClean="0"/>
              <a:t> (?) energy of 	unencrypted computation</a:t>
            </a:r>
          </a:p>
          <a:p>
            <a:pPr lvl="1"/>
            <a:r>
              <a:rPr lang="en-US" dirty="0" smtClean="0"/>
              <a:t>Data centers today </a:t>
            </a:r>
            <a:r>
              <a:rPr lang="en-US" dirty="0" smtClean="0">
                <a:solidFill>
                  <a:srgbClr val="000000"/>
                </a:solidFill>
                <a:latin typeface="Garamond"/>
                <a:ea typeface="Times New Roman"/>
                <a:cs typeface="Arial"/>
              </a:rPr>
              <a:t>~</a:t>
            </a:r>
            <a:r>
              <a:rPr lang="en-US" dirty="0" smtClean="0"/>
              <a:t>5M homes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76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That Really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Understanding what </a:t>
            </a:r>
            <a:r>
              <a:rPr lang="en-US" b="1" dirty="0" smtClean="0"/>
              <a:t>outputs leak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Embedding auditing?  Privacy models?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Meaningful </a:t>
            </a:r>
            <a:r>
              <a:rPr lang="en-US" b="1" dirty="0" smtClean="0"/>
              <a:t>end-user value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How do I trust the client code?</a:t>
            </a:r>
          </a:p>
          <a:p>
            <a:pPr marL="0" indent="0">
              <a:buNone/>
            </a:pPr>
            <a:r>
              <a:rPr lang="en-US" dirty="0" smtClean="0"/>
              <a:t>(Human) </a:t>
            </a:r>
            <a:r>
              <a:rPr lang="en-US" b="1" dirty="0" smtClean="0"/>
              <a:t>cost to build</a:t>
            </a:r>
            <a:r>
              <a:rPr lang="en-US" dirty="0" smtClean="0"/>
              <a:t> MPC systems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Easy integration/separation with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standard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038648"/>
            <a:ext cx="1981205" cy="19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8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 #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2724" y="1888151"/>
            <a:ext cx="6656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We don’t yet know what the “killer app” for MPC is</a:t>
            </a:r>
            <a:r>
              <a:rPr lang="en-US" sz="4000" dirty="0" smtClean="0"/>
              <a:t>.*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256177"/>
            <a:ext cx="5713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 Maybe we will after the Business Case panel today!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265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Claim #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2724" y="1888151"/>
            <a:ext cx="6656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We don’t yet know what the “killer app” for MPC </a:t>
            </a:r>
            <a:r>
              <a:rPr lang="en-US" sz="4000" dirty="0" smtClean="0"/>
              <a:t>is and its probably not privacy.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9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-edited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933" y="0"/>
            <a:ext cx="6784986" cy="508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1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12-02 at 9.10.4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"/>
          <a:stretch/>
        </p:blipFill>
        <p:spPr>
          <a:xfrm>
            <a:off x="152400" y="197295"/>
            <a:ext cx="7358798" cy="46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" name="Picture 10" descr="Screen Shot 2013-12-02 at 9.11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/>
          <a:stretch/>
        </p:blipFill>
        <p:spPr>
          <a:xfrm>
            <a:off x="1092518" y="2984062"/>
            <a:ext cx="7907526" cy="205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18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37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0497" y="416645"/>
            <a:ext cx="4920431" cy="17543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i="1" dirty="0" err="1"/>
              <a:t>Det</a:t>
            </a:r>
            <a:r>
              <a:rPr lang="en-US" sz="3600" i="1" dirty="0"/>
              <a:t> </a:t>
            </a:r>
            <a:r>
              <a:rPr lang="en-US" sz="3600" i="1" dirty="0" err="1"/>
              <a:t>er</a:t>
            </a:r>
            <a:r>
              <a:rPr lang="en-US" sz="3600" i="1" dirty="0"/>
              <a:t> </a:t>
            </a:r>
            <a:r>
              <a:rPr lang="en-US" sz="3600" i="1" dirty="0" err="1"/>
              <a:t>svært</a:t>
            </a:r>
            <a:r>
              <a:rPr lang="en-US" sz="3600" i="1" dirty="0"/>
              <a:t> at </a:t>
            </a:r>
            <a:r>
              <a:rPr lang="en-US" sz="3600" i="1" dirty="0" err="1"/>
              <a:t>spå</a:t>
            </a:r>
            <a:r>
              <a:rPr lang="en-US" sz="3600" i="1" dirty="0"/>
              <a:t>, </a:t>
            </a:r>
            <a:r>
              <a:rPr lang="en-US" sz="3600" i="1" dirty="0" err="1"/>
              <a:t>især</a:t>
            </a:r>
            <a:r>
              <a:rPr lang="en-US" sz="3600" i="1" dirty="0"/>
              <a:t> </a:t>
            </a:r>
            <a:r>
              <a:rPr lang="en-US" sz="3600" i="1" dirty="0" err="1"/>
              <a:t>om</a:t>
            </a:r>
            <a:r>
              <a:rPr lang="en-US" sz="3600" i="1" dirty="0"/>
              <a:t> </a:t>
            </a:r>
            <a:r>
              <a:rPr lang="en-US" sz="3600" i="1" dirty="0" err="1" smtClean="0"/>
              <a:t>fremtiden</a:t>
            </a:r>
            <a:r>
              <a:rPr lang="en-US" sz="3600" i="1" dirty="0" smtClean="0"/>
              <a:t>.</a:t>
            </a:r>
          </a:p>
          <a:p>
            <a:pPr algn="r"/>
            <a:r>
              <a:rPr lang="en-US" sz="3600" dirty="0" smtClean="0"/>
              <a:t>Robert Storm Petersen</a:t>
            </a:r>
            <a:endParaRPr lang="en-US" sz="3600" dirty="0"/>
          </a:p>
        </p:txBody>
      </p:sp>
      <p:pic>
        <p:nvPicPr>
          <p:cNvPr id="5" name="Picture 4" descr="Screen Shot 2014-02-20 at 10.4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63" y="2108573"/>
            <a:ext cx="7487928" cy="293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0498" y="4149968"/>
            <a:ext cx="780368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It is difficult to predict, especially about the future</a:t>
            </a:r>
          </a:p>
        </p:txBody>
      </p:sp>
    </p:spTree>
    <p:extLst>
      <p:ext uri="{BB962C8B-B14F-4D97-AF65-F5344CB8AC3E}">
        <p14:creationId xmlns:p14="http://schemas.microsoft.com/office/powerpoint/2010/main" val="361151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FF00"/>
            </a:gs>
            <a:gs pos="100000">
              <a:schemeClr val="accent6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61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Theory</a:t>
            </a:r>
            <a:r>
              <a:rPr lang="en-US" dirty="0" smtClean="0"/>
              <a:t> vs. </a:t>
            </a:r>
            <a:r>
              <a:rPr lang="en-US" b="1" dirty="0" smtClean="0">
                <a:solidFill>
                  <a:srgbClr val="008000"/>
                </a:solidFill>
              </a:rPr>
              <a:t>Practice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71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6470"/>
            <a:ext cx="8229600" cy="2959400"/>
          </a:xfrm>
        </p:spPr>
        <p:txBody>
          <a:bodyPr>
            <a:noAutofit/>
          </a:bodyPr>
          <a:lstStyle/>
          <a:p>
            <a:r>
              <a:rPr lang="en-US" sz="6000" dirty="0" smtClean="0"/>
              <a:t>My New </a:t>
            </a:r>
            <a:br>
              <a:rPr lang="en-US" sz="6000" dirty="0" smtClean="0"/>
            </a:br>
            <a:r>
              <a:rPr lang="en-US" sz="6000" b="1" dirty="0" smtClean="0"/>
              <a:t>Theory of Computation</a:t>
            </a:r>
            <a:r>
              <a:rPr lang="en-US" sz="6000" dirty="0" smtClean="0"/>
              <a:t> </a:t>
            </a:r>
            <a:r>
              <a:rPr lang="en-US" sz="6000" dirty="0" smtClean="0"/>
              <a:t>Book!</a:t>
            </a:r>
            <a:endParaRPr lang="en-US" sz="6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osecent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6144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http://scienceblogs.com/framing-science/TysonDailySh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99" y="1876188"/>
            <a:ext cx="4024884" cy="3011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Screen Shot 2014-02-19 at 6.19.14 AM.png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7"/>
          <a:stretch/>
        </p:blipFill>
        <p:spPr>
          <a:xfrm>
            <a:off x="3005084" y="212385"/>
            <a:ext cx="5773806" cy="144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28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 book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07" t="7227" r="-1" b="15370"/>
          <a:stretch/>
        </p:blipFill>
        <p:spPr>
          <a:xfrm>
            <a:off x="-123297" y="-120498"/>
            <a:ext cx="9358228" cy="5264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84810" y="3100519"/>
            <a:ext cx="3859190" cy="1569660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  <a:latin typeface="Adobe Caslon Pro SmBd Italic"/>
                <a:cs typeface="Adobe Caslon Pro SmBd Italic"/>
              </a:rPr>
              <a:t>A Tragicomic Tale of Combinatorics and Computability</a:t>
            </a:r>
          </a:p>
          <a:p>
            <a:pPr algn="ctr"/>
            <a:r>
              <a:rPr lang="en-US" sz="2400" i="1" dirty="0" smtClean="0">
                <a:solidFill>
                  <a:srgbClr val="FFFF00"/>
                </a:solidFill>
                <a:latin typeface="Adobe Caslon Pro SmBd Italic"/>
                <a:cs typeface="Adobe Caslon Pro SmBd Italic"/>
              </a:rPr>
              <a:t>for Curious Children of All Ages</a:t>
            </a:r>
            <a:endParaRPr lang="en-US" sz="2400" i="1" dirty="0">
              <a:solidFill>
                <a:srgbClr val="FFFF00"/>
              </a:solidFill>
              <a:latin typeface="Adobe Caslon Pro SmBd Italic"/>
              <a:cs typeface="Adobe Caslon Pro SmBd Ital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74" y="4526011"/>
            <a:ext cx="188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Illustrations by Kim </a:t>
            </a:r>
            <a:r>
              <a:rPr lang="en-US" dirty="0" err="1" smtClean="0">
                <a:solidFill>
                  <a:schemeClr val="tx2"/>
                </a:solidFill>
              </a:rPr>
              <a:t>Dylla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0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370" y="413031"/>
            <a:ext cx="4456176" cy="4233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905" y="918496"/>
            <a:ext cx="44908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smtClean="0"/>
              <a:t>If </a:t>
            </a:r>
            <a:r>
              <a:rPr lang="en-US" sz="2400" dirty="0" smtClean="0"/>
              <a:t>only I had this book when I was a young student, I might have done something useful with my life like discover a new complexity class instead of dropping out and wasting my </a:t>
            </a:r>
            <a:r>
              <a:rPr lang="en-US" sz="2400" dirty="0" smtClean="0"/>
              <a:t>life </a:t>
            </a:r>
            <a:r>
              <a:rPr lang="en-US" sz="2400" dirty="0" smtClean="0"/>
              <a:t>flipping pancakes, playing with basic blocks, and eradicating polo</a:t>
            </a:r>
            <a:r>
              <a:rPr lang="en-US" sz="2400" dirty="0" smtClean="0"/>
              <a:t>.”</a:t>
            </a:r>
            <a:endParaRPr lang="en-US" sz="2400" dirty="0" smtClean="0"/>
          </a:p>
          <a:p>
            <a:pPr algn="r"/>
            <a:r>
              <a:rPr lang="en-US" sz="2400" b="1" dirty="0" smtClean="0"/>
              <a:t>Gill Bates, </a:t>
            </a:r>
          </a:p>
          <a:p>
            <a:pPr algn="r"/>
            <a:r>
              <a:rPr lang="en-US" sz="2400" b="1" dirty="0" smtClean="0"/>
              <a:t>Founder of </a:t>
            </a:r>
            <a:r>
              <a:rPr lang="en-US" sz="2400" b="1" dirty="0" err="1" smtClean="0"/>
              <a:t>Mic</a:t>
            </a:r>
            <a:r>
              <a:rPr lang="en-US" sz="2400" b="1" dirty="0" smtClean="0"/>
              <a:t>-Soft Corporation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99826" y="272167"/>
            <a:ext cx="248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dori-mic.org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04555" y="4525878"/>
            <a:ext cx="246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MiniLEGO</a:t>
            </a:r>
            <a:r>
              <a:rPr lang="en-US" dirty="0" smtClean="0"/>
              <a:t> [FJNNO 2013]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9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2724" y="1621018"/>
            <a:ext cx="6656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Finding the “killer app” </a:t>
            </a:r>
          </a:p>
          <a:p>
            <a:pPr algn="ctr"/>
            <a:r>
              <a:rPr lang="en-US" sz="4000" dirty="0" smtClean="0"/>
              <a:t>for MPC…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9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062" y="205979"/>
            <a:ext cx="4377738" cy="186928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“sending faxes from the beach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Screen Shot 2014-02-21 at 6.30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8" y="205978"/>
            <a:ext cx="3930643" cy="2829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creen Shot 2014-02-21 at 6.31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90" y="2290967"/>
            <a:ext cx="3582313" cy="2639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7250" y="3123286"/>
            <a:ext cx="4833937" cy="1869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“tucking your baby in from a phone booth”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062" y="205979"/>
            <a:ext cx="4377738" cy="18692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WorldWideWeb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[Berners-Lee 1990]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6879" y="2960206"/>
            <a:ext cx="4800092" cy="1916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multi-touch, pressure interface</a:t>
            </a:r>
          </a:p>
          <a:p>
            <a:pPr algn="r"/>
            <a:r>
              <a:rPr lang="en-US" dirty="0" smtClean="0"/>
              <a:t>[Negroponte 1984]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11" y="205979"/>
            <a:ext cx="3616354" cy="2432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Screen Shot 2014-02-21 at 8.01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21" y="2198647"/>
            <a:ext cx="3479829" cy="258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640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5736" y="700964"/>
            <a:ext cx="3350497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David Evans</a:t>
            </a:r>
          </a:p>
          <a:p>
            <a:pPr algn="ctr"/>
            <a:r>
              <a:rPr lang="en-US" sz="2800" dirty="0" err="1" smtClean="0"/>
              <a:t>evans@virginia.edu</a:t>
            </a:r>
            <a:endParaRPr lang="en-US" sz="2800" dirty="0" smtClean="0"/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MightBeEvil.com</a:t>
            </a:r>
          </a:p>
          <a:p>
            <a:pPr algn="ctr"/>
            <a:r>
              <a:rPr lang="en-US" sz="3600" dirty="0" err="1" smtClean="0">
                <a:solidFill>
                  <a:srgbClr val="0000FF"/>
                </a:solidFill>
              </a:rPr>
              <a:t>dori-mic.org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 descr="15_dorilegoutm_color-ed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5" y="39918"/>
            <a:ext cx="6197206" cy="51035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9 at 6.2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8" y="125526"/>
            <a:ext cx="6800951" cy="287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02" y="3154342"/>
            <a:ext cx="8420608" cy="133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656506" y="4513674"/>
            <a:ext cx="1104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35933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559992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013265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42767" y="4513674"/>
            <a:ext cx="0" cy="45438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42517" y="2387084"/>
            <a:ext cx="1058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PODC '97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MPC in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2" y="3009451"/>
            <a:ext cx="8420608" cy="133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8491361" y="464344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9" name="Picture 8" descr="Screen Shot 2014-02-20 at 7.2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0" y="1124858"/>
            <a:ext cx="6836101" cy="376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912056" y="1124858"/>
            <a:ext cx="1645110" cy="562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7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934" y="205979"/>
            <a:ext cx="3702869" cy="857250"/>
          </a:xfrm>
        </p:spPr>
        <p:txBody>
          <a:bodyPr/>
          <a:lstStyle/>
          <a:p>
            <a:r>
              <a:rPr lang="en-US" dirty="0" smtClean="0"/>
              <a:t>MPC in 1999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2" y="3009451"/>
            <a:ext cx="8420608" cy="133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Straight Arrow Connector 3"/>
          <p:cNvCxnSpPr>
            <a:stCxn id="6" idx="0"/>
          </p:cNvCxnSpPr>
          <p:nvPr/>
        </p:nvCxnSpPr>
        <p:spPr>
          <a:xfrm flipH="1" flipV="1">
            <a:off x="4656510" y="4368783"/>
            <a:ext cx="1104" cy="26971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491361" y="464344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1292" y="463850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</a:t>
            </a:r>
            <a:endParaRPr lang="en-US" dirty="0"/>
          </a:p>
        </p:txBody>
      </p:sp>
      <p:pic>
        <p:nvPicPr>
          <p:cNvPr id="8" name="Picture 7" descr="Screen Shot 2014-02-20 at 7.3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4" y="205981"/>
            <a:ext cx="4616987" cy="3879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83732" y="205981"/>
            <a:ext cx="1448904" cy="4701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1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0 at 7.39.25 P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3" y="202393"/>
            <a:ext cx="6009341" cy="156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2-20 at 7.37.46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50" y="1077133"/>
            <a:ext cx="3698191" cy="387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505921" y="419025"/>
            <a:ext cx="1829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PODC </a:t>
            </a:r>
            <a:r>
              <a:rPr lang="fr-FR" sz="2800" dirty="0" smtClean="0"/>
              <a:t>1997</a:t>
            </a:r>
            <a:endParaRPr lang="en-US" sz="2800" dirty="0"/>
          </a:p>
        </p:txBody>
      </p:sp>
      <p:pic>
        <p:nvPicPr>
          <p:cNvPr id="7" name="Picture 6" descr="Screen Shot 2014-02-20 at 7.50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9" y="2232971"/>
            <a:ext cx="4459232" cy="223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5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866" y="205979"/>
            <a:ext cx="2489934" cy="13792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MPC in 1984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2" y="2975359"/>
            <a:ext cx="8420608" cy="133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656506" y="4334693"/>
            <a:ext cx="1104" cy="329379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735933" y="4334692"/>
            <a:ext cx="0" cy="32937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91361" y="466901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1292" y="466407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1999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09615" y="466901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1984</a:t>
            </a:r>
            <a:endParaRPr lang="en-US" dirty="0"/>
          </a:p>
        </p:txBody>
      </p:sp>
      <p:pic>
        <p:nvPicPr>
          <p:cNvPr id="17" name="Picture 16" descr="Screen Shot 2014-02-20 at 7.46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1" y="135099"/>
            <a:ext cx="5585415" cy="4851215"/>
          </a:xfrm>
          <a:prstGeom prst="rect">
            <a:avLst/>
          </a:prstGeom>
        </p:spPr>
      </p:pic>
      <p:pic>
        <p:nvPicPr>
          <p:cNvPr id="18" name="Picture 17" descr="Screen Shot 2014-02-20 at 7.5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8" y="2710248"/>
            <a:ext cx="7712492" cy="1197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1D8F8-DFD5-3B41-9914-44ACC1FDB8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635</Words>
  <Application>Microsoft Macintosh PowerPoint</Application>
  <PresentationFormat>On-screen Show (16:9)</PresentationFormat>
  <Paragraphs>187</Paragraphs>
  <Slides>45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1_Office Theme</vt:lpstr>
      <vt:lpstr>Multiparty Computation in 2029: Boom, Bust, or Bonanza!</vt:lpstr>
      <vt:lpstr>Why 2029?</vt:lpstr>
      <vt:lpstr>Why 15 years?</vt:lpstr>
      <vt:lpstr>PowerPoint Presentation</vt:lpstr>
      <vt:lpstr>PowerPoint Presentation</vt:lpstr>
      <vt:lpstr>MPC in 2014</vt:lpstr>
      <vt:lpstr>MPC in 1999</vt:lpstr>
      <vt:lpstr>PowerPoint Presentation</vt:lpstr>
      <vt:lpstr>MPC in 1984</vt:lpstr>
      <vt:lpstr>MPC in 1969</vt:lpstr>
      <vt:lpstr>PowerPoint Presentation</vt:lpstr>
      <vt:lpstr>Where should  multiparty computation  be in 2029?</vt:lpstr>
      <vt:lpstr>US Government Investment in MPC</vt:lpstr>
      <vt:lpstr>US Government Investment in MPC</vt:lpstr>
      <vt:lpstr>“Acceptable” Result (for “Us”)</vt:lpstr>
      <vt:lpstr>“Acceptable” Result (for Taxpayers)</vt:lpstr>
      <vt:lpstr>Where should  multiparty computation  be in 2029?</vt:lpstr>
      <vt:lpstr>Claim #1</vt:lpstr>
      <vt:lpstr>PowerPoint Presentation</vt:lpstr>
      <vt:lpstr>PowerPoint Presentation</vt:lpstr>
      <vt:lpstr>Claim #2</vt:lpstr>
      <vt:lpstr>(De)Motivating Application: “Genetic Dating”</vt:lpstr>
      <vt:lpstr>Progress in MPC!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Costs that Still Matter</vt:lpstr>
      <vt:lpstr>Things That Really Matter</vt:lpstr>
      <vt:lpstr>Claim #3</vt:lpstr>
      <vt:lpstr>Claim #3</vt:lpstr>
      <vt:lpstr>PowerPoint Presentation</vt:lpstr>
      <vt:lpstr>PowerPoint Presentation</vt:lpstr>
      <vt:lpstr>PowerPoint Presentation</vt:lpstr>
      <vt:lpstr>Theory vs. Practice</vt:lpstr>
      <vt:lpstr>My New  Theory of Computation Book!</vt:lpstr>
      <vt:lpstr>plug book</vt:lpstr>
      <vt:lpstr>PowerPoint Presentation</vt:lpstr>
      <vt:lpstr>PowerPoint Presentation</vt:lpstr>
      <vt:lpstr>“sending faxes from the beach”</vt:lpstr>
      <vt:lpstr>WorldWideWeb [Berners-Lee 1990]</vt:lpstr>
      <vt:lpstr>PowerPoint Presentation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Multiparty Computation in 2029: Boom, Bust, or Bonanza!</dc:title>
  <dc:creator>David Evans</dc:creator>
  <cp:lastModifiedBy>David Evans</cp:lastModifiedBy>
  <cp:revision>38</cp:revision>
  <dcterms:created xsi:type="dcterms:W3CDTF">2014-02-19T11:03:01Z</dcterms:created>
  <dcterms:modified xsi:type="dcterms:W3CDTF">2014-02-21T16:35:40Z</dcterms:modified>
</cp:coreProperties>
</file>