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06" r:id="rId3"/>
    <p:sldId id="307" r:id="rId4"/>
    <p:sldId id="308" r:id="rId5"/>
    <p:sldId id="261" r:id="rId6"/>
    <p:sldId id="265" r:id="rId7"/>
    <p:sldId id="266" r:id="rId8"/>
    <p:sldId id="312" r:id="rId9"/>
    <p:sldId id="313" r:id="rId10"/>
    <p:sldId id="314" r:id="rId11"/>
    <p:sldId id="267" r:id="rId12"/>
    <p:sldId id="316" r:id="rId13"/>
    <p:sldId id="317" r:id="rId14"/>
    <p:sldId id="318" r:id="rId15"/>
    <p:sldId id="330" r:id="rId16"/>
    <p:sldId id="326" r:id="rId17"/>
    <p:sldId id="275" r:id="rId18"/>
    <p:sldId id="272" r:id="rId19"/>
    <p:sldId id="331" r:id="rId20"/>
    <p:sldId id="327" r:id="rId21"/>
    <p:sldId id="332" r:id="rId22"/>
    <p:sldId id="333" r:id="rId23"/>
    <p:sldId id="273" r:id="rId24"/>
    <p:sldId id="274" r:id="rId25"/>
    <p:sldId id="334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1" r:id="rId35"/>
    <p:sldId id="286" r:id="rId36"/>
    <p:sldId id="287" r:id="rId37"/>
    <p:sldId id="288" r:id="rId38"/>
    <p:sldId id="289" r:id="rId39"/>
    <p:sldId id="290" r:id="rId40"/>
    <p:sldId id="335" r:id="rId41"/>
    <p:sldId id="277" r:id="rId42"/>
    <p:sldId id="338" r:id="rId43"/>
    <p:sldId id="339" r:id="rId44"/>
    <p:sldId id="340" r:id="rId45"/>
    <p:sldId id="342" r:id="rId46"/>
    <p:sldId id="373" r:id="rId47"/>
    <p:sldId id="374" r:id="rId48"/>
    <p:sldId id="375" r:id="rId49"/>
    <p:sldId id="343" r:id="rId50"/>
    <p:sldId id="344" r:id="rId51"/>
    <p:sldId id="345" r:id="rId52"/>
    <p:sldId id="346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76" r:id="rId61"/>
    <p:sldId id="352" r:id="rId62"/>
    <p:sldId id="353" r:id="rId63"/>
    <p:sldId id="354" r:id="rId64"/>
    <p:sldId id="355" r:id="rId65"/>
    <p:sldId id="357" r:id="rId66"/>
    <p:sldId id="372" r:id="rId67"/>
    <p:sldId id="377" r:id="rId6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72" autoAdjust="0"/>
    <p:restoredTop sz="97647" autoAdjust="0"/>
  </p:normalViewPr>
  <p:slideViewPr>
    <p:cSldViewPr>
      <p:cViewPr varScale="1">
        <p:scale>
          <a:sx n="127" d="100"/>
          <a:sy n="12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1C5DD7D-A90A-4BEA-B1A5-89F9D603FDDA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E17C20-746D-4D70-A5B4-131D103A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3299-D2BE-4948-966B-7BD06DBF393B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0464-E5E5-418C-8E89-1F6947405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side-small"/>
          <p:cNvPicPr>
            <a:picLocks noChangeAspect="1" noChangeArrowheads="1"/>
          </p:cNvPicPr>
          <p:nvPr/>
        </p:nvPicPr>
        <p:blipFill>
          <a:blip r:embed="rId2" cstate="print">
            <a:lum bright="-22000"/>
          </a:blip>
          <a:srcRect/>
          <a:stretch>
            <a:fillRect/>
          </a:stretch>
        </p:blipFill>
        <p:spPr bwMode="auto">
          <a:xfrm>
            <a:off x="-14288" y="-53975"/>
            <a:ext cx="9247188" cy="710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356" y="-1"/>
            <a:ext cx="7129244" cy="4697835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Every Biologist, Chemist, and Poet Should Know about Computer Science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415404"/>
            <a:ext cx="3886899" cy="2061595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Evans</a:t>
            </a:r>
          </a:p>
          <a:p>
            <a:pPr algn="r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UVaCompBio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April 2011</a:t>
            </a:r>
          </a:p>
          <a:p>
            <a:pPr algn="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www.cs.virginia.edu/evans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Turing’s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619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192338"/>
            <a:ext cx="3117850" cy="23447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3429000" y="1562100"/>
            <a:ext cx="5654675" cy="37856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“Computing is normally done by writing certain symbols on paper. We may suppose this paper is divided into squares like a child’s arithmetic book.” 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Alan </a:t>
            </a:r>
            <a:r>
              <a:rPr lang="en-US" sz="2400" dirty="0">
                <a:latin typeface="Verdana" pitchFamily="34" charset="0"/>
              </a:rPr>
              <a:t>Turing, </a:t>
            </a:r>
            <a:r>
              <a:rPr lang="en-US" sz="2400" i="1" dirty="0">
                <a:latin typeface="Verdana" pitchFamily="34" charset="0"/>
              </a:rPr>
              <a:t>On computable numbers, with an application to the </a:t>
            </a:r>
            <a:r>
              <a:rPr lang="en-US" sz="2400" i="1" dirty="0" err="1">
                <a:latin typeface="Verdana" pitchFamily="34" charset="0"/>
              </a:rPr>
              <a:t>Entscheidungsproblem</a:t>
            </a:r>
            <a:r>
              <a:rPr lang="en-US" sz="2400" dirty="0">
                <a:latin typeface="Verdana" pitchFamily="34" charset="0"/>
              </a:rPr>
              <a:t>,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4197350" y="2557463"/>
            <a:ext cx="4946650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Pencil and Paper </a:t>
            </a:r>
          </a:p>
        </p:txBody>
      </p:sp>
      <p:pic>
        <p:nvPicPr>
          <p:cNvPr id="16389" name="Picture 5" descr="13551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8" y="1406525"/>
            <a:ext cx="1666875" cy="2505075"/>
          </a:xfrm>
          <a:prstGeom prst="rect">
            <a:avLst/>
          </a:prstGeom>
          <a:noFill/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741613" y="2586038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735513" y="2670175"/>
            <a:ext cx="430212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#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237163" y="2670175"/>
            <a:ext cx="3683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C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676900" y="2670175"/>
            <a:ext cx="3921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142038" y="2670175"/>
            <a:ext cx="392112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6605588" y="2670175"/>
            <a:ext cx="401637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080250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7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7523163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2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967663" y="26701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3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3733800" y="3886200"/>
            <a:ext cx="4545475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How long should the tape be?</a:t>
            </a: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 rot="10800000">
            <a:off x="6553200" y="19812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4125913" y="2455863"/>
            <a:ext cx="627062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8410575" y="2454275"/>
            <a:ext cx="627063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Output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Blinking lights are cool, but hard to model</a:t>
            </a:r>
          </a:p>
          <a:p>
            <a:r>
              <a:rPr lang="en-US" dirty="0" smtClean="0"/>
              <a:t>Use the tape: output </a:t>
            </a:r>
            <a:r>
              <a:rPr lang="en-US" dirty="0"/>
              <a:t>is what is written on the tape at the </a:t>
            </a: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1624068" name="Picture 4" descr="CM5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1698625"/>
            <a:ext cx="4445000" cy="4200525"/>
          </a:xfrm>
          <a:prstGeom prst="rect">
            <a:avLst/>
          </a:prstGeom>
          <a:noFill/>
        </p:spPr>
      </p:pic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5541963" y="5457825"/>
            <a:ext cx="3109912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Connection Machine CM-5,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 Evans\Documents\book\images\frustration-iStock_00000362193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43706"/>
            <a:ext cx="6934201" cy="4614294"/>
          </a:xfrm>
          <a:prstGeom prst="rect">
            <a:avLst/>
          </a:prstGeom>
          <a:noFill/>
        </p:spPr>
      </p:pic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 (Brains)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141" y="1786328"/>
            <a:ext cx="3048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current state of the computation</a:t>
            </a:r>
          </a:p>
          <a:p>
            <a:endParaRPr lang="en-US" sz="3200" dirty="0" smtClean="0"/>
          </a:p>
          <a:p>
            <a:r>
              <a:rPr lang="en-US" sz="3200" dirty="0" smtClean="0"/>
              <a:t>Follow simple rules about what to do next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Evaluation Rules</a:t>
            </a:r>
          </a:p>
          <a:p>
            <a:pPr lvl="1">
              <a:buNone/>
            </a:pPr>
            <a:r>
              <a:rPr lang="en-US" dirty="0"/>
              <a:t>Given an input on our tape, how do we evaluate to produce the output</a:t>
            </a:r>
          </a:p>
          <a:p>
            <a:pPr>
              <a:buNone/>
            </a:pPr>
            <a:r>
              <a:rPr lang="en-US" dirty="0"/>
              <a:t>What do we need:</a:t>
            </a:r>
          </a:p>
          <a:p>
            <a:pPr lvl="1">
              <a:buNone/>
            </a:pPr>
            <a:r>
              <a:rPr lang="en-US" b="1" dirty="0"/>
              <a:t>Read</a:t>
            </a:r>
            <a:r>
              <a:rPr lang="en-US" dirty="0"/>
              <a:t> what is on the tape at the current square</a:t>
            </a:r>
          </a:p>
          <a:p>
            <a:pPr lvl="1">
              <a:buNone/>
            </a:pPr>
            <a:r>
              <a:rPr lang="en-US" b="1" dirty="0"/>
              <a:t>Move</a:t>
            </a:r>
            <a:r>
              <a:rPr lang="en-US" dirty="0"/>
              <a:t> the tape one square in either direction</a:t>
            </a:r>
          </a:p>
          <a:p>
            <a:pPr lvl="1">
              <a:buNone/>
            </a:pPr>
            <a:r>
              <a:rPr lang="en-US" b="1" dirty="0"/>
              <a:t>Write</a:t>
            </a:r>
            <a:r>
              <a:rPr lang="en-US" dirty="0"/>
              <a:t> into the current square</a:t>
            </a:r>
          </a:p>
        </p:txBody>
      </p:sp>
      <p:sp>
        <p:nvSpPr>
          <p:cNvPr id="1625092" name="Line 4"/>
          <p:cNvSpPr>
            <a:spLocks noChangeShapeType="1"/>
          </p:cNvSpPr>
          <p:nvPr/>
        </p:nvSpPr>
        <p:spPr bwMode="auto">
          <a:xfrm>
            <a:off x="1295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3" name="Line 5"/>
          <p:cNvSpPr>
            <a:spLocks noChangeShapeType="1"/>
          </p:cNvSpPr>
          <p:nvPr/>
        </p:nvSpPr>
        <p:spPr bwMode="auto">
          <a:xfrm>
            <a:off x="1752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4" name="Line 6"/>
          <p:cNvSpPr>
            <a:spLocks noChangeShapeType="1"/>
          </p:cNvSpPr>
          <p:nvPr/>
        </p:nvSpPr>
        <p:spPr bwMode="auto">
          <a:xfrm>
            <a:off x="22098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5" name="Line 7"/>
          <p:cNvSpPr>
            <a:spLocks noChangeShapeType="1"/>
          </p:cNvSpPr>
          <p:nvPr/>
        </p:nvSpPr>
        <p:spPr bwMode="auto">
          <a:xfrm>
            <a:off x="26670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6" name="Line 8"/>
          <p:cNvSpPr>
            <a:spLocks noChangeShapeType="1"/>
          </p:cNvSpPr>
          <p:nvPr/>
        </p:nvSpPr>
        <p:spPr bwMode="auto">
          <a:xfrm>
            <a:off x="26670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7" name="Line 9"/>
          <p:cNvSpPr>
            <a:spLocks noChangeShapeType="1"/>
          </p:cNvSpPr>
          <p:nvPr/>
        </p:nvSpPr>
        <p:spPr bwMode="auto">
          <a:xfrm>
            <a:off x="31242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8" name="Line 10"/>
          <p:cNvSpPr>
            <a:spLocks noChangeShapeType="1"/>
          </p:cNvSpPr>
          <p:nvPr/>
        </p:nvSpPr>
        <p:spPr bwMode="auto">
          <a:xfrm>
            <a:off x="35814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099" name="Line 11"/>
          <p:cNvSpPr>
            <a:spLocks noChangeShapeType="1"/>
          </p:cNvSpPr>
          <p:nvPr/>
        </p:nvSpPr>
        <p:spPr bwMode="auto">
          <a:xfrm>
            <a:off x="4038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0" name="Line 12"/>
          <p:cNvSpPr>
            <a:spLocks noChangeShapeType="1"/>
          </p:cNvSpPr>
          <p:nvPr/>
        </p:nvSpPr>
        <p:spPr bwMode="auto">
          <a:xfrm>
            <a:off x="4038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1" name="Line 13"/>
          <p:cNvSpPr>
            <a:spLocks noChangeShapeType="1"/>
          </p:cNvSpPr>
          <p:nvPr/>
        </p:nvSpPr>
        <p:spPr bwMode="auto">
          <a:xfrm>
            <a:off x="44958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2" name="Line 14"/>
          <p:cNvSpPr>
            <a:spLocks noChangeShapeType="1"/>
          </p:cNvSpPr>
          <p:nvPr/>
        </p:nvSpPr>
        <p:spPr bwMode="auto">
          <a:xfrm>
            <a:off x="49530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3" name="Line 15"/>
          <p:cNvSpPr>
            <a:spLocks noChangeShapeType="1"/>
          </p:cNvSpPr>
          <p:nvPr/>
        </p:nvSpPr>
        <p:spPr bwMode="auto">
          <a:xfrm>
            <a:off x="54102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4" name="Line 16"/>
          <p:cNvSpPr>
            <a:spLocks noChangeShapeType="1"/>
          </p:cNvSpPr>
          <p:nvPr/>
        </p:nvSpPr>
        <p:spPr bwMode="auto">
          <a:xfrm>
            <a:off x="54102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5" name="Line 17"/>
          <p:cNvSpPr>
            <a:spLocks noChangeShapeType="1"/>
          </p:cNvSpPr>
          <p:nvPr/>
        </p:nvSpPr>
        <p:spPr bwMode="auto">
          <a:xfrm>
            <a:off x="58674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6" name="Line 18"/>
          <p:cNvSpPr>
            <a:spLocks noChangeShapeType="1"/>
          </p:cNvSpPr>
          <p:nvPr/>
        </p:nvSpPr>
        <p:spPr bwMode="auto">
          <a:xfrm>
            <a:off x="6324600" y="51165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7" name="Line 19"/>
          <p:cNvSpPr>
            <a:spLocks noChangeShapeType="1"/>
          </p:cNvSpPr>
          <p:nvPr/>
        </p:nvSpPr>
        <p:spPr bwMode="auto">
          <a:xfrm>
            <a:off x="67818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8" name="Line 20"/>
          <p:cNvSpPr>
            <a:spLocks noChangeShapeType="1"/>
          </p:cNvSpPr>
          <p:nvPr/>
        </p:nvSpPr>
        <p:spPr bwMode="auto">
          <a:xfrm>
            <a:off x="67818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09" name="Line 21"/>
          <p:cNvSpPr>
            <a:spLocks noChangeShapeType="1"/>
          </p:cNvSpPr>
          <p:nvPr/>
        </p:nvSpPr>
        <p:spPr bwMode="auto">
          <a:xfrm>
            <a:off x="72390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0" name="Line 22"/>
          <p:cNvSpPr>
            <a:spLocks noChangeShapeType="1"/>
          </p:cNvSpPr>
          <p:nvPr/>
        </p:nvSpPr>
        <p:spPr bwMode="auto">
          <a:xfrm>
            <a:off x="76962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1" name="Line 23"/>
          <p:cNvSpPr>
            <a:spLocks noChangeShapeType="1"/>
          </p:cNvSpPr>
          <p:nvPr/>
        </p:nvSpPr>
        <p:spPr bwMode="auto">
          <a:xfrm>
            <a:off x="8153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2" name="Line 24"/>
          <p:cNvSpPr>
            <a:spLocks noChangeShapeType="1"/>
          </p:cNvSpPr>
          <p:nvPr/>
        </p:nvSpPr>
        <p:spPr bwMode="auto">
          <a:xfrm>
            <a:off x="8153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3" name="Line 25"/>
          <p:cNvSpPr>
            <a:spLocks noChangeShapeType="1"/>
          </p:cNvSpPr>
          <p:nvPr/>
        </p:nvSpPr>
        <p:spPr bwMode="auto">
          <a:xfrm>
            <a:off x="86106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4" name="Line 26"/>
          <p:cNvSpPr>
            <a:spLocks noChangeShapeType="1"/>
          </p:cNvSpPr>
          <p:nvPr/>
        </p:nvSpPr>
        <p:spPr bwMode="auto">
          <a:xfrm>
            <a:off x="90678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5" name="Line 27"/>
          <p:cNvSpPr>
            <a:spLocks noChangeShapeType="1"/>
          </p:cNvSpPr>
          <p:nvPr/>
        </p:nvSpPr>
        <p:spPr bwMode="auto">
          <a:xfrm>
            <a:off x="-762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6" name="Line 28"/>
          <p:cNvSpPr>
            <a:spLocks noChangeShapeType="1"/>
          </p:cNvSpPr>
          <p:nvPr/>
        </p:nvSpPr>
        <p:spPr bwMode="auto">
          <a:xfrm>
            <a:off x="3810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7" name="Line 29"/>
          <p:cNvSpPr>
            <a:spLocks noChangeShapeType="1"/>
          </p:cNvSpPr>
          <p:nvPr/>
        </p:nvSpPr>
        <p:spPr bwMode="auto">
          <a:xfrm>
            <a:off x="8382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8" name="Line 30"/>
          <p:cNvSpPr>
            <a:spLocks noChangeShapeType="1"/>
          </p:cNvSpPr>
          <p:nvPr/>
        </p:nvSpPr>
        <p:spPr bwMode="auto">
          <a:xfrm>
            <a:off x="1295400" y="5129213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25119" name="Text Box 31"/>
          <p:cNvSpPr txBox="1">
            <a:spLocks noChangeArrowheads="1"/>
          </p:cNvSpPr>
          <p:nvPr/>
        </p:nvSpPr>
        <p:spPr bwMode="auto">
          <a:xfrm>
            <a:off x="180340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0" name="Text Box 32"/>
          <p:cNvSpPr txBox="1">
            <a:spLocks noChangeArrowheads="1"/>
          </p:cNvSpPr>
          <p:nvPr/>
        </p:nvSpPr>
        <p:spPr bwMode="auto">
          <a:xfrm>
            <a:off x="228600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1" name="Text Box 33"/>
          <p:cNvSpPr txBox="1">
            <a:spLocks noChangeArrowheads="1"/>
          </p:cNvSpPr>
          <p:nvPr/>
        </p:nvSpPr>
        <p:spPr bwMode="auto">
          <a:xfrm>
            <a:off x="271145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2" name="Text Box 34"/>
          <p:cNvSpPr txBox="1">
            <a:spLocks noChangeArrowheads="1"/>
          </p:cNvSpPr>
          <p:nvPr/>
        </p:nvSpPr>
        <p:spPr bwMode="auto">
          <a:xfrm>
            <a:off x="319405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3" name="Text Box 35"/>
          <p:cNvSpPr txBox="1">
            <a:spLocks noChangeArrowheads="1"/>
          </p:cNvSpPr>
          <p:nvPr/>
        </p:nvSpPr>
        <p:spPr bwMode="auto">
          <a:xfrm>
            <a:off x="3676650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4" name="Text Box 36"/>
          <p:cNvSpPr txBox="1">
            <a:spLocks noChangeArrowheads="1"/>
          </p:cNvSpPr>
          <p:nvPr/>
        </p:nvSpPr>
        <p:spPr bwMode="auto">
          <a:xfrm>
            <a:off x="4087813" y="510857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5" name="Text Box 37"/>
          <p:cNvSpPr txBox="1">
            <a:spLocks noChangeArrowheads="1"/>
          </p:cNvSpPr>
          <p:nvPr/>
        </p:nvSpPr>
        <p:spPr bwMode="auto">
          <a:xfrm>
            <a:off x="4568825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625126" name="Text Box 38"/>
          <p:cNvSpPr txBox="1">
            <a:spLocks noChangeArrowheads="1"/>
          </p:cNvSpPr>
          <p:nvPr/>
        </p:nvSpPr>
        <p:spPr bwMode="auto">
          <a:xfrm>
            <a:off x="5005388" y="510857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7" name="Text Box 39"/>
          <p:cNvSpPr txBox="1">
            <a:spLocks noChangeArrowheads="1"/>
          </p:cNvSpPr>
          <p:nvPr/>
        </p:nvSpPr>
        <p:spPr bwMode="auto">
          <a:xfrm>
            <a:off x="5497513" y="5108575"/>
            <a:ext cx="3222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8" name="Text Box 40"/>
          <p:cNvSpPr txBox="1">
            <a:spLocks noChangeArrowheads="1"/>
          </p:cNvSpPr>
          <p:nvPr/>
        </p:nvSpPr>
        <p:spPr bwMode="auto">
          <a:xfrm>
            <a:off x="5934075" y="5108575"/>
            <a:ext cx="3222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625129" name="AutoShape 41"/>
          <p:cNvSpPr>
            <a:spLocks noChangeArrowheads="1"/>
          </p:cNvSpPr>
          <p:nvPr/>
        </p:nvSpPr>
        <p:spPr bwMode="auto">
          <a:xfrm>
            <a:off x="1763713" y="555625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auto">
          <a:xfrm>
            <a:off x="-76200" y="5135563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5131" name="Text Box 43"/>
          <p:cNvSpPr txBox="1">
            <a:spLocks noChangeArrowheads="1"/>
          </p:cNvSpPr>
          <p:nvPr/>
        </p:nvSpPr>
        <p:spPr bwMode="auto">
          <a:xfrm>
            <a:off x="3570157" y="5923612"/>
            <a:ext cx="4816768" cy="461665"/>
          </a:xfrm>
          <a:prstGeom prst="rect">
            <a:avLst/>
          </a:prstGeom>
          <a:solidFill>
            <a:schemeClr val="bg1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Is that enough to model a computer?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 Evans\Documents\book\images\frustration-iStock_00000362193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00400"/>
            <a:ext cx="5496515" cy="3657600"/>
          </a:xfrm>
          <a:prstGeom prst="rect">
            <a:avLst/>
          </a:prstGeom>
          <a:noFill/>
        </p:spPr>
      </p:pic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Processing (Brains)</a:t>
            </a:r>
          </a:p>
        </p:txBody>
      </p:sp>
      <p:sp>
        <p:nvSpPr>
          <p:cNvPr id="1640452" name="AutoShape 4"/>
          <p:cNvSpPr>
            <a:spLocks noChangeArrowheads="1"/>
          </p:cNvSpPr>
          <p:nvPr/>
        </p:nvSpPr>
        <p:spPr bwMode="auto">
          <a:xfrm>
            <a:off x="2819400" y="1295400"/>
            <a:ext cx="6019800" cy="1828800"/>
          </a:xfrm>
          <a:prstGeom prst="cloudCallout">
            <a:avLst>
              <a:gd name="adj1" fmla="val -45755"/>
              <a:gd name="adj2" fmla="val 69968"/>
            </a:avLst>
          </a:prstGeom>
          <a:solidFill>
            <a:schemeClr val="accent1"/>
          </a:solidFill>
          <a:ln w="317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smtClean="0">
                <a:latin typeface="Verdana" pitchFamily="34" charset="0"/>
                <a:cs typeface="Arial" charset="0"/>
              </a:rPr>
              <a:t>Follow simple rules</a:t>
            </a:r>
            <a:endParaRPr lang="en-US" sz="2400" dirty="0">
              <a:latin typeface="Verdana" pitchFamily="34" charset="0"/>
              <a:cs typeface="Arial" charset="0"/>
            </a:endParaRPr>
          </a:p>
          <a:p>
            <a:pPr algn="ctr"/>
            <a:r>
              <a:rPr lang="en-US" sz="2400" dirty="0">
                <a:latin typeface="Verdana" pitchFamily="34" charset="0"/>
                <a:cs typeface="Arial" charset="0"/>
              </a:rPr>
              <a:t>Remember </a:t>
            </a:r>
            <a:r>
              <a:rPr lang="en-US" sz="2400" dirty="0" smtClean="0">
                <a:latin typeface="Verdana" pitchFamily="34" charset="0"/>
                <a:cs typeface="Arial" charset="0"/>
              </a:rPr>
              <a:t>what you are doing</a:t>
            </a:r>
            <a:endParaRPr lang="en-US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1640453" name="Rectangle 5"/>
          <p:cNvSpPr>
            <a:spLocks noChangeArrowheads="1"/>
          </p:cNvSpPr>
          <p:nvPr/>
        </p:nvSpPr>
        <p:spPr bwMode="auto">
          <a:xfrm>
            <a:off x="4129790" y="3297836"/>
            <a:ext cx="4975487" cy="26776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itchFamily="34" charset="0"/>
                <a:cs typeface="Arial" charset="0"/>
              </a:rPr>
              <a:t>“For the present I shall only say that the justification lies in the fact that the </a:t>
            </a:r>
            <a:r>
              <a:rPr lang="en-US" sz="2800" b="1" i="1" dirty="0">
                <a:latin typeface="Verdana" pitchFamily="34" charset="0"/>
                <a:cs typeface="Arial" charset="0"/>
              </a:rPr>
              <a:t>human memory is necessarily limited</a:t>
            </a:r>
            <a:r>
              <a:rPr lang="en-US" sz="2800" dirty="0">
                <a:latin typeface="Verdana" pitchFamily="34" charset="0"/>
                <a:cs typeface="Arial" charset="0"/>
              </a:rPr>
              <a:t>.”</a:t>
            </a:r>
          </a:p>
          <a:p>
            <a:pPr algn="r"/>
            <a:r>
              <a:rPr lang="en-US" sz="2800" dirty="0">
                <a:latin typeface="Verdana" pitchFamily="34" charset="0"/>
                <a:cs typeface="Arial" charset="0"/>
              </a:rPr>
              <a:t>Alan 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52" grpId="0" build="p" animBg="1"/>
      <p:bldP spid="16404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04800" y="2514600"/>
            <a:ext cx="6477000" cy="396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498" name="Rectangle 2"/>
          <p:cNvSpPr>
            <a:spLocks noChangeArrowheads="1"/>
          </p:cNvSpPr>
          <p:nvPr/>
        </p:nvSpPr>
        <p:spPr bwMode="auto">
          <a:xfrm>
            <a:off x="-4763" y="1185863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Turing’s Model: </a:t>
            </a:r>
            <a:r>
              <a:rPr lang="en-US" b="1" dirty="0" smtClean="0"/>
              <a:t>Turing </a:t>
            </a:r>
            <a:r>
              <a:rPr lang="en-US" b="1" dirty="0"/>
              <a:t>Machine</a:t>
            </a:r>
          </a:p>
        </p:txBody>
      </p:sp>
      <p:sp>
        <p:nvSpPr>
          <p:cNvPr id="1642500" name="AutoShape 4"/>
          <p:cNvSpPr>
            <a:spLocks noChangeArrowheads="1"/>
          </p:cNvSpPr>
          <p:nvPr/>
        </p:nvSpPr>
        <p:spPr bwMode="auto">
          <a:xfrm>
            <a:off x="990600" y="1863724"/>
            <a:ext cx="457200" cy="422910"/>
          </a:xfrm>
          <a:prstGeom prst="upArrow">
            <a:avLst>
              <a:gd name="adj1" fmla="val 50000"/>
              <a:gd name="adj2" fmla="val 26736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2502" name="Oval 6"/>
          <p:cNvSpPr>
            <a:spLocks noChangeArrowheads="1"/>
          </p:cNvSpPr>
          <p:nvPr/>
        </p:nvSpPr>
        <p:spPr bwMode="auto">
          <a:xfrm>
            <a:off x="1447800" y="36607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642503" name="Line 7"/>
          <p:cNvSpPr>
            <a:spLocks noChangeShapeType="1"/>
          </p:cNvSpPr>
          <p:nvPr/>
        </p:nvSpPr>
        <p:spPr bwMode="auto">
          <a:xfrm>
            <a:off x="762000" y="3352800"/>
            <a:ext cx="8382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2504" name="Text Box 8"/>
          <p:cNvSpPr txBox="1">
            <a:spLocks noChangeArrowheads="1"/>
          </p:cNvSpPr>
          <p:nvPr/>
        </p:nvSpPr>
        <p:spPr bwMode="auto">
          <a:xfrm>
            <a:off x="557213" y="2930525"/>
            <a:ext cx="8175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Start</a:t>
            </a:r>
          </a:p>
        </p:txBody>
      </p:sp>
      <p:sp>
        <p:nvSpPr>
          <p:cNvPr id="1642505" name="Oval 9"/>
          <p:cNvSpPr>
            <a:spLocks noChangeArrowheads="1"/>
          </p:cNvSpPr>
          <p:nvPr/>
        </p:nvSpPr>
        <p:spPr bwMode="auto">
          <a:xfrm>
            <a:off x="3810000" y="38100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2</a:t>
            </a:r>
          </a:p>
        </p:txBody>
      </p:sp>
      <p:cxnSp>
        <p:nvCxnSpPr>
          <p:cNvPr id="1642506" name="AutoShape 10"/>
          <p:cNvCxnSpPr>
            <a:cxnSpLocks noChangeShapeType="1"/>
            <a:stCxn id="1642502" idx="7"/>
            <a:endCxn id="1642505" idx="1"/>
          </p:cNvCxnSpPr>
          <p:nvPr/>
        </p:nvCxnSpPr>
        <p:spPr bwMode="auto">
          <a:xfrm rot="5400000" flipV="1">
            <a:off x="3036094" y="3023394"/>
            <a:ext cx="149225" cy="1681163"/>
          </a:xfrm>
          <a:prstGeom prst="curvedConnector3">
            <a:avLst>
              <a:gd name="adj1" fmla="val -2064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7" name="AutoShape 11"/>
          <p:cNvCxnSpPr>
            <a:cxnSpLocks noChangeShapeType="1"/>
            <a:stCxn id="1642505" idx="5"/>
            <a:endCxn id="1642534" idx="4"/>
          </p:cNvCxnSpPr>
          <p:nvPr/>
        </p:nvCxnSpPr>
        <p:spPr bwMode="auto">
          <a:xfrm rot="16200000" flipH="1">
            <a:off x="4379280" y="4906034"/>
            <a:ext cx="1360335" cy="85390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8" name="AutoShape 12"/>
          <p:cNvCxnSpPr>
            <a:cxnSpLocks noChangeShapeType="1"/>
            <a:stCxn id="1642502" idx="4"/>
            <a:endCxn id="1642502" idx="2"/>
          </p:cNvCxnSpPr>
          <p:nvPr/>
        </p:nvCxnSpPr>
        <p:spPr bwMode="auto">
          <a:xfrm rot="16200000" flipV="1">
            <a:off x="1426369" y="4160044"/>
            <a:ext cx="509587" cy="498475"/>
          </a:xfrm>
          <a:prstGeom prst="curvedConnector4">
            <a:avLst>
              <a:gd name="adj1" fmla="val -50468"/>
              <a:gd name="adj2" fmla="val 15987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9" name="AutoShape 13"/>
          <p:cNvCxnSpPr>
            <a:cxnSpLocks noChangeShapeType="1"/>
            <a:stCxn id="1642505" idx="6"/>
            <a:endCxn id="1642505" idx="0"/>
          </p:cNvCxnSpPr>
          <p:nvPr/>
        </p:nvCxnSpPr>
        <p:spPr bwMode="auto">
          <a:xfrm flipH="1" flipV="1">
            <a:off x="4292600" y="3794125"/>
            <a:ext cx="496888" cy="509588"/>
          </a:xfrm>
          <a:prstGeom prst="curvedConnector4">
            <a:avLst>
              <a:gd name="adj1" fmla="val -42491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10" name="Text Box 14"/>
          <p:cNvSpPr txBox="1">
            <a:spLocks noChangeArrowheads="1"/>
          </p:cNvSpPr>
          <p:nvPr/>
        </p:nvSpPr>
        <p:spPr bwMode="auto">
          <a:xfrm>
            <a:off x="2438400" y="28194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11" name="Text Box 15"/>
          <p:cNvSpPr txBox="1">
            <a:spLocks noChangeArrowheads="1"/>
          </p:cNvSpPr>
          <p:nvPr/>
        </p:nvSpPr>
        <p:spPr bwMode="auto">
          <a:xfrm>
            <a:off x="533400" y="1298575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12" name="Text Box 16"/>
          <p:cNvSpPr txBox="1">
            <a:spLocks noChangeArrowheads="1"/>
          </p:cNvSpPr>
          <p:nvPr/>
        </p:nvSpPr>
        <p:spPr bwMode="auto">
          <a:xfrm>
            <a:off x="107632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3" name="Text Box 17"/>
          <p:cNvSpPr txBox="1">
            <a:spLocks noChangeArrowheads="1"/>
          </p:cNvSpPr>
          <p:nvPr/>
        </p:nvSpPr>
        <p:spPr bwMode="auto">
          <a:xfrm>
            <a:off x="1520825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4" name="Text Box 18"/>
          <p:cNvSpPr txBox="1">
            <a:spLocks noChangeArrowheads="1"/>
          </p:cNvSpPr>
          <p:nvPr/>
        </p:nvSpPr>
        <p:spPr bwMode="auto">
          <a:xfrm>
            <a:off x="20066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5" name="Text Box 19"/>
          <p:cNvSpPr txBox="1">
            <a:spLocks noChangeArrowheads="1"/>
          </p:cNvSpPr>
          <p:nvPr/>
        </p:nvSpPr>
        <p:spPr bwMode="auto">
          <a:xfrm>
            <a:off x="24511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6" name="Text Box 20"/>
          <p:cNvSpPr txBox="1">
            <a:spLocks noChangeArrowheads="1"/>
          </p:cNvSpPr>
          <p:nvPr/>
        </p:nvSpPr>
        <p:spPr bwMode="auto">
          <a:xfrm>
            <a:off x="2895600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7" name="Text Box 21"/>
          <p:cNvSpPr txBox="1">
            <a:spLocks noChangeArrowheads="1"/>
          </p:cNvSpPr>
          <p:nvPr/>
        </p:nvSpPr>
        <p:spPr bwMode="auto">
          <a:xfrm>
            <a:off x="33813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8" name="Text Box 22"/>
          <p:cNvSpPr txBox="1">
            <a:spLocks noChangeArrowheads="1"/>
          </p:cNvSpPr>
          <p:nvPr/>
        </p:nvSpPr>
        <p:spPr bwMode="auto">
          <a:xfrm>
            <a:off x="38258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9" name="Text Box 23"/>
          <p:cNvSpPr txBox="1">
            <a:spLocks noChangeArrowheads="1"/>
          </p:cNvSpPr>
          <p:nvPr/>
        </p:nvSpPr>
        <p:spPr bwMode="auto">
          <a:xfrm>
            <a:off x="-76200" y="1084263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0" name="Text Box 24"/>
          <p:cNvSpPr txBox="1">
            <a:spLocks noChangeArrowheads="1"/>
          </p:cNvSpPr>
          <p:nvPr/>
        </p:nvSpPr>
        <p:spPr bwMode="auto">
          <a:xfrm>
            <a:off x="8364538" y="1082675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1" name="Text Box 25"/>
          <p:cNvSpPr txBox="1">
            <a:spLocks noChangeArrowheads="1"/>
          </p:cNvSpPr>
          <p:nvPr/>
        </p:nvSpPr>
        <p:spPr bwMode="auto">
          <a:xfrm>
            <a:off x="427037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2" name="Text Box 26"/>
          <p:cNvSpPr txBox="1">
            <a:spLocks noChangeArrowheads="1"/>
          </p:cNvSpPr>
          <p:nvPr/>
        </p:nvSpPr>
        <p:spPr bwMode="auto">
          <a:xfrm>
            <a:off x="4714875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3" name="Text Box 27"/>
          <p:cNvSpPr txBox="1">
            <a:spLocks noChangeArrowheads="1"/>
          </p:cNvSpPr>
          <p:nvPr/>
        </p:nvSpPr>
        <p:spPr bwMode="auto">
          <a:xfrm>
            <a:off x="52006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4" name="Text Box 28"/>
          <p:cNvSpPr txBox="1">
            <a:spLocks noChangeArrowheads="1"/>
          </p:cNvSpPr>
          <p:nvPr/>
        </p:nvSpPr>
        <p:spPr bwMode="auto">
          <a:xfrm>
            <a:off x="56451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5" name="Text Box 29"/>
          <p:cNvSpPr txBox="1">
            <a:spLocks noChangeArrowheads="1"/>
          </p:cNvSpPr>
          <p:nvPr/>
        </p:nvSpPr>
        <p:spPr bwMode="auto">
          <a:xfrm>
            <a:off x="6089650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6575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7" name="Text Box 31"/>
          <p:cNvSpPr txBox="1">
            <a:spLocks noChangeArrowheads="1"/>
          </p:cNvSpPr>
          <p:nvPr/>
        </p:nvSpPr>
        <p:spPr bwMode="auto">
          <a:xfrm>
            <a:off x="70199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8" name="Text Box 32"/>
          <p:cNvSpPr txBox="1">
            <a:spLocks noChangeArrowheads="1"/>
          </p:cNvSpPr>
          <p:nvPr/>
        </p:nvSpPr>
        <p:spPr bwMode="auto">
          <a:xfrm>
            <a:off x="7464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9" name="Text Box 33"/>
          <p:cNvSpPr txBox="1">
            <a:spLocks noChangeArrowheads="1"/>
          </p:cNvSpPr>
          <p:nvPr/>
        </p:nvSpPr>
        <p:spPr bwMode="auto">
          <a:xfrm>
            <a:off x="7908925" y="1295400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30" name="Text Box 34"/>
          <p:cNvSpPr txBox="1">
            <a:spLocks noChangeArrowheads="1"/>
          </p:cNvSpPr>
          <p:nvPr/>
        </p:nvSpPr>
        <p:spPr bwMode="auto">
          <a:xfrm>
            <a:off x="5105400" y="2992438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31" name="Text Box 35"/>
          <p:cNvSpPr txBox="1">
            <a:spLocks noChangeArrowheads="1"/>
          </p:cNvSpPr>
          <p:nvPr/>
        </p:nvSpPr>
        <p:spPr bwMode="auto">
          <a:xfrm>
            <a:off x="5334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cxnSp>
        <p:nvCxnSpPr>
          <p:cNvPr id="1642532" name="AutoShape 36"/>
          <p:cNvCxnSpPr>
            <a:cxnSpLocks noChangeShapeType="1"/>
            <a:stCxn id="1642502" idx="5"/>
            <a:endCxn id="1642502" idx="6"/>
          </p:cNvCxnSpPr>
          <p:nvPr/>
        </p:nvCxnSpPr>
        <p:spPr bwMode="auto">
          <a:xfrm rot="5400000" flipH="1" flipV="1">
            <a:off x="2166144" y="4258469"/>
            <a:ext cx="365125" cy="157163"/>
          </a:xfrm>
          <a:prstGeom prst="curvedConnector4">
            <a:avLst>
              <a:gd name="adj1" fmla="val -97824"/>
              <a:gd name="adj2" fmla="val 40504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33" name="Text Box 37"/>
          <p:cNvSpPr txBox="1">
            <a:spLocks noChangeArrowheads="1"/>
          </p:cNvSpPr>
          <p:nvPr/>
        </p:nvSpPr>
        <p:spPr bwMode="auto">
          <a:xfrm>
            <a:off x="22098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642534" name="AutoShape 38"/>
          <p:cNvSpPr>
            <a:spLocks noChangeArrowheads="1"/>
          </p:cNvSpPr>
          <p:nvPr/>
        </p:nvSpPr>
        <p:spPr bwMode="auto">
          <a:xfrm>
            <a:off x="5486400" y="53340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itchFamily="34" charset="0"/>
                <a:cs typeface="Arial" charset="0"/>
              </a:rPr>
              <a:t>3</a:t>
            </a:r>
          </a:p>
        </p:txBody>
      </p:sp>
      <p:sp>
        <p:nvSpPr>
          <p:cNvPr id="1642535" name="Text Box 39"/>
          <p:cNvSpPr txBox="1">
            <a:spLocks noChangeArrowheads="1"/>
          </p:cNvSpPr>
          <p:nvPr/>
        </p:nvSpPr>
        <p:spPr bwMode="auto">
          <a:xfrm>
            <a:off x="5029200" y="4267200"/>
            <a:ext cx="1581587" cy="101566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 smtClean="0">
                <a:latin typeface="Verdana" pitchFamily="34" charset="0"/>
                <a:cs typeface="Arial" charset="0"/>
                <a:sym typeface="Symbol" pitchFamily="18" charset="2"/>
              </a:rPr>
              <a:t>Halt</a:t>
            </a:r>
            <a:endParaRPr lang="en-US" sz="2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1905000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Infinite Tape: </a:t>
            </a:r>
            <a:r>
              <a:rPr lang="en-US" dirty="0" smtClean="0"/>
              <a:t> Finite set of symbols, one in each square</a:t>
            </a:r>
          </a:p>
          <a:p>
            <a:r>
              <a:rPr lang="en-US" dirty="0" smtClean="0"/>
              <a:t>	         Can read/write one square each step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743200"/>
            <a:ext cx="2057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Controller:</a:t>
            </a:r>
          </a:p>
          <a:p>
            <a:r>
              <a:rPr lang="en-US" dirty="0" smtClean="0"/>
              <a:t>Limited (finite) number of states</a:t>
            </a:r>
          </a:p>
          <a:p>
            <a:endParaRPr lang="en-US" dirty="0" smtClean="0"/>
          </a:p>
          <a:p>
            <a:r>
              <a:rPr lang="en-US" dirty="0" smtClean="0"/>
              <a:t>Follow rules based on current state and read symbol</a:t>
            </a:r>
          </a:p>
          <a:p>
            <a:endParaRPr lang="en-US" dirty="0" smtClean="0"/>
          </a:p>
          <a:p>
            <a:r>
              <a:rPr lang="en-US" dirty="0" smtClean="0"/>
              <a:t>Write one square each step, move left or right or halt, change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Church-Turing 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143000"/>
            <a:ext cx="8537575" cy="4800600"/>
          </a:xfrm>
        </p:spPr>
        <p:txBody>
          <a:bodyPr/>
          <a:lstStyle/>
          <a:p>
            <a:r>
              <a:rPr lang="en-US" dirty="0"/>
              <a:t>All mechanical computers are equally powerful*</a:t>
            </a:r>
          </a:p>
          <a:p>
            <a:endParaRPr lang="en-US" dirty="0"/>
          </a:p>
          <a:p>
            <a:r>
              <a:rPr lang="en-US" dirty="0"/>
              <a:t>There exists </a:t>
            </a:r>
            <a:r>
              <a:rPr lang="en-US" dirty="0" smtClean="0"/>
              <a:t>some </a:t>
            </a:r>
            <a:r>
              <a:rPr lang="en-US" dirty="0"/>
              <a:t>Turing machine that can simulate </a:t>
            </a:r>
            <a:r>
              <a:rPr lang="en-US" i="1" dirty="0"/>
              <a:t>any</a:t>
            </a:r>
            <a:r>
              <a:rPr lang="en-US" dirty="0"/>
              <a:t> mechanical computer</a:t>
            </a:r>
          </a:p>
          <a:p>
            <a:r>
              <a:rPr lang="en-US" i="1" dirty="0"/>
              <a:t>Any</a:t>
            </a:r>
            <a:r>
              <a:rPr lang="en-US" dirty="0"/>
              <a:t> computer that is powerful enough to simulate a Turing machine, can simulate any mechanical computer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69620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*Except for practical limits like memory size, time, </a:t>
            </a:r>
            <a:r>
              <a:rPr lang="en-US" sz="2000" dirty="0" smtClean="0"/>
              <a:t>display, energy</a:t>
            </a:r>
            <a:r>
              <a:rPr lang="en-US" sz="2000" dirty="0"/>
              <a:t>, etc.</a:t>
            </a:r>
          </a:p>
        </p:txBody>
      </p:sp>
      <p:pic>
        <p:nvPicPr>
          <p:cNvPr id="3074" name="Picture 2" descr="C:\Users\David Evans\Documents\book\images\dynabook-ki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95800"/>
            <a:ext cx="3048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Turing Machine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Can it add?</a:t>
            </a:r>
          </a:p>
          <a:p>
            <a:endParaRPr lang="en-US" dirty="0"/>
          </a:p>
          <a:p>
            <a:r>
              <a:rPr lang="en-US" dirty="0"/>
              <a:t>Can it carry out any computation?</a:t>
            </a:r>
          </a:p>
          <a:p>
            <a:endParaRPr lang="en-US" dirty="0"/>
          </a:p>
          <a:p>
            <a:r>
              <a:rPr lang="en-US" dirty="0"/>
              <a:t>Can it solve any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Input: </a:t>
            </a:r>
            <a:r>
              <a:rPr lang="en-US" dirty="0" smtClean="0"/>
              <a:t>a two sequences of digits, separated by + with # at end.</a:t>
            </a:r>
          </a:p>
          <a:p>
            <a:pPr>
              <a:buNone/>
            </a:pPr>
            <a:r>
              <a:rPr lang="en-US" dirty="0" smtClean="0"/>
              <a:t>		e.g., # 1 2 9 3 5 2 + 6 3 5 9 4 #</a:t>
            </a:r>
          </a:p>
          <a:p>
            <a:r>
              <a:rPr lang="en-US" b="1" dirty="0" smtClean="0"/>
              <a:t>Output: </a:t>
            </a:r>
            <a:r>
              <a:rPr lang="en-US" dirty="0" smtClean="0"/>
              <a:t>sum of the two numbers</a:t>
            </a:r>
          </a:p>
          <a:p>
            <a:pPr lvl="1">
              <a:buNone/>
            </a:pPr>
            <a:r>
              <a:rPr lang="en-US" dirty="0" smtClean="0"/>
              <a:t>	  e.g., # 1 9 2 9 4 6 #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Number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say “GO”, write down the biggest number you can in 30 seconds.</a:t>
            </a:r>
          </a:p>
          <a:p>
            <a:r>
              <a:rPr lang="en-US" dirty="0" smtClean="0"/>
              <a:t>Requirement: </a:t>
            </a:r>
          </a:p>
          <a:p>
            <a:pPr lvl="1"/>
            <a:r>
              <a:rPr lang="en-US" dirty="0" smtClean="0"/>
              <a:t>Must be an exact number</a:t>
            </a:r>
          </a:p>
          <a:p>
            <a:pPr lvl="1"/>
            <a:r>
              <a:rPr lang="en-US" dirty="0" smtClean="0"/>
              <a:t>Must be defined mathematically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Biggest number wins!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Program</a:t>
            </a:r>
            <a:endParaRPr lang="en-US" dirty="0"/>
          </a:p>
        </p:txBody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08101"/>
            <a:ext cx="8501062" cy="596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Find the </a:t>
            </a:r>
            <a:r>
              <a:rPr lang="en-US" dirty="0" smtClean="0"/>
              <a:t>rightmost digit of the first number: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619250" y="3803591"/>
            <a:ext cx="1316038" cy="995422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: </a:t>
            </a:r>
            <a:r>
              <a:rPr lang="en-US" sz="2000" dirty="0"/>
              <a:t>look for </a:t>
            </a:r>
            <a:r>
              <a:rPr lang="en-US" sz="2000" b="1" dirty="0" smtClean="0"/>
              <a:t>+</a:t>
            </a:r>
            <a:endParaRPr lang="en-US" sz="2000" b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14400" y="4490978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4338578"/>
            <a:ext cx="72231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Start</a:t>
            </a:r>
          </a:p>
        </p:txBody>
      </p:sp>
      <p:cxnSp>
        <p:nvCxnSpPr>
          <p:cNvPr id="7" name="AutoShape 6"/>
          <p:cNvCxnSpPr>
            <a:cxnSpLocks noChangeShapeType="1"/>
            <a:stCxn id="4" idx="7"/>
            <a:endCxn id="11" idx="1"/>
          </p:cNvCxnSpPr>
          <p:nvPr/>
        </p:nvCxnSpPr>
        <p:spPr bwMode="auto">
          <a:xfrm rot="5400000" flipH="1" flipV="1">
            <a:off x="3880889" y="2707873"/>
            <a:ext cx="103164" cy="2379824"/>
          </a:xfrm>
          <a:prstGeom prst="curvedConnector3">
            <a:avLst>
              <a:gd name="adj1" fmla="val 450607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 rot="16200000" flipH="1" flipV="1">
            <a:off x="1946275" y="3503553"/>
            <a:ext cx="365125" cy="1139825"/>
          </a:xfrm>
          <a:prstGeom prst="curvedConnector4">
            <a:avLst>
              <a:gd name="adj1" fmla="val -160435"/>
              <a:gd name="adj2" fmla="val 12869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29000" y="2814578"/>
            <a:ext cx="1037463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+</a:t>
            </a:r>
            <a:r>
              <a:rPr lang="en-US" sz="2800" dirty="0" smtClean="0"/>
              <a:t>, </a:t>
            </a:r>
            <a:r>
              <a:rPr lang="en-US" sz="2800" dirty="0"/>
              <a:t>+</a:t>
            </a:r>
            <a:r>
              <a:rPr lang="en-US" sz="2800" dirty="0" smtClean="0"/>
              <a:t>, </a:t>
            </a:r>
            <a:r>
              <a:rPr lang="en-US" sz="2800" dirty="0"/>
              <a:t>L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873625" y="3713103"/>
            <a:ext cx="1698625" cy="908864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smtClean="0"/>
              <a:t>B: read last digit</a:t>
            </a:r>
            <a:endParaRPr lang="en-US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43000" y="2281178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0, </a:t>
            </a:r>
            <a:r>
              <a:rPr lang="en-US" sz="2800" dirty="0"/>
              <a:t>R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4800" y="2890778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</a:t>
            </a:r>
            <a:r>
              <a:rPr lang="en-US" sz="2800" dirty="0" smtClean="0"/>
              <a:t>, 1, </a:t>
            </a:r>
            <a:r>
              <a:rPr lang="en-US" sz="2800" dirty="0"/>
              <a:t>R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6200" y="3652778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9</a:t>
            </a:r>
            <a:r>
              <a:rPr lang="en-US" sz="2800" dirty="0" smtClean="0"/>
              <a:t>, 9, </a:t>
            </a:r>
            <a:r>
              <a:rPr lang="en-US" sz="2800" dirty="0"/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327177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083" y="1916668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1195" y="1905000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70795" y="1905000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858000" y="2433578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C0</a:t>
            </a:r>
            <a:endParaRPr lang="en-US" sz="2000" b="1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257800" y="2738378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58000" y="5710178"/>
            <a:ext cx="7620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C9</a:t>
            </a:r>
            <a:endParaRPr lang="en-US" sz="2000" b="1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257800" y="5405378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9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cxnSp>
        <p:nvCxnSpPr>
          <p:cNvPr id="35" name="AutoShape 6"/>
          <p:cNvCxnSpPr>
            <a:cxnSpLocks noChangeShapeType="1"/>
            <a:stCxn id="11" idx="7"/>
            <a:endCxn id="27" idx="2"/>
          </p:cNvCxnSpPr>
          <p:nvPr/>
        </p:nvCxnSpPr>
        <p:spPr bwMode="auto">
          <a:xfrm rot="5400000" flipH="1" flipV="1">
            <a:off x="6025091" y="3013294"/>
            <a:ext cx="1131310" cy="53450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6"/>
          <p:cNvCxnSpPr>
            <a:cxnSpLocks noChangeShapeType="1"/>
            <a:stCxn id="11" idx="5"/>
            <a:endCxn id="33" idx="2"/>
          </p:cNvCxnSpPr>
          <p:nvPr/>
        </p:nvCxnSpPr>
        <p:spPr bwMode="auto">
          <a:xfrm rot="16200000" flipH="1">
            <a:off x="5839433" y="4972926"/>
            <a:ext cx="1502626" cy="53450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6"/>
          <p:cNvCxnSpPr>
            <a:cxnSpLocks noChangeShapeType="1"/>
            <a:stCxn id="11" idx="6"/>
            <a:endCxn id="45" idx="2"/>
          </p:cNvCxnSpPr>
          <p:nvPr/>
        </p:nvCxnSpPr>
        <p:spPr bwMode="auto">
          <a:xfrm flipV="1">
            <a:off x="6572250" y="4091315"/>
            <a:ext cx="1352550" cy="7622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924800" y="3810000"/>
            <a:ext cx="8382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C1</a:t>
            </a:r>
            <a:endParaRPr lang="en-US" sz="2000" b="1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629400" y="35052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2800" y="44196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7" grpId="0" animBg="1"/>
      <p:bldP spid="32" grpId="0" animBg="1"/>
      <p:bldP spid="33" grpId="0" animBg="1"/>
      <p:bldP spid="34" grpId="0" animBg="1"/>
      <p:bldP spid="45" grpId="0" animBg="1"/>
      <p:bldP spid="48" grpId="0" animBg="1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Addition, Continued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0538" y="1308101"/>
            <a:ext cx="8501062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rightmost digit of the second number: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71600" y="3581400"/>
            <a:ext cx="1219200" cy="109280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US" sz="1050" dirty="0" smtClean="0"/>
          </a:p>
          <a:p>
            <a:pPr algn="ctr"/>
            <a:r>
              <a:rPr lang="en-US" sz="2000" dirty="0" smtClean="0"/>
              <a:t>C4</a:t>
            </a:r>
          </a:p>
          <a:p>
            <a:pPr algn="ctr"/>
            <a:endParaRPr lang="en-US" sz="1200" dirty="0" smtClean="0"/>
          </a:p>
        </p:txBody>
      </p:sp>
      <p:cxnSp>
        <p:nvCxnSpPr>
          <p:cNvPr id="7" name="AutoShape 6"/>
          <p:cNvCxnSpPr>
            <a:cxnSpLocks noChangeShapeType="1"/>
            <a:endCxn id="6" idx="2"/>
          </p:cNvCxnSpPr>
          <p:nvPr/>
        </p:nvCxnSpPr>
        <p:spPr bwMode="auto">
          <a:xfrm>
            <a:off x="171450" y="3962401"/>
            <a:ext cx="1200150" cy="16539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8600" y="33528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4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6172200"/>
            <a:ext cx="740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Must duplicate this for each first digit – states keep track of first digit!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AutoShape 10"/>
          <p:cNvCxnSpPr>
            <a:cxnSpLocks noChangeShapeType="1"/>
            <a:stCxn id="6" idx="6"/>
            <a:endCxn id="6" idx="0"/>
          </p:cNvCxnSpPr>
          <p:nvPr/>
        </p:nvCxnSpPr>
        <p:spPr bwMode="auto">
          <a:xfrm flipH="1" flipV="1">
            <a:off x="1981200" y="3581400"/>
            <a:ext cx="609600" cy="546400"/>
          </a:xfrm>
          <a:prstGeom prst="curvedConnector4">
            <a:avLst>
              <a:gd name="adj1" fmla="val -37500"/>
              <a:gd name="adj2" fmla="val 141837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1371600" y="4724400"/>
            <a:ext cx="107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look for </a:t>
            </a:r>
            <a:r>
              <a:rPr lang="en-US" b="1" dirty="0" smtClean="0"/>
              <a:t>#</a:t>
            </a:r>
            <a:endParaRPr lang="en-US" b="1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743200" y="2743200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1</a:t>
            </a:r>
            <a:r>
              <a:rPr lang="en-US" sz="2800" dirty="0" smtClean="0"/>
              <a:t>, 1, </a:t>
            </a:r>
            <a:r>
              <a:rPr lang="en-US" sz="2800" dirty="0"/>
              <a:t>R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295400" y="2667000"/>
            <a:ext cx="1095172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X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2743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cxnSp>
        <p:nvCxnSpPr>
          <p:cNvPr id="24" name="AutoShape 6"/>
          <p:cNvCxnSpPr>
            <a:cxnSpLocks noChangeShapeType="1"/>
            <a:stCxn id="6" idx="5"/>
            <a:endCxn id="26" idx="2"/>
          </p:cNvCxnSpPr>
          <p:nvPr/>
        </p:nvCxnSpPr>
        <p:spPr bwMode="auto">
          <a:xfrm rot="16200000" flipH="1">
            <a:off x="3461824" y="3464591"/>
            <a:ext cx="365405" cy="246454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76600" y="4114800"/>
            <a:ext cx="1082348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#, #, </a:t>
            </a:r>
            <a:r>
              <a:rPr lang="en-US" sz="2800" dirty="0"/>
              <a:t>R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4876800" y="4425136"/>
            <a:ext cx="1698625" cy="908864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smtClean="0"/>
              <a:t>D4: read last digit</a:t>
            </a:r>
            <a:endParaRPr lang="en-US" dirty="0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010400" y="3276600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E4</a:t>
            </a:r>
            <a:endParaRPr lang="en-US" sz="2000" b="1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57800" y="35052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cxnSp>
        <p:nvCxnSpPr>
          <p:cNvPr id="32" name="AutoShape 6"/>
          <p:cNvCxnSpPr>
            <a:cxnSpLocks noChangeShapeType="1"/>
            <a:stCxn id="26" idx="7"/>
            <a:endCxn id="30" idx="2"/>
          </p:cNvCxnSpPr>
          <p:nvPr/>
        </p:nvCxnSpPr>
        <p:spPr bwMode="auto">
          <a:xfrm rot="5400000" flipH="1" flipV="1">
            <a:off x="6168373" y="3716210"/>
            <a:ext cx="1000321" cy="68373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543800" y="5029200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E7</a:t>
            </a:r>
            <a:endParaRPr lang="en-US" sz="2000" b="1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858000" y="43434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3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cxnSp>
        <p:nvCxnSpPr>
          <p:cNvPr id="36" name="AutoShape 6"/>
          <p:cNvCxnSpPr>
            <a:cxnSpLocks noChangeShapeType="1"/>
            <a:stCxn id="26" idx="6"/>
            <a:endCxn id="34" idx="2"/>
          </p:cNvCxnSpPr>
          <p:nvPr/>
        </p:nvCxnSpPr>
        <p:spPr bwMode="auto">
          <a:xfrm>
            <a:off x="6575425" y="4879568"/>
            <a:ext cx="968375" cy="43094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1091966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6</a:t>
            </a:r>
            <a:r>
              <a:rPr lang="en-US" sz="2800" dirty="0" smtClean="0"/>
              <a:t>, X, </a:t>
            </a:r>
            <a:r>
              <a:rPr lang="en-US" sz="2800" dirty="0"/>
              <a:t>R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39000" y="5638800"/>
            <a:ext cx="914400" cy="562630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/>
              <a:t>E10</a:t>
            </a:r>
            <a:endParaRPr lang="en-US" sz="2000" b="1" dirty="0"/>
          </a:p>
        </p:txBody>
      </p:sp>
      <p:cxnSp>
        <p:nvCxnSpPr>
          <p:cNvPr id="41" name="AutoShape 6"/>
          <p:cNvCxnSpPr>
            <a:cxnSpLocks noChangeShapeType="1"/>
            <a:stCxn id="26" idx="5"/>
            <a:endCxn id="40" idx="2"/>
          </p:cNvCxnSpPr>
          <p:nvPr/>
        </p:nvCxnSpPr>
        <p:spPr bwMode="auto">
          <a:xfrm rot="16200000" flipH="1">
            <a:off x="6423226" y="5104340"/>
            <a:ext cx="719215" cy="91233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781800" y="52578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52578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of Turing Machine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Can it add?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it carry out any computation?</a:t>
            </a:r>
          </a:p>
          <a:p>
            <a:endParaRPr lang="en-US" dirty="0"/>
          </a:p>
          <a:p>
            <a:r>
              <a:rPr lang="en-US" dirty="0"/>
              <a:t>Can it solve any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Machine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" y="1884363"/>
            <a:ext cx="7391400" cy="611187"/>
          </a:xfrm>
          <a:prstGeom prst="rect">
            <a:avLst/>
          </a:prstGeom>
          <a:solidFill>
            <a:schemeClr val="accent1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Description of a Turing Machine </a:t>
            </a:r>
            <a:r>
              <a:rPr lang="en-US" i="1"/>
              <a:t>M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67600" y="1884363"/>
            <a:ext cx="1600200" cy="609600"/>
          </a:xfrm>
          <a:prstGeom prst="rect">
            <a:avLst/>
          </a:prstGeom>
          <a:solidFill>
            <a:srgbClr val="CC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52400" y="2581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" y="3200400"/>
            <a:ext cx="3859213" cy="954107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800" dirty="0"/>
              <a:t>Universal</a:t>
            </a:r>
          </a:p>
          <a:p>
            <a:pPr algn="ctr"/>
            <a:r>
              <a:rPr lang="en-US" sz="2800" dirty="0"/>
              <a:t>Machine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3025" y="1884363"/>
            <a:ext cx="8980488" cy="611187"/>
          </a:xfrm>
          <a:prstGeom prst="rect">
            <a:avLst/>
          </a:prstGeom>
          <a:solidFill>
            <a:srgbClr val="FF9900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Result tape of running </a:t>
            </a:r>
            <a:r>
              <a:rPr lang="en-US" i="1"/>
              <a:t>M</a:t>
            </a:r>
            <a:r>
              <a:rPr lang="en-US"/>
              <a:t> on Input</a:t>
            </a:r>
            <a:endParaRPr lang="en-US" i="1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5410392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 Universal Turing Machine can simulate</a:t>
            </a:r>
          </a:p>
          <a:p>
            <a:r>
              <a:rPr lang="en-US" sz="2400" dirty="0"/>
              <a:t>any Turing Machine running on any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anch-19-all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77788"/>
            <a:ext cx="8120062" cy="5495925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193925" y="5616575"/>
            <a:ext cx="6862763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Manchester Illuminated Universal Turing Machine, #9 </a:t>
            </a:r>
          </a:p>
          <a:p>
            <a:r>
              <a:rPr lang="en-US" sz="2000" dirty="0"/>
              <a:t>from http://www.verostko.com/manchester/manchester.html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Computing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	2-state, 3-symbol Turing machine proved universal by Alex Smith in 2007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67375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Means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08988" cy="4525963"/>
          </a:xfrm>
        </p:spPr>
        <p:txBody>
          <a:bodyPr/>
          <a:lstStyle/>
          <a:p>
            <a:r>
              <a:rPr lang="en-US"/>
              <a:t>Your cell phone, watch, iPod, etc. has a processor powerful enough to simulate a Turing machine</a:t>
            </a:r>
          </a:p>
          <a:p>
            <a:r>
              <a:rPr lang="en-US"/>
              <a:t>A Turing machine can simulate the world’s most powerful supercomputer</a:t>
            </a:r>
          </a:p>
          <a:p>
            <a:r>
              <a:rPr lang="en-US"/>
              <a:t>Thus, your cell phone can simulate the world’s most powerful supercomputer (it’ll just take a lot longer and will run out of memory)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03350"/>
            <a:ext cx="7959725" cy="2671763"/>
          </a:xfrm>
        </p:spPr>
        <p:txBody>
          <a:bodyPr/>
          <a:lstStyle/>
          <a:p>
            <a:r>
              <a:rPr lang="en-US"/>
              <a:t>Are there problems computers can’t solve?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1402" y="952850"/>
            <a:ext cx="2391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 </a:t>
            </a:r>
            <a:r>
              <a:rPr lang="en-US" sz="4400" b="1" dirty="0" smtClean="0"/>
              <a:t>Theory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“Busy Beaver” Game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a Turing Machine that:</a:t>
            </a:r>
          </a:p>
          <a:p>
            <a:pPr lvl="1"/>
            <a:r>
              <a:rPr lang="en-US" dirty="0"/>
              <a:t>Uses two symbols (e.g., “0” and “1”)</a:t>
            </a:r>
          </a:p>
          <a:p>
            <a:pPr lvl="1"/>
            <a:r>
              <a:rPr lang="en-US" dirty="0"/>
              <a:t>Starts with a tape of all “0”s</a:t>
            </a:r>
          </a:p>
          <a:p>
            <a:pPr lvl="1"/>
            <a:r>
              <a:rPr lang="en-US" dirty="0"/>
              <a:t>Eventually halts (can’t run forever)</a:t>
            </a:r>
          </a:p>
          <a:p>
            <a:pPr lvl="1"/>
            <a:r>
              <a:rPr lang="en-US" dirty="0"/>
              <a:t>Has </a:t>
            </a:r>
            <a:r>
              <a:rPr lang="en-US" i="1" dirty="0"/>
              <a:t>N</a:t>
            </a:r>
            <a:r>
              <a:rPr lang="en-US" dirty="0"/>
              <a:t> states</a:t>
            </a:r>
          </a:p>
          <a:p>
            <a:r>
              <a:rPr lang="en-US" dirty="0" smtClean="0"/>
              <a:t>Goal: machine runs </a:t>
            </a:r>
            <a:r>
              <a:rPr lang="en-US" dirty="0"/>
              <a:t>for as many steps as possible </a:t>
            </a:r>
            <a:r>
              <a:rPr lang="en-US" dirty="0" smtClean="0"/>
              <a:t>before </a:t>
            </a:r>
            <a:r>
              <a:rPr lang="en-US" b="1" dirty="0" smtClean="0"/>
              <a:t>eventually</a:t>
            </a:r>
            <a:r>
              <a:rPr lang="en-US" dirty="0" smtClean="0"/>
              <a:t> halting</a:t>
            </a:r>
            <a:endParaRPr lang="en-US" dirty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629400" y="5638800"/>
            <a:ext cx="1780296" cy="369332"/>
          </a:xfrm>
          <a:prstGeom prst="rect">
            <a:avLst/>
          </a:prstGeom>
          <a:noFill/>
          <a:ln w="317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Tibor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Radó</a:t>
            </a:r>
            <a:r>
              <a:rPr lang="en-US" dirty="0">
                <a:solidFill>
                  <a:schemeClr val="tx2"/>
                </a:solidFill>
              </a:rPr>
              <a:t>, 1962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Busy Beaver: N = 1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-4763" y="1408113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3733800" y="206692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676400" y="2447925"/>
            <a:ext cx="5097463" cy="2830513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2667000" y="38227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1808163" y="43053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787525" y="3725863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3763963" y="2551113"/>
            <a:ext cx="1585912" cy="8255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Input: 0</a:t>
            </a:r>
            <a:endParaRPr lang="en-US" sz="200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Write: </a:t>
            </a:r>
            <a:r>
              <a:rPr lang="en-US" sz="2000">
                <a:solidFill>
                  <a:srgbClr val="003399"/>
                </a:solidFill>
                <a:latin typeface="Comic Sans MS" pitchFamily="66" charset="0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Move: </a:t>
            </a:r>
            <a:r>
              <a:rPr lang="en-US" sz="1800" b="1">
                <a:solidFill>
                  <a:srgbClr val="FF3300"/>
                </a:solidFill>
                <a:sym typeface="Symbol" pitchFamily="18" charset="2"/>
              </a:rPr>
              <a:t>Halt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533400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993775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1454150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1916113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2376488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2836863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3298825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3759200" y="15208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-76200" y="1306513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8364538" y="1304925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221163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4681538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5141913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5603875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6064250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6524625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6986588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7446963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7908925" y="151765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7795" name="AutoShape 35"/>
          <p:cNvSpPr>
            <a:spLocks noChangeArrowheads="1"/>
          </p:cNvSpPr>
          <p:nvPr/>
        </p:nvSpPr>
        <p:spPr bwMode="auto">
          <a:xfrm>
            <a:off x="5016500" y="4060825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117798" name="AutoShape 38"/>
          <p:cNvCxnSpPr>
            <a:cxnSpLocks noChangeShapeType="1"/>
            <a:stCxn id="117767" idx="7"/>
          </p:cNvCxnSpPr>
          <p:nvPr/>
        </p:nvCxnSpPr>
        <p:spPr bwMode="auto">
          <a:xfrm rot="5400000" flipV="1">
            <a:off x="4255294" y="3185319"/>
            <a:ext cx="149225" cy="1681163"/>
          </a:xfrm>
          <a:prstGeom prst="curvedConnector3">
            <a:avLst>
              <a:gd name="adj1" fmla="val -354259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17800" name="Text Box 40"/>
          <p:cNvSpPr txBox="1">
            <a:spLocks noChangeArrowheads="1"/>
          </p:cNvSpPr>
          <p:nvPr/>
        </p:nvSpPr>
        <p:spPr bwMode="auto">
          <a:xfrm>
            <a:off x="609600" y="5410200"/>
            <a:ext cx="746760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/>
              <a:t>BB</a:t>
            </a:r>
            <a:r>
              <a:rPr lang="en-US" sz="2000" dirty="0"/>
              <a:t>(1) = 1	Most steps a 1-state </a:t>
            </a:r>
            <a:r>
              <a:rPr lang="en-US" sz="2000" dirty="0" smtClean="0"/>
              <a:t>machine </a:t>
            </a:r>
            <a:r>
              <a:rPr lang="en-US" sz="2000" dirty="0"/>
              <a:t>that halts can make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  <p:bldP spid="117768" grpId="0" animBg="1"/>
      <p:bldP spid="117769" grpId="0"/>
      <p:bldP spid="117774" grpId="0"/>
      <p:bldP spid="117775" grpId="0" animBg="1"/>
      <p:bldP spid="117776" grpId="0" animBg="1"/>
      <p:bldP spid="117777" grpId="0" animBg="1"/>
      <p:bldP spid="117778" grpId="0" animBg="1"/>
      <p:bldP spid="117779" grpId="0" animBg="1"/>
      <p:bldP spid="117780" grpId="0" animBg="1"/>
      <p:bldP spid="117781" grpId="0" animBg="1"/>
      <p:bldP spid="117782" grpId="0" animBg="1"/>
      <p:bldP spid="117783" grpId="0"/>
      <p:bldP spid="117784" grpId="0"/>
      <p:bldP spid="117785" grpId="0" animBg="1"/>
      <p:bldP spid="117786" grpId="0" animBg="1"/>
      <p:bldP spid="117787" grpId="0" animBg="1"/>
      <p:bldP spid="117788" grpId="0" animBg="1"/>
      <p:bldP spid="117789" grpId="0" animBg="1"/>
      <p:bldP spid="117790" grpId="0" animBg="1"/>
      <p:bldP spid="117791" grpId="0" animBg="1"/>
      <p:bldP spid="117792" grpId="0" animBg="1"/>
      <p:bldP spid="117793" grpId="0" animBg="1"/>
      <p:bldP spid="117795" grpId="0" animBg="1"/>
      <p:bldP spid="1178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Countdown Clock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30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29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28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27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26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25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24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23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22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21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19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18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17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16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15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14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13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12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11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357" y="1143000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9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8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7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6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5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4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3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2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1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03012" y="1143000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C000"/>
                </a:solidFill>
              </a:rPr>
              <a:t>0</a:t>
            </a:r>
            <a:endParaRPr lang="en-US" sz="23900" dirty="0">
              <a:solidFill>
                <a:srgbClr val="FFC000"/>
              </a:solidFill>
            </a:endParaRPr>
          </a:p>
        </p:txBody>
      </p:sp>
      <p:sp>
        <p:nvSpPr>
          <p:cNvPr id="36" name="Octagon 35"/>
          <p:cNvSpPr/>
          <p:nvPr/>
        </p:nvSpPr>
        <p:spPr>
          <a:xfrm>
            <a:off x="2209800" y="1600200"/>
            <a:ext cx="4648200" cy="4495800"/>
          </a:xfrm>
          <a:prstGeom prst="octagon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  <a:effectLst>
            <a:outerShdw blurRad="139700" dist="1016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Arial Rounded MT Bold" pitchFamily="34" charset="0"/>
              </a:rPr>
              <a:t>STOP</a:t>
            </a:r>
            <a:endParaRPr lang="en-US" sz="8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-4763" y="179388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87" name="AutoShape 3"/>
          <p:cNvSpPr>
            <a:spLocks noChangeArrowheads="1"/>
          </p:cNvSpPr>
          <p:nvPr/>
        </p:nvSpPr>
        <p:spPr bwMode="auto">
          <a:xfrm>
            <a:off x="3733800" y="8382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57200" y="1219200"/>
            <a:ext cx="7162800" cy="3992563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1447800" y="25939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588963" y="3076575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68325" y="2497138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3810000" y="27432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B</a:t>
            </a:r>
          </a:p>
        </p:txBody>
      </p:sp>
      <p:cxnSp>
        <p:nvCxnSpPr>
          <p:cNvPr id="118793" name="AutoShape 9"/>
          <p:cNvCxnSpPr>
            <a:cxnSpLocks noChangeShapeType="1"/>
            <a:stCxn id="118789" idx="5"/>
            <a:endCxn id="118792" idx="3"/>
          </p:cNvCxnSpPr>
          <p:nvPr/>
        </p:nvCxnSpPr>
        <p:spPr bwMode="auto">
          <a:xfrm rot="16200000" flipH="1">
            <a:off x="3036094" y="2686844"/>
            <a:ext cx="149225" cy="1681163"/>
          </a:xfrm>
          <a:prstGeom prst="curvedConnector3">
            <a:avLst>
              <a:gd name="adj1" fmla="val 526593"/>
            </a:avLst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794" name="AutoShape 10"/>
          <p:cNvCxnSpPr>
            <a:cxnSpLocks noChangeShapeType="1"/>
            <a:stCxn id="118792" idx="5"/>
            <a:endCxn id="118817" idx="1"/>
          </p:cNvCxnSpPr>
          <p:nvPr/>
        </p:nvCxnSpPr>
        <p:spPr bwMode="auto">
          <a:xfrm rot="16200000" flipH="1">
            <a:off x="5087937" y="3146426"/>
            <a:ext cx="765175" cy="1676400"/>
          </a:xfrm>
          <a:prstGeom prst="curvedConnector2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8795" name="AutoShape 11"/>
          <p:cNvCxnSpPr>
            <a:cxnSpLocks noChangeShapeType="1"/>
            <a:stCxn id="118792" idx="3"/>
            <a:endCxn id="118789" idx="6"/>
          </p:cNvCxnSpPr>
          <p:nvPr/>
        </p:nvCxnSpPr>
        <p:spPr bwMode="auto">
          <a:xfrm rot="16200000" flipV="1">
            <a:off x="2932113" y="2582863"/>
            <a:ext cx="514350" cy="1524000"/>
          </a:xfrm>
          <a:prstGeom prst="curvedConnector4">
            <a:avLst>
              <a:gd name="adj1" fmla="val -16977"/>
              <a:gd name="adj2" fmla="val 9551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544763" y="1322388"/>
            <a:ext cx="1236662" cy="8255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Input: 0</a:t>
            </a:r>
            <a:endParaRPr lang="en-US" sz="200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Write: </a:t>
            </a:r>
            <a:r>
              <a:rPr lang="en-US" sz="2000">
                <a:solidFill>
                  <a:srgbClr val="003399"/>
                </a:solidFill>
                <a:latin typeface="Comic Sans MS" pitchFamily="66" charset="0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Move: </a:t>
            </a:r>
            <a:r>
              <a:rPr lang="en-US" sz="1400">
                <a:solidFill>
                  <a:srgbClr val="003399"/>
                </a:solidFill>
                <a:sym typeface="Symbol" pitchFamily="18" charset="2"/>
              </a:rPr>
              <a:t>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533400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993775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1454150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1916113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2376488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2836863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3298825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3759200" y="2921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-76200" y="77788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8364538" y="76200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FF99"/>
                </a:solidFill>
              </a:rPr>
              <a:t>...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4221163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4681538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5141913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5603875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6064250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2" name="Text Box 28"/>
          <p:cNvSpPr txBox="1">
            <a:spLocks noChangeArrowheads="1"/>
          </p:cNvSpPr>
          <p:nvPr/>
        </p:nvSpPr>
        <p:spPr bwMode="auto">
          <a:xfrm>
            <a:off x="6524625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6986588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7446963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7908925" y="28892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2503488" y="2759075"/>
            <a:ext cx="1309687" cy="8255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Input: </a:t>
            </a:r>
            <a:r>
              <a:rPr lang="en-US" sz="2000">
                <a:latin typeface="Comic Sans MS" pitchFamily="66" charset="0"/>
              </a:rPr>
              <a:t>0</a:t>
            </a:r>
          </a:p>
          <a:p>
            <a:pPr>
              <a:lnSpc>
                <a:spcPct val="80000"/>
              </a:lnSpc>
            </a:pPr>
            <a:r>
              <a:rPr lang="en-US" sz="2000"/>
              <a:t>Write: </a:t>
            </a:r>
            <a:r>
              <a:rPr lang="en-US" sz="2000">
                <a:latin typeface="Comic Sans MS" pitchFamily="66" charset="0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2000"/>
              <a:t>Move: </a:t>
            </a:r>
            <a:r>
              <a:rPr lang="en-US" sz="2000">
                <a:sym typeface="Symbol" pitchFamily="18" charset="2"/>
              </a:rPr>
              <a:t></a:t>
            </a:r>
          </a:p>
        </p:txBody>
      </p:sp>
      <p:sp>
        <p:nvSpPr>
          <p:cNvPr id="118817" name="AutoShape 33"/>
          <p:cNvSpPr>
            <a:spLocks noChangeArrowheads="1"/>
          </p:cNvSpPr>
          <p:nvPr/>
        </p:nvSpPr>
        <p:spPr bwMode="auto">
          <a:xfrm>
            <a:off x="6324600" y="38862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4954588" y="2943225"/>
            <a:ext cx="1644650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Input: 1</a:t>
            </a:r>
            <a:endParaRPr lang="en-US" sz="2000">
              <a:latin typeface="Comic Sans MS" pitchFamily="66" charset="0"/>
            </a:endParaRPr>
          </a:p>
          <a:p>
            <a:r>
              <a:rPr lang="en-US" sz="2000"/>
              <a:t>Write: </a:t>
            </a:r>
            <a:r>
              <a:rPr lang="en-US" sz="2000">
                <a:latin typeface="Comic Sans MS" pitchFamily="66" charset="0"/>
              </a:rPr>
              <a:t>1</a:t>
            </a:r>
          </a:p>
          <a:p>
            <a:r>
              <a:rPr lang="en-US" sz="2000"/>
              <a:t>Move: </a:t>
            </a:r>
            <a:r>
              <a:rPr lang="en-US" sz="2000" b="1">
                <a:solidFill>
                  <a:srgbClr val="FF3300"/>
                </a:solidFill>
              </a:rPr>
              <a:t>Halt</a:t>
            </a:r>
            <a:endParaRPr lang="en-US" sz="2000" b="1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2514600" y="4175125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9933"/>
                </a:solidFill>
              </a:rPr>
              <a:t>Input: 1</a:t>
            </a:r>
            <a:endParaRPr lang="en-US" sz="2000">
              <a:solidFill>
                <a:srgbClr val="339933"/>
              </a:solidFill>
              <a:latin typeface="Comic Sans MS" pitchFamily="66" charset="0"/>
            </a:endParaRPr>
          </a:p>
          <a:p>
            <a:r>
              <a:rPr lang="en-US" sz="2000">
                <a:solidFill>
                  <a:srgbClr val="339933"/>
                </a:solidFill>
              </a:rPr>
              <a:t>Write: </a:t>
            </a:r>
            <a:r>
              <a:rPr lang="en-US" sz="2000">
                <a:solidFill>
                  <a:srgbClr val="339933"/>
                </a:solidFill>
                <a:latin typeface="Comic Sans MS" pitchFamily="66" charset="0"/>
              </a:rPr>
              <a:t>1</a:t>
            </a:r>
          </a:p>
          <a:p>
            <a:r>
              <a:rPr lang="en-US" sz="2000">
                <a:solidFill>
                  <a:srgbClr val="339933"/>
                </a:solidFill>
              </a:rPr>
              <a:t>Move: </a:t>
            </a:r>
            <a:r>
              <a:rPr lang="en-US" sz="2000">
                <a:solidFill>
                  <a:srgbClr val="339933"/>
                </a:solidFill>
                <a:sym typeface="Symbol" pitchFamily="18" charset="2"/>
              </a:rPr>
              <a:t></a:t>
            </a:r>
          </a:p>
        </p:txBody>
      </p:sp>
      <p:cxnSp>
        <p:nvCxnSpPr>
          <p:cNvPr id="118820" name="AutoShape 36"/>
          <p:cNvCxnSpPr>
            <a:cxnSpLocks noChangeShapeType="1"/>
            <a:stCxn id="118789" idx="7"/>
            <a:endCxn id="118792" idx="1"/>
          </p:cNvCxnSpPr>
          <p:nvPr/>
        </p:nvCxnSpPr>
        <p:spPr bwMode="auto">
          <a:xfrm rot="5400000" flipV="1">
            <a:off x="3036094" y="1956594"/>
            <a:ext cx="149225" cy="1681163"/>
          </a:xfrm>
          <a:prstGeom prst="curvedConnector3">
            <a:avLst>
              <a:gd name="adj1" fmla="val -354259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2509838" y="5453063"/>
            <a:ext cx="1031051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BB(2)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152400" y="149225"/>
            <a:ext cx="8863013" cy="5692775"/>
          </a:xfrm>
          <a:prstGeom prst="rect">
            <a:avLst/>
          </a:prstGeom>
          <a:solidFill>
            <a:srgbClr val="FFFF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1031875" y="23526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173038" y="2835275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52400" y="2255838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2895600" y="12065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B</a:t>
            </a:r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5818188" y="749300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C</a:t>
            </a: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3048000" y="37211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D</a:t>
            </a:r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5105400" y="3416300"/>
            <a:ext cx="963613" cy="985838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E</a:t>
            </a:r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6705600" y="2425700"/>
            <a:ext cx="963613" cy="985838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F</a:t>
            </a:r>
          </a:p>
        </p:txBody>
      </p:sp>
      <p:cxnSp>
        <p:nvCxnSpPr>
          <p:cNvPr id="120847" name="AutoShape 15"/>
          <p:cNvCxnSpPr>
            <a:cxnSpLocks noChangeShapeType="1"/>
            <a:stCxn id="120836" idx="0"/>
            <a:endCxn id="120840" idx="2"/>
          </p:cNvCxnSpPr>
          <p:nvPr/>
        </p:nvCxnSpPr>
        <p:spPr bwMode="auto">
          <a:xfrm rot="16200000">
            <a:off x="1878806" y="1335882"/>
            <a:ext cx="636587" cy="1365250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11200" y="1465263"/>
            <a:ext cx="135255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0/1/R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1920875" y="2295525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1/0/L</a:t>
            </a:r>
          </a:p>
        </p:txBody>
      </p:sp>
      <p:cxnSp>
        <p:nvCxnSpPr>
          <p:cNvPr id="120850" name="AutoShape 18"/>
          <p:cNvCxnSpPr>
            <a:cxnSpLocks noChangeShapeType="1"/>
            <a:stCxn id="120836" idx="6"/>
            <a:endCxn id="120844" idx="2"/>
          </p:cNvCxnSpPr>
          <p:nvPr/>
        </p:nvCxnSpPr>
        <p:spPr bwMode="auto">
          <a:xfrm>
            <a:off x="2011363" y="2846388"/>
            <a:ext cx="4678362" cy="73025"/>
          </a:xfrm>
          <a:prstGeom prst="curvedConnector3">
            <a:avLst>
              <a:gd name="adj1" fmla="val 49981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1" name="AutoShape 19"/>
          <p:cNvCxnSpPr>
            <a:cxnSpLocks noChangeShapeType="1"/>
            <a:stCxn id="120840" idx="7"/>
            <a:endCxn id="120841" idx="1"/>
          </p:cNvCxnSpPr>
          <p:nvPr/>
        </p:nvCxnSpPr>
        <p:spPr bwMode="auto">
          <a:xfrm rot="16200000">
            <a:off x="4610100" y="-14287"/>
            <a:ext cx="457200" cy="2241550"/>
          </a:xfrm>
          <a:prstGeom prst="curvedConnector3">
            <a:avLst>
              <a:gd name="adj1" fmla="val 17812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2722563" y="228600"/>
            <a:ext cx="1352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0/0/R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3300413" y="2228850"/>
            <a:ext cx="1352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1/0/R</a:t>
            </a:r>
          </a:p>
        </p:txBody>
      </p:sp>
      <p:cxnSp>
        <p:nvCxnSpPr>
          <p:cNvPr id="120854" name="AutoShape 22"/>
          <p:cNvCxnSpPr>
            <a:cxnSpLocks noChangeShapeType="1"/>
            <a:stCxn id="120840" idx="4"/>
            <a:endCxn id="120842" idx="0"/>
          </p:cNvCxnSpPr>
          <p:nvPr/>
        </p:nvCxnSpPr>
        <p:spPr bwMode="auto">
          <a:xfrm rot="16200000" flipH="1">
            <a:off x="2706687" y="2881313"/>
            <a:ext cx="1495425" cy="15240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55" name="AutoShape 23"/>
          <p:cNvCxnSpPr>
            <a:cxnSpLocks noChangeShapeType="1"/>
            <a:stCxn id="120841" idx="4"/>
            <a:endCxn id="120842" idx="7"/>
          </p:cNvCxnSpPr>
          <p:nvPr/>
        </p:nvCxnSpPr>
        <p:spPr bwMode="auto">
          <a:xfrm rot="5400000">
            <a:off x="4037013" y="1585912"/>
            <a:ext cx="2097088" cy="2430463"/>
          </a:xfrm>
          <a:prstGeom prst="curvedConnector3">
            <a:avLst>
              <a:gd name="adj1" fmla="val 4655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4876800" y="1587500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0/1/L</a:t>
            </a:r>
          </a:p>
        </p:txBody>
      </p:sp>
      <p:cxnSp>
        <p:nvCxnSpPr>
          <p:cNvPr id="120857" name="AutoShape 25"/>
          <p:cNvCxnSpPr>
            <a:cxnSpLocks noChangeShapeType="1"/>
            <a:stCxn id="120841" idx="5"/>
            <a:endCxn id="120843" idx="7"/>
          </p:cNvCxnSpPr>
          <p:nvPr/>
        </p:nvCxnSpPr>
        <p:spPr bwMode="auto">
          <a:xfrm rot="5400000">
            <a:off x="5315744" y="2220119"/>
            <a:ext cx="1936750" cy="712788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6569075" y="1577975"/>
            <a:ext cx="1352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1/1/R</a:t>
            </a:r>
          </a:p>
        </p:txBody>
      </p:sp>
      <p:cxnSp>
        <p:nvCxnSpPr>
          <p:cNvPr id="120859" name="AutoShape 27"/>
          <p:cNvCxnSpPr>
            <a:cxnSpLocks noChangeShapeType="1"/>
            <a:stCxn id="120842" idx="6"/>
            <a:endCxn id="120843" idx="2"/>
          </p:cNvCxnSpPr>
          <p:nvPr/>
        </p:nvCxnSpPr>
        <p:spPr bwMode="auto">
          <a:xfrm flipV="1">
            <a:off x="4027488" y="3910013"/>
            <a:ext cx="1062037" cy="304800"/>
          </a:xfrm>
          <a:prstGeom prst="curvedConnector3">
            <a:avLst>
              <a:gd name="adj1" fmla="val 4992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3962400" y="4178300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0/0/L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1524000" y="3652838"/>
            <a:ext cx="1296988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1/0/L</a:t>
            </a:r>
          </a:p>
        </p:txBody>
      </p:sp>
      <p:cxnSp>
        <p:nvCxnSpPr>
          <p:cNvPr id="120862" name="AutoShape 30"/>
          <p:cNvCxnSpPr>
            <a:cxnSpLocks noChangeShapeType="1"/>
            <a:stCxn id="120842" idx="3"/>
            <a:endCxn id="120842" idx="1"/>
          </p:cNvCxnSpPr>
          <p:nvPr/>
        </p:nvCxnSpPr>
        <p:spPr bwMode="auto">
          <a:xfrm rot="5400000" flipH="1" flipV="1">
            <a:off x="2824957" y="4214019"/>
            <a:ext cx="730250" cy="1587"/>
          </a:xfrm>
          <a:prstGeom prst="curvedConnector5">
            <a:avLst>
              <a:gd name="adj1" fmla="val -11958"/>
              <a:gd name="adj2" fmla="val -27400000"/>
              <a:gd name="adj3" fmla="val 113477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63" name="AutoShape 31"/>
          <p:cNvCxnSpPr>
            <a:cxnSpLocks noChangeShapeType="1"/>
            <a:stCxn id="120843" idx="4"/>
            <a:endCxn id="120836" idx="3"/>
          </p:cNvCxnSpPr>
          <p:nvPr/>
        </p:nvCxnSpPr>
        <p:spPr bwMode="auto">
          <a:xfrm rot="16200000" flipV="1">
            <a:off x="2777332" y="1607344"/>
            <a:ext cx="1206500" cy="4414837"/>
          </a:xfrm>
          <a:prstGeom prst="curvedConnector3">
            <a:avLst>
              <a:gd name="adj1" fmla="val -6658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5243513" y="4611688"/>
            <a:ext cx="135255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0/0/R</a:t>
            </a:r>
          </a:p>
        </p:txBody>
      </p:sp>
      <p:cxnSp>
        <p:nvCxnSpPr>
          <p:cNvPr id="120866" name="AutoShape 34"/>
          <p:cNvCxnSpPr>
            <a:cxnSpLocks noChangeShapeType="1"/>
            <a:stCxn id="120843" idx="5"/>
            <a:endCxn id="120841" idx="6"/>
          </p:cNvCxnSpPr>
          <p:nvPr/>
        </p:nvCxnSpPr>
        <p:spPr bwMode="auto">
          <a:xfrm rot="5400000" flipH="1" flipV="1">
            <a:off x="4847431" y="2323307"/>
            <a:ext cx="3030537" cy="869950"/>
          </a:xfrm>
          <a:prstGeom prst="curvedConnector4">
            <a:avLst>
              <a:gd name="adj1" fmla="val -11736"/>
              <a:gd name="adj2" fmla="val 334306"/>
            </a:avLst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6116638" y="3935413"/>
            <a:ext cx="135255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1/1/R</a:t>
            </a:r>
          </a:p>
        </p:txBody>
      </p:sp>
      <p:cxnSp>
        <p:nvCxnSpPr>
          <p:cNvPr id="120868" name="AutoShape 36"/>
          <p:cNvCxnSpPr>
            <a:cxnSpLocks noChangeShapeType="1"/>
            <a:stCxn id="120844" idx="3"/>
            <a:endCxn id="120836" idx="5"/>
          </p:cNvCxnSpPr>
          <p:nvPr/>
        </p:nvCxnSpPr>
        <p:spPr bwMode="auto">
          <a:xfrm rot="16200000" flipV="1">
            <a:off x="4314825" y="750888"/>
            <a:ext cx="71437" cy="4992688"/>
          </a:xfrm>
          <a:prstGeom prst="curvedConnector3">
            <a:avLst>
              <a:gd name="adj1" fmla="val -17111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869" name="Text Box 37"/>
          <p:cNvSpPr txBox="1">
            <a:spLocks noChangeArrowheads="1"/>
          </p:cNvSpPr>
          <p:nvPr/>
        </p:nvSpPr>
        <p:spPr bwMode="auto">
          <a:xfrm>
            <a:off x="6191250" y="3321050"/>
            <a:ext cx="129698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0/1/L</a:t>
            </a:r>
          </a:p>
        </p:txBody>
      </p:sp>
      <p:sp>
        <p:nvSpPr>
          <p:cNvPr id="120870" name="AutoShape 38"/>
          <p:cNvSpPr>
            <a:spLocks noChangeArrowheads="1"/>
          </p:cNvSpPr>
          <p:nvPr/>
        </p:nvSpPr>
        <p:spPr bwMode="auto">
          <a:xfrm>
            <a:off x="7785100" y="466725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120871" name="AutoShape 39"/>
          <p:cNvCxnSpPr>
            <a:cxnSpLocks noChangeShapeType="1"/>
            <a:stCxn id="120844" idx="5"/>
            <a:endCxn id="120870" idx="0"/>
          </p:cNvCxnSpPr>
          <p:nvPr/>
        </p:nvCxnSpPr>
        <p:spPr bwMode="auto">
          <a:xfrm rot="16200000" flipH="1">
            <a:off x="7219950" y="3590925"/>
            <a:ext cx="1368425" cy="752475"/>
          </a:xfrm>
          <a:prstGeom prst="curvedConnector3">
            <a:avLst>
              <a:gd name="adj1" fmla="val 55222"/>
            </a:avLst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7431088" y="3109913"/>
            <a:ext cx="1374775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1/1/</a:t>
            </a:r>
            <a:r>
              <a:rPr lang="en-US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120873" name="Text Box 41"/>
          <p:cNvSpPr txBox="1">
            <a:spLocks noChangeArrowheads="1"/>
          </p:cNvSpPr>
          <p:nvPr/>
        </p:nvSpPr>
        <p:spPr bwMode="auto">
          <a:xfrm>
            <a:off x="1897063" y="5905500"/>
            <a:ext cx="578177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6-state machine found by </a:t>
            </a:r>
            <a:r>
              <a:rPr lang="en-US" sz="2000" dirty="0" err="1"/>
              <a:t>Buntrock</a:t>
            </a:r>
            <a:r>
              <a:rPr lang="en-US" sz="2000" dirty="0"/>
              <a:t> and </a:t>
            </a:r>
            <a:r>
              <a:rPr lang="en-US" sz="2000" dirty="0" err="1"/>
              <a:t>Marxen</a:t>
            </a:r>
            <a:r>
              <a:rPr lang="en-US" sz="2000" dirty="0"/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" y="149225"/>
            <a:ext cx="2971800" cy="2289175"/>
            <a:chOff x="96" y="94"/>
            <a:chExt cx="5583" cy="3586"/>
          </a:xfrm>
        </p:grpSpPr>
        <p:sp>
          <p:nvSpPr>
            <p:cNvPr id="121858" name="Rectangle 2"/>
            <p:cNvSpPr>
              <a:spLocks noChangeArrowheads="1"/>
            </p:cNvSpPr>
            <p:nvPr/>
          </p:nvSpPr>
          <p:spPr bwMode="auto">
            <a:xfrm>
              <a:off x="96" y="94"/>
              <a:ext cx="5583" cy="358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1859" name="Oval 3"/>
            <p:cNvSpPr>
              <a:spLocks noChangeArrowheads="1"/>
            </p:cNvSpPr>
            <p:nvPr/>
          </p:nvSpPr>
          <p:spPr bwMode="auto">
            <a:xfrm>
              <a:off x="648" y="1524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A</a:t>
              </a:r>
            </a:p>
          </p:txBody>
        </p:sp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>
              <a:off x="109" y="1786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96" y="1636"/>
              <a:ext cx="644" cy="263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00"/>
                <a:t>Start</a:t>
              </a:r>
            </a:p>
          </p:txBody>
        </p:sp>
        <p:sp>
          <p:nvSpPr>
            <p:cNvPr id="121862" name="Oval 6"/>
            <p:cNvSpPr>
              <a:spLocks noChangeArrowheads="1"/>
            </p:cNvSpPr>
            <p:nvPr/>
          </p:nvSpPr>
          <p:spPr bwMode="auto">
            <a:xfrm>
              <a:off x="1823" y="800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B</a:t>
              </a:r>
            </a:p>
          </p:txBody>
        </p:sp>
        <p:sp>
          <p:nvSpPr>
            <p:cNvPr id="121863" name="Oval 7"/>
            <p:cNvSpPr>
              <a:spLocks noChangeArrowheads="1"/>
            </p:cNvSpPr>
            <p:nvPr/>
          </p:nvSpPr>
          <p:spPr bwMode="auto">
            <a:xfrm>
              <a:off x="3663" y="514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C</a:t>
              </a:r>
            </a:p>
          </p:txBody>
        </p:sp>
        <p:sp>
          <p:nvSpPr>
            <p:cNvPr id="121864" name="Oval 8"/>
            <p:cNvSpPr>
              <a:spLocks noChangeArrowheads="1"/>
            </p:cNvSpPr>
            <p:nvPr/>
          </p:nvSpPr>
          <p:spPr bwMode="auto">
            <a:xfrm>
              <a:off x="1918" y="2387"/>
              <a:ext cx="609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D</a:t>
              </a:r>
            </a:p>
          </p:txBody>
        </p:sp>
        <p:sp>
          <p:nvSpPr>
            <p:cNvPr id="121865" name="Oval 9"/>
            <p:cNvSpPr>
              <a:spLocks noChangeArrowheads="1"/>
            </p:cNvSpPr>
            <p:nvPr/>
          </p:nvSpPr>
          <p:spPr bwMode="auto">
            <a:xfrm>
              <a:off x="3216" y="2193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E</a:t>
              </a:r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4224" y="1566"/>
              <a:ext cx="608" cy="532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/>
                <a:t>F</a:t>
              </a:r>
            </a:p>
          </p:txBody>
        </p:sp>
        <p:cxnSp>
          <p:nvCxnSpPr>
            <p:cNvPr id="121867" name="AutoShape 11"/>
            <p:cNvCxnSpPr>
              <a:cxnSpLocks noChangeShapeType="1"/>
              <a:stCxn id="121859" idx="0"/>
              <a:endCxn id="121862" idx="2"/>
            </p:cNvCxnSpPr>
            <p:nvPr/>
          </p:nvCxnSpPr>
          <p:spPr bwMode="auto">
            <a:xfrm rot="16200000">
              <a:off x="1183" y="842"/>
              <a:ext cx="401" cy="860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451" y="1263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0/1/R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1211" y="1785"/>
              <a:ext cx="871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1/0/L</a:t>
              </a:r>
            </a:p>
          </p:txBody>
        </p:sp>
        <p:cxnSp>
          <p:nvCxnSpPr>
            <p:cNvPr id="121870" name="AutoShape 14"/>
            <p:cNvCxnSpPr>
              <a:cxnSpLocks noChangeShapeType="1"/>
              <a:stCxn id="121859" idx="6"/>
              <a:endCxn id="121866" idx="2"/>
            </p:cNvCxnSpPr>
            <p:nvPr/>
          </p:nvCxnSpPr>
          <p:spPr bwMode="auto">
            <a:xfrm>
              <a:off x="1267" y="1793"/>
              <a:ext cx="2947" cy="46"/>
            </a:xfrm>
            <a:prstGeom prst="curvedConnector3">
              <a:avLst>
                <a:gd name="adj1" fmla="val 49981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1871" name="AutoShape 15"/>
            <p:cNvCxnSpPr>
              <a:cxnSpLocks noChangeShapeType="1"/>
              <a:stCxn id="121862" idx="7"/>
              <a:endCxn id="121863" idx="1"/>
            </p:cNvCxnSpPr>
            <p:nvPr/>
          </p:nvCxnSpPr>
          <p:spPr bwMode="auto">
            <a:xfrm rot="16200000">
              <a:off x="2904" y="-9"/>
              <a:ext cx="288" cy="1412"/>
            </a:xfrm>
            <a:prstGeom prst="curvedConnector3">
              <a:avLst>
                <a:gd name="adj1" fmla="val 178125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72" name="Text Box 16"/>
            <p:cNvSpPr txBox="1">
              <a:spLocks noChangeArrowheads="1"/>
            </p:cNvSpPr>
            <p:nvPr/>
          </p:nvSpPr>
          <p:spPr bwMode="auto">
            <a:xfrm>
              <a:off x="1715" y="479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0/0/R</a:t>
              </a:r>
            </a:p>
          </p:txBody>
        </p: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2079" y="1740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1/0/R</a:t>
              </a:r>
            </a:p>
          </p:txBody>
        </p:sp>
        <p:cxnSp>
          <p:nvCxnSpPr>
            <p:cNvPr id="121874" name="AutoShape 18"/>
            <p:cNvCxnSpPr>
              <a:cxnSpLocks noChangeShapeType="1"/>
              <a:stCxn id="121862" idx="4"/>
              <a:endCxn id="121864" idx="0"/>
            </p:cNvCxnSpPr>
            <p:nvPr/>
          </p:nvCxnSpPr>
          <p:spPr bwMode="auto">
            <a:xfrm rot="16200000" flipH="1">
              <a:off x="1705" y="1815"/>
              <a:ext cx="942" cy="96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1875" name="AutoShape 19"/>
            <p:cNvCxnSpPr>
              <a:cxnSpLocks noChangeShapeType="1"/>
              <a:stCxn id="121863" idx="4"/>
              <a:endCxn id="121864" idx="7"/>
            </p:cNvCxnSpPr>
            <p:nvPr/>
          </p:nvCxnSpPr>
          <p:spPr bwMode="auto">
            <a:xfrm rot="5400000">
              <a:off x="2543" y="999"/>
              <a:ext cx="1321" cy="1531"/>
            </a:xfrm>
            <a:prstGeom prst="curvedConnector3">
              <a:avLst>
                <a:gd name="adj1" fmla="val 4655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76" name="Text Box 20"/>
            <p:cNvSpPr txBox="1">
              <a:spLocks noChangeArrowheads="1"/>
            </p:cNvSpPr>
            <p:nvPr/>
          </p:nvSpPr>
          <p:spPr bwMode="auto">
            <a:xfrm>
              <a:off x="3072" y="1337"/>
              <a:ext cx="871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0/1/L</a:t>
              </a:r>
            </a:p>
          </p:txBody>
        </p:sp>
        <p:cxnSp>
          <p:nvCxnSpPr>
            <p:cNvPr id="121877" name="AutoShape 21"/>
            <p:cNvCxnSpPr>
              <a:cxnSpLocks noChangeShapeType="1"/>
              <a:stCxn id="121863" idx="5"/>
              <a:endCxn id="121865" idx="7"/>
            </p:cNvCxnSpPr>
            <p:nvPr/>
          </p:nvCxnSpPr>
          <p:spPr bwMode="auto">
            <a:xfrm rot="5400000">
              <a:off x="3349" y="1398"/>
              <a:ext cx="1220" cy="449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4137" y="1332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1/1/R</a:t>
              </a:r>
            </a:p>
          </p:txBody>
        </p:sp>
        <p:cxnSp>
          <p:nvCxnSpPr>
            <p:cNvPr id="121879" name="AutoShape 23"/>
            <p:cNvCxnSpPr>
              <a:cxnSpLocks noChangeShapeType="1"/>
              <a:stCxn id="121864" idx="6"/>
              <a:endCxn id="121865" idx="2"/>
            </p:cNvCxnSpPr>
            <p:nvPr/>
          </p:nvCxnSpPr>
          <p:spPr bwMode="auto">
            <a:xfrm flipV="1">
              <a:off x="2537" y="2463"/>
              <a:ext cx="669" cy="192"/>
            </a:xfrm>
            <a:prstGeom prst="curvedConnector3">
              <a:avLst>
                <a:gd name="adj1" fmla="val 4992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0" name="Text Box 24"/>
            <p:cNvSpPr txBox="1">
              <a:spLocks noChangeArrowheads="1"/>
            </p:cNvSpPr>
            <p:nvPr/>
          </p:nvSpPr>
          <p:spPr bwMode="auto">
            <a:xfrm>
              <a:off x="2494" y="2969"/>
              <a:ext cx="871" cy="3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0/0/L</a:t>
              </a:r>
            </a:p>
          </p:txBody>
        </p:sp>
        <p:sp>
          <p:nvSpPr>
            <p:cNvPr id="121881" name="Text Box 25"/>
            <p:cNvSpPr txBox="1">
              <a:spLocks noChangeArrowheads="1"/>
            </p:cNvSpPr>
            <p:nvPr/>
          </p:nvSpPr>
          <p:spPr bwMode="auto">
            <a:xfrm>
              <a:off x="961" y="2641"/>
              <a:ext cx="871" cy="335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1/0/L</a:t>
              </a:r>
            </a:p>
          </p:txBody>
        </p:sp>
        <p:cxnSp>
          <p:nvCxnSpPr>
            <p:cNvPr id="121882" name="AutoShape 26"/>
            <p:cNvCxnSpPr>
              <a:cxnSpLocks noChangeShapeType="1"/>
              <a:stCxn id="121864" idx="3"/>
              <a:endCxn id="121864" idx="1"/>
            </p:cNvCxnSpPr>
            <p:nvPr/>
          </p:nvCxnSpPr>
          <p:spPr bwMode="auto">
            <a:xfrm rot="5400000" flipH="1" flipV="1">
              <a:off x="1780" y="2654"/>
              <a:ext cx="460" cy="1"/>
            </a:xfrm>
            <a:prstGeom prst="curvedConnector5">
              <a:avLst>
                <a:gd name="adj1" fmla="val -11958"/>
                <a:gd name="adj2" fmla="val -27400000"/>
                <a:gd name="adj3" fmla="val 113477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1883" name="AutoShape 27"/>
            <p:cNvCxnSpPr>
              <a:cxnSpLocks noChangeShapeType="1"/>
              <a:stCxn id="121865" idx="4"/>
              <a:endCxn id="121859" idx="3"/>
            </p:cNvCxnSpPr>
            <p:nvPr/>
          </p:nvCxnSpPr>
          <p:spPr bwMode="auto">
            <a:xfrm rot="16200000" flipV="1">
              <a:off x="1750" y="1012"/>
              <a:ext cx="760" cy="2781"/>
            </a:xfrm>
            <a:prstGeom prst="curvedConnector3">
              <a:avLst>
                <a:gd name="adj1" fmla="val -66583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4" name="Text Box 28"/>
            <p:cNvSpPr txBox="1">
              <a:spLocks noChangeArrowheads="1"/>
            </p:cNvSpPr>
            <p:nvPr/>
          </p:nvSpPr>
          <p:spPr bwMode="auto">
            <a:xfrm>
              <a:off x="3302" y="3240"/>
              <a:ext cx="898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0/0/R</a:t>
              </a:r>
            </a:p>
          </p:txBody>
        </p:sp>
        <p:cxnSp>
          <p:nvCxnSpPr>
            <p:cNvPr id="121885" name="AutoShape 29"/>
            <p:cNvCxnSpPr>
              <a:cxnSpLocks noChangeShapeType="1"/>
              <a:stCxn id="121865" idx="5"/>
              <a:endCxn id="121863" idx="6"/>
            </p:cNvCxnSpPr>
            <p:nvPr/>
          </p:nvCxnSpPr>
          <p:spPr bwMode="auto">
            <a:xfrm rot="5400000" flipH="1" flipV="1">
              <a:off x="3053" y="1464"/>
              <a:ext cx="1909" cy="548"/>
            </a:xfrm>
            <a:prstGeom prst="curvedConnector4">
              <a:avLst>
                <a:gd name="adj1" fmla="val -11736"/>
                <a:gd name="adj2" fmla="val 334306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6" name="Text Box 30"/>
            <p:cNvSpPr txBox="1">
              <a:spLocks noChangeArrowheads="1"/>
            </p:cNvSpPr>
            <p:nvPr/>
          </p:nvSpPr>
          <p:spPr bwMode="auto">
            <a:xfrm>
              <a:off x="3854" y="2817"/>
              <a:ext cx="897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1/1/R</a:t>
              </a:r>
            </a:p>
          </p:txBody>
        </p:sp>
        <p:cxnSp>
          <p:nvCxnSpPr>
            <p:cNvPr id="121887" name="AutoShape 31"/>
            <p:cNvCxnSpPr>
              <a:cxnSpLocks noChangeShapeType="1"/>
              <a:stCxn id="121866" idx="3"/>
              <a:endCxn id="121859" idx="5"/>
            </p:cNvCxnSpPr>
            <p:nvPr/>
          </p:nvCxnSpPr>
          <p:spPr bwMode="auto">
            <a:xfrm rot="16200000" flipV="1">
              <a:off x="2718" y="473"/>
              <a:ext cx="45" cy="3145"/>
            </a:xfrm>
            <a:prstGeom prst="curvedConnector3">
              <a:avLst>
                <a:gd name="adj1" fmla="val -171111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88" name="Text Box 32"/>
            <p:cNvSpPr txBox="1">
              <a:spLocks noChangeArrowheads="1"/>
            </p:cNvSpPr>
            <p:nvPr/>
          </p:nvSpPr>
          <p:spPr bwMode="auto">
            <a:xfrm>
              <a:off x="3899" y="2429"/>
              <a:ext cx="870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0/1/L</a:t>
              </a:r>
            </a:p>
          </p:txBody>
        </p:sp>
        <p:sp>
          <p:nvSpPr>
            <p:cNvPr id="121889" name="AutoShape 33"/>
            <p:cNvSpPr>
              <a:spLocks noChangeArrowheads="1"/>
            </p:cNvSpPr>
            <p:nvPr/>
          </p:nvSpPr>
          <p:spPr bwMode="auto">
            <a:xfrm>
              <a:off x="4904" y="2996"/>
              <a:ext cx="626" cy="488"/>
            </a:xfrm>
            <a:prstGeom prst="octagon">
              <a:avLst>
                <a:gd name="adj" fmla="val 29287"/>
              </a:avLst>
            </a:prstGeom>
            <a:solidFill>
              <a:srgbClr val="FA3122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121890" name="AutoShape 34"/>
            <p:cNvCxnSpPr>
              <a:cxnSpLocks noChangeShapeType="1"/>
              <a:stCxn id="121866" idx="5"/>
              <a:endCxn id="121889" idx="0"/>
            </p:cNvCxnSpPr>
            <p:nvPr/>
          </p:nvCxnSpPr>
          <p:spPr bwMode="auto">
            <a:xfrm rot="16200000" flipH="1">
              <a:off x="4548" y="2262"/>
              <a:ext cx="862" cy="474"/>
            </a:xfrm>
            <a:prstGeom prst="curvedConnector3">
              <a:avLst>
                <a:gd name="adj1" fmla="val 55222"/>
              </a:avLst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1891" name="Text Box 35"/>
            <p:cNvSpPr txBox="1">
              <a:spLocks noChangeArrowheads="1"/>
            </p:cNvSpPr>
            <p:nvPr/>
          </p:nvSpPr>
          <p:spPr bwMode="auto">
            <a:xfrm>
              <a:off x="4680" y="2295"/>
              <a:ext cx="907" cy="33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3333FF"/>
                  </a:solidFill>
                </a:rPr>
                <a:t>1/1/</a:t>
              </a:r>
              <a:r>
                <a:rPr lang="en-US" sz="800">
                  <a:solidFill>
                    <a:srgbClr val="FF3300"/>
                  </a:solidFill>
                </a:rPr>
                <a:t>H</a:t>
              </a:r>
            </a:p>
          </p:txBody>
        </p:sp>
      </p:grp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3286125" y="207963"/>
            <a:ext cx="5635625" cy="63401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300232771652356282895510301834134018514775433724675250037338180173521424076038326588191208297820287669898401786071345848280422383492822716051848585583668153797251438618561730209415487685570078538658757304857487222040030769844045098871367087615079138311034353164641077919209890837164477363289374225531955126023251172259034570155087303683654630874155990822516129938425830691378607273670708190160525534077040039226593073997923170154775358629850421712513378527086223112680677973751790032937578520017666792246839908855920362933767744760870128446883455477806316491601855784426860769027944542798006152693167452821336689917460886106486574189015401194034857577718253065541632656334314242325592486700118506716581303423271748965426160409797173073716688827281435904639445605928175254048321109306002474658968108793381912381812336227992839930833085933478853176574702776062858289156568392295963586263654139383856764728051394965554409688456578122743296319960808368094536421039149584946758006509160985701328997026301708760235500239598119410592142621669614552827244429217416465494363891697113965316892660611709290048580677566178715752354594049016719278069832866522332923541370293059667996001319376698551683848851474625152094567110615451986839894490885687082244978774551453204358588661593979763935102896523295803940023673203101744986550732496850436999753711343067328676158146269292723375662015612826924105454849658410961574031211440611088975349899156714888681952366018086246687712098553077054825367434062671756760070388922117434932633444773138783714023735898712790278288377198260380065105075792925239453450622999208297579584893448886278127629044163292251815410053522246084552761513383934623129083266949377380950466643121689746511996847681275076313206 </a:t>
            </a:r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6858000" y="6334780"/>
            <a:ext cx="1997663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(1730 digits)</a:t>
            </a:r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152400" y="2667000"/>
            <a:ext cx="2987675" cy="35394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Best found before 2001, only 925 digits</a:t>
            </a:r>
            <a:r>
              <a:rPr lang="en-US" sz="2800" dirty="0" smtClean="0">
                <a:solidFill>
                  <a:schemeClr val="tx2"/>
                </a:solidFill>
              </a:rPr>
              <a:t>!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In Dec 2007, Terry and Shawn </a:t>
            </a:r>
            <a:r>
              <a:rPr lang="en-US" sz="2800" dirty="0" err="1" smtClean="0">
                <a:solidFill>
                  <a:schemeClr val="tx2"/>
                </a:solidFill>
              </a:rPr>
              <a:t>Ligocki</a:t>
            </a:r>
            <a:r>
              <a:rPr lang="en-US" sz="2800" dirty="0" smtClean="0">
                <a:solidFill>
                  <a:schemeClr val="tx2"/>
                </a:solidFill>
              </a:rPr>
              <a:t> beat this:  2879 digits!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954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Busy Beaver Numbers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BB(1</a:t>
            </a:r>
            <a:r>
              <a:rPr lang="en-US" dirty="0"/>
              <a:t>) = 1</a:t>
            </a:r>
          </a:p>
          <a:p>
            <a:pPr>
              <a:buNone/>
            </a:pPr>
            <a:r>
              <a:rPr lang="en-US" dirty="0"/>
              <a:t>BB(2) = 6</a:t>
            </a:r>
          </a:p>
          <a:p>
            <a:pPr>
              <a:buNone/>
            </a:pPr>
            <a:r>
              <a:rPr lang="en-US" dirty="0"/>
              <a:t>BB(3) = 21</a:t>
            </a:r>
          </a:p>
          <a:p>
            <a:pPr>
              <a:buNone/>
            </a:pPr>
            <a:r>
              <a:rPr lang="en-US" dirty="0"/>
              <a:t>BB(4) = 107</a:t>
            </a:r>
          </a:p>
          <a:p>
            <a:pPr>
              <a:buNone/>
            </a:pPr>
            <a:r>
              <a:rPr lang="en-US" dirty="0"/>
              <a:t>BB(5) = </a:t>
            </a:r>
            <a:r>
              <a:rPr lang="en-US" dirty="0" smtClean="0"/>
              <a:t>Unknown!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Best so </a:t>
            </a:r>
            <a:r>
              <a:rPr lang="en-US" sz="2000" dirty="0"/>
              <a:t>far is 47,176,870</a:t>
            </a:r>
          </a:p>
          <a:p>
            <a:pPr>
              <a:buNone/>
            </a:pPr>
            <a:r>
              <a:rPr lang="en-US" dirty="0"/>
              <a:t>BB(6) &gt; </a:t>
            </a:r>
            <a:r>
              <a:rPr lang="en-US" dirty="0" smtClean="0"/>
              <a:t>10</a:t>
            </a:r>
            <a:r>
              <a:rPr lang="en-US" baseline="30000" dirty="0" smtClean="0"/>
              <a:t>2879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Discovered 2007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98453" cy="46166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Winning the “Biggest number” game: BB(BB(BB(BB(111111111))))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62800" y="1371600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flickr</a:t>
            </a:r>
            <a:r>
              <a:rPr lang="en-US" sz="1600" dirty="0" smtClean="0"/>
              <a:t>: climbnh2003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Busy </a:t>
            </a:r>
            <a:r>
              <a:rPr lang="en-US" dirty="0"/>
              <a:t>Beaver Numbers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11438"/>
          </a:xfrm>
        </p:spPr>
        <p:txBody>
          <a:bodyPr/>
          <a:lstStyle/>
          <a:p>
            <a:r>
              <a:rPr lang="en-US"/>
              <a:t>Input: N (number of states)</a:t>
            </a:r>
          </a:p>
          <a:p>
            <a:r>
              <a:rPr lang="en-US"/>
              <a:t>Output: BB(N)</a:t>
            </a:r>
          </a:p>
          <a:p>
            <a:pPr lvl="1"/>
            <a:r>
              <a:rPr lang="en-US"/>
              <a:t>The maximum number of steps a Turing Machine with N states can take before halting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24000" y="4702175"/>
            <a:ext cx="6019800" cy="954107"/>
          </a:xfrm>
          <a:prstGeom prst="rect">
            <a:avLst/>
          </a:prstGeom>
          <a:noFill/>
          <a:ln w="317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Is it possible to design a Turing Machine that solves the Busy Beaver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a description of a Turing Machine</a:t>
            </a:r>
          </a:p>
          <a:p>
            <a:r>
              <a:rPr lang="en-US" dirty="0"/>
              <a:t>Output: “1” if it eventually halts, “0” if it never </a:t>
            </a:r>
            <a:r>
              <a:rPr lang="en-US" dirty="0" smtClean="0"/>
              <a:t>halts, starting on a tape full of “0”s.</a:t>
            </a:r>
            <a:endParaRPr lang="en-US" dirty="0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62000" y="3810000"/>
            <a:ext cx="7086600" cy="830997"/>
          </a:xfrm>
          <a:prstGeom prst="rect">
            <a:avLst/>
          </a:prstGeom>
          <a:noFill/>
          <a:ln w="3175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Is it possible to design a Turing Machine that </a:t>
            </a:r>
            <a:r>
              <a:rPr lang="en-US" sz="2400" b="1" dirty="0"/>
              <a:t>solves</a:t>
            </a:r>
            <a:r>
              <a:rPr lang="en-US" sz="2400" dirty="0"/>
              <a:t> the Halting Problem?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505200" y="4953000"/>
            <a:ext cx="40386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“Solves” means for all inputs, the machine finishes and produces the right answer.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28600" y="1341438"/>
            <a:ext cx="4648200" cy="3992562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1219200" y="2716213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60363" y="3198813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39725" y="2619375"/>
            <a:ext cx="8175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3124200" y="2865438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B</a:t>
            </a:r>
          </a:p>
        </p:txBody>
      </p:sp>
      <p:cxnSp>
        <p:nvCxnSpPr>
          <p:cNvPr id="123914" name="AutoShape 10"/>
          <p:cNvCxnSpPr>
            <a:cxnSpLocks noChangeShapeType="1"/>
            <a:stCxn id="123912" idx="5"/>
            <a:endCxn id="123918" idx="1"/>
          </p:cNvCxnSpPr>
          <p:nvPr/>
        </p:nvCxnSpPr>
        <p:spPr bwMode="auto">
          <a:xfrm rot="5400000">
            <a:off x="3282156" y="4083844"/>
            <a:ext cx="1023938" cy="304800"/>
          </a:xfrm>
          <a:prstGeom prst="curvedConnector4">
            <a:avLst>
              <a:gd name="adj1" fmla="val 32713"/>
              <a:gd name="adj2" fmla="val 169792"/>
            </a:avLst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403475" y="1843088"/>
            <a:ext cx="908050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3399"/>
                </a:solidFill>
              </a:rPr>
              <a:t>0/</a:t>
            </a:r>
            <a:r>
              <a:rPr lang="en-US" sz="2000">
                <a:solidFill>
                  <a:srgbClr val="003399"/>
                </a:solidFill>
                <a:latin typeface="Comic Sans MS" pitchFamily="66" charset="0"/>
              </a:rPr>
              <a:t>0/R</a:t>
            </a:r>
            <a:endParaRPr lang="en-US" sz="1400">
              <a:solidFill>
                <a:srgbClr val="003399"/>
              </a:solidFill>
              <a:sym typeface="Symbol" pitchFamily="18" charset="2"/>
            </a:endParaRPr>
          </a:p>
        </p:txBody>
      </p:sp>
      <p:sp>
        <p:nvSpPr>
          <p:cNvPr id="123918" name="AutoShape 14"/>
          <p:cNvSpPr>
            <a:spLocks noChangeArrowheads="1"/>
          </p:cNvSpPr>
          <p:nvPr/>
        </p:nvSpPr>
        <p:spPr bwMode="auto">
          <a:xfrm>
            <a:off x="3657600" y="42672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3962400" y="3703638"/>
            <a:ext cx="952500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1/1/</a:t>
            </a:r>
            <a:r>
              <a:rPr lang="en-US" sz="2000" b="1">
                <a:solidFill>
                  <a:srgbClr val="FF3300"/>
                </a:solidFill>
              </a:rPr>
              <a:t>H</a:t>
            </a:r>
            <a:endParaRPr lang="en-US" sz="2000" b="1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286000" y="4092575"/>
            <a:ext cx="8810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0/0/L</a:t>
            </a:r>
            <a:endParaRPr lang="en-US" sz="2000">
              <a:sym typeface="Symbol" pitchFamily="18" charset="2"/>
            </a:endParaRPr>
          </a:p>
        </p:txBody>
      </p:sp>
      <p:cxnSp>
        <p:nvCxnSpPr>
          <p:cNvPr id="123921" name="AutoShape 17"/>
          <p:cNvCxnSpPr>
            <a:cxnSpLocks noChangeShapeType="1"/>
            <a:stCxn id="123909" idx="7"/>
            <a:endCxn id="123912" idx="1"/>
          </p:cNvCxnSpPr>
          <p:nvPr/>
        </p:nvCxnSpPr>
        <p:spPr bwMode="auto">
          <a:xfrm rot="5400000" flipV="1">
            <a:off x="2578894" y="2307431"/>
            <a:ext cx="149225" cy="1223963"/>
          </a:xfrm>
          <a:prstGeom prst="curvedConnector3">
            <a:avLst>
              <a:gd name="adj1" fmla="val -239361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22" name="AutoShape 18"/>
          <p:cNvCxnSpPr>
            <a:cxnSpLocks noChangeShapeType="1"/>
            <a:stCxn id="123912" idx="3"/>
            <a:endCxn id="123909" idx="5"/>
          </p:cNvCxnSpPr>
          <p:nvPr/>
        </p:nvCxnSpPr>
        <p:spPr bwMode="auto">
          <a:xfrm rot="16200000" flipV="1">
            <a:off x="2578894" y="3037681"/>
            <a:ext cx="149225" cy="1223963"/>
          </a:xfrm>
          <a:prstGeom prst="curvedConnector3">
            <a:avLst>
              <a:gd name="adj1" fmla="val -23936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6858000" y="5334000"/>
            <a:ext cx="17526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0 </a:t>
            </a:r>
            <a:r>
              <a:rPr lang="en-US" sz="2400" dirty="0"/>
              <a:t>(it never halts)</a:t>
            </a:r>
          </a:p>
        </p:txBody>
      </p: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4953000" y="2819400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6472238" y="1960563"/>
            <a:ext cx="2484437" cy="2554545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sz="3200" dirty="0"/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7467600" y="45720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/>
      <p:bldP spid="1239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6472238" y="1960563"/>
            <a:ext cx="2484437" cy="2677656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dirty="0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6477000" y="1947863"/>
            <a:ext cx="2484438" cy="2677656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4944" name="AutoShape 16"/>
          <p:cNvSpPr>
            <a:spLocks noChangeArrowheads="1"/>
          </p:cNvSpPr>
          <p:nvPr/>
        </p:nvSpPr>
        <p:spPr bwMode="auto">
          <a:xfrm>
            <a:off x="4953000" y="2819400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7282E-6 L -0.52743 -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81000" y="1219200"/>
            <a:ext cx="4486275" cy="4884737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Impossibility Proof!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4876800" y="2819400"/>
            <a:ext cx="846138" cy="762000"/>
          </a:xfrm>
          <a:prstGeom prst="rightArrow">
            <a:avLst>
              <a:gd name="adj1" fmla="val 50000"/>
              <a:gd name="adj2" fmla="val 2776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371600" y="1600200"/>
            <a:ext cx="2819400" cy="2492990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Solver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3657600" y="4754563"/>
            <a:ext cx="990600" cy="960437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1790700" y="47275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X</a:t>
            </a:r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395288" y="4719638"/>
            <a:ext cx="963612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/>
              <a:t>Y</a:t>
            </a:r>
          </a:p>
        </p:txBody>
      </p:sp>
      <p:cxnSp>
        <p:nvCxnSpPr>
          <p:cNvPr id="125971" name="AutoShape 19"/>
          <p:cNvCxnSpPr>
            <a:cxnSpLocks noChangeShapeType="1"/>
            <a:stCxn id="125964" idx="3"/>
            <a:endCxn id="125969" idx="5"/>
          </p:cNvCxnSpPr>
          <p:nvPr/>
        </p:nvCxnSpPr>
        <p:spPr bwMode="auto">
          <a:xfrm rot="5400000" flipH="1">
            <a:off x="1570831" y="5209409"/>
            <a:ext cx="7937" cy="714036"/>
          </a:xfrm>
          <a:prstGeom prst="curvedConnector3">
            <a:avLst>
              <a:gd name="adj1" fmla="val -470209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5972" name="AutoShape 20"/>
          <p:cNvCxnSpPr>
            <a:cxnSpLocks noChangeShapeType="1"/>
            <a:stCxn id="125969" idx="7"/>
            <a:endCxn id="125964" idx="1"/>
          </p:cNvCxnSpPr>
          <p:nvPr/>
        </p:nvCxnSpPr>
        <p:spPr bwMode="auto">
          <a:xfrm rot="16200000" flipH="1">
            <a:off x="1570831" y="4511193"/>
            <a:ext cx="7937" cy="714036"/>
          </a:xfrm>
          <a:prstGeom prst="curvedConnector3">
            <a:avLst>
              <a:gd name="adj1" fmla="val -470209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5815013" y="1698625"/>
            <a:ext cx="2484437" cy="2492990"/>
          </a:xfrm>
          <a:prstGeom prst="rect">
            <a:avLst/>
          </a:prstGeom>
          <a:solidFill>
            <a:srgbClr val="993366"/>
          </a:solidFill>
          <a:ln w="317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Halting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Problem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Solver</a:t>
            </a:r>
          </a:p>
          <a:p>
            <a:pPr algn="ctr"/>
            <a:endParaRPr lang="en-US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429000" y="3352800"/>
            <a:ext cx="701674" cy="649188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24" name="AutoShape 20"/>
          <p:cNvCxnSpPr>
            <a:cxnSpLocks noChangeShapeType="1"/>
            <a:stCxn id="23" idx="2"/>
            <a:endCxn id="125963" idx="7"/>
          </p:cNvCxnSpPr>
          <p:nvPr/>
        </p:nvCxnSpPr>
        <p:spPr bwMode="auto">
          <a:xfrm rot="16200000" flipH="1">
            <a:off x="3777444" y="4165089"/>
            <a:ext cx="752575" cy="426371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473840" y="4124980"/>
            <a:ext cx="1117614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0</a:t>
            </a:r>
            <a:r>
              <a:rPr lang="en-US" sz="2800" dirty="0" smtClean="0"/>
              <a:t>, 0, H</a:t>
            </a:r>
            <a:endParaRPr lang="en-US" sz="2800" dirty="0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133600" y="4114800"/>
            <a:ext cx="1088760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pitchFamily="18" charset="2"/>
              </a:rPr>
              <a:t>1</a:t>
            </a:r>
            <a:r>
              <a:rPr lang="en-US" sz="2800" dirty="0" smtClean="0"/>
              <a:t>, 0, </a:t>
            </a:r>
            <a:r>
              <a:rPr lang="en-US" sz="2800" dirty="0"/>
              <a:t>R</a:t>
            </a:r>
          </a:p>
        </p:txBody>
      </p:sp>
      <p:cxnSp>
        <p:nvCxnSpPr>
          <p:cNvPr id="29" name="AutoShape 20"/>
          <p:cNvCxnSpPr>
            <a:cxnSpLocks noChangeShapeType="1"/>
            <a:stCxn id="23" idx="3"/>
          </p:cNvCxnSpPr>
          <p:nvPr/>
        </p:nvCxnSpPr>
        <p:spPr bwMode="auto">
          <a:xfrm rot="5400000">
            <a:off x="2705658" y="3963330"/>
            <a:ext cx="874812" cy="95212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905000" y="5715000"/>
            <a:ext cx="1037463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*, *</a:t>
            </a:r>
            <a:r>
              <a:rPr lang="en-US" sz="2800" dirty="0" smtClean="0"/>
              <a:t>, L</a:t>
            </a:r>
            <a:endParaRPr lang="en-US" sz="280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57200" y="4114800"/>
            <a:ext cx="1082348" cy="523220"/>
          </a:xfrm>
          <a:prstGeom prst="rect">
            <a:avLst/>
          </a:prstGeom>
          <a:noFill/>
          <a:ln w="63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*, *</a:t>
            </a:r>
            <a:r>
              <a:rPr lang="en-US" sz="2800" dirty="0" smtClean="0"/>
              <a:t>, 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Impossible to make </a:t>
            </a:r>
            <a:br>
              <a:rPr lang="en-US"/>
            </a:br>
            <a:r>
              <a:rPr lang="en-US"/>
              <a:t>Halting Problem Solver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573213"/>
            <a:ext cx="8990012" cy="4598987"/>
          </a:xfrm>
        </p:spPr>
        <p:txBody>
          <a:bodyPr/>
          <a:lstStyle/>
          <a:p>
            <a:r>
              <a:rPr lang="en-US"/>
              <a:t>If it outputs “0” on the input, the input machine would halt (so “0” cannot be correct)</a:t>
            </a:r>
          </a:p>
          <a:p>
            <a:r>
              <a:rPr lang="en-US"/>
              <a:t>If it outputs “1” on the input, the input machine never halts (so “1” cannot be correct)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133600" y="4267200"/>
            <a:ext cx="4471096" cy="10772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If it halts, it doesn’t halt! 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If it doesn’t halt, it halts!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7399" r="34146"/>
          <a:stretch>
            <a:fillRect/>
          </a:stretch>
        </p:blipFill>
        <p:spPr bwMode="auto">
          <a:xfrm>
            <a:off x="7743457" y="1090570"/>
            <a:ext cx="11938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so special about computers?</a:t>
            </a:r>
            <a:endParaRPr lang="en-US" dirty="0"/>
          </a:p>
        </p:txBody>
      </p:sp>
      <p:pic>
        <p:nvPicPr>
          <p:cNvPr id="5" name="Picture 4" descr="vs-mit-apollo-panel"/>
          <p:cNvPicPr>
            <a:picLocks noChangeAspect="1" noChangeArrowheads="1"/>
          </p:cNvPicPr>
          <p:nvPr/>
        </p:nvPicPr>
        <p:blipFill>
          <a:blip r:embed="rId3" cstate="print"/>
          <a:srcRect b="36308"/>
          <a:stretch>
            <a:fillRect/>
          </a:stretch>
        </p:blipFill>
        <p:spPr bwMode="auto">
          <a:xfrm>
            <a:off x="233362" y="3962400"/>
            <a:ext cx="2292350" cy="264953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757362" cy="612775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Apollo Guidance Computer (1969)</a:t>
            </a:r>
          </a:p>
        </p:txBody>
      </p:sp>
      <p:pic>
        <p:nvPicPr>
          <p:cNvPr id="7" name="Picture 6" descr="col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2" y="1125538"/>
            <a:ext cx="4064000" cy="2849562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97125" y="1203325"/>
            <a:ext cx="1789112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Colossus (1944)</a:t>
            </a:r>
          </a:p>
        </p:txBody>
      </p:sp>
      <p:pic>
        <p:nvPicPr>
          <p:cNvPr id="11" name="Picture 10" descr="c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0508" y="989888"/>
            <a:ext cx="3316288" cy="2403475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68196" y="2884651"/>
            <a:ext cx="1309687" cy="33655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Cray-1 (1976)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53974" y="3352800"/>
            <a:ext cx="1342227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Palm Pre (2009)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806374" y="3657600"/>
            <a:ext cx="121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Flickr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louisvolant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5200"/>
            <a:ext cx="3007885" cy="2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15000" y="5791200"/>
            <a:ext cx="1253869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Apple II (1977)</a:t>
            </a:r>
            <a:endParaRPr lang="en-US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6796" y="3200400"/>
            <a:ext cx="249670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78693" y="6434983"/>
            <a:ext cx="3352800" cy="338554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Honeywell Kitchen Computer (1969</a:t>
            </a:r>
            <a:r>
              <a:rPr lang="en-US" sz="16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3355" y="4060271"/>
            <a:ext cx="2199569" cy="15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034588" y="5636004"/>
            <a:ext cx="1845442" cy="307777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Motorola </a:t>
            </a:r>
            <a:r>
              <a:rPr lang="en-US" sz="1400" dirty="0" err="1" smtClean="0"/>
              <a:t>Xoom</a:t>
            </a:r>
            <a:r>
              <a:rPr lang="en-US" sz="1400" dirty="0" smtClean="0"/>
              <a:t> (2011)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Busy Beaver is Impossible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could solve it, could solve Halting Problem:</a:t>
            </a:r>
          </a:p>
          <a:p>
            <a:pPr lvl="1"/>
            <a:r>
              <a:rPr lang="en-US" dirty="0" smtClean="0"/>
              <a:t>Input machine has N states</a:t>
            </a:r>
          </a:p>
          <a:p>
            <a:pPr lvl="1"/>
            <a:r>
              <a:rPr lang="en-US" dirty="0" smtClean="0"/>
              <a:t>Compute BB(N)</a:t>
            </a:r>
          </a:p>
          <a:p>
            <a:pPr lvl="1"/>
            <a:r>
              <a:rPr lang="en-US" dirty="0" smtClean="0"/>
              <a:t>Simulate input machine for BB(N) steps</a:t>
            </a:r>
          </a:p>
          <a:p>
            <a:pPr lvl="1"/>
            <a:r>
              <a:rPr lang="en-US" dirty="0" smtClean="0"/>
              <a:t>If it ever halts, it must halt by now</a:t>
            </a:r>
          </a:p>
          <a:p>
            <a:r>
              <a:rPr lang="en-US" dirty="0" smtClean="0"/>
              <a:t>... but we know that is impossible, so it must be impossible to computer BB(N)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7401193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BB numbers are so big you can’t even compute them!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4033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computer</a:t>
            </a:r>
            <a:r>
              <a:rPr lang="en-US" dirty="0"/>
              <a:t> is something that can carry out well-defined </a:t>
            </a:r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Read and write on scratch paper, follow rules, keep track of state</a:t>
            </a:r>
            <a:endParaRPr lang="en-US" dirty="0"/>
          </a:p>
          <a:p>
            <a:r>
              <a:rPr lang="en-US" dirty="0"/>
              <a:t>All computers are equally powerful</a:t>
            </a:r>
          </a:p>
          <a:p>
            <a:pPr lvl="1"/>
            <a:r>
              <a:rPr lang="en-US" dirty="0"/>
              <a:t>If a machine can simulate any step of another machine, it can simulate the other machine (except for physical limits)</a:t>
            </a:r>
          </a:p>
          <a:p>
            <a:pPr lvl="1"/>
            <a:r>
              <a:rPr lang="en-US" dirty="0"/>
              <a:t>What matters is the </a:t>
            </a:r>
            <a:r>
              <a:rPr lang="en-US" i="1" dirty="0"/>
              <a:t>program</a:t>
            </a:r>
            <a:r>
              <a:rPr lang="en-US" dirty="0"/>
              <a:t> that defines the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03350"/>
            <a:ext cx="7959725" cy="2671763"/>
          </a:xfrm>
        </p:spPr>
        <p:txBody>
          <a:bodyPr/>
          <a:lstStyle/>
          <a:p>
            <a:r>
              <a:rPr lang="en-US" dirty="0"/>
              <a:t>Are there problems </a:t>
            </a:r>
            <a:r>
              <a:rPr lang="en-US" dirty="0" smtClean="0"/>
              <a:t>(real) computers </a:t>
            </a:r>
            <a:r>
              <a:rPr lang="en-US" dirty="0"/>
              <a:t>can’t solve?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1402" y="952850"/>
            <a:ext cx="260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 </a:t>
            </a:r>
            <a:r>
              <a:rPr lang="en-US" sz="4400" b="1" dirty="0" smtClean="0"/>
              <a:t>Practice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9653" y="5594758"/>
            <a:ext cx="69943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Sure…all the undecidable problems.  Are there others?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Pegboard Problem</a:t>
            </a:r>
          </a:p>
        </p:txBody>
      </p:sp>
      <p:pic>
        <p:nvPicPr>
          <p:cNvPr id="1822723" name="Picture 3" descr="cb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19225"/>
            <a:ext cx="5362575" cy="4022725"/>
          </a:xfrm>
          <a:prstGeom prst="rect">
            <a:avLst/>
          </a:prstGeom>
          <a:noFill/>
        </p:spPr>
      </p:pic>
      <p:pic>
        <p:nvPicPr>
          <p:cNvPr id="1822724" name="Picture 4" descr="cb-genius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984500"/>
            <a:ext cx="3505200" cy="327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Pegboard Problem</a:t>
            </a:r>
          </a:p>
        </p:txBody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93863"/>
            <a:ext cx="82296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Input</a:t>
            </a:r>
            <a:r>
              <a:rPr lang="en-US" b="1" dirty="0"/>
              <a:t>:</a:t>
            </a:r>
            <a:r>
              <a:rPr lang="en-US" dirty="0"/>
              <a:t> a configuration of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pegs </a:t>
            </a:r>
            <a:r>
              <a:rPr lang="en-US" dirty="0"/>
              <a:t>on a </a:t>
            </a:r>
            <a:r>
              <a:rPr lang="en-US" dirty="0" smtClean="0"/>
              <a:t>cracker </a:t>
            </a:r>
            <a:r>
              <a:rPr lang="en-US" dirty="0"/>
              <a:t>barrel style </a:t>
            </a:r>
            <a:r>
              <a:rPr lang="en-US" dirty="0" smtClean="0"/>
              <a:t>pegboard (of size large enough to hold the pegs)</a:t>
            </a:r>
            <a:endParaRPr lang="en-US" dirty="0"/>
          </a:p>
          <a:p>
            <a:pPr>
              <a:buFontTx/>
              <a:buNone/>
            </a:pPr>
            <a:r>
              <a:rPr lang="en-US" b="1" dirty="0" smtClean="0"/>
              <a:t>Output</a:t>
            </a:r>
            <a:r>
              <a:rPr lang="en-US" b="1" dirty="0"/>
              <a:t>:</a:t>
            </a:r>
            <a:r>
              <a:rPr lang="en-US" dirty="0"/>
              <a:t> if there is a sequence of jumps </a:t>
            </a:r>
            <a:r>
              <a:rPr lang="en-US" dirty="0" smtClean="0"/>
              <a:t>that leaves </a:t>
            </a:r>
            <a:r>
              <a:rPr lang="en-US" dirty="0"/>
              <a:t>a single peg, output that </a:t>
            </a:r>
            <a:r>
              <a:rPr lang="en-US" dirty="0" smtClean="0"/>
              <a:t>sequence of </a:t>
            </a:r>
            <a:r>
              <a:rPr lang="en-US" dirty="0"/>
              <a:t>jumps.  Otherwise, output </a:t>
            </a:r>
            <a:r>
              <a:rPr lang="en-US" b="1" dirty="0" smtClean="0"/>
              <a:t>false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823748" name="Text Box 4"/>
          <p:cNvSpPr txBox="1">
            <a:spLocks noChangeArrowheads="1"/>
          </p:cNvSpPr>
          <p:nvPr/>
        </p:nvSpPr>
        <p:spPr bwMode="auto">
          <a:xfrm>
            <a:off x="747954" y="5203799"/>
            <a:ext cx="7613650" cy="641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/>
              <a:t>How hard is the Pegboard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much work is the </a:t>
            </a:r>
            <a:br>
              <a:rPr lang="en-US"/>
            </a:br>
            <a:r>
              <a:rPr lang="en-US"/>
              <a:t>Pegboard Problem?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Upper bound</a:t>
            </a:r>
            <a:r>
              <a:rPr lang="en-US" dirty="0" smtClean="0"/>
              <a:t>: </a:t>
            </a:r>
            <a:r>
              <a:rPr lang="en-US" i="1" dirty="0"/>
              <a:t>	</a:t>
            </a:r>
            <a:r>
              <a:rPr lang="en-US" i="1" dirty="0" smtClean="0">
                <a:latin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!)	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b="1" dirty="0"/>
              <a:t>Try all possible permutations</a:t>
            </a:r>
          </a:p>
          <a:p>
            <a:pPr>
              <a:buNone/>
            </a:pPr>
            <a:r>
              <a:rPr lang="en-US" dirty="0"/>
              <a:t>Lower bound: </a:t>
            </a: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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dirty="0">
              <a:latin typeface="Times New Roman" pitchFamily="18" charset="0"/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b="1" dirty="0">
                <a:sym typeface="Symbol" pitchFamily="18" charset="2"/>
              </a:rPr>
              <a:t>Must at least look at every peg</a:t>
            </a:r>
          </a:p>
          <a:p>
            <a:pPr>
              <a:buNone/>
            </a:pPr>
            <a:r>
              <a:rPr lang="en-US" dirty="0"/>
              <a:t>Tight bound: </a:t>
            </a:r>
            <a:r>
              <a:rPr lang="en-US" dirty="0" smtClean="0"/>
              <a:t>	</a:t>
            </a:r>
            <a:r>
              <a:rPr lang="en-US" dirty="0" smtClean="0">
                <a:sym typeface="Symbol" pitchFamily="18" charset="2"/>
              </a:rPr>
              <a:t>(?)</a:t>
            </a:r>
            <a:endParaRPr lang="en-U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4000" b="1" dirty="0">
                <a:sym typeface="Symbol" pitchFamily="18" charset="2"/>
              </a:rPr>
              <a:t>	   N</a:t>
            </a:r>
            <a:r>
              <a:rPr lang="en-US" sz="4400" b="1" dirty="0">
                <a:sym typeface="Symbol" pitchFamily="18" charset="2"/>
              </a:rPr>
              <a:t>o one knows! 	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28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Growth</a:t>
            </a:r>
          </a:p>
        </p:txBody>
      </p:sp>
      <p:graphicFrame>
        <p:nvGraphicFramePr>
          <p:cNvPr id="1766403" name="Object 3"/>
          <p:cNvGraphicFramePr>
            <a:graphicFrameLocks noChangeAspect="1"/>
          </p:cNvGraphicFramePr>
          <p:nvPr/>
        </p:nvGraphicFramePr>
        <p:xfrm>
          <a:off x="454025" y="992188"/>
          <a:ext cx="7900988" cy="5283200"/>
        </p:xfrm>
        <a:graphic>
          <a:graphicData uri="http://schemas.openxmlformats.org/presentationml/2006/ole">
            <p:oleObj spid="_x0000_s95234" name="Chart" r:id="rId3" imgW="6096090" imgH="4076730" progId="Excel.Sheet.8">
              <p:embed followColorScheme="full"/>
            </p:oleObj>
          </a:graphicData>
        </a:graphic>
      </p:graphicFrame>
      <p:sp>
        <p:nvSpPr>
          <p:cNvPr id="1766404" name="Text Box 4"/>
          <p:cNvSpPr txBox="1">
            <a:spLocks noChangeArrowheads="1"/>
          </p:cNvSpPr>
          <p:nvPr/>
        </p:nvSpPr>
        <p:spPr bwMode="auto">
          <a:xfrm>
            <a:off x="7313613" y="5159375"/>
            <a:ext cx="112871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insertsort</a:t>
            </a:r>
          </a:p>
        </p:txBody>
      </p:sp>
      <p:sp>
        <p:nvSpPr>
          <p:cNvPr id="1766405" name="Text Box 5"/>
          <p:cNvSpPr txBox="1">
            <a:spLocks noChangeArrowheads="1"/>
          </p:cNvSpPr>
          <p:nvPr/>
        </p:nvSpPr>
        <p:spPr bwMode="auto">
          <a:xfrm>
            <a:off x="7594600" y="1639888"/>
            <a:ext cx="12128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simulating</a:t>
            </a:r>
          </a:p>
          <a:p>
            <a:r>
              <a:rPr lang="en-US" sz="1800"/>
              <a:t>universe</a:t>
            </a:r>
          </a:p>
        </p:txBody>
      </p:sp>
      <p:sp>
        <p:nvSpPr>
          <p:cNvPr id="1766406" name="Text Box 6"/>
          <p:cNvSpPr txBox="1">
            <a:spLocks noChangeArrowheads="1"/>
          </p:cNvSpPr>
          <p:nvPr/>
        </p:nvSpPr>
        <p:spPr bwMode="auto">
          <a:xfrm>
            <a:off x="7519988" y="5556250"/>
            <a:ext cx="10937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quicksort</a:t>
            </a:r>
          </a:p>
        </p:txBody>
      </p:sp>
      <p:sp>
        <p:nvSpPr>
          <p:cNvPr id="1766407" name="Text Box 7"/>
          <p:cNvSpPr txBox="1">
            <a:spLocks noChangeArrowheads="1"/>
          </p:cNvSpPr>
          <p:nvPr/>
        </p:nvSpPr>
        <p:spPr bwMode="auto">
          <a:xfrm>
            <a:off x="6694488" y="3638550"/>
            <a:ext cx="18415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pegboard puzzle</a:t>
            </a:r>
          </a:p>
        </p:txBody>
      </p:sp>
      <p:sp>
        <p:nvSpPr>
          <p:cNvPr id="1766408" name="Oval 8"/>
          <p:cNvSpPr>
            <a:spLocks noChangeArrowheads="1"/>
          </p:cNvSpPr>
          <p:nvPr/>
        </p:nvSpPr>
        <p:spPr bwMode="auto">
          <a:xfrm>
            <a:off x="2819400" y="4114800"/>
            <a:ext cx="1066800" cy="609600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6409" name="Text Box 9"/>
          <p:cNvSpPr txBox="1">
            <a:spLocks noChangeArrowheads="1"/>
          </p:cNvSpPr>
          <p:nvPr/>
        </p:nvSpPr>
        <p:spPr bwMode="auto">
          <a:xfrm>
            <a:off x="7566025" y="3973513"/>
            <a:ext cx="143192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2</a:t>
            </a:r>
            <a:r>
              <a:rPr lang="en-US" sz="3600" i="1" baseline="30000">
                <a:latin typeface="Times New Roman" pitchFamily="18" charset="0"/>
              </a:rPr>
              <a:t>n</a:t>
            </a:r>
            <a:r>
              <a:rPr lang="en-US" sz="3600">
                <a:latin typeface="Times New Roman" pitchFamily="18" charset="0"/>
              </a:rPr>
              <a:t> &lt; </a:t>
            </a:r>
            <a:r>
              <a:rPr lang="en-US" sz="3600" i="1">
                <a:latin typeface="Times New Roman" pitchFamily="18" charset="0"/>
              </a:rPr>
              <a:t>n</a:t>
            </a:r>
            <a:r>
              <a:rPr lang="en-US" sz="360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Growth</a:t>
            </a:r>
          </a:p>
        </p:txBody>
      </p:sp>
      <p:graphicFrame>
        <p:nvGraphicFramePr>
          <p:cNvPr id="1767427" name="Object 3"/>
          <p:cNvGraphicFramePr>
            <a:graphicFrameLocks noChangeAspect="1"/>
          </p:cNvGraphicFramePr>
          <p:nvPr/>
        </p:nvGraphicFramePr>
        <p:xfrm>
          <a:off x="454025" y="992188"/>
          <a:ext cx="7900988" cy="5283200"/>
        </p:xfrm>
        <a:graphic>
          <a:graphicData uri="http://schemas.openxmlformats.org/presentationml/2006/ole">
            <p:oleObj spid="_x0000_s96258" name="Chart" r:id="rId3" imgW="6096090" imgH="4076730" progId="Excel.Sheet.8">
              <p:embed followColorScheme="full"/>
            </p:oleObj>
          </a:graphicData>
        </a:graphic>
      </p:graphicFrame>
      <p:sp>
        <p:nvSpPr>
          <p:cNvPr id="1767428" name="Text Box 4"/>
          <p:cNvSpPr txBox="1">
            <a:spLocks noChangeArrowheads="1"/>
          </p:cNvSpPr>
          <p:nvPr/>
        </p:nvSpPr>
        <p:spPr bwMode="auto">
          <a:xfrm>
            <a:off x="7467600" y="5583238"/>
            <a:ext cx="112871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insertsort</a:t>
            </a:r>
          </a:p>
        </p:txBody>
      </p:sp>
      <p:sp>
        <p:nvSpPr>
          <p:cNvPr id="1767429" name="Text Box 5"/>
          <p:cNvSpPr txBox="1">
            <a:spLocks noChangeArrowheads="1"/>
          </p:cNvSpPr>
          <p:nvPr/>
        </p:nvSpPr>
        <p:spPr bwMode="auto">
          <a:xfrm rot="16200000">
            <a:off x="6600825" y="4000501"/>
            <a:ext cx="2649537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simulating universe</a:t>
            </a:r>
          </a:p>
        </p:txBody>
      </p:sp>
      <p:sp>
        <p:nvSpPr>
          <p:cNvPr id="1767430" name="Text Box 6"/>
          <p:cNvSpPr txBox="1">
            <a:spLocks noChangeArrowheads="1"/>
          </p:cNvSpPr>
          <p:nvPr/>
        </p:nvSpPr>
        <p:spPr bwMode="auto">
          <a:xfrm>
            <a:off x="7432675" y="5834063"/>
            <a:ext cx="1093788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quicksort</a:t>
            </a:r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7516813" y="1263650"/>
            <a:ext cx="113982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pegboard</a:t>
            </a:r>
          </a:p>
          <a:p>
            <a:r>
              <a:rPr lang="en-US" sz="1800"/>
              <a:t>puzzle</a:t>
            </a: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H="1">
            <a:off x="7467600" y="5410200"/>
            <a:ext cx="381000" cy="152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Orders of Growth</a:t>
            </a:r>
          </a:p>
        </p:txBody>
      </p:sp>
      <p:graphicFrame>
        <p:nvGraphicFramePr>
          <p:cNvPr id="1768451" name="Object 3"/>
          <p:cNvGraphicFramePr>
            <a:graphicFrameLocks noChangeAspect="1"/>
          </p:cNvGraphicFramePr>
          <p:nvPr/>
        </p:nvGraphicFramePr>
        <p:xfrm>
          <a:off x="454025" y="793750"/>
          <a:ext cx="7470775" cy="4462463"/>
        </p:xfrm>
        <a:graphic>
          <a:graphicData uri="http://schemas.openxmlformats.org/presentationml/2006/ole">
            <p:oleObj spid="_x0000_s97282" name="Chart" r:id="rId3" imgW="6696055" imgH="4000590" progId="Excel.Sheet.8">
              <p:embed followColorScheme="full"/>
            </p:oleObj>
          </a:graphicData>
        </a:graphic>
      </p:graphicFrame>
      <p:sp>
        <p:nvSpPr>
          <p:cNvPr id="1768452" name="Text Box 4"/>
          <p:cNvSpPr txBox="1">
            <a:spLocks noChangeArrowheads="1"/>
          </p:cNvSpPr>
          <p:nvPr/>
        </p:nvSpPr>
        <p:spPr bwMode="auto">
          <a:xfrm>
            <a:off x="7239000" y="4687888"/>
            <a:ext cx="1606550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simulating universe</a:t>
            </a:r>
          </a:p>
        </p:txBody>
      </p:sp>
      <p:sp>
        <p:nvSpPr>
          <p:cNvPr id="1768453" name="Text Box 5"/>
          <p:cNvSpPr txBox="1">
            <a:spLocks noChangeArrowheads="1"/>
          </p:cNvSpPr>
          <p:nvPr/>
        </p:nvSpPr>
        <p:spPr bwMode="auto">
          <a:xfrm>
            <a:off x="7442200" y="1295400"/>
            <a:ext cx="1255713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Pegboard puzzle</a:t>
            </a:r>
          </a:p>
        </p:txBody>
      </p:sp>
      <p:sp>
        <p:nvSpPr>
          <p:cNvPr id="1768454" name="Text Box 6"/>
          <p:cNvSpPr txBox="1">
            <a:spLocks noChangeArrowheads="1"/>
          </p:cNvSpPr>
          <p:nvPr/>
        </p:nvSpPr>
        <p:spPr bwMode="auto">
          <a:xfrm>
            <a:off x="7410450" y="3729038"/>
            <a:ext cx="124936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“tractable”</a:t>
            </a:r>
          </a:p>
        </p:txBody>
      </p:sp>
      <p:sp>
        <p:nvSpPr>
          <p:cNvPr id="1768455" name="Line 7"/>
          <p:cNvSpPr>
            <a:spLocks noChangeShapeType="1"/>
          </p:cNvSpPr>
          <p:nvPr/>
        </p:nvSpPr>
        <p:spPr bwMode="auto">
          <a:xfrm>
            <a:off x="7959725" y="4346575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68456" name="Text Box 8"/>
          <p:cNvSpPr txBox="1">
            <a:spLocks noChangeArrowheads="1"/>
          </p:cNvSpPr>
          <p:nvPr/>
        </p:nvSpPr>
        <p:spPr bwMode="auto">
          <a:xfrm>
            <a:off x="7219950" y="2767013"/>
            <a:ext cx="14287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“intractable”</a:t>
            </a:r>
          </a:p>
        </p:txBody>
      </p:sp>
      <p:sp>
        <p:nvSpPr>
          <p:cNvPr id="1768457" name="Line 9"/>
          <p:cNvSpPr>
            <a:spLocks noChangeShapeType="1"/>
          </p:cNvSpPr>
          <p:nvPr/>
        </p:nvSpPr>
        <p:spPr bwMode="auto">
          <a:xfrm flipV="1">
            <a:off x="7924800" y="2200275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68458" name="Text Box 10"/>
          <p:cNvSpPr txBox="1">
            <a:spLocks noChangeArrowheads="1"/>
          </p:cNvSpPr>
          <p:nvPr/>
        </p:nvSpPr>
        <p:spPr bwMode="auto">
          <a:xfrm>
            <a:off x="915988" y="5038725"/>
            <a:ext cx="7315200" cy="1311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/>
              <a:t>I do nothing that a man of unlimited funds, superb physical endurance, and maximum scientific knowledge could not do.</a:t>
            </a:r>
            <a:r>
              <a:rPr lang="en-US" sz="2000"/>
              <a:t> </a:t>
            </a:r>
          </a:p>
          <a:p>
            <a:r>
              <a:rPr lang="en-US" sz="2000"/>
              <a:t>– Batman (may be able to solve intractable problems, but computer scientists can only solve tractable ones for large </a:t>
            </a:r>
            <a:r>
              <a:rPr lang="en-US" sz="2000" i="1">
                <a:latin typeface="Times New Roman" pitchFamily="18" charset="0"/>
              </a:rPr>
              <a:t>n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Complexity Class P</a:t>
            </a:r>
            <a:br>
              <a:rPr lang="en-US"/>
            </a:br>
            <a:r>
              <a:rPr lang="en-US"/>
              <a:t>“Tractable”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/>
              <a:t>	Class P</a:t>
            </a:r>
            <a:r>
              <a:rPr lang="en-US" dirty="0"/>
              <a:t>: problems that can be solved in a </a:t>
            </a:r>
            <a:r>
              <a:rPr lang="en-US" i="1" dirty="0"/>
              <a:t>polynomial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</a:rPr>
              <a:t>&lt; </a:t>
            </a:r>
            <a:r>
              <a:rPr lang="en-US" i="1" dirty="0" err="1" smtClean="0">
                <a:latin typeface="Times New Roman" pitchFamily="18" charset="0"/>
              </a:rPr>
              <a:t>an</a:t>
            </a:r>
            <a:r>
              <a:rPr lang="en-US" i="1" baseline="30000" dirty="0" err="1" smtClean="0">
                <a:latin typeface="Times New Roman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for some </a:t>
            </a:r>
            <a:r>
              <a:rPr lang="en-US" dirty="0" smtClean="0"/>
              <a:t>constants </a:t>
            </a:r>
            <a:r>
              <a:rPr lang="en-US" i="1" dirty="0" smtClean="0">
                <a:latin typeface="Times New Roman" pitchFamily="18" charset="0"/>
              </a:rPr>
              <a:t>a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dirty="0"/>
              <a:t>) number of steps by a deterministic TM.</a:t>
            </a:r>
          </a:p>
          <a:p>
            <a:pPr lvl="1">
              <a:buFontTx/>
              <a:buNone/>
            </a:pPr>
            <a:r>
              <a:rPr lang="en-US" sz="3200" dirty="0"/>
              <a:t>	</a:t>
            </a:r>
          </a:p>
          <a:p>
            <a:pPr lvl="1">
              <a:buFontTx/>
              <a:buNone/>
            </a:pPr>
            <a:r>
              <a:rPr lang="en-US" sz="3200" dirty="0"/>
              <a:t>	Easy problems like </a:t>
            </a:r>
            <a:r>
              <a:rPr lang="en-US" sz="3200" dirty="0" smtClean="0"/>
              <a:t>sorting, genome alignment, and simulating </a:t>
            </a:r>
            <a:r>
              <a:rPr lang="en-US" sz="3200" dirty="0"/>
              <a:t>the universe are all in </a:t>
            </a:r>
            <a:r>
              <a:rPr lang="en-US" sz="3200" b="1" dirty="0"/>
              <a:t>P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Toaster </a:t>
            </a:r>
            <a:r>
              <a:rPr lang="en-US" dirty="0" smtClean="0"/>
              <a:t>Science?</a:t>
            </a:r>
            <a:endParaRPr lang="en-US" sz="3600" dirty="0"/>
          </a:p>
        </p:txBody>
      </p:sp>
      <p:pic>
        <p:nvPicPr>
          <p:cNvPr id="12292" name="Picture 4" descr="egg-muffin-toast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3756">
            <a:off x="576263" y="1771650"/>
            <a:ext cx="2763837" cy="2170113"/>
          </a:xfrm>
          <a:prstGeom prst="rect">
            <a:avLst/>
          </a:prstGeom>
          <a:noFill/>
        </p:spPr>
      </p:pic>
      <p:pic>
        <p:nvPicPr>
          <p:cNvPr id="12294" name="Picture 6" descr="broodro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2349">
            <a:off x="6019800" y="1828800"/>
            <a:ext cx="2571750" cy="2352675"/>
          </a:xfrm>
          <a:prstGeom prst="rect">
            <a:avLst/>
          </a:prstGeom>
          <a:noFill/>
        </p:spPr>
      </p:pic>
      <p:pic>
        <p:nvPicPr>
          <p:cNvPr id="12298" name="Picture 10" descr="496454_de246455ef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49373">
            <a:off x="393385" y="4182019"/>
            <a:ext cx="2286000" cy="1714500"/>
          </a:xfrm>
          <a:prstGeom prst="rect">
            <a:avLst/>
          </a:prstGeom>
          <a:noFill/>
        </p:spPr>
      </p:pic>
      <p:pic>
        <p:nvPicPr>
          <p:cNvPr id="12300" name="Picture 12" descr="Pop-Tarts_Frosted_Straw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4144963"/>
            <a:ext cx="2716212" cy="1995487"/>
          </a:xfrm>
          <a:prstGeom prst="rect">
            <a:avLst/>
          </a:prstGeom>
          <a:noFill/>
        </p:spPr>
      </p:pic>
      <p:pic>
        <p:nvPicPr>
          <p:cNvPr id="12296" name="Picture 8" descr="43704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22324">
            <a:off x="6027738" y="3921125"/>
            <a:ext cx="2846387" cy="2133600"/>
          </a:xfrm>
          <a:prstGeom prst="rect">
            <a:avLst/>
          </a:prstGeom>
          <a:noFill/>
        </p:spPr>
      </p:pic>
      <p:pic>
        <p:nvPicPr>
          <p:cNvPr id="12302" name="Picture 14" descr="whitepoparttoasterfu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0125" y="1774825"/>
            <a:ext cx="23622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90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Complexity Class </a:t>
            </a:r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339850"/>
            <a:ext cx="8577262" cy="4908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Class NP: </a:t>
            </a:r>
            <a:r>
              <a:rPr lang="en-US" dirty="0"/>
              <a:t>Problems that can be solved in a polynomial number of steps by a </a:t>
            </a:r>
            <a:r>
              <a:rPr lang="en-US" i="1" dirty="0"/>
              <a:t>nondeterministic</a:t>
            </a:r>
            <a:r>
              <a:rPr lang="en-US" dirty="0"/>
              <a:t> TM.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Omnipotent</a:t>
            </a:r>
            <a:r>
              <a:rPr lang="en-US" sz="2800" b="1" dirty="0"/>
              <a:t>:</a:t>
            </a:r>
            <a:r>
              <a:rPr lang="en-US" sz="2800" dirty="0"/>
              <a:t> If we could try all possible solutions at once, we could identify the solution in polynomial time.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Omniscient</a:t>
            </a:r>
            <a:r>
              <a:rPr lang="en-US" sz="2800" b="1" dirty="0"/>
              <a:t>:</a:t>
            </a:r>
            <a:r>
              <a:rPr lang="en-US" sz="2800" dirty="0"/>
              <a:t> If we had a magic guess-correctly procedure that makes every decision correctly, we could devise a procedure that solves the problem in polynomial time.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 Problems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be solved by just trying all possible answers until we find one that is right</a:t>
            </a:r>
          </a:p>
          <a:p>
            <a:pPr>
              <a:lnSpc>
                <a:spcPct val="90000"/>
              </a:lnSpc>
            </a:pPr>
            <a:r>
              <a:rPr lang="en-US"/>
              <a:t>Easy to quickly check if an answer is right </a:t>
            </a:r>
          </a:p>
          <a:p>
            <a:pPr lvl="1">
              <a:lnSpc>
                <a:spcPct val="90000"/>
              </a:lnSpc>
            </a:pPr>
            <a:r>
              <a:rPr lang="en-US"/>
              <a:t>Checking an answer is in </a:t>
            </a:r>
            <a:r>
              <a:rPr lang="en-US" b="1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The pegboard problem is in</a:t>
            </a:r>
            <a:r>
              <a:rPr lang="en-US" sz="3600" b="1"/>
              <a:t> NP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/>
              <a:t>	</a:t>
            </a:r>
            <a:r>
              <a:rPr lang="en-US" sz="3200"/>
              <a:t>We can easily try ~</a:t>
            </a:r>
            <a:r>
              <a:rPr lang="en-US" sz="3200" i="1">
                <a:latin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</a:rPr>
              <a:t>!</a:t>
            </a:r>
            <a:r>
              <a:rPr lang="en-US" sz="3200"/>
              <a:t> different answers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/>
              <a:t>  We can check if a guess is correct in </a:t>
            </a:r>
            <a:r>
              <a:rPr lang="en-US" sz="3200" i="1">
                <a:latin typeface="Times New Roman" pitchFamily="18" charset="0"/>
              </a:rPr>
              <a:t>O</a:t>
            </a:r>
            <a:r>
              <a:rPr lang="en-US" sz="3200">
                <a:latin typeface="Times New Roman" pitchFamily="18" charset="0"/>
              </a:rPr>
              <a:t>(</a:t>
            </a:r>
            <a:r>
              <a:rPr lang="en-US" sz="3200" i="1">
                <a:latin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</a:rPr>
              <a:t>)</a:t>
            </a:r>
            <a:r>
              <a:rPr lang="en-US" sz="3200"/>
              <a:t> (check all </a:t>
            </a:r>
            <a:r>
              <a:rPr lang="en-US" sz="3200" i="1">
                <a:latin typeface="Times New Roman" pitchFamily="18" charset="0"/>
              </a:rPr>
              <a:t>n</a:t>
            </a:r>
            <a:r>
              <a:rPr lang="en-US" sz="3200"/>
              <a:t> jumps are legal)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the Pegboard Problem in </a:t>
            </a:r>
            <a:r>
              <a:rPr lang="en-US" b="1"/>
              <a:t>P</a:t>
            </a:r>
            <a:r>
              <a:rPr lang="en-US"/>
              <a:t>?</a:t>
            </a:r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400">
                <a:sym typeface="Symbol" pitchFamily="18" charset="2"/>
              </a:rPr>
              <a:t>	No one knows!</a:t>
            </a:r>
          </a:p>
          <a:p>
            <a:pPr>
              <a:buFontTx/>
              <a:buNone/>
            </a:pPr>
            <a:endParaRPr lang="en-US" sz="4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4400">
                <a:sym typeface="Symbol" pitchFamily="18" charset="2"/>
              </a:rPr>
              <a:t>	We can’t find a </a:t>
            </a:r>
            <a:r>
              <a:rPr lang="en-US" sz="4400" i="1">
                <a:sym typeface="Symbol" pitchFamily="18" charset="2"/>
              </a:rPr>
              <a:t>O </a:t>
            </a:r>
            <a:r>
              <a:rPr lang="en-US" sz="4400">
                <a:sym typeface="Symbol" pitchFamily="18" charset="2"/>
              </a:rPr>
              <a:t>(</a:t>
            </a:r>
            <a:r>
              <a:rPr lang="en-US" sz="4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4400" i="1" baseline="3000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4400">
                <a:sym typeface="Symbol" pitchFamily="18" charset="2"/>
              </a:rPr>
              <a:t>) solution.</a:t>
            </a:r>
          </a:p>
          <a:p>
            <a:pPr>
              <a:buFontTx/>
              <a:buNone/>
            </a:pPr>
            <a:r>
              <a:rPr lang="en-US" sz="4400">
                <a:sym typeface="Symbol" pitchFamily="18" charset="2"/>
              </a:rPr>
              <a:t>	We can’t prove one doesn’t exist.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131763"/>
            <a:ext cx="8229600" cy="1143000"/>
          </a:xfrm>
        </p:spPr>
        <p:txBody>
          <a:bodyPr/>
          <a:lstStyle/>
          <a:p>
            <a:r>
              <a:rPr lang="en-US"/>
              <a:t>Reading the Genome</a:t>
            </a:r>
          </a:p>
        </p:txBody>
      </p:sp>
      <p:pic>
        <p:nvPicPr>
          <p:cNvPr id="1799171" name="Picture 3" descr="whitehead_cent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057400"/>
            <a:ext cx="4419600" cy="3314700"/>
          </a:xfrm>
          <a:prstGeom prst="rect">
            <a:avLst/>
          </a:prstGeom>
          <a:noFill/>
        </p:spPr>
      </p:pic>
      <p:sp>
        <p:nvSpPr>
          <p:cNvPr id="1799172" name="Text Box 4"/>
          <p:cNvSpPr txBox="1">
            <a:spLocks noChangeArrowheads="1"/>
          </p:cNvSpPr>
          <p:nvPr/>
        </p:nvSpPr>
        <p:spPr bwMode="auto">
          <a:xfrm>
            <a:off x="4835525" y="5481638"/>
            <a:ext cx="293211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Whitehead Institute, MIT</a:t>
            </a:r>
          </a:p>
        </p:txBody>
      </p:sp>
      <p:pic>
        <p:nvPicPr>
          <p:cNvPr id="1799173" name="Picture 5" descr="sequence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955675"/>
            <a:ext cx="2276475" cy="2535238"/>
          </a:xfrm>
          <a:prstGeom prst="rect">
            <a:avLst/>
          </a:prstGeom>
          <a:noFill/>
        </p:spPr>
      </p:pic>
      <p:pic>
        <p:nvPicPr>
          <p:cNvPr id="1799174" name="Picture 6" descr="d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4246563"/>
            <a:ext cx="3476625" cy="1555750"/>
          </a:xfrm>
          <a:prstGeom prst="rect">
            <a:avLst/>
          </a:prstGeom>
          <a:noFill/>
        </p:spPr>
      </p:pic>
      <p:sp>
        <p:nvSpPr>
          <p:cNvPr id="1799175" name="AutoShape 7"/>
          <p:cNvSpPr>
            <a:spLocks noChangeArrowheads="1"/>
          </p:cNvSpPr>
          <p:nvPr/>
        </p:nvSpPr>
        <p:spPr bwMode="auto">
          <a:xfrm>
            <a:off x="1889125" y="3538538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Reading Machines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read: about 700 base pairs</a:t>
            </a:r>
          </a:p>
          <a:p>
            <a:r>
              <a:rPr lang="en-US"/>
              <a:t>But…don’t know where they are on the chromosome</a:t>
            </a:r>
          </a:p>
        </p:txBody>
      </p:sp>
      <p:sp>
        <p:nvSpPr>
          <p:cNvPr id="1800196" name="Text Box 4"/>
          <p:cNvSpPr txBox="1">
            <a:spLocks noChangeArrowheads="1"/>
          </p:cNvSpPr>
          <p:nvPr/>
        </p:nvSpPr>
        <p:spPr bwMode="auto">
          <a:xfrm>
            <a:off x="1063625" y="5214938"/>
            <a:ext cx="7616825" cy="550862"/>
          </a:xfrm>
          <a:prstGeom prst="rect">
            <a:avLst/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AGGCATACCAGAATACCCGTGATCCAGAATAAGC</a:t>
            </a:r>
          </a:p>
        </p:txBody>
      </p:sp>
      <p:sp>
        <p:nvSpPr>
          <p:cNvPr id="1800197" name="Text Box 5"/>
          <p:cNvSpPr txBox="1">
            <a:spLocks noChangeArrowheads="1"/>
          </p:cNvSpPr>
          <p:nvPr/>
        </p:nvSpPr>
        <p:spPr bwMode="auto">
          <a:xfrm>
            <a:off x="-31750" y="5119688"/>
            <a:ext cx="1044575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Actual</a:t>
            </a:r>
          </a:p>
          <a:p>
            <a:pPr algn="r"/>
            <a:r>
              <a:rPr lang="en-US" sz="2000">
                <a:latin typeface="Times New Roman" pitchFamily="18" charset="0"/>
              </a:rPr>
              <a:t>Genome</a:t>
            </a:r>
          </a:p>
        </p:txBody>
      </p:sp>
      <p:sp>
        <p:nvSpPr>
          <p:cNvPr id="1800198" name="Text Box 6"/>
          <p:cNvSpPr txBox="1">
            <a:spLocks noChangeArrowheads="1"/>
          </p:cNvSpPr>
          <p:nvPr/>
        </p:nvSpPr>
        <p:spPr bwMode="auto">
          <a:xfrm>
            <a:off x="2403475" y="4572000"/>
            <a:ext cx="2582863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ACCAGAATACC</a:t>
            </a:r>
          </a:p>
        </p:txBody>
      </p:sp>
      <p:sp>
        <p:nvSpPr>
          <p:cNvPr id="1800199" name="Text Box 7"/>
          <p:cNvSpPr txBox="1">
            <a:spLocks noChangeArrowheads="1"/>
          </p:cNvSpPr>
          <p:nvPr/>
        </p:nvSpPr>
        <p:spPr bwMode="auto">
          <a:xfrm>
            <a:off x="1427163" y="4621213"/>
            <a:ext cx="8969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1</a:t>
            </a:r>
          </a:p>
        </p:txBody>
      </p:sp>
      <p:sp>
        <p:nvSpPr>
          <p:cNvPr id="1800200" name="Text Box 8"/>
          <p:cNvSpPr txBox="1">
            <a:spLocks noChangeArrowheads="1"/>
          </p:cNvSpPr>
          <p:nvPr/>
        </p:nvSpPr>
        <p:spPr bwMode="auto">
          <a:xfrm>
            <a:off x="5799138" y="3962400"/>
            <a:ext cx="2362200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TCCAGAATAA</a:t>
            </a:r>
            <a:endParaRPr lang="en-US" sz="3600"/>
          </a:p>
        </p:txBody>
      </p:sp>
      <p:sp>
        <p:nvSpPr>
          <p:cNvPr id="1800201" name="Text Box 9"/>
          <p:cNvSpPr txBox="1">
            <a:spLocks noChangeArrowheads="1"/>
          </p:cNvSpPr>
          <p:nvPr/>
        </p:nvSpPr>
        <p:spPr bwMode="auto">
          <a:xfrm>
            <a:off x="4822825" y="4011613"/>
            <a:ext cx="896938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2</a:t>
            </a:r>
          </a:p>
        </p:txBody>
      </p:sp>
      <p:sp>
        <p:nvSpPr>
          <p:cNvPr id="1800202" name="Text Box 10"/>
          <p:cNvSpPr txBox="1">
            <a:spLocks noChangeArrowheads="1"/>
          </p:cNvSpPr>
          <p:nvPr/>
        </p:nvSpPr>
        <p:spPr bwMode="auto">
          <a:xfrm>
            <a:off x="3795713" y="3276600"/>
            <a:ext cx="3025775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TACCCGTGATCCA</a:t>
            </a:r>
            <a:endParaRPr lang="en-US" sz="3600"/>
          </a:p>
        </p:txBody>
      </p:sp>
      <p:sp>
        <p:nvSpPr>
          <p:cNvPr id="1800203" name="Text Box 11"/>
          <p:cNvSpPr txBox="1">
            <a:spLocks noChangeArrowheads="1"/>
          </p:cNvSpPr>
          <p:nvPr/>
        </p:nvSpPr>
        <p:spPr bwMode="auto">
          <a:xfrm>
            <a:off x="2819400" y="3325813"/>
            <a:ext cx="896938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0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0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0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198" grpId="0" animBg="1"/>
      <p:bldP spid="1800199" grpId="0"/>
      <p:bldP spid="1800200" grpId="0" animBg="1"/>
      <p:bldP spid="1800201" grpId="0"/>
      <p:bldP spid="1800202" grpId="0" animBg="1"/>
      <p:bldP spid="180020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Genome Assembly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Input: Genome fragments (but without 	knowing where they are from)</a:t>
            </a:r>
          </a:p>
          <a:p>
            <a:pPr>
              <a:buFontTx/>
              <a:buNone/>
            </a:pPr>
            <a:r>
              <a:rPr lang="en-US"/>
              <a:t>	Ouput: The full genome</a:t>
            </a:r>
          </a:p>
        </p:txBody>
      </p:sp>
      <p:sp>
        <p:nvSpPr>
          <p:cNvPr id="1801220" name="Text Box 4"/>
          <p:cNvSpPr txBox="1">
            <a:spLocks noChangeArrowheads="1"/>
          </p:cNvSpPr>
          <p:nvPr/>
        </p:nvSpPr>
        <p:spPr bwMode="auto">
          <a:xfrm>
            <a:off x="3125788" y="1582738"/>
            <a:ext cx="2582862" cy="550862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ACCAGAATACC</a:t>
            </a:r>
          </a:p>
        </p:txBody>
      </p:sp>
      <p:sp>
        <p:nvSpPr>
          <p:cNvPr id="1801221" name="Text Box 5"/>
          <p:cNvSpPr txBox="1">
            <a:spLocks noChangeArrowheads="1"/>
          </p:cNvSpPr>
          <p:nvPr/>
        </p:nvSpPr>
        <p:spPr bwMode="auto">
          <a:xfrm>
            <a:off x="2149475" y="1631950"/>
            <a:ext cx="896938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1</a:t>
            </a:r>
          </a:p>
        </p:txBody>
      </p:sp>
      <p:sp>
        <p:nvSpPr>
          <p:cNvPr id="1801222" name="Text Box 6"/>
          <p:cNvSpPr txBox="1">
            <a:spLocks noChangeArrowheads="1"/>
          </p:cNvSpPr>
          <p:nvPr/>
        </p:nvSpPr>
        <p:spPr bwMode="auto">
          <a:xfrm>
            <a:off x="3146425" y="2192338"/>
            <a:ext cx="2362200" cy="550862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TCCAGAATAA</a:t>
            </a:r>
            <a:endParaRPr lang="en-US" sz="3600"/>
          </a:p>
        </p:txBody>
      </p:sp>
      <p:sp>
        <p:nvSpPr>
          <p:cNvPr id="1801223" name="Text Box 7"/>
          <p:cNvSpPr txBox="1">
            <a:spLocks noChangeArrowheads="1"/>
          </p:cNvSpPr>
          <p:nvPr/>
        </p:nvSpPr>
        <p:spPr bwMode="auto">
          <a:xfrm>
            <a:off x="2170113" y="2241550"/>
            <a:ext cx="8969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2</a:t>
            </a:r>
          </a:p>
        </p:txBody>
      </p:sp>
      <p:sp>
        <p:nvSpPr>
          <p:cNvPr id="1801224" name="Text Box 8"/>
          <p:cNvSpPr txBox="1">
            <a:spLocks noChangeArrowheads="1"/>
          </p:cNvSpPr>
          <p:nvPr/>
        </p:nvSpPr>
        <p:spPr bwMode="auto">
          <a:xfrm>
            <a:off x="3146425" y="2801938"/>
            <a:ext cx="3025775" cy="550862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TACCCGTGATCCA</a:t>
            </a:r>
            <a:endParaRPr lang="en-US" sz="3600"/>
          </a:p>
        </p:txBody>
      </p:sp>
      <p:sp>
        <p:nvSpPr>
          <p:cNvPr id="1801225" name="Text Box 9"/>
          <p:cNvSpPr txBox="1">
            <a:spLocks noChangeArrowheads="1"/>
          </p:cNvSpPr>
          <p:nvPr/>
        </p:nvSpPr>
        <p:spPr bwMode="auto">
          <a:xfrm>
            <a:off x="2170113" y="2851150"/>
            <a:ext cx="8969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0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0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0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220" grpId="0" animBg="1"/>
      <p:bldP spid="1801221" grpId="0"/>
      <p:bldP spid="1801222" grpId="0" animBg="1"/>
      <p:bldP spid="1801223" grpId="0"/>
      <p:bldP spid="1801224" grpId="0" animBg="1"/>
      <p:bldP spid="18012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Genome Assembly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Input: Genome fragments (but without 	knowing where they are from)</a:t>
            </a:r>
          </a:p>
          <a:p>
            <a:pPr>
              <a:buFontTx/>
              <a:buNone/>
            </a:pPr>
            <a:r>
              <a:rPr lang="en-US"/>
              <a:t>	Ouput: The smallest genome sequence such that all the fragments are substrings.</a:t>
            </a:r>
          </a:p>
        </p:txBody>
      </p:sp>
      <p:sp>
        <p:nvSpPr>
          <p:cNvPr id="1802244" name="Text Box 4"/>
          <p:cNvSpPr txBox="1">
            <a:spLocks noChangeArrowheads="1"/>
          </p:cNvSpPr>
          <p:nvPr/>
        </p:nvSpPr>
        <p:spPr bwMode="auto">
          <a:xfrm>
            <a:off x="3125788" y="1582738"/>
            <a:ext cx="2582862" cy="550862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ACCAGAATACC</a:t>
            </a:r>
          </a:p>
        </p:txBody>
      </p:sp>
      <p:sp>
        <p:nvSpPr>
          <p:cNvPr id="1802245" name="Text Box 5"/>
          <p:cNvSpPr txBox="1">
            <a:spLocks noChangeArrowheads="1"/>
          </p:cNvSpPr>
          <p:nvPr/>
        </p:nvSpPr>
        <p:spPr bwMode="auto">
          <a:xfrm>
            <a:off x="2149475" y="1631950"/>
            <a:ext cx="896938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1</a:t>
            </a:r>
          </a:p>
        </p:txBody>
      </p:sp>
      <p:sp>
        <p:nvSpPr>
          <p:cNvPr id="1802246" name="Text Box 6"/>
          <p:cNvSpPr txBox="1">
            <a:spLocks noChangeArrowheads="1"/>
          </p:cNvSpPr>
          <p:nvPr/>
        </p:nvSpPr>
        <p:spPr bwMode="auto">
          <a:xfrm>
            <a:off x="3146425" y="2192338"/>
            <a:ext cx="2362200" cy="550862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TCCAGAATAA</a:t>
            </a:r>
            <a:endParaRPr lang="en-US" sz="3600"/>
          </a:p>
        </p:txBody>
      </p:sp>
      <p:sp>
        <p:nvSpPr>
          <p:cNvPr id="1802247" name="Text Box 7"/>
          <p:cNvSpPr txBox="1">
            <a:spLocks noChangeArrowheads="1"/>
          </p:cNvSpPr>
          <p:nvPr/>
        </p:nvSpPr>
        <p:spPr bwMode="auto">
          <a:xfrm>
            <a:off x="2170113" y="2241550"/>
            <a:ext cx="8969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2</a:t>
            </a:r>
          </a:p>
        </p:txBody>
      </p:sp>
      <p:sp>
        <p:nvSpPr>
          <p:cNvPr id="1802248" name="Text Box 8"/>
          <p:cNvSpPr txBox="1">
            <a:spLocks noChangeArrowheads="1"/>
          </p:cNvSpPr>
          <p:nvPr/>
        </p:nvSpPr>
        <p:spPr bwMode="auto">
          <a:xfrm>
            <a:off x="3146425" y="2801938"/>
            <a:ext cx="3025775" cy="550862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TACCCGTGATCCA</a:t>
            </a:r>
            <a:endParaRPr lang="en-US" sz="3600"/>
          </a:p>
        </p:txBody>
      </p:sp>
      <p:sp>
        <p:nvSpPr>
          <p:cNvPr id="1802249" name="Text Box 9"/>
          <p:cNvSpPr txBox="1">
            <a:spLocks noChangeArrowheads="1"/>
          </p:cNvSpPr>
          <p:nvPr/>
        </p:nvSpPr>
        <p:spPr bwMode="auto">
          <a:xfrm>
            <a:off x="2170113" y="2851150"/>
            <a:ext cx="8969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Times New Roman" pitchFamily="18" charset="0"/>
              </a:rPr>
              <a:t>Read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0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0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0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4" grpId="0" animBg="1"/>
      <p:bldP spid="1802245" grpId="0"/>
      <p:bldP spid="1802246" grpId="0" animBg="1"/>
      <p:bldP spid="1802247" grpId="0"/>
      <p:bldP spid="1802248" grpId="0" animBg="1"/>
      <p:bldP spid="18022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Common Superstring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931863"/>
            <a:ext cx="8229600" cy="2649537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Input: A set of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/>
              <a:t> substrings and a 	maximum length </a:t>
            </a:r>
            <a:r>
              <a:rPr lang="en-US" i="1">
                <a:latin typeface="Times New Roman" pitchFamily="18" charset="0"/>
              </a:rPr>
              <a:t>k</a:t>
            </a:r>
            <a:r>
              <a:rPr lang="en-US"/>
              <a:t>.</a:t>
            </a:r>
          </a:p>
          <a:p>
            <a:pPr>
              <a:buFontTx/>
              <a:buNone/>
            </a:pPr>
            <a:r>
              <a:rPr lang="en-US"/>
              <a:t>   Output: A string that contains all the substrings with total length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</a:t>
            </a:r>
            <a:r>
              <a:rPr lang="en-US" i="1">
                <a:latin typeface="Times New Roman" pitchFamily="18" charset="0"/>
              </a:rPr>
              <a:t>k</a:t>
            </a:r>
            <a:r>
              <a:rPr lang="en-US"/>
              <a:t>, or no if no such string exists.</a:t>
            </a:r>
          </a:p>
        </p:txBody>
      </p:sp>
      <p:sp>
        <p:nvSpPr>
          <p:cNvPr id="1803268" name="Text Box 4"/>
          <p:cNvSpPr txBox="1">
            <a:spLocks noChangeArrowheads="1"/>
          </p:cNvSpPr>
          <p:nvPr/>
        </p:nvSpPr>
        <p:spPr bwMode="auto">
          <a:xfrm>
            <a:off x="306388" y="3740150"/>
            <a:ext cx="2582862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ACCAGAATACC</a:t>
            </a:r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327025" y="4349750"/>
            <a:ext cx="2362200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TCCAGAATAA</a:t>
            </a:r>
            <a:endParaRPr lang="en-US" sz="3600"/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327025" y="4959350"/>
            <a:ext cx="3025775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TACCCGTGATCCA</a:t>
            </a:r>
            <a:endParaRPr lang="en-US" sz="3600"/>
          </a:p>
        </p:txBody>
      </p:sp>
      <p:sp>
        <p:nvSpPr>
          <p:cNvPr id="1803271" name="AutoShape 7"/>
          <p:cNvSpPr>
            <a:spLocks noChangeArrowheads="1"/>
          </p:cNvSpPr>
          <p:nvPr/>
        </p:nvSpPr>
        <p:spPr bwMode="auto">
          <a:xfrm>
            <a:off x="3355975" y="4429125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3272" name="Text Box 8"/>
          <p:cNvSpPr txBox="1">
            <a:spLocks noChangeArrowheads="1"/>
          </p:cNvSpPr>
          <p:nvPr/>
        </p:nvSpPr>
        <p:spPr bwMode="auto">
          <a:xfrm>
            <a:off x="5565775" y="4692650"/>
            <a:ext cx="2217738" cy="428625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TACCCGTGATCCA</a:t>
            </a:r>
            <a:endParaRPr lang="en-US" sz="2800"/>
          </a:p>
        </p:txBody>
      </p:sp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6986588" y="4257675"/>
            <a:ext cx="1747837" cy="428625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TCCAGAATAA</a:t>
            </a:r>
            <a:endParaRPr lang="en-US" sz="2800"/>
          </a:p>
        </p:txBody>
      </p:sp>
      <p:sp>
        <p:nvSpPr>
          <p:cNvPr id="1803274" name="Text Box 10"/>
          <p:cNvSpPr txBox="1">
            <a:spLocks noChangeArrowheads="1"/>
          </p:cNvSpPr>
          <p:nvPr/>
        </p:nvSpPr>
        <p:spPr bwMode="auto">
          <a:xfrm>
            <a:off x="4397375" y="3733800"/>
            <a:ext cx="1905000" cy="428625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ACCAGAATACC</a:t>
            </a:r>
          </a:p>
        </p:txBody>
      </p:sp>
      <p:sp>
        <p:nvSpPr>
          <p:cNvPr id="1803275" name="Text Box 11"/>
          <p:cNvSpPr txBox="1">
            <a:spLocks noChangeArrowheads="1"/>
          </p:cNvSpPr>
          <p:nvPr/>
        </p:nvSpPr>
        <p:spPr bwMode="auto">
          <a:xfrm>
            <a:off x="1204913" y="5424488"/>
            <a:ext cx="10953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 = 26</a:t>
            </a:r>
          </a:p>
        </p:txBody>
      </p:sp>
      <p:sp>
        <p:nvSpPr>
          <p:cNvPr id="1803276" name="Text Box 12"/>
          <p:cNvSpPr txBox="1">
            <a:spLocks noChangeArrowheads="1"/>
          </p:cNvSpPr>
          <p:nvPr/>
        </p:nvSpPr>
        <p:spPr bwMode="auto">
          <a:xfrm>
            <a:off x="4452938" y="5230813"/>
            <a:ext cx="4229100" cy="428625"/>
          </a:xfrm>
          <a:prstGeom prst="rect">
            <a:avLst/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ACCAGAATACCCGTGATCCAGAATAA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0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0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0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0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0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268" grpId="0" animBg="1"/>
      <p:bldP spid="1803269" grpId="0" animBg="1"/>
      <p:bldP spid="1803270" grpId="0" animBg="1"/>
      <p:bldP spid="1803272" grpId="0" animBg="1"/>
      <p:bldP spid="1803273" grpId="0" animBg="1"/>
      <p:bldP spid="180327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Common Superstring</a:t>
            </a: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931863"/>
            <a:ext cx="8229600" cy="2649537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Input: A set of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/>
              <a:t> substrings and a 	maximum length </a:t>
            </a:r>
            <a:r>
              <a:rPr lang="en-US" i="1">
                <a:latin typeface="Times New Roman" pitchFamily="18" charset="0"/>
              </a:rPr>
              <a:t>k</a:t>
            </a:r>
            <a:r>
              <a:rPr lang="en-US"/>
              <a:t>.</a:t>
            </a:r>
          </a:p>
          <a:p>
            <a:pPr>
              <a:buFontTx/>
              <a:buNone/>
            </a:pPr>
            <a:r>
              <a:rPr lang="en-US"/>
              <a:t>   Output: A string that contains all the substrings with total length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</a:t>
            </a:r>
            <a:r>
              <a:rPr lang="en-US" i="1">
                <a:latin typeface="Times New Roman" pitchFamily="18" charset="0"/>
              </a:rPr>
              <a:t>k</a:t>
            </a:r>
            <a:r>
              <a:rPr lang="en-US"/>
              <a:t>, or no if no such string exists.</a:t>
            </a:r>
          </a:p>
        </p:txBody>
      </p:sp>
      <p:sp>
        <p:nvSpPr>
          <p:cNvPr id="1804292" name="Text Box 4"/>
          <p:cNvSpPr txBox="1">
            <a:spLocks noChangeArrowheads="1"/>
          </p:cNvSpPr>
          <p:nvPr/>
        </p:nvSpPr>
        <p:spPr bwMode="auto">
          <a:xfrm>
            <a:off x="306388" y="3740150"/>
            <a:ext cx="2582862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ACCAGAATACC</a:t>
            </a:r>
          </a:p>
        </p:txBody>
      </p:sp>
      <p:sp>
        <p:nvSpPr>
          <p:cNvPr id="1804293" name="Text Box 5"/>
          <p:cNvSpPr txBox="1">
            <a:spLocks noChangeArrowheads="1"/>
          </p:cNvSpPr>
          <p:nvPr/>
        </p:nvSpPr>
        <p:spPr bwMode="auto">
          <a:xfrm>
            <a:off x="327025" y="4349750"/>
            <a:ext cx="2362200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TCCAGAATAA</a:t>
            </a:r>
            <a:endParaRPr lang="en-US" sz="3600"/>
          </a:p>
        </p:txBody>
      </p:sp>
      <p:sp>
        <p:nvSpPr>
          <p:cNvPr id="1804294" name="Text Box 6"/>
          <p:cNvSpPr txBox="1">
            <a:spLocks noChangeArrowheads="1"/>
          </p:cNvSpPr>
          <p:nvPr/>
        </p:nvSpPr>
        <p:spPr bwMode="auto">
          <a:xfrm>
            <a:off x="327025" y="4959350"/>
            <a:ext cx="3025775" cy="550863"/>
          </a:xfrm>
          <a:prstGeom prst="rect">
            <a:avLst/>
          </a:prstGeom>
          <a:noFill/>
          <a:ln w="31750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TACCCGTGATCCA</a:t>
            </a:r>
            <a:endParaRPr lang="en-US" sz="3600"/>
          </a:p>
        </p:txBody>
      </p:sp>
      <p:sp>
        <p:nvSpPr>
          <p:cNvPr id="1804295" name="AutoShape 7"/>
          <p:cNvSpPr>
            <a:spLocks noChangeArrowheads="1"/>
          </p:cNvSpPr>
          <p:nvPr/>
        </p:nvSpPr>
        <p:spPr bwMode="auto">
          <a:xfrm>
            <a:off x="3355975" y="4429125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4296" name="Text Box 8"/>
          <p:cNvSpPr txBox="1">
            <a:spLocks noChangeArrowheads="1"/>
          </p:cNvSpPr>
          <p:nvPr/>
        </p:nvSpPr>
        <p:spPr bwMode="auto">
          <a:xfrm>
            <a:off x="1204913" y="5424488"/>
            <a:ext cx="1095375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 = 25</a:t>
            </a:r>
          </a:p>
        </p:txBody>
      </p:sp>
      <p:sp>
        <p:nvSpPr>
          <p:cNvPr id="1804297" name="Text Box 9"/>
          <p:cNvSpPr txBox="1">
            <a:spLocks noChangeArrowheads="1"/>
          </p:cNvSpPr>
          <p:nvPr/>
        </p:nvSpPr>
        <p:spPr bwMode="auto">
          <a:xfrm>
            <a:off x="4992688" y="4394200"/>
            <a:ext cx="2295525" cy="57943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Not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0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0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2" grpId="0" animBg="1"/>
      <p:bldP spid="1804293" grpId="0" animBg="1"/>
      <p:bldP spid="180429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Superstring</a:t>
            </a:r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</a:t>
            </a:r>
            <a:r>
              <a:rPr lang="en-US" b="1"/>
              <a:t>NP:</a:t>
            </a:r>
          </a:p>
          <a:p>
            <a:pPr lvl="1"/>
            <a:r>
              <a:rPr lang="en-US"/>
              <a:t>Easy to verify a “yes” solution: just check the letters match up, and count the superstring length</a:t>
            </a:r>
          </a:p>
          <a:p>
            <a:r>
              <a:rPr lang="en-US"/>
              <a:t>In </a:t>
            </a:r>
            <a:r>
              <a:rPr lang="en-US" b="1"/>
              <a:t>NP-Complete:</a:t>
            </a:r>
          </a:p>
          <a:p>
            <a:pPr lvl="1"/>
            <a:r>
              <a:rPr lang="en-US"/>
              <a:t>Similar to Pegboard Puzzle!</a:t>
            </a:r>
          </a:p>
          <a:p>
            <a:pPr lvl="1"/>
            <a:r>
              <a:rPr lang="en-US"/>
              <a:t>Could transform Common Superstring problem instance into Pegboard Puzzle instance!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“Computers” before WWII</a:t>
            </a:r>
          </a:p>
        </p:txBody>
      </p:sp>
      <p:pic>
        <p:nvPicPr>
          <p:cNvPr id="14340" name="Picture 4" descr="E49-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18335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Intractable Problems</a:t>
            </a:r>
          </a:p>
        </p:txBody>
      </p:sp>
      <p:graphicFrame>
        <p:nvGraphicFramePr>
          <p:cNvPr id="1770499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969963"/>
          <a:ext cx="7248525" cy="5235575"/>
        </p:xfrm>
        <a:graphic>
          <a:graphicData uri="http://schemas.openxmlformats.org/presentationml/2006/ole">
            <p:oleObj spid="_x0000_s98306" name="Chart" r:id="rId3" imgW="6619875" imgH="4781702" progId="Excel.Sheet.8">
              <p:embed/>
            </p:oleObj>
          </a:graphicData>
        </a:graphic>
      </p:graphicFrame>
      <p:sp>
        <p:nvSpPr>
          <p:cNvPr id="1770500" name="Text Box 4"/>
          <p:cNvSpPr txBox="1">
            <a:spLocks noChangeArrowheads="1"/>
          </p:cNvSpPr>
          <p:nvPr/>
        </p:nvSpPr>
        <p:spPr bwMode="auto">
          <a:xfrm>
            <a:off x="4333875" y="1349375"/>
            <a:ext cx="512763" cy="550863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!</a:t>
            </a: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>
            <a:off x="4876800" y="1676400"/>
            <a:ext cx="304800" cy="762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70502" name="Text Box 6"/>
          <p:cNvSpPr txBox="1">
            <a:spLocks noChangeArrowheads="1"/>
          </p:cNvSpPr>
          <p:nvPr/>
        </p:nvSpPr>
        <p:spPr bwMode="auto">
          <a:xfrm>
            <a:off x="6086475" y="1508125"/>
            <a:ext cx="514350" cy="550863"/>
          </a:xfrm>
          <a:prstGeom prst="rect">
            <a:avLst/>
          </a:prstGeom>
          <a:solidFill>
            <a:schemeClr val="bg1"/>
          </a:solidFill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2</a:t>
            </a:r>
            <a:r>
              <a:rPr lang="en-US" sz="2800" i="1" baseline="30000">
                <a:latin typeface="Times New Roman" pitchFamily="18" charset="0"/>
              </a:rPr>
              <a:t>n</a:t>
            </a:r>
          </a:p>
        </p:txBody>
      </p:sp>
      <p:sp>
        <p:nvSpPr>
          <p:cNvPr id="1770503" name="Line 7"/>
          <p:cNvSpPr>
            <a:spLocks noChangeShapeType="1"/>
          </p:cNvSpPr>
          <p:nvPr/>
        </p:nvSpPr>
        <p:spPr bwMode="auto">
          <a:xfrm>
            <a:off x="6629400" y="1833563"/>
            <a:ext cx="304800" cy="762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70504" name="Text Box 8"/>
          <p:cNvSpPr txBox="1">
            <a:spLocks noChangeArrowheads="1"/>
          </p:cNvSpPr>
          <p:nvPr/>
        </p:nvSpPr>
        <p:spPr bwMode="auto">
          <a:xfrm>
            <a:off x="8061325" y="4684713"/>
            <a:ext cx="482600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70505" name="Text Box 9"/>
          <p:cNvSpPr txBox="1">
            <a:spLocks noChangeArrowheads="1"/>
          </p:cNvSpPr>
          <p:nvPr/>
        </p:nvSpPr>
        <p:spPr bwMode="auto">
          <a:xfrm>
            <a:off x="7972425" y="5029200"/>
            <a:ext cx="11715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 log </a:t>
            </a:r>
            <a:r>
              <a:rPr lang="en-US" sz="2800" i="1">
                <a:latin typeface="Times New Roman" pitchFamily="18" charset="0"/>
              </a:rPr>
              <a:t>n</a:t>
            </a: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8100" y="4510088"/>
            <a:ext cx="7461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D60093"/>
                </a:solidFill>
              </a:rPr>
              <a:t>today</a:t>
            </a: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762000" y="4648200"/>
            <a:ext cx="78486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6038" y="4289425"/>
            <a:ext cx="6858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D60093"/>
                </a:solidFill>
              </a:rPr>
              <a:t>2022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>
            <a:off x="762000" y="4495800"/>
            <a:ext cx="78486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>
            <a:off x="685800" y="2209800"/>
            <a:ext cx="78486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70511" name="Text Box 15"/>
          <p:cNvSpPr txBox="1">
            <a:spLocks noChangeArrowheads="1"/>
          </p:cNvSpPr>
          <p:nvPr/>
        </p:nvSpPr>
        <p:spPr bwMode="auto">
          <a:xfrm>
            <a:off x="0" y="1519238"/>
            <a:ext cx="785813" cy="11906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D60093"/>
                </a:solidFill>
              </a:rPr>
              <a:t>time </a:t>
            </a:r>
          </a:p>
          <a:p>
            <a:r>
              <a:rPr lang="en-US" sz="1800">
                <a:solidFill>
                  <a:srgbClr val="D60093"/>
                </a:solidFill>
              </a:rPr>
              <a:t>since </a:t>
            </a:r>
          </a:p>
          <a:p>
            <a:r>
              <a:rPr lang="en-US" sz="1800">
                <a:solidFill>
                  <a:srgbClr val="D60093"/>
                </a:solidFill>
              </a:rPr>
              <a:t>“Big </a:t>
            </a:r>
          </a:p>
          <a:p>
            <a:r>
              <a:rPr lang="en-US" sz="1800">
                <a:solidFill>
                  <a:srgbClr val="D60093"/>
                </a:solidFill>
              </a:rPr>
              <a:t>Bang”</a:t>
            </a:r>
          </a:p>
        </p:txBody>
      </p:sp>
      <p:sp>
        <p:nvSpPr>
          <p:cNvPr id="1770512" name="Text Box 16"/>
          <p:cNvSpPr txBox="1">
            <a:spLocks noChangeArrowheads="1"/>
          </p:cNvSpPr>
          <p:nvPr/>
        </p:nvSpPr>
        <p:spPr bwMode="auto">
          <a:xfrm>
            <a:off x="7405688" y="528638"/>
            <a:ext cx="15843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log-log scale</a:t>
            </a:r>
          </a:p>
        </p:txBody>
      </p:sp>
      <p:sp>
        <p:nvSpPr>
          <p:cNvPr id="1770513" name="Oval 17"/>
          <p:cNvSpPr>
            <a:spLocks noChangeArrowheads="1"/>
          </p:cNvSpPr>
          <p:nvPr/>
        </p:nvSpPr>
        <p:spPr bwMode="auto">
          <a:xfrm>
            <a:off x="7620000" y="4343400"/>
            <a:ext cx="1524000" cy="15240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0514" name="Text Box 18"/>
          <p:cNvSpPr txBox="1">
            <a:spLocks noChangeArrowheads="1"/>
          </p:cNvSpPr>
          <p:nvPr/>
        </p:nvSpPr>
        <p:spPr bwMode="auto">
          <a:xfrm>
            <a:off x="8137525" y="3536950"/>
            <a:ext cx="436563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7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7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7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0508" grpId="0"/>
      <p:bldP spid="1770509" grpId="0" animBg="1"/>
      <p:bldP spid="1770510" grpId="0" animBg="1"/>
      <p:bldP spid="17705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Classes</a:t>
            </a:r>
          </a:p>
        </p:txBody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43963" cy="5103813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	Class P</a:t>
            </a:r>
            <a:r>
              <a:rPr lang="en-US"/>
              <a:t>: problems that can be solved in polynomial time by deterministic TM</a:t>
            </a:r>
          </a:p>
          <a:p>
            <a:pPr>
              <a:buFontTx/>
              <a:buNone/>
            </a:pPr>
            <a:r>
              <a:rPr lang="en-US"/>
              <a:t>		Easy problems like simulating the 	universe are all in </a:t>
            </a:r>
            <a:r>
              <a:rPr lang="en-US" b="1"/>
              <a:t>P</a:t>
            </a:r>
            <a:r>
              <a:rPr lang="en-US"/>
              <a:t>.</a:t>
            </a:r>
          </a:p>
          <a:p>
            <a:pPr>
              <a:buFontTx/>
              <a:buNone/>
            </a:pPr>
            <a:r>
              <a:rPr lang="en-US" b="1"/>
              <a:t>	Class NP</a:t>
            </a:r>
            <a:r>
              <a:rPr lang="en-US"/>
              <a:t>: problems that can be solved in  polynomial time by a nondeterministic TM. 	Includes all problems in </a:t>
            </a:r>
            <a:r>
              <a:rPr lang="en-US" b="1"/>
              <a:t>P</a:t>
            </a:r>
            <a:r>
              <a:rPr lang="en-US"/>
              <a:t> and some 	problems possibly outside </a:t>
            </a:r>
            <a:r>
              <a:rPr lang="en-US" b="1"/>
              <a:t>P</a:t>
            </a:r>
            <a:r>
              <a:rPr lang="en-US"/>
              <a:t> like the 	Pegboard puzzle.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130175"/>
            <a:ext cx="8518525" cy="715963"/>
          </a:xfrm>
        </p:spPr>
        <p:txBody>
          <a:bodyPr>
            <a:normAutofit fontScale="90000"/>
          </a:bodyPr>
          <a:lstStyle/>
          <a:p>
            <a:r>
              <a:rPr lang="en-US"/>
              <a:t>Problem Classes if P </a:t>
            </a:r>
            <a:r>
              <a:rPr lang="en-US">
                <a:sym typeface="Symbol" pitchFamily="18" charset="2"/>
              </a:rPr>
              <a:t> NP:</a:t>
            </a:r>
          </a:p>
        </p:txBody>
      </p:sp>
      <p:sp>
        <p:nvSpPr>
          <p:cNvPr id="1817603" name="Oval 3"/>
          <p:cNvSpPr>
            <a:spLocks noChangeArrowheads="1"/>
          </p:cNvSpPr>
          <p:nvPr/>
        </p:nvSpPr>
        <p:spPr bwMode="auto">
          <a:xfrm>
            <a:off x="2089150" y="1044575"/>
            <a:ext cx="4097338" cy="4351338"/>
          </a:xfrm>
          <a:prstGeom prst="ellipse">
            <a:avLst/>
          </a:prstGeom>
          <a:solidFill>
            <a:srgbClr val="FFFF99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7604" name="Oval 4"/>
          <p:cNvSpPr>
            <a:spLocks noChangeArrowheads="1"/>
          </p:cNvSpPr>
          <p:nvPr/>
        </p:nvSpPr>
        <p:spPr bwMode="auto">
          <a:xfrm>
            <a:off x="2679700" y="1819275"/>
            <a:ext cx="2681288" cy="2967038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7605" name="Text Box 5"/>
          <p:cNvSpPr txBox="1">
            <a:spLocks noChangeArrowheads="1"/>
          </p:cNvSpPr>
          <p:nvPr/>
        </p:nvSpPr>
        <p:spPr bwMode="auto">
          <a:xfrm>
            <a:off x="4206875" y="1963738"/>
            <a:ext cx="401638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P</a:t>
            </a:r>
          </a:p>
        </p:txBody>
      </p:sp>
      <p:sp>
        <p:nvSpPr>
          <p:cNvPr id="1817606" name="Text Box 6"/>
          <p:cNvSpPr txBox="1">
            <a:spLocks noChangeArrowheads="1"/>
          </p:cNvSpPr>
          <p:nvPr/>
        </p:nvSpPr>
        <p:spPr bwMode="auto">
          <a:xfrm>
            <a:off x="4779963" y="1484313"/>
            <a:ext cx="1128712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NP</a:t>
            </a:r>
          </a:p>
        </p:txBody>
      </p:sp>
      <p:sp>
        <p:nvSpPr>
          <p:cNvPr id="1817607" name="Oval 7"/>
          <p:cNvSpPr>
            <a:spLocks noChangeArrowheads="1"/>
          </p:cNvSpPr>
          <p:nvPr/>
        </p:nvSpPr>
        <p:spPr bwMode="auto">
          <a:xfrm>
            <a:off x="3559175" y="3395663"/>
            <a:ext cx="92075" cy="98425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7608" name="Line 8"/>
          <p:cNvSpPr>
            <a:spLocks noChangeShapeType="1"/>
          </p:cNvSpPr>
          <p:nvPr/>
        </p:nvSpPr>
        <p:spPr bwMode="auto">
          <a:xfrm flipV="1">
            <a:off x="1752600" y="3494088"/>
            <a:ext cx="1806575" cy="13827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17609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160020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Sorting: </a:t>
            </a:r>
            <a:r>
              <a:rPr lang="en-US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817610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262255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Simulating Universe: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O</a:t>
            </a:r>
            <a:r>
              <a:rPr lang="en-US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817611" name="Oval 11"/>
          <p:cNvSpPr>
            <a:spLocks noChangeArrowheads="1"/>
          </p:cNvSpPr>
          <p:nvPr/>
        </p:nvSpPr>
        <p:spPr bwMode="auto">
          <a:xfrm>
            <a:off x="3200400" y="2819400"/>
            <a:ext cx="92075" cy="98425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7612" name="Line 12"/>
          <p:cNvSpPr>
            <a:spLocks noChangeShapeType="1"/>
          </p:cNvSpPr>
          <p:nvPr/>
        </p:nvSpPr>
        <p:spPr bwMode="auto">
          <a:xfrm>
            <a:off x="1828800" y="1752600"/>
            <a:ext cx="1333500" cy="10271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17613" name="Text Box 13"/>
          <p:cNvSpPr txBox="1">
            <a:spLocks noChangeArrowheads="1"/>
          </p:cNvSpPr>
          <p:nvPr/>
        </p:nvSpPr>
        <p:spPr bwMode="auto">
          <a:xfrm>
            <a:off x="5499100" y="5348288"/>
            <a:ext cx="220980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Pegboard: </a:t>
            </a:r>
          </a:p>
          <a:p>
            <a:r>
              <a:rPr lang="en-US" i="1">
                <a:latin typeface="Times New Roman" pitchFamily="18" charset="0"/>
                <a:sym typeface="Symbol" pitchFamily="18" charset="2"/>
              </a:rPr>
              <a:t>O</a:t>
            </a:r>
            <a:r>
              <a:rPr lang="en-US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!) and (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1817614" name="Oval 14"/>
          <p:cNvSpPr>
            <a:spLocks noChangeArrowheads="1"/>
          </p:cNvSpPr>
          <p:nvPr/>
        </p:nvSpPr>
        <p:spPr bwMode="auto">
          <a:xfrm>
            <a:off x="5038725" y="4581525"/>
            <a:ext cx="92075" cy="100013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7615" name="Line 15"/>
          <p:cNvSpPr>
            <a:spLocks noChangeShapeType="1"/>
          </p:cNvSpPr>
          <p:nvPr/>
        </p:nvSpPr>
        <p:spPr bwMode="auto">
          <a:xfrm flipH="1" flipV="1">
            <a:off x="5162550" y="4703763"/>
            <a:ext cx="363538" cy="9763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17616" name="Oval 16"/>
          <p:cNvSpPr>
            <a:spLocks noChangeArrowheads="1"/>
          </p:cNvSpPr>
          <p:nvPr/>
        </p:nvSpPr>
        <p:spPr bwMode="auto">
          <a:xfrm>
            <a:off x="3744913" y="2801938"/>
            <a:ext cx="1055687" cy="1160462"/>
          </a:xfrm>
          <a:prstGeom prst="ellipse">
            <a:avLst/>
          </a:prstGeom>
          <a:solidFill>
            <a:srgbClr val="CC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7617" name="Oval 17"/>
          <p:cNvSpPr>
            <a:spLocks noChangeArrowheads="1"/>
          </p:cNvSpPr>
          <p:nvPr/>
        </p:nvSpPr>
        <p:spPr bwMode="auto">
          <a:xfrm>
            <a:off x="4325938" y="3482975"/>
            <a:ext cx="93662" cy="98425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7618" name="Text Box 18"/>
          <p:cNvSpPr txBox="1">
            <a:spLocks noChangeArrowheads="1"/>
          </p:cNvSpPr>
          <p:nvPr/>
        </p:nvSpPr>
        <p:spPr bwMode="auto">
          <a:xfrm>
            <a:off x="6332538" y="1714500"/>
            <a:ext cx="210185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Find Best: </a:t>
            </a:r>
            <a:r>
              <a:rPr lang="en-US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cxnSp>
        <p:nvCxnSpPr>
          <p:cNvPr id="1817619" name="AutoShape 19"/>
          <p:cNvCxnSpPr>
            <a:cxnSpLocks noChangeShapeType="1"/>
            <a:stCxn id="1817618" idx="1"/>
            <a:endCxn id="1817617" idx="7"/>
          </p:cNvCxnSpPr>
          <p:nvPr/>
        </p:nvCxnSpPr>
        <p:spPr bwMode="auto">
          <a:xfrm flipH="1">
            <a:off x="4405313" y="1943100"/>
            <a:ext cx="1927225" cy="15382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17620" name="Text Box 20"/>
          <p:cNvSpPr txBox="1">
            <a:spLocks noChangeArrowheads="1"/>
          </p:cNvSpPr>
          <p:nvPr/>
        </p:nvSpPr>
        <p:spPr bwMode="auto">
          <a:xfrm>
            <a:off x="3962400" y="2833688"/>
            <a:ext cx="62071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sz="18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817621" name="Text Box 21"/>
          <p:cNvSpPr txBox="1">
            <a:spLocks noChangeArrowheads="1"/>
          </p:cNvSpPr>
          <p:nvPr/>
        </p:nvSpPr>
        <p:spPr bwMode="auto">
          <a:xfrm>
            <a:off x="6400800" y="2514600"/>
            <a:ext cx="2322513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many problems</a:t>
            </a:r>
          </a:p>
          <a:p>
            <a:r>
              <a:rPr lang="en-US" sz="1800"/>
              <a:t>are in the 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sz="18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1800">
                <a:sym typeface="Symbol" pitchFamily="18" charset="2"/>
              </a:rPr>
              <a:t> class?</a:t>
            </a:r>
          </a:p>
        </p:txBody>
      </p:sp>
      <p:sp>
        <p:nvSpPr>
          <p:cNvPr id="1817622" name="Text Box 22"/>
          <p:cNvSpPr txBox="1">
            <a:spLocks noChangeArrowheads="1"/>
          </p:cNvSpPr>
          <p:nvPr/>
        </p:nvSpPr>
        <p:spPr bwMode="auto">
          <a:xfrm>
            <a:off x="6383338" y="3360738"/>
            <a:ext cx="2255837" cy="9159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many problems</a:t>
            </a:r>
          </a:p>
          <a:p>
            <a:r>
              <a:rPr lang="en-US" sz="1800"/>
              <a:t>are in </a:t>
            </a:r>
            <a:r>
              <a:rPr lang="en-US" sz="1800" b="1"/>
              <a:t>P</a:t>
            </a:r>
            <a:r>
              <a:rPr lang="en-US" sz="1800"/>
              <a:t> but not </a:t>
            </a:r>
          </a:p>
          <a:p>
            <a:r>
              <a:rPr lang="en-US" sz="1800"/>
              <a:t>in the 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sz="18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1800">
                <a:sym typeface="Symbol" pitchFamily="18" charset="2"/>
              </a:rPr>
              <a:t> class?</a:t>
            </a:r>
          </a:p>
        </p:txBody>
      </p:sp>
      <p:sp>
        <p:nvSpPr>
          <p:cNvPr id="1817623" name="Text Box 23"/>
          <p:cNvSpPr txBox="1">
            <a:spLocks noChangeArrowheads="1"/>
          </p:cNvSpPr>
          <p:nvPr/>
        </p:nvSpPr>
        <p:spPr bwMode="auto">
          <a:xfrm>
            <a:off x="6394450" y="4505325"/>
            <a:ext cx="2255838" cy="9159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many problems</a:t>
            </a:r>
          </a:p>
          <a:p>
            <a:r>
              <a:rPr lang="en-US" sz="1800"/>
              <a:t>are in </a:t>
            </a:r>
            <a:r>
              <a:rPr lang="en-US" sz="1800" b="1"/>
              <a:t>NP</a:t>
            </a:r>
            <a:r>
              <a:rPr lang="en-US" sz="1800"/>
              <a:t> but not </a:t>
            </a:r>
          </a:p>
          <a:p>
            <a:r>
              <a:rPr lang="en-US" sz="1800"/>
              <a:t>in </a:t>
            </a:r>
            <a:r>
              <a:rPr lang="en-US" sz="1800" b="1"/>
              <a:t>P</a:t>
            </a:r>
            <a:r>
              <a:rPr lang="en-US" sz="1800">
                <a:sym typeface="Symbol" pitchFamily="18" charset="2"/>
              </a:rPr>
              <a:t>?</a:t>
            </a:r>
          </a:p>
        </p:txBody>
      </p:sp>
      <p:sp>
        <p:nvSpPr>
          <p:cNvPr id="1817624" name="Text Box 24"/>
          <p:cNvSpPr txBox="1">
            <a:spLocks noChangeArrowheads="1"/>
          </p:cNvSpPr>
          <p:nvPr/>
        </p:nvSpPr>
        <p:spPr bwMode="auto">
          <a:xfrm>
            <a:off x="6889750" y="3078163"/>
            <a:ext cx="865188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infinite</a:t>
            </a:r>
          </a:p>
        </p:txBody>
      </p:sp>
      <p:sp>
        <p:nvSpPr>
          <p:cNvPr id="1817625" name="Text Box 25"/>
          <p:cNvSpPr txBox="1">
            <a:spLocks noChangeArrowheads="1"/>
          </p:cNvSpPr>
          <p:nvPr/>
        </p:nvSpPr>
        <p:spPr bwMode="auto">
          <a:xfrm>
            <a:off x="6934200" y="5257800"/>
            <a:ext cx="10001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infinite</a:t>
            </a:r>
          </a:p>
        </p:txBody>
      </p:sp>
      <p:sp>
        <p:nvSpPr>
          <p:cNvPr id="1817626" name="Text Box 26"/>
          <p:cNvSpPr txBox="1">
            <a:spLocks noChangeArrowheads="1"/>
          </p:cNvSpPr>
          <p:nvPr/>
        </p:nvSpPr>
        <p:spPr bwMode="auto">
          <a:xfrm>
            <a:off x="6992938" y="4232275"/>
            <a:ext cx="8651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infinite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130175"/>
            <a:ext cx="8518525" cy="715963"/>
          </a:xfrm>
        </p:spPr>
        <p:txBody>
          <a:bodyPr>
            <a:normAutofit fontScale="90000"/>
          </a:bodyPr>
          <a:lstStyle/>
          <a:p>
            <a:r>
              <a:rPr lang="en-US"/>
              <a:t>Problem Classes if P = </a:t>
            </a:r>
            <a:r>
              <a:rPr lang="en-US">
                <a:sym typeface="Symbol" pitchFamily="18" charset="2"/>
              </a:rPr>
              <a:t>NP:</a:t>
            </a:r>
          </a:p>
        </p:txBody>
      </p:sp>
      <p:sp>
        <p:nvSpPr>
          <p:cNvPr id="1818627" name="Oval 3"/>
          <p:cNvSpPr>
            <a:spLocks noChangeArrowheads="1"/>
          </p:cNvSpPr>
          <p:nvPr/>
        </p:nvSpPr>
        <p:spPr bwMode="auto">
          <a:xfrm>
            <a:off x="2209800" y="1819275"/>
            <a:ext cx="3505200" cy="33623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8628" name="Text Box 4"/>
          <p:cNvSpPr txBox="1">
            <a:spLocks noChangeArrowheads="1"/>
          </p:cNvSpPr>
          <p:nvPr/>
        </p:nvSpPr>
        <p:spPr bwMode="auto">
          <a:xfrm>
            <a:off x="4495800" y="1981200"/>
            <a:ext cx="401638" cy="5191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P</a:t>
            </a:r>
          </a:p>
        </p:txBody>
      </p:sp>
      <p:sp>
        <p:nvSpPr>
          <p:cNvPr id="1818629" name="Oval 5"/>
          <p:cNvSpPr>
            <a:spLocks noChangeArrowheads="1"/>
          </p:cNvSpPr>
          <p:nvPr/>
        </p:nvSpPr>
        <p:spPr bwMode="auto">
          <a:xfrm>
            <a:off x="3559175" y="3395663"/>
            <a:ext cx="92075" cy="98425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8630" name="Line 6"/>
          <p:cNvSpPr>
            <a:spLocks noChangeShapeType="1"/>
          </p:cNvSpPr>
          <p:nvPr/>
        </p:nvSpPr>
        <p:spPr bwMode="auto">
          <a:xfrm flipV="1">
            <a:off x="1752600" y="3494088"/>
            <a:ext cx="1806575" cy="13827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18631" name="Text Box 7"/>
          <p:cNvSpPr txBox="1">
            <a:spLocks noChangeArrowheads="1"/>
          </p:cNvSpPr>
          <p:nvPr/>
        </p:nvSpPr>
        <p:spPr bwMode="auto">
          <a:xfrm>
            <a:off x="457200" y="4800600"/>
            <a:ext cx="160020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Sorting: </a:t>
            </a:r>
            <a:r>
              <a:rPr lang="en-US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818632" name="Text Box 8"/>
          <p:cNvSpPr txBox="1">
            <a:spLocks noChangeArrowheads="1"/>
          </p:cNvSpPr>
          <p:nvPr/>
        </p:nvSpPr>
        <p:spPr bwMode="auto">
          <a:xfrm>
            <a:off x="152400" y="914400"/>
            <a:ext cx="262255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Simulating Universe: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O</a:t>
            </a:r>
            <a:r>
              <a:rPr lang="en-US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818633" name="Oval 9"/>
          <p:cNvSpPr>
            <a:spLocks noChangeArrowheads="1"/>
          </p:cNvSpPr>
          <p:nvPr/>
        </p:nvSpPr>
        <p:spPr bwMode="auto">
          <a:xfrm>
            <a:off x="3200400" y="2819400"/>
            <a:ext cx="92075" cy="98425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8634" name="Line 10"/>
          <p:cNvSpPr>
            <a:spLocks noChangeShapeType="1"/>
          </p:cNvSpPr>
          <p:nvPr/>
        </p:nvSpPr>
        <p:spPr bwMode="auto">
          <a:xfrm>
            <a:off x="1828800" y="1752600"/>
            <a:ext cx="1333500" cy="10271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18635" name="Text Box 11"/>
          <p:cNvSpPr txBox="1">
            <a:spLocks noChangeArrowheads="1"/>
          </p:cNvSpPr>
          <p:nvPr/>
        </p:nvSpPr>
        <p:spPr bwMode="auto">
          <a:xfrm>
            <a:off x="5499100" y="5348288"/>
            <a:ext cx="220980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Pegboard: </a:t>
            </a:r>
          </a:p>
          <a:p>
            <a:r>
              <a:rPr lang="en-US" b="1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b="1" i="1" baseline="3000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)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818636" name="Oval 12"/>
          <p:cNvSpPr>
            <a:spLocks noChangeArrowheads="1"/>
          </p:cNvSpPr>
          <p:nvPr/>
        </p:nvSpPr>
        <p:spPr bwMode="auto">
          <a:xfrm>
            <a:off x="4648200" y="4343400"/>
            <a:ext cx="92075" cy="100013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8637" name="Line 13"/>
          <p:cNvSpPr>
            <a:spLocks noChangeShapeType="1"/>
          </p:cNvSpPr>
          <p:nvPr/>
        </p:nvSpPr>
        <p:spPr bwMode="auto">
          <a:xfrm flipH="1" flipV="1">
            <a:off x="4724400" y="4495800"/>
            <a:ext cx="801688" cy="1184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18638" name="Oval 14"/>
          <p:cNvSpPr>
            <a:spLocks noChangeArrowheads="1"/>
          </p:cNvSpPr>
          <p:nvPr/>
        </p:nvSpPr>
        <p:spPr bwMode="auto">
          <a:xfrm>
            <a:off x="3744913" y="2801938"/>
            <a:ext cx="1055687" cy="1160462"/>
          </a:xfrm>
          <a:prstGeom prst="ellipse">
            <a:avLst/>
          </a:prstGeom>
          <a:solidFill>
            <a:srgbClr val="CC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8639" name="Oval 15"/>
          <p:cNvSpPr>
            <a:spLocks noChangeArrowheads="1"/>
          </p:cNvSpPr>
          <p:nvPr/>
        </p:nvSpPr>
        <p:spPr bwMode="auto">
          <a:xfrm>
            <a:off x="4325938" y="3482975"/>
            <a:ext cx="93662" cy="98425"/>
          </a:xfrm>
          <a:prstGeom prst="ellipse">
            <a:avLst/>
          </a:prstGeom>
          <a:solidFill>
            <a:schemeClr val="tx1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8640" name="Text Box 16"/>
          <p:cNvSpPr txBox="1">
            <a:spLocks noChangeArrowheads="1"/>
          </p:cNvSpPr>
          <p:nvPr/>
        </p:nvSpPr>
        <p:spPr bwMode="auto">
          <a:xfrm>
            <a:off x="6332538" y="1714500"/>
            <a:ext cx="210185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Find Best: </a:t>
            </a:r>
            <a:r>
              <a:rPr lang="en-US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cxnSp>
        <p:nvCxnSpPr>
          <p:cNvPr id="1818641" name="AutoShape 17"/>
          <p:cNvCxnSpPr>
            <a:cxnSpLocks noChangeShapeType="1"/>
            <a:stCxn id="1818640" idx="1"/>
            <a:endCxn id="1818639" idx="7"/>
          </p:cNvCxnSpPr>
          <p:nvPr/>
        </p:nvCxnSpPr>
        <p:spPr bwMode="auto">
          <a:xfrm flipH="1">
            <a:off x="4405313" y="1943100"/>
            <a:ext cx="1927225" cy="15382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18642" name="Text Box 18"/>
          <p:cNvSpPr txBox="1">
            <a:spLocks noChangeArrowheads="1"/>
          </p:cNvSpPr>
          <p:nvPr/>
        </p:nvSpPr>
        <p:spPr bwMode="auto">
          <a:xfrm>
            <a:off x="3962400" y="2833688"/>
            <a:ext cx="62071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sz="18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818643" name="Text Box 19"/>
          <p:cNvSpPr txBox="1">
            <a:spLocks noChangeArrowheads="1"/>
          </p:cNvSpPr>
          <p:nvPr/>
        </p:nvSpPr>
        <p:spPr bwMode="auto">
          <a:xfrm>
            <a:off x="6400800" y="2514600"/>
            <a:ext cx="2322513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many problems</a:t>
            </a:r>
          </a:p>
          <a:p>
            <a:r>
              <a:rPr lang="en-US" sz="1800"/>
              <a:t>are in the 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sz="18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1800">
                <a:sym typeface="Symbol" pitchFamily="18" charset="2"/>
              </a:rPr>
              <a:t> class?</a:t>
            </a:r>
          </a:p>
        </p:txBody>
      </p:sp>
      <p:sp>
        <p:nvSpPr>
          <p:cNvPr id="1818644" name="Text Box 20"/>
          <p:cNvSpPr txBox="1">
            <a:spLocks noChangeArrowheads="1"/>
          </p:cNvSpPr>
          <p:nvPr/>
        </p:nvSpPr>
        <p:spPr bwMode="auto">
          <a:xfrm>
            <a:off x="6383338" y="3360738"/>
            <a:ext cx="2255837" cy="9159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many problems</a:t>
            </a:r>
          </a:p>
          <a:p>
            <a:r>
              <a:rPr lang="en-US" sz="1800"/>
              <a:t>are in </a:t>
            </a:r>
            <a:r>
              <a:rPr lang="en-US" sz="1800" b="1"/>
              <a:t>P</a:t>
            </a:r>
            <a:r>
              <a:rPr lang="en-US" sz="1800"/>
              <a:t> but not </a:t>
            </a:r>
          </a:p>
          <a:p>
            <a:r>
              <a:rPr lang="en-US" sz="1800"/>
              <a:t>in the 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(</a:t>
            </a:r>
            <a:r>
              <a:rPr lang="en-US" sz="18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80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1800">
                <a:sym typeface="Symbol" pitchFamily="18" charset="2"/>
              </a:rPr>
              <a:t> class?</a:t>
            </a:r>
          </a:p>
        </p:txBody>
      </p:sp>
      <p:sp>
        <p:nvSpPr>
          <p:cNvPr id="1818645" name="Text Box 21"/>
          <p:cNvSpPr txBox="1">
            <a:spLocks noChangeArrowheads="1"/>
          </p:cNvSpPr>
          <p:nvPr/>
        </p:nvSpPr>
        <p:spPr bwMode="auto">
          <a:xfrm>
            <a:off x="6394450" y="4505325"/>
            <a:ext cx="2255838" cy="9159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How many problems</a:t>
            </a:r>
          </a:p>
          <a:p>
            <a:r>
              <a:rPr lang="en-US" sz="1800"/>
              <a:t>are in </a:t>
            </a:r>
            <a:r>
              <a:rPr lang="en-US" sz="1800" b="1"/>
              <a:t>NP</a:t>
            </a:r>
            <a:r>
              <a:rPr lang="en-US" sz="1800"/>
              <a:t> but not </a:t>
            </a:r>
          </a:p>
          <a:p>
            <a:r>
              <a:rPr lang="en-US" sz="1800"/>
              <a:t>in </a:t>
            </a:r>
            <a:r>
              <a:rPr lang="en-US" sz="1800" b="1"/>
              <a:t>P</a:t>
            </a:r>
            <a:r>
              <a:rPr lang="en-US" sz="1800">
                <a:sym typeface="Symbol" pitchFamily="18" charset="2"/>
              </a:rPr>
              <a:t>?</a:t>
            </a:r>
          </a:p>
        </p:txBody>
      </p:sp>
      <p:sp>
        <p:nvSpPr>
          <p:cNvPr id="1818646" name="Text Box 22"/>
          <p:cNvSpPr txBox="1">
            <a:spLocks noChangeArrowheads="1"/>
          </p:cNvSpPr>
          <p:nvPr/>
        </p:nvSpPr>
        <p:spPr bwMode="auto">
          <a:xfrm>
            <a:off x="6889750" y="3078163"/>
            <a:ext cx="865188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infinite</a:t>
            </a:r>
          </a:p>
        </p:txBody>
      </p:sp>
      <p:sp>
        <p:nvSpPr>
          <p:cNvPr id="1818647" name="Text Box 23"/>
          <p:cNvSpPr txBox="1">
            <a:spLocks noChangeArrowheads="1"/>
          </p:cNvSpPr>
          <p:nvPr/>
        </p:nvSpPr>
        <p:spPr bwMode="auto">
          <a:xfrm>
            <a:off x="6934200" y="5257800"/>
            <a:ext cx="3302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1818648" name="Text Box 24"/>
          <p:cNvSpPr txBox="1">
            <a:spLocks noChangeArrowheads="1"/>
          </p:cNvSpPr>
          <p:nvPr/>
        </p:nvSpPr>
        <p:spPr bwMode="auto">
          <a:xfrm>
            <a:off x="6992938" y="4232275"/>
            <a:ext cx="8651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infinite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 = NP?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504238" cy="4525963"/>
          </a:xfrm>
        </p:spPr>
        <p:txBody>
          <a:bodyPr>
            <a:normAutofit/>
          </a:bodyPr>
          <a:lstStyle/>
          <a:p>
            <a:r>
              <a:rPr lang="en-US" dirty="0"/>
              <a:t>Is P different from NP: is there a problem in NP that is not also in P</a:t>
            </a:r>
          </a:p>
          <a:p>
            <a:pPr lvl="1"/>
            <a:r>
              <a:rPr lang="en-US" dirty="0"/>
              <a:t>If there is one, there are infinitely many</a:t>
            </a:r>
          </a:p>
          <a:p>
            <a:r>
              <a:rPr lang="en-US" dirty="0"/>
              <a:t>Is the “hardest” problem in NP also in P</a:t>
            </a:r>
          </a:p>
          <a:p>
            <a:pPr lvl="1"/>
            <a:r>
              <a:rPr lang="en-US" dirty="0"/>
              <a:t>If it is, then every problem in NP is also in P</a:t>
            </a:r>
          </a:p>
          <a:p>
            <a:r>
              <a:rPr lang="en-US" dirty="0"/>
              <a:t>The most famous unsolved problem in computer science and math</a:t>
            </a:r>
          </a:p>
          <a:p>
            <a:pPr lvl="1"/>
            <a:r>
              <a:rPr lang="en-US" dirty="0"/>
              <a:t>Listed first on Millennium Prize </a:t>
            </a:r>
            <a:r>
              <a:rPr lang="en-US" dirty="0" smtClean="0"/>
              <a:t>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7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7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7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7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54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NP-Complete Problems</a:t>
            </a:r>
          </a:p>
        </p:txBody>
      </p:sp>
      <p:sp>
        <p:nvSpPr>
          <p:cNvPr id="178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8738"/>
            <a:ext cx="8556625" cy="4797425"/>
          </a:xfrm>
        </p:spPr>
        <p:txBody>
          <a:bodyPr/>
          <a:lstStyle/>
          <a:p>
            <a:r>
              <a:rPr lang="en-US" sz="2800"/>
              <a:t>Easy way to solve by trying all possible guesses</a:t>
            </a:r>
          </a:p>
          <a:p>
            <a:r>
              <a:rPr lang="en-US" sz="2800"/>
              <a:t>If given the “yes” answer, quick (in P) way to check if it is right</a:t>
            </a:r>
          </a:p>
          <a:p>
            <a:r>
              <a:rPr lang="en-US" sz="2800"/>
              <a:t>If given the “no” answer, no quick way to check if it is right</a:t>
            </a:r>
          </a:p>
          <a:p>
            <a:pPr lvl="1"/>
            <a:r>
              <a:rPr lang="en-US" sz="2400"/>
              <a:t>No solution (can’t tell there isn’t one)</a:t>
            </a:r>
          </a:p>
          <a:p>
            <a:pPr lvl="1"/>
            <a:r>
              <a:rPr lang="en-US" sz="2400"/>
              <a:t>No way (can’t tell there isn’t one)</a:t>
            </a:r>
          </a:p>
        </p:txBody>
      </p:sp>
      <p:sp>
        <p:nvSpPr>
          <p:cNvPr id="1788932" name="Text Box 4"/>
          <p:cNvSpPr txBox="1">
            <a:spLocks noChangeArrowheads="1"/>
          </p:cNvSpPr>
          <p:nvPr/>
        </p:nvSpPr>
        <p:spPr bwMode="auto">
          <a:xfrm>
            <a:off x="1116013" y="4719638"/>
            <a:ext cx="7189787" cy="1200329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This part is hard to prove: requires showing you could use a solution to the problem to solve a known NP-Complete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Give up?</a:t>
            </a: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609725"/>
            <a:ext cx="3538538" cy="352583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No way to solve an NP-Complete problem (best known solutions being O</a:t>
            </a:r>
            <a:r>
              <a:rPr lang="en-US">
                <a:latin typeface="Times New Roman" pitchFamily="18" charset="0"/>
              </a:rPr>
              <a:t>(2</a:t>
            </a:r>
            <a:r>
              <a:rPr lang="en-US" i="1" baseline="30000">
                <a:latin typeface="Times New Roman" pitchFamily="18" charset="0"/>
              </a:rPr>
              <a:t>n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/>
              <a:t> for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20 Million)</a:t>
            </a:r>
          </a:p>
        </p:txBody>
      </p:sp>
      <p:graphicFrame>
        <p:nvGraphicFramePr>
          <p:cNvPr id="1809412" name="Object 4"/>
          <p:cNvGraphicFramePr>
            <a:graphicFrameLocks noChangeAspect="1"/>
          </p:cNvGraphicFramePr>
          <p:nvPr/>
        </p:nvGraphicFramePr>
        <p:xfrm>
          <a:off x="3414713" y="1446213"/>
          <a:ext cx="5094287" cy="3679825"/>
        </p:xfrm>
        <a:graphic>
          <a:graphicData uri="http://schemas.openxmlformats.org/presentationml/2006/ole">
            <p:oleObj spid="_x0000_s6146" name="Chart" r:id="rId3" imgW="6619875" imgH="4781702" progId="Excel.Sheet.8">
              <p:embed/>
            </p:oleObj>
          </a:graphicData>
        </a:graphic>
      </p:graphicFrame>
      <p:sp>
        <p:nvSpPr>
          <p:cNvPr id="1809413" name="Text Box 5"/>
          <p:cNvSpPr txBox="1">
            <a:spLocks noChangeArrowheads="1"/>
          </p:cNvSpPr>
          <p:nvPr/>
        </p:nvSpPr>
        <p:spPr bwMode="auto">
          <a:xfrm>
            <a:off x="6772275" y="1887538"/>
            <a:ext cx="514350" cy="550862"/>
          </a:xfrm>
          <a:prstGeom prst="rect">
            <a:avLst/>
          </a:prstGeom>
          <a:solidFill>
            <a:schemeClr val="bg1"/>
          </a:solidFill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2</a:t>
            </a:r>
            <a:r>
              <a:rPr lang="en-US" sz="2800" i="1" baseline="30000">
                <a:latin typeface="Times New Roman" pitchFamily="18" charset="0"/>
              </a:rPr>
              <a:t>n</a:t>
            </a:r>
          </a:p>
        </p:txBody>
      </p:sp>
      <p:sp>
        <p:nvSpPr>
          <p:cNvPr id="1809414" name="Line 6"/>
          <p:cNvSpPr>
            <a:spLocks noChangeShapeType="1"/>
          </p:cNvSpPr>
          <p:nvPr/>
        </p:nvSpPr>
        <p:spPr bwMode="auto">
          <a:xfrm>
            <a:off x="7315200" y="2212975"/>
            <a:ext cx="304800" cy="762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297238" y="2390775"/>
            <a:ext cx="5237162" cy="3175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456613" y="1738313"/>
            <a:ext cx="793750" cy="11906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D60093"/>
                </a:solidFill>
                <a:latin typeface="Arial" charset="0"/>
              </a:rPr>
              <a:t>time </a:t>
            </a:r>
          </a:p>
          <a:p>
            <a:r>
              <a:rPr lang="en-US" sz="1800">
                <a:solidFill>
                  <a:srgbClr val="D60093"/>
                </a:solidFill>
                <a:latin typeface="Arial" charset="0"/>
              </a:rPr>
              <a:t>since </a:t>
            </a:r>
          </a:p>
          <a:p>
            <a:r>
              <a:rPr lang="en-US" sz="1800">
                <a:solidFill>
                  <a:srgbClr val="D60093"/>
                </a:solidFill>
                <a:latin typeface="Arial" charset="0"/>
              </a:rPr>
              <a:t>“Big </a:t>
            </a:r>
          </a:p>
          <a:p>
            <a:r>
              <a:rPr lang="en-US" sz="1800">
                <a:solidFill>
                  <a:srgbClr val="D60093"/>
                </a:solidFill>
                <a:latin typeface="Arial" charset="0"/>
              </a:rPr>
              <a:t>Bang”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evans\Desktop\book\images\7.44x9.68-front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11" y="76200"/>
            <a:ext cx="5049187" cy="6623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252" y="338011"/>
            <a:ext cx="3263440" cy="2442663"/>
          </a:xfrm>
        </p:spPr>
        <p:txBody>
          <a:bodyPr>
            <a:noAutofit/>
          </a:bodyPr>
          <a:lstStyle/>
          <a:p>
            <a:r>
              <a:rPr lang="en-US" sz="5400" dirty="0" smtClean="0"/>
              <a:t>Questions </a:t>
            </a:r>
            <a:br>
              <a:rPr lang="en-US" sz="5400" dirty="0" smtClean="0"/>
            </a:br>
            <a:r>
              <a:rPr lang="en-US" sz="5400" dirty="0" smtClean="0"/>
              <a:t>/ </a:t>
            </a:r>
            <a:br>
              <a:rPr lang="en-US" sz="5400" dirty="0" smtClean="0"/>
            </a:br>
            <a:r>
              <a:rPr lang="en-US" sz="5400" dirty="0" smtClean="0"/>
              <a:t>Plug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4605" y="4126116"/>
            <a:ext cx="6713313" cy="830997"/>
          </a:xfrm>
          <a:prstGeom prst="rect">
            <a:avLst/>
          </a:prstGeom>
          <a:solidFill>
            <a:schemeClr val="bg1"/>
          </a:solidFill>
          <a:effectLst>
            <a:outerShdw blurRad="50800" dist="228600" dir="6840000" sx="102000" sy="102000" algn="r" rotWithShape="0">
              <a:schemeClr val="accent6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prstMaterial="powder"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www.computingbook.org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Computing</a:t>
            </a:r>
          </a:p>
        </p:txBody>
      </p:sp>
      <p:pic>
        <p:nvPicPr>
          <p:cNvPr id="15365" name="Picture 5" descr="cerme"/>
          <p:cNvPicPr>
            <a:picLocks noChangeAspect="1" noChangeArrowheads="1"/>
          </p:cNvPicPr>
          <p:nvPr/>
        </p:nvPicPr>
        <p:blipFill>
          <a:blip r:embed="rId2" cstate="print"/>
          <a:srcRect t="2000"/>
          <a:stretch>
            <a:fillRect/>
          </a:stretch>
        </p:blipFill>
        <p:spPr bwMode="auto">
          <a:xfrm>
            <a:off x="533400" y="1828800"/>
            <a:ext cx="2854325" cy="37338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48859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Computers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01763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Input</a:t>
            </a:r>
          </a:p>
          <a:p>
            <a:pPr lvl="1">
              <a:buNone/>
            </a:pPr>
            <a:r>
              <a:rPr lang="en-US" dirty="0"/>
              <a:t>Without it, we can’t describe a problem</a:t>
            </a:r>
          </a:p>
          <a:p>
            <a:pPr>
              <a:buNone/>
            </a:pPr>
            <a:r>
              <a:rPr lang="en-US" b="1" dirty="0"/>
              <a:t>Output</a:t>
            </a:r>
          </a:p>
          <a:p>
            <a:pPr lvl="1">
              <a:buNone/>
            </a:pPr>
            <a:r>
              <a:rPr lang="en-US" dirty="0"/>
              <a:t>Without it, we can’t get an answer</a:t>
            </a:r>
          </a:p>
          <a:p>
            <a:pPr>
              <a:buNone/>
            </a:pPr>
            <a:r>
              <a:rPr lang="en-US" b="1" dirty="0"/>
              <a:t>Processing</a:t>
            </a:r>
          </a:p>
          <a:p>
            <a:pPr lvl="1">
              <a:buNone/>
            </a:pPr>
            <a:r>
              <a:rPr lang="en-US" dirty="0"/>
              <a:t>Need </a:t>
            </a:r>
            <a:r>
              <a:rPr lang="en-US" dirty="0" smtClean="0"/>
              <a:t>a way </a:t>
            </a:r>
            <a:r>
              <a:rPr lang="en-US" dirty="0"/>
              <a:t>of getting from the input to the output</a:t>
            </a:r>
          </a:p>
          <a:p>
            <a:pPr>
              <a:buNone/>
            </a:pPr>
            <a:r>
              <a:rPr lang="en-US" b="1" dirty="0"/>
              <a:t>Memory</a:t>
            </a:r>
          </a:p>
          <a:p>
            <a:pPr lvl="1">
              <a:buNone/>
            </a:pPr>
            <a:r>
              <a:rPr lang="en-US" dirty="0"/>
              <a:t>Need to keep track of what we are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2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2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Input</a:t>
            </a:r>
          </a:p>
        </p:txBody>
      </p:sp>
      <p:pic>
        <p:nvPicPr>
          <p:cNvPr id="1622019" name="Picture 3" descr="new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3546475"/>
            <a:ext cx="2674938" cy="3105150"/>
          </a:xfrm>
          <a:prstGeom prst="rect">
            <a:avLst/>
          </a:prstGeom>
          <a:noFill/>
        </p:spPr>
      </p:pic>
      <p:pic>
        <p:nvPicPr>
          <p:cNvPr id="1622020" name="Picture 4" descr="04_MouseKey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38" y="3648075"/>
            <a:ext cx="4356100" cy="2921000"/>
          </a:xfrm>
          <a:prstGeom prst="rect">
            <a:avLst/>
          </a:prstGeom>
          <a:noFill/>
        </p:spPr>
      </p:pic>
      <p:sp>
        <p:nvSpPr>
          <p:cNvPr id="1622021" name="Text Box 5"/>
          <p:cNvSpPr txBox="1">
            <a:spLocks noChangeArrowheads="1"/>
          </p:cNvSpPr>
          <p:nvPr/>
        </p:nvSpPr>
        <p:spPr bwMode="auto">
          <a:xfrm>
            <a:off x="3171825" y="6116638"/>
            <a:ext cx="2957513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Engelbart’s mouse and keypad</a:t>
            </a:r>
          </a:p>
        </p:txBody>
      </p:sp>
      <p:pic>
        <p:nvPicPr>
          <p:cNvPr id="1622022" name="Picture 6" descr="IBMPunch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8" y="1322388"/>
            <a:ext cx="3470275" cy="2355850"/>
          </a:xfrm>
          <a:prstGeom prst="rect">
            <a:avLst/>
          </a:prstGeom>
          <a:noFill/>
        </p:spPr>
      </p:pic>
      <p:sp>
        <p:nvSpPr>
          <p:cNvPr id="1622023" name="Text Box 7"/>
          <p:cNvSpPr txBox="1">
            <a:spLocks noChangeArrowheads="1"/>
          </p:cNvSpPr>
          <p:nvPr/>
        </p:nvSpPr>
        <p:spPr bwMode="auto">
          <a:xfrm>
            <a:off x="5530850" y="3111500"/>
            <a:ext cx="1328738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Punch Cards</a:t>
            </a:r>
          </a:p>
        </p:txBody>
      </p:sp>
      <p:pic>
        <p:nvPicPr>
          <p:cNvPr id="1622024" name="Picture 8" descr="samp-altair-BASIC-paper-ta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1296988"/>
            <a:ext cx="3471862" cy="3425825"/>
          </a:xfrm>
          <a:prstGeom prst="rect">
            <a:avLst/>
          </a:prstGeom>
          <a:noFill/>
        </p:spPr>
      </p:pic>
      <p:sp>
        <p:nvSpPr>
          <p:cNvPr id="1622025" name="Text Box 9"/>
          <p:cNvSpPr txBox="1">
            <a:spLocks noChangeArrowheads="1"/>
          </p:cNvSpPr>
          <p:nvPr/>
        </p:nvSpPr>
        <p:spPr bwMode="auto">
          <a:xfrm>
            <a:off x="828675" y="4214813"/>
            <a:ext cx="2946400" cy="36830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Altair BASIC Paper Tape, 1976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2258</Words>
  <Application>Microsoft Office PowerPoint</Application>
  <PresentationFormat>On-screen Show (4:3)</PresentationFormat>
  <Paragraphs>637</Paragraphs>
  <Slides>67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Chart</vt:lpstr>
      <vt:lpstr>What Every Biologist, Chemist, and Poet Should Know about Computer Science</vt:lpstr>
      <vt:lpstr>Biggest Number Game</vt:lpstr>
      <vt:lpstr>Countdown Clock</vt:lpstr>
      <vt:lpstr>What’s so special about computers?</vt:lpstr>
      <vt:lpstr>Toaster Science?</vt:lpstr>
      <vt:lpstr>“Computers” before WWII</vt:lpstr>
      <vt:lpstr>Mechanical Computing</vt:lpstr>
      <vt:lpstr>Modeling Computers</vt:lpstr>
      <vt:lpstr>Modeling Input</vt:lpstr>
      <vt:lpstr>Turing’s Model</vt:lpstr>
      <vt:lpstr>Modeling Pencil and Paper </vt:lpstr>
      <vt:lpstr>Modeling Output</vt:lpstr>
      <vt:lpstr>Modeling Processing (Brains)</vt:lpstr>
      <vt:lpstr>Modeling Processing</vt:lpstr>
      <vt:lpstr>Modeling Processing (Brains)</vt:lpstr>
      <vt:lpstr>Turing’s Model: Turing Machine</vt:lpstr>
      <vt:lpstr>Church-Turing Thesis</vt:lpstr>
      <vt:lpstr>Power of Turing Machine</vt:lpstr>
      <vt:lpstr>Performing Addition</vt:lpstr>
      <vt:lpstr>Addition Program</vt:lpstr>
      <vt:lpstr>Addition, Continued</vt:lpstr>
      <vt:lpstr>Power of Turing Machine</vt:lpstr>
      <vt:lpstr>Universal Machine</vt:lpstr>
      <vt:lpstr>Slide 24</vt:lpstr>
      <vt:lpstr>Universal Computing Machine</vt:lpstr>
      <vt:lpstr>What This Means</vt:lpstr>
      <vt:lpstr>Are there problems computers can’t solve?</vt:lpstr>
      <vt:lpstr>The “Busy Beaver” Game</vt:lpstr>
      <vt:lpstr>Busy Beaver: N = 1</vt:lpstr>
      <vt:lpstr>Slide 30</vt:lpstr>
      <vt:lpstr>Slide 31</vt:lpstr>
      <vt:lpstr>Slide 32</vt:lpstr>
      <vt:lpstr>Busy Beaver Numbers</vt:lpstr>
      <vt:lpstr>Computing Busy Beaver Numbers</vt:lpstr>
      <vt:lpstr>The Halting Problem</vt:lpstr>
      <vt:lpstr>Example</vt:lpstr>
      <vt:lpstr>Example</vt:lpstr>
      <vt:lpstr>Impossibility Proof!</vt:lpstr>
      <vt:lpstr>Impossible to make  Halting Problem Solver</vt:lpstr>
      <vt:lpstr>Busy Beaver is Impossible Too!</vt:lpstr>
      <vt:lpstr>Recap</vt:lpstr>
      <vt:lpstr>Are there problems (real) computers can’t solve?</vt:lpstr>
      <vt:lpstr>Pegboard Problem</vt:lpstr>
      <vt:lpstr>Pegboard Problem</vt:lpstr>
      <vt:lpstr>How much work is the  Pegboard Problem?</vt:lpstr>
      <vt:lpstr>Orders of Growth</vt:lpstr>
      <vt:lpstr>Orders of Growth</vt:lpstr>
      <vt:lpstr>Orders of Growth</vt:lpstr>
      <vt:lpstr>Complexity Class P “Tractable”</vt:lpstr>
      <vt:lpstr>Complexity Class NP</vt:lpstr>
      <vt:lpstr>NP Problems</vt:lpstr>
      <vt:lpstr>Is the Pegboard Problem in P?</vt:lpstr>
      <vt:lpstr>Reading the Genome</vt:lpstr>
      <vt:lpstr>Gene Reading Machines</vt:lpstr>
      <vt:lpstr>Genome Assembly</vt:lpstr>
      <vt:lpstr>Genome Assembly</vt:lpstr>
      <vt:lpstr>Common Superstring</vt:lpstr>
      <vt:lpstr>Common Superstring</vt:lpstr>
      <vt:lpstr>Common Superstring</vt:lpstr>
      <vt:lpstr>Intractable Problems</vt:lpstr>
      <vt:lpstr>Complexity Classes</vt:lpstr>
      <vt:lpstr>Problem Classes if P  NP:</vt:lpstr>
      <vt:lpstr>Problem Classes if P = NP:</vt:lpstr>
      <vt:lpstr>P = NP?</vt:lpstr>
      <vt:lpstr>NP-Complete Problems</vt:lpstr>
      <vt:lpstr>Give up?</vt:lpstr>
      <vt:lpstr>Questions  /  Plug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Languages, Big Ideas, and the Cake of Computing</dc:title>
  <dc:creator>David Evans</dc:creator>
  <cp:lastModifiedBy>David Evans</cp:lastModifiedBy>
  <cp:revision>266</cp:revision>
  <dcterms:created xsi:type="dcterms:W3CDTF">2009-07-08T17:53:22Z</dcterms:created>
  <dcterms:modified xsi:type="dcterms:W3CDTF">2011-04-27T00:10:12Z</dcterms:modified>
</cp:coreProperties>
</file>