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395" r:id="rId2"/>
    <p:sldId id="377" r:id="rId3"/>
    <p:sldId id="384" r:id="rId4"/>
    <p:sldId id="467" r:id="rId5"/>
    <p:sldId id="461" r:id="rId6"/>
    <p:sldId id="465" r:id="rId7"/>
    <p:sldId id="379" r:id="rId8"/>
    <p:sldId id="501" r:id="rId9"/>
    <p:sldId id="470" r:id="rId10"/>
    <p:sldId id="380" r:id="rId11"/>
    <p:sldId id="335" r:id="rId12"/>
    <p:sldId id="338" r:id="rId13"/>
    <p:sldId id="468" r:id="rId14"/>
    <p:sldId id="469" r:id="rId15"/>
    <p:sldId id="340" r:id="rId16"/>
    <p:sldId id="334" r:id="rId17"/>
    <p:sldId id="370" r:id="rId18"/>
    <p:sldId id="488" r:id="rId19"/>
    <p:sldId id="383" r:id="rId20"/>
    <p:sldId id="493" r:id="rId21"/>
    <p:sldId id="498" r:id="rId22"/>
    <p:sldId id="494" r:id="rId23"/>
    <p:sldId id="499" r:id="rId24"/>
    <p:sldId id="474" r:id="rId25"/>
    <p:sldId id="475" r:id="rId26"/>
    <p:sldId id="482" r:id="rId27"/>
    <p:sldId id="495" r:id="rId28"/>
    <p:sldId id="496" r:id="rId29"/>
    <p:sldId id="497" r:id="rId30"/>
    <p:sldId id="502" r:id="rId31"/>
    <p:sldId id="503" r:id="rId32"/>
    <p:sldId id="513" r:id="rId33"/>
    <p:sldId id="462" r:id="rId34"/>
    <p:sldId id="514" r:id="rId35"/>
    <p:sldId id="515" r:id="rId36"/>
    <p:sldId id="508" r:id="rId37"/>
    <p:sldId id="510" r:id="rId38"/>
    <p:sldId id="491" r:id="rId39"/>
    <p:sldId id="490" r:id="rId40"/>
    <p:sldId id="492" r:id="rId41"/>
    <p:sldId id="511" r:id="rId42"/>
    <p:sldId id="504" r:id="rId43"/>
    <p:sldId id="485" r:id="rId44"/>
    <p:sldId id="487" r:id="rId45"/>
    <p:sldId id="480" r:id="rId46"/>
    <p:sldId id="453" r:id="rId47"/>
    <p:sldId id="47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00"/>
    <a:srgbClr val="FFFFFF"/>
    <a:srgbClr val="C0C0C0"/>
    <a:srgbClr val="F8F8F8"/>
    <a:srgbClr val="FF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03" autoAdjust="0"/>
  </p:normalViewPr>
  <p:slideViewPr>
    <p:cSldViewPr>
      <p:cViewPr varScale="1">
        <p:scale>
          <a:sx n="70" d="100"/>
          <a:sy n="70" d="100"/>
        </p:scale>
        <p:origin x="-11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vans\Dropbox\Talks\radford\genom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vans\Dropbox\Talks\radford\genome.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evans\Documents\My%20Dropbox\psi\figures\results-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Cost per Genome</c:v>
                </c:pt>
              </c:strCache>
            </c:strRef>
          </c:tx>
          <c:marker>
            <c:symbol val="diamond"/>
            <c:size val="8"/>
          </c:marker>
          <c:cat>
            <c:numRef>
              <c:f>Sheet1!$A$2:$A$34</c:f>
              <c:numCache>
                <c:formatCode>mmmm\-yyyy</c:formatCode>
                <c:ptCount val="33"/>
                <c:pt idx="0">
                  <c:v>37164</c:v>
                </c:pt>
                <c:pt idx="1">
                  <c:v>37346</c:v>
                </c:pt>
                <c:pt idx="2">
                  <c:v>37529</c:v>
                </c:pt>
                <c:pt idx="3">
                  <c:v>37711</c:v>
                </c:pt>
                <c:pt idx="4" formatCode="mmm\ yyyy">
                  <c:v>37925</c:v>
                </c:pt>
                <c:pt idx="5" formatCode="mmm\ yyyy">
                  <c:v>38017</c:v>
                </c:pt>
                <c:pt idx="6" formatCode="mmm\ yyyy">
                  <c:v>38107</c:v>
                </c:pt>
                <c:pt idx="7" formatCode="mmm\ yyyy">
                  <c:v>38199</c:v>
                </c:pt>
                <c:pt idx="8" formatCode="mmm\ yyyy">
                  <c:v>38291</c:v>
                </c:pt>
                <c:pt idx="9" formatCode="mmm\ yyyy">
                  <c:v>38383</c:v>
                </c:pt>
                <c:pt idx="10" formatCode="mmm\ yyyy">
                  <c:v>38472</c:v>
                </c:pt>
                <c:pt idx="11" formatCode="mmm\ yyyy">
                  <c:v>38564</c:v>
                </c:pt>
                <c:pt idx="12" formatCode="mmm\ yyyy">
                  <c:v>38656</c:v>
                </c:pt>
                <c:pt idx="13" formatCode="mmm\ yyyy">
                  <c:v>38748</c:v>
                </c:pt>
                <c:pt idx="14" formatCode="mmm\ yyyy">
                  <c:v>38837</c:v>
                </c:pt>
                <c:pt idx="15" formatCode="mmm\ yyyy">
                  <c:v>38929</c:v>
                </c:pt>
                <c:pt idx="16" formatCode="mmm\ yyyy">
                  <c:v>39021</c:v>
                </c:pt>
                <c:pt idx="17" formatCode="mmm\ yyyy">
                  <c:v>39113</c:v>
                </c:pt>
                <c:pt idx="18" formatCode="mmm\ yyyy">
                  <c:v>39202</c:v>
                </c:pt>
                <c:pt idx="19" formatCode="mmm\ yyyy">
                  <c:v>39294</c:v>
                </c:pt>
                <c:pt idx="20" formatCode="mmm\ yyyy">
                  <c:v>39386</c:v>
                </c:pt>
                <c:pt idx="21" formatCode="mmm\ yyyy">
                  <c:v>39478</c:v>
                </c:pt>
                <c:pt idx="22" formatCode="mmm\ yyyy">
                  <c:v>39568</c:v>
                </c:pt>
                <c:pt idx="23" formatCode="mmm\ yyyy">
                  <c:v>39660</c:v>
                </c:pt>
                <c:pt idx="24" formatCode="mmm\ yyyy">
                  <c:v>39752</c:v>
                </c:pt>
                <c:pt idx="25" formatCode="mmm\ yyyy">
                  <c:v>39844</c:v>
                </c:pt>
                <c:pt idx="26" formatCode="mmm\ yyyy">
                  <c:v>39933</c:v>
                </c:pt>
                <c:pt idx="27" formatCode="mmm\ yyyy">
                  <c:v>40025</c:v>
                </c:pt>
                <c:pt idx="28" formatCode="mmm\ yyyy">
                  <c:v>40117</c:v>
                </c:pt>
                <c:pt idx="29" formatCode="mmm\ yyyy">
                  <c:v>40209</c:v>
                </c:pt>
                <c:pt idx="30" formatCode="mmm\ yyyy">
                  <c:v>40298</c:v>
                </c:pt>
                <c:pt idx="31" formatCode="mmm\ yyyy">
                  <c:v>40390</c:v>
                </c:pt>
                <c:pt idx="32" formatCode="mmm\ yyyy">
                  <c:v>40482</c:v>
                </c:pt>
              </c:numCache>
            </c:numRef>
          </c:cat>
          <c:val>
            <c:numRef>
              <c:f>Sheet1!$B$2:$B$22</c:f>
              <c:numCache>
                <c:formatCode>_("$"* #,##0_);_("$"* \(#,##0\);_("$"* "-"??_);_(@_)</c:formatCode>
                <c:ptCount val="21"/>
                <c:pt idx="0">
                  <c:v>95263071.922753572</c:v>
                </c:pt>
                <c:pt idx="1">
                  <c:v>70175437.415747836</c:v>
                </c:pt>
                <c:pt idx="2">
                  <c:v>61448421.502537832</c:v>
                </c:pt>
                <c:pt idx="3">
                  <c:v>53751684.077380426</c:v>
                </c:pt>
                <c:pt idx="4">
                  <c:v>40157554.230323397</c:v>
                </c:pt>
                <c:pt idx="5">
                  <c:v>28780376.206324257</c:v>
                </c:pt>
                <c:pt idx="6">
                  <c:v>20442576.140845843</c:v>
                </c:pt>
                <c:pt idx="7">
                  <c:v>19934345.735188048</c:v>
                </c:pt>
                <c:pt idx="8">
                  <c:v>18519312.163625963</c:v>
                </c:pt>
                <c:pt idx="9">
                  <c:v>17534969.561815109</c:v>
                </c:pt>
                <c:pt idx="10">
                  <c:v>16159699.438085223</c:v>
                </c:pt>
                <c:pt idx="11">
                  <c:v>16180224.104398541</c:v>
                </c:pt>
                <c:pt idx="12">
                  <c:v>13801124.193906741</c:v>
                </c:pt>
                <c:pt idx="13">
                  <c:v>12585658.901177494</c:v>
                </c:pt>
                <c:pt idx="14">
                  <c:v>11732534.520223875</c:v>
                </c:pt>
                <c:pt idx="15">
                  <c:v>11455315.221123463</c:v>
                </c:pt>
                <c:pt idx="16">
                  <c:v>10474556.361047938</c:v>
                </c:pt>
                <c:pt idx="17">
                  <c:v>9408738.909724161</c:v>
                </c:pt>
                <c:pt idx="18">
                  <c:v>9047002.969120523</c:v>
                </c:pt>
                <c:pt idx="19">
                  <c:v>8927342.142801797</c:v>
                </c:pt>
                <c:pt idx="20">
                  <c:v>7147571.3884828947</c:v>
                </c:pt>
              </c:numCache>
            </c:numRef>
          </c:val>
        </c:ser>
        <c:ser>
          <c:idx val="1"/>
          <c:order val="1"/>
          <c:tx>
            <c:strRef>
              <c:f>Sheet1!$C$1</c:f>
              <c:strCache>
                <c:ptCount val="1"/>
                <c:pt idx="0">
                  <c:v>Moore's Law</c:v>
                </c:pt>
              </c:strCache>
            </c:strRef>
          </c:tx>
          <c:spPr>
            <a:ln>
              <a:solidFill>
                <a:schemeClr val="bg1">
                  <a:lumMod val="50000"/>
                </a:schemeClr>
              </a:solidFill>
              <a:prstDash val="sysDash"/>
            </a:ln>
          </c:spPr>
          <c:marker>
            <c:symbol val="none"/>
          </c:marker>
          <c:cat>
            <c:numRef>
              <c:f>Sheet1!$A$2:$A$34</c:f>
              <c:numCache>
                <c:formatCode>mmmm\-yyyy</c:formatCode>
                <c:ptCount val="33"/>
                <c:pt idx="0">
                  <c:v>37164</c:v>
                </c:pt>
                <c:pt idx="1">
                  <c:v>37346</c:v>
                </c:pt>
                <c:pt idx="2">
                  <c:v>37529</c:v>
                </c:pt>
                <c:pt idx="3">
                  <c:v>37711</c:v>
                </c:pt>
                <c:pt idx="4" formatCode="mmm\ yyyy">
                  <c:v>37925</c:v>
                </c:pt>
                <c:pt idx="5" formatCode="mmm\ yyyy">
                  <c:v>38017</c:v>
                </c:pt>
                <c:pt idx="6" formatCode="mmm\ yyyy">
                  <c:v>38107</c:v>
                </c:pt>
                <c:pt idx="7" formatCode="mmm\ yyyy">
                  <c:v>38199</c:v>
                </c:pt>
                <c:pt idx="8" formatCode="mmm\ yyyy">
                  <c:v>38291</c:v>
                </c:pt>
                <c:pt idx="9" formatCode="mmm\ yyyy">
                  <c:v>38383</c:v>
                </c:pt>
                <c:pt idx="10" formatCode="mmm\ yyyy">
                  <c:v>38472</c:v>
                </c:pt>
                <c:pt idx="11" formatCode="mmm\ yyyy">
                  <c:v>38564</c:v>
                </c:pt>
                <c:pt idx="12" formatCode="mmm\ yyyy">
                  <c:v>38656</c:v>
                </c:pt>
                <c:pt idx="13" formatCode="mmm\ yyyy">
                  <c:v>38748</c:v>
                </c:pt>
                <c:pt idx="14" formatCode="mmm\ yyyy">
                  <c:v>38837</c:v>
                </c:pt>
                <c:pt idx="15" formatCode="mmm\ yyyy">
                  <c:v>38929</c:v>
                </c:pt>
                <c:pt idx="16" formatCode="mmm\ yyyy">
                  <c:v>39021</c:v>
                </c:pt>
                <c:pt idx="17" formatCode="mmm\ yyyy">
                  <c:v>39113</c:v>
                </c:pt>
                <c:pt idx="18" formatCode="mmm\ yyyy">
                  <c:v>39202</c:v>
                </c:pt>
                <c:pt idx="19" formatCode="mmm\ yyyy">
                  <c:v>39294</c:v>
                </c:pt>
                <c:pt idx="20" formatCode="mmm\ yyyy">
                  <c:v>39386</c:v>
                </c:pt>
                <c:pt idx="21" formatCode="mmm\ yyyy">
                  <c:v>39478</c:v>
                </c:pt>
                <c:pt idx="22" formatCode="mmm\ yyyy">
                  <c:v>39568</c:v>
                </c:pt>
                <c:pt idx="23" formatCode="mmm\ yyyy">
                  <c:v>39660</c:v>
                </c:pt>
                <c:pt idx="24" formatCode="mmm\ yyyy">
                  <c:v>39752</c:v>
                </c:pt>
                <c:pt idx="25" formatCode="mmm\ yyyy">
                  <c:v>39844</c:v>
                </c:pt>
                <c:pt idx="26" formatCode="mmm\ yyyy">
                  <c:v>39933</c:v>
                </c:pt>
                <c:pt idx="27" formatCode="mmm\ yyyy">
                  <c:v>40025</c:v>
                </c:pt>
                <c:pt idx="28" formatCode="mmm\ yyyy">
                  <c:v>40117</c:v>
                </c:pt>
                <c:pt idx="29" formatCode="mmm\ yyyy">
                  <c:v>40209</c:v>
                </c:pt>
                <c:pt idx="30" formatCode="mmm\ yyyy">
                  <c:v>40298</c:v>
                </c:pt>
                <c:pt idx="31" formatCode="mmm\ yyyy">
                  <c:v>40390</c:v>
                </c:pt>
                <c:pt idx="32" formatCode="mmm\ yyyy">
                  <c:v>40482</c:v>
                </c:pt>
              </c:numCache>
            </c:numRef>
          </c:cat>
          <c:val>
            <c:numRef>
              <c:f>Sheet1!$C$2:$C$34</c:f>
              <c:numCache>
                <c:formatCode>_("$"* #,##0.00_);_("$"* \(#,##0.00\);_("$"* "-"??_);_(@_)</c:formatCode>
                <c:ptCount val="33"/>
                <c:pt idx="0" formatCode="_(&quot;$&quot;* #,##0_);_(&quot;$&quot;* \(#,##0\);_(&quot;$&quot;* &quot;-&quot;??_);_(@_)">
                  <c:v>95263071.922753572</c:v>
                </c:pt>
                <c:pt idx="1">
                  <c:v>75754073.294575617</c:v>
                </c:pt>
                <c:pt idx="2">
                  <c:v>60164120.325332016</c:v>
                </c:pt>
                <c:pt idx="3">
                  <c:v>47843063.307097293</c:v>
                </c:pt>
                <c:pt idx="4">
                  <c:v>36534733.147501551</c:v>
                </c:pt>
                <c:pt idx="5">
                  <c:v>32559050.418614537</c:v>
                </c:pt>
                <c:pt idx="6">
                  <c:v>29089561.445906147</c:v>
                </c:pt>
                <c:pt idx="7">
                  <c:v>25924056.81324688</c:v>
                </c:pt>
                <c:pt idx="8">
                  <c:v>23103020.061205868</c:v>
                </c:pt>
                <c:pt idx="9">
                  <c:v>20588966.448944949</c:v>
                </c:pt>
                <c:pt idx="10">
                  <c:v>18418311.59731625</c:v>
                </c:pt>
                <c:pt idx="11">
                  <c:v>16414044.506680138</c:v>
                </c:pt>
                <c:pt idx="12">
                  <c:v>14627880.283366133</c:v>
                </c:pt>
                <c:pt idx="13">
                  <c:v>13036085.134130659</c:v>
                </c:pt>
                <c:pt idx="14">
                  <c:v>11661715.929497959</c:v>
                </c:pt>
                <c:pt idx="15">
                  <c:v>10392696.598689986</c:v>
                </c:pt>
                <c:pt idx="16">
                  <c:v>9261771.015980484</c:v>
                </c:pt>
                <c:pt idx="17">
                  <c:v>8253911.9214996304</c:v>
                </c:pt>
                <c:pt idx="18">
                  <c:v>7383717.9755457742</c:v>
                </c:pt>
                <c:pt idx="19">
                  <c:v>6580227.2284850534</c:v>
                </c:pt>
                <c:pt idx="20">
                  <c:v>5864171.7522120671</c:v>
                </c:pt>
                <c:pt idx="21">
                  <c:v>5226036.9050141815</c:v>
                </c:pt>
                <c:pt idx="22">
                  <c:v>4669150.9645523597</c:v>
                </c:pt>
                <c:pt idx="23">
                  <c:v>4161057.3985369205</c:v>
                </c:pt>
                <c:pt idx="24">
                  <c:v>3708254.1998251197</c:v>
                </c:pt>
                <c:pt idx="25">
                  <c:v>3304724.7114052507</c:v>
                </c:pt>
                <c:pt idx="26">
                  <c:v>2956313.9863745882</c:v>
                </c:pt>
                <c:pt idx="27">
                  <c:v>2634610.0776763968</c:v>
                </c:pt>
                <c:pt idx="28">
                  <c:v>2347913.7511730227</c:v>
                </c:pt>
                <c:pt idx="29">
                  <c:v>2092415.507576487</c:v>
                </c:pt>
                <c:pt idx="30">
                  <c:v>1871816.1936475048</c:v>
                </c:pt>
                <c:pt idx="31">
                  <c:v>1668126.5352971628</c:v>
                </c:pt>
                <c:pt idx="32">
                  <c:v>1486602.2354150789</c:v>
                </c:pt>
              </c:numCache>
            </c:numRef>
          </c:val>
        </c:ser>
        <c:marker val="1"/>
        <c:axId val="100788096"/>
        <c:axId val="100789632"/>
      </c:lineChart>
      <c:dateAx>
        <c:axId val="100788096"/>
        <c:scaling>
          <c:orientation val="minMax"/>
        </c:scaling>
        <c:axPos val="b"/>
        <c:numFmt formatCode="mmm\ yyyy" sourceLinked="0"/>
        <c:tickLblPos val="nextTo"/>
        <c:txPr>
          <a:bodyPr/>
          <a:lstStyle/>
          <a:p>
            <a:pPr>
              <a:defRPr sz="1600"/>
            </a:pPr>
            <a:endParaRPr lang="en-US"/>
          </a:p>
        </c:txPr>
        <c:crossAx val="100789632"/>
        <c:crosses val="autoZero"/>
        <c:auto val="1"/>
        <c:lblOffset val="100"/>
      </c:dateAx>
      <c:valAx>
        <c:axId val="100789632"/>
        <c:scaling>
          <c:logBase val="10"/>
          <c:orientation val="minMax"/>
          <c:min val="10000"/>
        </c:scaling>
        <c:axPos val="l"/>
        <c:majorGridlines/>
        <c:numFmt formatCode="_(&quot;$&quot;* #,##0_);_(&quot;$&quot;* \(#,##0\);_(&quot;$&quot;* &quot;-&quot;??_);_(@_)" sourceLinked="1"/>
        <c:tickLblPos val="nextTo"/>
        <c:txPr>
          <a:bodyPr/>
          <a:lstStyle/>
          <a:p>
            <a:pPr>
              <a:defRPr sz="1600"/>
            </a:pPr>
            <a:endParaRPr lang="en-US"/>
          </a:p>
        </c:txPr>
        <c:crossAx val="10078809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Cost per Genome</c:v>
                </c:pt>
              </c:strCache>
            </c:strRef>
          </c:tx>
          <c:marker>
            <c:symbol val="diamond"/>
            <c:size val="8"/>
          </c:marker>
          <c:cat>
            <c:numRef>
              <c:f>Sheet1!$A$2:$A$34</c:f>
              <c:numCache>
                <c:formatCode>mmmm\-yyyy</c:formatCode>
                <c:ptCount val="33"/>
                <c:pt idx="0">
                  <c:v>37164</c:v>
                </c:pt>
                <c:pt idx="1">
                  <c:v>37346</c:v>
                </c:pt>
                <c:pt idx="2">
                  <c:v>37529</c:v>
                </c:pt>
                <c:pt idx="3">
                  <c:v>37711</c:v>
                </c:pt>
                <c:pt idx="4" formatCode="mmm\ yyyy">
                  <c:v>37925</c:v>
                </c:pt>
                <c:pt idx="5" formatCode="mmm\ yyyy">
                  <c:v>38017</c:v>
                </c:pt>
                <c:pt idx="6" formatCode="mmm\ yyyy">
                  <c:v>38107</c:v>
                </c:pt>
                <c:pt idx="7" formatCode="mmm\ yyyy">
                  <c:v>38199</c:v>
                </c:pt>
                <c:pt idx="8" formatCode="mmm\ yyyy">
                  <c:v>38291</c:v>
                </c:pt>
                <c:pt idx="9" formatCode="mmm\ yyyy">
                  <c:v>38383</c:v>
                </c:pt>
                <c:pt idx="10" formatCode="mmm\ yyyy">
                  <c:v>38472</c:v>
                </c:pt>
                <c:pt idx="11" formatCode="mmm\ yyyy">
                  <c:v>38564</c:v>
                </c:pt>
                <c:pt idx="12" formatCode="mmm\ yyyy">
                  <c:v>38656</c:v>
                </c:pt>
                <c:pt idx="13" formatCode="mmm\ yyyy">
                  <c:v>38748</c:v>
                </c:pt>
                <c:pt idx="14" formatCode="mmm\ yyyy">
                  <c:v>38837</c:v>
                </c:pt>
                <c:pt idx="15" formatCode="mmm\ yyyy">
                  <c:v>38929</c:v>
                </c:pt>
                <c:pt idx="16" formatCode="mmm\ yyyy">
                  <c:v>39021</c:v>
                </c:pt>
                <c:pt idx="17" formatCode="mmm\ yyyy">
                  <c:v>39113</c:v>
                </c:pt>
                <c:pt idx="18" formatCode="mmm\ yyyy">
                  <c:v>39202</c:v>
                </c:pt>
                <c:pt idx="19" formatCode="mmm\ yyyy">
                  <c:v>39294</c:v>
                </c:pt>
                <c:pt idx="20" formatCode="mmm\ yyyy">
                  <c:v>39386</c:v>
                </c:pt>
                <c:pt idx="21" formatCode="mmm\ yyyy">
                  <c:v>39478</c:v>
                </c:pt>
                <c:pt idx="22" formatCode="mmm\ yyyy">
                  <c:v>39568</c:v>
                </c:pt>
                <c:pt idx="23" formatCode="mmm\ yyyy">
                  <c:v>39660</c:v>
                </c:pt>
                <c:pt idx="24" formatCode="mmm\ yyyy">
                  <c:v>39752</c:v>
                </c:pt>
                <c:pt idx="25" formatCode="mmm\ yyyy">
                  <c:v>39844</c:v>
                </c:pt>
                <c:pt idx="26" formatCode="mmm\ yyyy">
                  <c:v>39933</c:v>
                </c:pt>
                <c:pt idx="27" formatCode="mmm\ yyyy">
                  <c:v>40025</c:v>
                </c:pt>
                <c:pt idx="28" formatCode="mmm\ yyyy">
                  <c:v>40117</c:v>
                </c:pt>
                <c:pt idx="29" formatCode="mmm\ yyyy">
                  <c:v>40209</c:v>
                </c:pt>
                <c:pt idx="30" formatCode="mmm\ yyyy">
                  <c:v>40298</c:v>
                </c:pt>
                <c:pt idx="31" formatCode="mmm\ yyyy">
                  <c:v>40390</c:v>
                </c:pt>
                <c:pt idx="32" formatCode="mmm\ yyyy">
                  <c:v>40482</c:v>
                </c:pt>
              </c:numCache>
            </c:numRef>
          </c:cat>
          <c:val>
            <c:numRef>
              <c:f>Sheet1!$B$2:$B$34</c:f>
              <c:numCache>
                <c:formatCode>_("$"* #,##0_);_("$"* \(#,##0\);_("$"* "-"??_);_(@_)</c:formatCode>
                <c:ptCount val="33"/>
                <c:pt idx="0">
                  <c:v>95263071.922753572</c:v>
                </c:pt>
                <c:pt idx="1">
                  <c:v>70175437.415747836</c:v>
                </c:pt>
                <c:pt idx="2">
                  <c:v>61448421.502537832</c:v>
                </c:pt>
                <c:pt idx="3">
                  <c:v>53751684.077380426</c:v>
                </c:pt>
                <c:pt idx="4">
                  <c:v>40157554.230323397</c:v>
                </c:pt>
                <c:pt idx="5">
                  <c:v>28780376.206324257</c:v>
                </c:pt>
                <c:pt idx="6">
                  <c:v>20442576.140845843</c:v>
                </c:pt>
                <c:pt idx="7">
                  <c:v>19934345.735188048</c:v>
                </c:pt>
                <c:pt idx="8">
                  <c:v>18519312.163625963</c:v>
                </c:pt>
                <c:pt idx="9">
                  <c:v>17534969.561815109</c:v>
                </c:pt>
                <c:pt idx="10">
                  <c:v>16159699.438085223</c:v>
                </c:pt>
                <c:pt idx="11">
                  <c:v>16180224.104398541</c:v>
                </c:pt>
                <c:pt idx="12">
                  <c:v>13801124.193906741</c:v>
                </c:pt>
                <c:pt idx="13">
                  <c:v>12585658.901177494</c:v>
                </c:pt>
                <c:pt idx="14">
                  <c:v>11732534.520223875</c:v>
                </c:pt>
                <c:pt idx="15">
                  <c:v>11455315.221123463</c:v>
                </c:pt>
                <c:pt idx="16">
                  <c:v>10474556.361047938</c:v>
                </c:pt>
                <c:pt idx="17">
                  <c:v>9408738.909724161</c:v>
                </c:pt>
                <c:pt idx="18">
                  <c:v>9047002.969120523</c:v>
                </c:pt>
                <c:pt idx="19">
                  <c:v>8927342.142801797</c:v>
                </c:pt>
                <c:pt idx="20">
                  <c:v>7147571.3884828947</c:v>
                </c:pt>
                <c:pt idx="21">
                  <c:v>3063819.9893069034</c:v>
                </c:pt>
                <c:pt idx="22">
                  <c:v>1352982.2289679046</c:v>
                </c:pt>
                <c:pt idx="23">
                  <c:v>752079.90221002302</c:v>
                </c:pt>
                <c:pt idx="24">
                  <c:v>342502.06021790468</c:v>
                </c:pt>
                <c:pt idx="25">
                  <c:v>232735.43774306407</c:v>
                </c:pt>
                <c:pt idx="26">
                  <c:v>154713.5990722806</c:v>
                </c:pt>
                <c:pt idx="27">
                  <c:v>108065.13943785356</c:v>
                </c:pt>
                <c:pt idx="28">
                  <c:v>70333.334424159009</c:v>
                </c:pt>
                <c:pt idx="29">
                  <c:v>46774.272829412592</c:v>
                </c:pt>
                <c:pt idx="30">
                  <c:v>31512.039542536051</c:v>
                </c:pt>
                <c:pt idx="31">
                  <c:v>31124.96073757426</c:v>
                </c:pt>
                <c:pt idx="32">
                  <c:v>29091.733745450718</c:v>
                </c:pt>
              </c:numCache>
            </c:numRef>
          </c:val>
        </c:ser>
        <c:ser>
          <c:idx val="1"/>
          <c:order val="1"/>
          <c:tx>
            <c:strRef>
              <c:f>Sheet1!$C$1</c:f>
              <c:strCache>
                <c:ptCount val="1"/>
                <c:pt idx="0">
                  <c:v>Moore's Law</c:v>
                </c:pt>
              </c:strCache>
            </c:strRef>
          </c:tx>
          <c:spPr>
            <a:ln>
              <a:solidFill>
                <a:schemeClr val="bg1">
                  <a:lumMod val="50000"/>
                </a:schemeClr>
              </a:solidFill>
              <a:prstDash val="sysDash"/>
            </a:ln>
          </c:spPr>
          <c:marker>
            <c:symbol val="none"/>
          </c:marker>
          <c:cat>
            <c:numRef>
              <c:f>Sheet1!$A$2:$A$34</c:f>
              <c:numCache>
                <c:formatCode>mmmm\-yyyy</c:formatCode>
                <c:ptCount val="33"/>
                <c:pt idx="0">
                  <c:v>37164</c:v>
                </c:pt>
                <c:pt idx="1">
                  <c:v>37346</c:v>
                </c:pt>
                <c:pt idx="2">
                  <c:v>37529</c:v>
                </c:pt>
                <c:pt idx="3">
                  <c:v>37711</c:v>
                </c:pt>
                <c:pt idx="4" formatCode="mmm\ yyyy">
                  <c:v>37925</c:v>
                </c:pt>
                <c:pt idx="5" formatCode="mmm\ yyyy">
                  <c:v>38017</c:v>
                </c:pt>
                <c:pt idx="6" formatCode="mmm\ yyyy">
                  <c:v>38107</c:v>
                </c:pt>
                <c:pt idx="7" formatCode="mmm\ yyyy">
                  <c:v>38199</c:v>
                </c:pt>
                <c:pt idx="8" formatCode="mmm\ yyyy">
                  <c:v>38291</c:v>
                </c:pt>
                <c:pt idx="9" formatCode="mmm\ yyyy">
                  <c:v>38383</c:v>
                </c:pt>
                <c:pt idx="10" formatCode="mmm\ yyyy">
                  <c:v>38472</c:v>
                </c:pt>
                <c:pt idx="11" formatCode="mmm\ yyyy">
                  <c:v>38564</c:v>
                </c:pt>
                <c:pt idx="12" formatCode="mmm\ yyyy">
                  <c:v>38656</c:v>
                </c:pt>
                <c:pt idx="13" formatCode="mmm\ yyyy">
                  <c:v>38748</c:v>
                </c:pt>
                <c:pt idx="14" formatCode="mmm\ yyyy">
                  <c:v>38837</c:v>
                </c:pt>
                <c:pt idx="15" formatCode="mmm\ yyyy">
                  <c:v>38929</c:v>
                </c:pt>
                <c:pt idx="16" formatCode="mmm\ yyyy">
                  <c:v>39021</c:v>
                </c:pt>
                <c:pt idx="17" formatCode="mmm\ yyyy">
                  <c:v>39113</c:v>
                </c:pt>
                <c:pt idx="18" formatCode="mmm\ yyyy">
                  <c:v>39202</c:v>
                </c:pt>
                <c:pt idx="19" formatCode="mmm\ yyyy">
                  <c:v>39294</c:v>
                </c:pt>
                <c:pt idx="20" formatCode="mmm\ yyyy">
                  <c:v>39386</c:v>
                </c:pt>
                <c:pt idx="21" formatCode="mmm\ yyyy">
                  <c:v>39478</c:v>
                </c:pt>
                <c:pt idx="22" formatCode="mmm\ yyyy">
                  <c:v>39568</c:v>
                </c:pt>
                <c:pt idx="23" formatCode="mmm\ yyyy">
                  <c:v>39660</c:v>
                </c:pt>
                <c:pt idx="24" formatCode="mmm\ yyyy">
                  <c:v>39752</c:v>
                </c:pt>
                <c:pt idx="25" formatCode="mmm\ yyyy">
                  <c:v>39844</c:v>
                </c:pt>
                <c:pt idx="26" formatCode="mmm\ yyyy">
                  <c:v>39933</c:v>
                </c:pt>
                <c:pt idx="27" formatCode="mmm\ yyyy">
                  <c:v>40025</c:v>
                </c:pt>
                <c:pt idx="28" formatCode="mmm\ yyyy">
                  <c:v>40117</c:v>
                </c:pt>
                <c:pt idx="29" formatCode="mmm\ yyyy">
                  <c:v>40209</c:v>
                </c:pt>
                <c:pt idx="30" formatCode="mmm\ yyyy">
                  <c:v>40298</c:v>
                </c:pt>
                <c:pt idx="31" formatCode="mmm\ yyyy">
                  <c:v>40390</c:v>
                </c:pt>
                <c:pt idx="32" formatCode="mmm\ yyyy">
                  <c:v>40482</c:v>
                </c:pt>
              </c:numCache>
            </c:numRef>
          </c:cat>
          <c:val>
            <c:numRef>
              <c:f>Sheet1!$C$2:$C$34</c:f>
              <c:numCache>
                <c:formatCode>_("$"* #,##0.00_);_("$"* \(#,##0.00\);_("$"* "-"??_);_(@_)</c:formatCode>
                <c:ptCount val="33"/>
                <c:pt idx="0" formatCode="_(&quot;$&quot;* #,##0_);_(&quot;$&quot;* \(#,##0\);_(&quot;$&quot;* &quot;-&quot;??_);_(@_)">
                  <c:v>95263071.922753572</c:v>
                </c:pt>
                <c:pt idx="1">
                  <c:v>75754073.294575617</c:v>
                </c:pt>
                <c:pt idx="2">
                  <c:v>60164120.325332016</c:v>
                </c:pt>
                <c:pt idx="3">
                  <c:v>47843063.307097293</c:v>
                </c:pt>
                <c:pt idx="4">
                  <c:v>36534733.147501551</c:v>
                </c:pt>
                <c:pt idx="5">
                  <c:v>32559050.418614537</c:v>
                </c:pt>
                <c:pt idx="6">
                  <c:v>29089561.445906147</c:v>
                </c:pt>
                <c:pt idx="7">
                  <c:v>25924056.81324688</c:v>
                </c:pt>
                <c:pt idx="8">
                  <c:v>23103020.061205868</c:v>
                </c:pt>
                <c:pt idx="9">
                  <c:v>20588966.448944949</c:v>
                </c:pt>
                <c:pt idx="10">
                  <c:v>18418311.59731625</c:v>
                </c:pt>
                <c:pt idx="11">
                  <c:v>16414044.506680138</c:v>
                </c:pt>
                <c:pt idx="12">
                  <c:v>14627880.283366133</c:v>
                </c:pt>
                <c:pt idx="13">
                  <c:v>13036085.134130659</c:v>
                </c:pt>
                <c:pt idx="14">
                  <c:v>11661715.929497959</c:v>
                </c:pt>
                <c:pt idx="15">
                  <c:v>10392696.598689986</c:v>
                </c:pt>
                <c:pt idx="16">
                  <c:v>9261771.015980484</c:v>
                </c:pt>
                <c:pt idx="17">
                  <c:v>8253911.9214996304</c:v>
                </c:pt>
                <c:pt idx="18">
                  <c:v>7383717.9755457742</c:v>
                </c:pt>
                <c:pt idx="19">
                  <c:v>6580227.2284850534</c:v>
                </c:pt>
                <c:pt idx="20">
                  <c:v>5864171.7522120671</c:v>
                </c:pt>
                <c:pt idx="21">
                  <c:v>5226036.9050141815</c:v>
                </c:pt>
                <c:pt idx="22">
                  <c:v>4669150.9645523597</c:v>
                </c:pt>
                <c:pt idx="23">
                  <c:v>4161057.3985369205</c:v>
                </c:pt>
                <c:pt idx="24">
                  <c:v>3708254.1998251197</c:v>
                </c:pt>
                <c:pt idx="25">
                  <c:v>3304724.7114052507</c:v>
                </c:pt>
                <c:pt idx="26">
                  <c:v>2956313.9863745882</c:v>
                </c:pt>
                <c:pt idx="27">
                  <c:v>2634610.0776763968</c:v>
                </c:pt>
                <c:pt idx="28">
                  <c:v>2347913.7511730227</c:v>
                </c:pt>
                <c:pt idx="29">
                  <c:v>2092415.507576487</c:v>
                </c:pt>
                <c:pt idx="30">
                  <c:v>1871816.1936475048</c:v>
                </c:pt>
                <c:pt idx="31">
                  <c:v>1668126.5352971628</c:v>
                </c:pt>
                <c:pt idx="32">
                  <c:v>1486602.2354150789</c:v>
                </c:pt>
              </c:numCache>
            </c:numRef>
          </c:val>
        </c:ser>
        <c:marker val="1"/>
        <c:axId val="100894592"/>
        <c:axId val="100896128"/>
      </c:lineChart>
      <c:dateAx>
        <c:axId val="100894592"/>
        <c:scaling>
          <c:orientation val="minMax"/>
        </c:scaling>
        <c:axPos val="b"/>
        <c:numFmt formatCode="mmm\ yyyy" sourceLinked="0"/>
        <c:tickLblPos val="nextTo"/>
        <c:txPr>
          <a:bodyPr/>
          <a:lstStyle/>
          <a:p>
            <a:pPr>
              <a:defRPr sz="1600"/>
            </a:pPr>
            <a:endParaRPr lang="en-US"/>
          </a:p>
        </c:txPr>
        <c:crossAx val="100896128"/>
        <c:crosses val="autoZero"/>
        <c:auto val="1"/>
        <c:lblOffset val="100"/>
      </c:dateAx>
      <c:valAx>
        <c:axId val="100896128"/>
        <c:scaling>
          <c:logBase val="10"/>
          <c:orientation val="minMax"/>
          <c:min val="10000"/>
        </c:scaling>
        <c:axPos val="l"/>
        <c:majorGridlines/>
        <c:numFmt formatCode="_(&quot;$&quot;* #,##0_);_(&quot;$&quot;* \(#,##0\);_(&quot;$&quot;* &quot;-&quot;??_);_(@_)" sourceLinked="1"/>
        <c:tickLblPos val="nextTo"/>
        <c:txPr>
          <a:bodyPr/>
          <a:lstStyle/>
          <a:p>
            <a:pPr>
              <a:defRPr sz="1600"/>
            </a:pPr>
            <a:endParaRPr lang="en-US"/>
          </a:p>
        </c:txPr>
        <c:crossAx val="100894592"/>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N Equal</c:v>
                </c:pt>
              </c:strCache>
            </c:strRef>
          </c:tx>
          <c:spPr>
            <a:ln w="57150"/>
            <a:effectLst/>
          </c:spPr>
          <c:marker>
            <c:symbol val="none"/>
          </c:marker>
          <c:cat>
            <c:numRef>
              <c:f>Sheet1!$A$2:$A$12</c:f>
              <c:numCache>
                <c:formatCode>General</c:formatCode>
                <c:ptCount val="11"/>
                <c:pt idx="0">
                  <c:v>0</c:v>
                </c:pt>
                <c:pt idx="1">
                  <c:v>0.1</c:v>
                </c:pt>
                <c:pt idx="2">
                  <c:v>0.2</c:v>
                </c:pt>
                <c:pt idx="3">
                  <c:v>0.30000000000000027</c:v>
                </c:pt>
                <c:pt idx="4">
                  <c:v>0.4</c:v>
                </c:pt>
                <c:pt idx="5">
                  <c:v>0.5</c:v>
                </c:pt>
                <c:pt idx="6">
                  <c:v>0.60000000000000042</c:v>
                </c:pt>
                <c:pt idx="7">
                  <c:v>0.7000000000000004</c:v>
                </c:pt>
                <c:pt idx="8">
                  <c:v>0.79999999999999993</c:v>
                </c:pt>
                <c:pt idx="9">
                  <c:v>0.89999999999999991</c:v>
                </c:pt>
                <c:pt idx="10">
                  <c:v>0.99999999999999989</c:v>
                </c:pt>
              </c:numCache>
            </c:numRef>
          </c:cat>
          <c:val>
            <c:numRef>
              <c:f>Sheet1!$B$2:$B$12</c:f>
              <c:numCache>
                <c:formatCode>General</c:formatCode>
                <c:ptCount val="11"/>
                <c:pt idx="0">
                  <c:v>10000</c:v>
                </c:pt>
                <c:pt idx="1">
                  <c:v>9027.5</c:v>
                </c:pt>
                <c:pt idx="2">
                  <c:v>8105</c:v>
                </c:pt>
                <c:pt idx="3">
                  <c:v>7232.5</c:v>
                </c:pt>
                <c:pt idx="4">
                  <c:v>6410</c:v>
                </c:pt>
                <c:pt idx="5">
                  <c:v>5637.5</c:v>
                </c:pt>
                <c:pt idx="6">
                  <c:v>4915</c:v>
                </c:pt>
                <c:pt idx="7">
                  <c:v>4242.5</c:v>
                </c:pt>
                <c:pt idx="8">
                  <c:v>3620</c:v>
                </c:pt>
                <c:pt idx="9">
                  <c:v>3047.5000000000009</c:v>
                </c:pt>
                <c:pt idx="10">
                  <c:v>2525.0000000000009</c:v>
                </c:pt>
              </c:numCache>
            </c:numRef>
          </c:val>
        </c:ser>
        <c:marker val="1"/>
        <c:axId val="166275712"/>
        <c:axId val="166310272"/>
      </c:lineChart>
      <c:catAx>
        <c:axId val="166275712"/>
        <c:scaling>
          <c:orientation val="minMax"/>
        </c:scaling>
        <c:axPos val="b"/>
        <c:numFmt formatCode="General" sourceLinked="1"/>
        <c:tickLblPos val="low"/>
        <c:crossAx val="166310272"/>
        <c:crosses val="autoZero"/>
        <c:lblAlgn val="ctr"/>
        <c:lblOffset val="100"/>
        <c:tickLblSkip val="1"/>
      </c:catAx>
      <c:valAx>
        <c:axId val="166310272"/>
        <c:scaling>
          <c:orientation val="minMax"/>
          <c:max val="10000"/>
        </c:scaling>
        <c:axPos val="l"/>
        <c:numFmt formatCode="General" sourceLinked="1"/>
        <c:tickLblPos val="nextTo"/>
        <c:crossAx val="166275712"/>
        <c:crossesAt val="1"/>
        <c:crossBetween val="midCat"/>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Sheet1!$A$4</c:f>
              <c:strCache>
                <c:ptCount val="1"/>
                <c:pt idx="0">
                  <c:v>SCS-WN</c:v>
                </c:pt>
              </c:strCache>
            </c:strRef>
          </c:tx>
          <c:marker>
            <c:symbol val="none"/>
          </c:marker>
          <c:cat>
            <c:numRef>
              <c:f>Sheet1!$B$1:$H$1</c:f>
              <c:numCache>
                <c:formatCode>General</c:formatCode>
                <c:ptCount val="7"/>
                <c:pt idx="0">
                  <c:v>128</c:v>
                </c:pt>
                <c:pt idx="1">
                  <c:v>256</c:v>
                </c:pt>
                <c:pt idx="2">
                  <c:v>512</c:v>
                </c:pt>
                <c:pt idx="3">
                  <c:v>1024</c:v>
                </c:pt>
                <c:pt idx="4">
                  <c:v>2048</c:v>
                </c:pt>
                <c:pt idx="5">
                  <c:v>4096</c:v>
                </c:pt>
                <c:pt idx="6">
                  <c:v>8192</c:v>
                </c:pt>
              </c:numCache>
            </c:numRef>
          </c:cat>
          <c:val>
            <c:numRef>
              <c:f>Sheet1!$B$4:$H$4</c:f>
              <c:numCache>
                <c:formatCode>General</c:formatCode>
                <c:ptCount val="7"/>
                <c:pt idx="0">
                  <c:v>1.022999999999999</c:v>
                </c:pt>
                <c:pt idx="1">
                  <c:v>2.1819999999999999</c:v>
                </c:pt>
                <c:pt idx="2">
                  <c:v>4.8959999999999964</c:v>
                </c:pt>
                <c:pt idx="3">
                  <c:v>10.518000000000001</c:v>
                </c:pt>
                <c:pt idx="4">
                  <c:v>24.263000000000002</c:v>
                </c:pt>
                <c:pt idx="5">
                  <c:v>55.362000000000002</c:v>
                </c:pt>
                <c:pt idx="6">
                  <c:v>129.94800000000001</c:v>
                </c:pt>
              </c:numCache>
            </c:numRef>
          </c:val>
        </c:ser>
        <c:marker val="1"/>
        <c:axId val="101896960"/>
        <c:axId val="101898496"/>
      </c:lineChart>
      <c:catAx>
        <c:axId val="101896960"/>
        <c:scaling>
          <c:orientation val="minMax"/>
        </c:scaling>
        <c:axPos val="b"/>
        <c:numFmt formatCode="General" sourceLinked="1"/>
        <c:tickLblPos val="nextTo"/>
        <c:txPr>
          <a:bodyPr/>
          <a:lstStyle/>
          <a:p>
            <a:pPr>
              <a:defRPr sz="1800"/>
            </a:pPr>
            <a:endParaRPr lang="en-US"/>
          </a:p>
        </c:txPr>
        <c:crossAx val="101898496"/>
        <c:crosses val="autoZero"/>
        <c:auto val="1"/>
        <c:lblAlgn val="ctr"/>
        <c:lblOffset val="100"/>
      </c:catAx>
      <c:valAx>
        <c:axId val="101898496"/>
        <c:scaling>
          <c:orientation val="minMax"/>
        </c:scaling>
        <c:axPos val="l"/>
        <c:majorGridlines/>
        <c:numFmt formatCode="General" sourceLinked="1"/>
        <c:tickLblPos val="nextTo"/>
        <c:txPr>
          <a:bodyPr/>
          <a:lstStyle/>
          <a:p>
            <a:pPr>
              <a:defRPr sz="1800"/>
            </a:pPr>
            <a:endParaRPr lang="en-US"/>
          </a:p>
        </c:txPr>
        <c:crossAx val="101896960"/>
        <c:crosses val="autoZero"/>
        <c:crossBetween val="midCat"/>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vl1pPr>
          </a:lstStyle>
          <a:p>
            <a:fld id="{922D232B-165A-404A-9EF0-235EFA547B59}" type="datetimeFigureOut">
              <a:rPr lang="en-US" smtClean="0"/>
              <a:pPr/>
              <a:t>4/20/2011</a:t>
            </a:fld>
            <a:endParaRPr lang="en-US"/>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2" tIns="45716" rIns="91432" bIns="45716" rtlCol="0" anchor="b"/>
          <a:lstStyle>
            <a:lvl1pPr algn="r">
              <a:defRPr sz="1200"/>
            </a:lvl1pPr>
          </a:lstStyle>
          <a:p>
            <a:fld id="{A36FFE09-A869-42D8-8E8E-9C72F79F1A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FFE09-A869-42D8-8E8E-9C72F79F1A1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FFE09-A869-42D8-8E8E-9C72F79F1A13}"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FFE09-A869-42D8-8E8E-9C72F79F1A13}"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506887-1B6B-4646-97A0-744934E34B5B}" type="datetime1">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5E5849-BCD5-4795-B6A0-D3D37A685452}" type="datetime1">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7B550-51EE-4E2E-932B-1C626E30B524}" type="datetime1">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75039-9677-40B7-915D-D9AA432C9911}" type="datetime1">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AAD52-ABBC-4B0B-9A9A-8684371503C6}" type="datetime1">
              <a:rPr lang="en-US" smtClean="0"/>
              <a:pPr/>
              <a:t>4/20/2011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3FA8E-6A9F-4129-BAFF-BB7CC6190299}" type="datetime1">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902013-DA7B-4357-B360-B08777A7AC42}" type="datetime1">
              <a:rPr lang="en-US" smtClean="0"/>
              <a:pPr/>
              <a:t>4/20/2011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ED3A24-3254-4343-AC2C-E4D5B9D21797}" type="datetime1">
              <a:rPr lang="en-US" smtClean="0"/>
              <a:pPr/>
              <a:t>4/20/2011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23F3D-2B2E-4F76-8B28-8CB84CB76361}" type="datetime1">
              <a:rPr lang="en-US" smtClean="0"/>
              <a:pPr/>
              <a:t>4/20/2011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2206ED-16FD-4048-A762-63773CD04E55}" type="datetime1">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B483EA-21A6-49FD-921C-A4C8F6904373}" type="datetime1">
              <a:rPr lang="en-US" smtClean="0"/>
              <a:pPr/>
              <a:t>4/20/2011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CA8C58-D9C0-40F5-BC6B-C481532BD1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968A9-D716-4FAB-9EA7-1D9EC1F3335C}" type="datetime1">
              <a:rPr lang="en-US" smtClean="0"/>
              <a:pPr/>
              <a:t>4/20/2011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A8C58-D9C0-40F5-BC6B-C481532BD1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xml"/><Relationship Id="rId7" Type="http://schemas.openxmlformats.org/officeDocument/2006/relationships/image" Target="../media/image2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25.png"/><Relationship Id="rId4" Type="http://schemas.openxmlformats.org/officeDocument/2006/relationships/tags" Target="../tags/tag5.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0.xml"/><Relationship Id="rId7" Type="http://schemas.openxmlformats.org/officeDocument/2006/relationships/image" Target="../media/image2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2.xml"/><Relationship Id="rId10" Type="http://schemas.openxmlformats.org/officeDocument/2006/relationships/image" Target="../media/image31.png"/><Relationship Id="rId4" Type="http://schemas.openxmlformats.org/officeDocument/2006/relationships/tags" Target="../tags/tag11.xml"/><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18.xml"/><Relationship Id="rId7" Type="http://schemas.openxmlformats.org/officeDocument/2006/relationships/image" Target="../media/image55.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mag.org/cgi/content/abstract/327/5961/78?ijkey=2cSK/YvTtuDSU&amp;keytype=ref"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951" y="-457199"/>
            <a:ext cx="9144000" cy="7319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9BCA8C58-D9C0-40F5-BC6B-C481532BD1BC}" type="slidenum">
              <a:rPr lang="en-US" smtClean="0"/>
              <a:pPr/>
              <a:t>1</a:t>
            </a:fld>
            <a:endParaRPr lang="en-US"/>
          </a:p>
        </p:txBody>
      </p:sp>
      <p:sp>
        <p:nvSpPr>
          <p:cNvPr id="5" name="TextBox 4"/>
          <p:cNvSpPr txBox="1"/>
          <p:nvPr/>
        </p:nvSpPr>
        <p:spPr>
          <a:xfrm>
            <a:off x="1303698" y="433072"/>
            <a:ext cx="7154501" cy="2862322"/>
          </a:xfrm>
          <a:prstGeom prst="rect">
            <a:avLst/>
          </a:prstGeom>
          <a:noFill/>
        </p:spPr>
        <p:txBody>
          <a:bodyPr wrap="square" rtlCol="0">
            <a:spAutoFit/>
          </a:bodyPr>
          <a:lstStyle/>
          <a:p>
            <a:pPr algn="r"/>
            <a:r>
              <a:rPr lang="en-US" sz="6000" b="1" dirty="0" smtClean="0"/>
              <a:t>Secure Computation in the </a:t>
            </a:r>
          </a:p>
          <a:p>
            <a:pPr algn="r"/>
            <a:r>
              <a:rPr lang="en-US" sz="6000" b="1" dirty="0" smtClean="0"/>
              <a:t>Real(</a:t>
            </a:r>
            <a:r>
              <a:rPr lang="en-US" sz="6000" b="1" dirty="0" err="1" smtClean="0"/>
              <a:t>ish</a:t>
            </a:r>
            <a:r>
              <a:rPr lang="en-US" sz="6000" b="1" dirty="0" smtClean="0"/>
              <a:t>) World</a:t>
            </a:r>
          </a:p>
        </p:txBody>
      </p:sp>
      <p:sp>
        <p:nvSpPr>
          <p:cNvPr id="8" name="Rectangle 7"/>
          <p:cNvSpPr/>
          <p:nvPr/>
        </p:nvSpPr>
        <p:spPr>
          <a:xfrm>
            <a:off x="4508626" y="4729682"/>
            <a:ext cx="4327556" cy="1692771"/>
          </a:xfrm>
          <a:prstGeom prst="rect">
            <a:avLst/>
          </a:prstGeom>
          <a:solidFill>
            <a:schemeClr val="bg1">
              <a:lumMod val="85000"/>
              <a:alpha val="78824"/>
            </a:schemeClr>
          </a:solidFill>
        </p:spPr>
        <p:txBody>
          <a:bodyPr wrap="square">
            <a:spAutoFit/>
          </a:bodyPr>
          <a:lstStyle/>
          <a:p>
            <a:r>
              <a:rPr lang="en-US" sz="2800" dirty="0" smtClean="0"/>
              <a:t>David Evans</a:t>
            </a:r>
          </a:p>
          <a:p>
            <a:r>
              <a:rPr lang="en-US" sz="2800" dirty="0" smtClean="0"/>
              <a:t>University of Virginia</a:t>
            </a:r>
          </a:p>
          <a:p>
            <a:r>
              <a:rPr lang="en-US" sz="2400" dirty="0" smtClean="0">
                <a:solidFill>
                  <a:srgbClr val="00B0F0"/>
                </a:solidFill>
              </a:rPr>
              <a:t>http://www.cs.virginia.edu/evans</a:t>
            </a:r>
          </a:p>
          <a:p>
            <a:r>
              <a:rPr lang="en-US" sz="2400" dirty="0" smtClean="0">
                <a:solidFill>
                  <a:srgbClr val="00B0F0"/>
                </a:solidFill>
              </a:rPr>
              <a:t>http://www.MightBeEvil.com</a:t>
            </a:r>
          </a:p>
        </p:txBody>
      </p:sp>
      <p:sp>
        <p:nvSpPr>
          <p:cNvPr id="6" name="Rectangle 5"/>
          <p:cNvSpPr/>
          <p:nvPr/>
        </p:nvSpPr>
        <p:spPr>
          <a:xfrm>
            <a:off x="742384" y="4744015"/>
            <a:ext cx="2884283" cy="954107"/>
          </a:xfrm>
          <a:prstGeom prst="rect">
            <a:avLst/>
          </a:prstGeom>
          <a:solidFill>
            <a:schemeClr val="bg1">
              <a:lumMod val="85000"/>
              <a:alpha val="78824"/>
            </a:schemeClr>
          </a:solidFill>
        </p:spPr>
        <p:txBody>
          <a:bodyPr wrap="square">
            <a:spAutoFit/>
          </a:bodyPr>
          <a:lstStyle/>
          <a:p>
            <a:r>
              <a:rPr lang="en-US" sz="2800" dirty="0" smtClean="0"/>
              <a:t>Carnegie Mellon</a:t>
            </a:r>
          </a:p>
          <a:p>
            <a:r>
              <a:rPr lang="en-US" sz="2800" dirty="0" smtClean="0"/>
              <a:t>20 April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Two-Party Computation</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10</a:t>
            </a:fld>
            <a:endParaRPr lang="en-US"/>
          </a:p>
        </p:txBody>
      </p:sp>
      <p:pic>
        <p:nvPicPr>
          <p:cNvPr id="5" name="Picture 3"/>
          <p:cNvPicPr>
            <a:picLocks noChangeAspect="1" noChangeArrowheads="1"/>
          </p:cNvPicPr>
          <p:nvPr/>
        </p:nvPicPr>
        <p:blipFill>
          <a:blip r:embed="rId3" cstate="print"/>
          <a:srcRect/>
          <a:stretch>
            <a:fillRect/>
          </a:stretch>
        </p:blipFill>
        <p:spPr bwMode="auto">
          <a:xfrm>
            <a:off x="3329796" y="1328469"/>
            <a:ext cx="2470873" cy="2938731"/>
          </a:xfrm>
          <a:prstGeom prst="rect">
            <a:avLst/>
          </a:prstGeom>
          <a:noFill/>
          <a:ln w="9525">
            <a:noFill/>
            <a:miter lim="800000"/>
            <a:headEnd/>
            <a:tailEnd/>
          </a:ln>
        </p:spPr>
      </p:pic>
      <p:sp>
        <p:nvSpPr>
          <p:cNvPr id="6" name="TextBox 5"/>
          <p:cNvSpPr txBox="1"/>
          <p:nvPr/>
        </p:nvSpPr>
        <p:spPr>
          <a:xfrm>
            <a:off x="6553200" y="3048000"/>
            <a:ext cx="910827" cy="523220"/>
          </a:xfrm>
          <a:prstGeom prst="rect">
            <a:avLst/>
          </a:prstGeom>
          <a:noFill/>
        </p:spPr>
        <p:txBody>
          <a:bodyPr wrap="none" rtlCol="0">
            <a:spAutoFit/>
          </a:bodyPr>
          <a:lstStyle/>
          <a:p>
            <a:r>
              <a:rPr lang="en-US" sz="2800" b="1" dirty="0" smtClean="0"/>
              <a:t>Alice</a:t>
            </a:r>
            <a:endParaRPr lang="en-US" sz="2800" b="1" dirty="0"/>
          </a:p>
        </p:txBody>
      </p:sp>
      <p:sp>
        <p:nvSpPr>
          <p:cNvPr id="7" name="TextBox 6"/>
          <p:cNvSpPr txBox="1"/>
          <p:nvPr/>
        </p:nvSpPr>
        <p:spPr>
          <a:xfrm>
            <a:off x="1905000" y="3124200"/>
            <a:ext cx="771365" cy="523220"/>
          </a:xfrm>
          <a:prstGeom prst="rect">
            <a:avLst/>
          </a:prstGeom>
          <a:noFill/>
        </p:spPr>
        <p:txBody>
          <a:bodyPr wrap="none" rtlCol="0">
            <a:spAutoFit/>
          </a:bodyPr>
          <a:lstStyle/>
          <a:p>
            <a:r>
              <a:rPr lang="en-US" sz="2800" b="1" dirty="0" smtClean="0"/>
              <a:t>Bob</a:t>
            </a:r>
            <a:endParaRPr lang="en-US" sz="2800" b="1" dirty="0"/>
          </a:p>
        </p:txBody>
      </p:sp>
      <p:pic>
        <p:nvPicPr>
          <p:cNvPr id="8" name="Picture 4"/>
          <p:cNvPicPr>
            <a:picLocks noChangeAspect="1" noChangeArrowheads="1"/>
          </p:cNvPicPr>
          <p:nvPr/>
        </p:nvPicPr>
        <p:blipFill>
          <a:blip r:embed="rId4" cstate="print"/>
          <a:srcRect/>
          <a:stretch>
            <a:fillRect/>
          </a:stretch>
        </p:blipFill>
        <p:spPr bwMode="auto">
          <a:xfrm>
            <a:off x="1520586" y="3665059"/>
            <a:ext cx="1867080" cy="1298658"/>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6191250" y="3581400"/>
            <a:ext cx="1428750" cy="1323975"/>
          </a:xfrm>
          <a:prstGeom prst="rect">
            <a:avLst/>
          </a:prstGeom>
          <a:noFill/>
          <a:ln w="9525">
            <a:noFill/>
            <a:miter lim="800000"/>
            <a:headEnd/>
            <a:tailEnd/>
          </a:ln>
        </p:spPr>
      </p:pic>
      <p:sp>
        <p:nvSpPr>
          <p:cNvPr id="15" name="TextBox 14"/>
          <p:cNvSpPr txBox="1"/>
          <p:nvPr/>
        </p:nvSpPr>
        <p:spPr>
          <a:xfrm>
            <a:off x="514709" y="2297502"/>
            <a:ext cx="2773323" cy="646331"/>
          </a:xfrm>
          <a:prstGeom prst="rect">
            <a:avLst/>
          </a:prstGeom>
          <a:noFill/>
        </p:spPr>
        <p:txBody>
          <a:bodyPr wrap="none" rtlCol="0">
            <a:spAutoFit/>
          </a:bodyPr>
          <a:lstStyle/>
          <a:p>
            <a:r>
              <a:rPr lang="en-US" dirty="0" smtClean="0"/>
              <a:t>Bob’s Genome: ACTG…</a:t>
            </a:r>
          </a:p>
          <a:p>
            <a:r>
              <a:rPr lang="en-US" dirty="0" smtClean="0"/>
              <a:t>Markers (~1000): [0,1, …, 0]</a:t>
            </a:r>
            <a:endParaRPr lang="en-US" dirty="0"/>
          </a:p>
        </p:txBody>
      </p:sp>
      <p:sp>
        <p:nvSpPr>
          <p:cNvPr id="16" name="TextBox 15"/>
          <p:cNvSpPr txBox="1"/>
          <p:nvPr/>
        </p:nvSpPr>
        <p:spPr>
          <a:xfrm>
            <a:off x="6193225" y="2317943"/>
            <a:ext cx="2826223" cy="646331"/>
          </a:xfrm>
          <a:prstGeom prst="rect">
            <a:avLst/>
          </a:prstGeom>
          <a:noFill/>
        </p:spPr>
        <p:txBody>
          <a:bodyPr wrap="none" rtlCol="0">
            <a:spAutoFit/>
          </a:bodyPr>
          <a:lstStyle/>
          <a:p>
            <a:r>
              <a:rPr lang="en-US" dirty="0" smtClean="0"/>
              <a:t>Alice’s Genome: ACTG…</a:t>
            </a:r>
          </a:p>
          <a:p>
            <a:r>
              <a:rPr lang="en-US" dirty="0" smtClean="0"/>
              <a:t>Markers (~1000): [0, 0, …, 1]</a:t>
            </a:r>
            <a:endParaRPr lang="en-US" dirty="0"/>
          </a:p>
        </p:txBody>
      </p:sp>
      <p:pic>
        <p:nvPicPr>
          <p:cNvPr id="19" name="Picture 18" descr="TP_tmp.png"/>
          <p:cNvPicPr>
            <a:picLocks noChangeAspect="1"/>
          </p:cNvPicPr>
          <p:nvPr>
            <p:custDataLst>
              <p:tags r:id="rId1"/>
            </p:custDataLst>
          </p:nvPr>
        </p:nvPicPr>
        <p:blipFill>
          <a:blip r:embed="rId6" cstate="print"/>
          <a:stretch>
            <a:fillRect/>
          </a:stretch>
        </p:blipFill>
        <p:spPr bwMode="auto">
          <a:xfrm>
            <a:off x="3301399" y="4650633"/>
            <a:ext cx="3095102" cy="609600"/>
          </a:xfrm>
          <a:prstGeom prst="rect">
            <a:avLst/>
          </a:prstGeom>
          <a:noFill/>
          <a:ln/>
          <a:effectLst/>
        </p:spPr>
      </p:pic>
      <p:sp>
        <p:nvSpPr>
          <p:cNvPr id="20" name="TextBox 19"/>
          <p:cNvSpPr txBox="1"/>
          <p:nvPr/>
        </p:nvSpPr>
        <p:spPr>
          <a:xfrm>
            <a:off x="395654" y="5418992"/>
            <a:ext cx="8291146"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t>Can Alice and Bob compute a function of their private data, without exposing anything about their data besides the 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Secure Function Evaluation</a:t>
            </a:r>
            <a:endParaRPr lang="en-US" b="1" dirty="0"/>
          </a:p>
        </p:txBody>
      </p:sp>
      <p:sp>
        <p:nvSpPr>
          <p:cNvPr id="5" name="TextBox 4"/>
          <p:cNvSpPr txBox="1"/>
          <p:nvPr/>
        </p:nvSpPr>
        <p:spPr>
          <a:xfrm>
            <a:off x="644768" y="1462026"/>
            <a:ext cx="3168368" cy="461665"/>
          </a:xfrm>
          <a:prstGeom prst="rect">
            <a:avLst/>
          </a:prstGeom>
          <a:noFill/>
        </p:spPr>
        <p:txBody>
          <a:bodyPr wrap="none" rtlCol="0">
            <a:spAutoFit/>
          </a:bodyPr>
          <a:lstStyle/>
          <a:p>
            <a:r>
              <a:rPr lang="en-US" sz="2400" b="1" dirty="0" smtClean="0"/>
              <a:t>Alice (circuit generator)</a:t>
            </a:r>
            <a:endParaRPr lang="en-US" sz="2400" b="1" dirty="0"/>
          </a:p>
        </p:txBody>
      </p:sp>
      <p:sp>
        <p:nvSpPr>
          <p:cNvPr id="6" name="TextBox 5"/>
          <p:cNvSpPr txBox="1"/>
          <p:nvPr/>
        </p:nvSpPr>
        <p:spPr>
          <a:xfrm>
            <a:off x="5515817" y="1519535"/>
            <a:ext cx="3018583" cy="461665"/>
          </a:xfrm>
          <a:prstGeom prst="rect">
            <a:avLst/>
          </a:prstGeom>
          <a:noFill/>
        </p:spPr>
        <p:txBody>
          <a:bodyPr wrap="none" rtlCol="0">
            <a:spAutoFit/>
          </a:bodyPr>
          <a:lstStyle/>
          <a:p>
            <a:r>
              <a:rPr lang="en-US" sz="2400" b="1" dirty="0" smtClean="0"/>
              <a:t>Bob (circuit evaluator)</a:t>
            </a:r>
            <a:endParaRPr lang="en-US" sz="2400" b="1" dirty="0"/>
          </a:p>
        </p:txBody>
      </p:sp>
      <p:pic>
        <p:nvPicPr>
          <p:cNvPr id="16" name="Picture 15" descr="TP_tmp.png"/>
          <p:cNvPicPr>
            <a:picLocks noChangeAspect="1"/>
          </p:cNvPicPr>
          <p:nvPr>
            <p:custDataLst>
              <p:tags r:id="rId1"/>
            </p:custDataLst>
          </p:nvPr>
        </p:nvPicPr>
        <p:blipFill>
          <a:blip r:embed="rId7" cstate="print"/>
          <a:stretch>
            <a:fillRect/>
          </a:stretch>
        </p:blipFill>
        <p:spPr bwMode="auto">
          <a:xfrm>
            <a:off x="792020" y="2362200"/>
            <a:ext cx="1962374" cy="300518"/>
          </a:xfrm>
          <a:prstGeom prst="rect">
            <a:avLst/>
          </a:prstGeom>
          <a:noFill/>
          <a:ln/>
          <a:effectLst/>
        </p:spPr>
      </p:pic>
      <p:pic>
        <p:nvPicPr>
          <p:cNvPr id="18" name="Picture 17" descr="TP_tmp.png"/>
          <p:cNvPicPr>
            <a:picLocks noChangeAspect="1"/>
          </p:cNvPicPr>
          <p:nvPr>
            <p:custDataLst>
              <p:tags r:id="rId2"/>
            </p:custDataLst>
          </p:nvPr>
        </p:nvPicPr>
        <p:blipFill>
          <a:blip r:embed="rId8" cstate="print"/>
          <a:stretch>
            <a:fillRect/>
          </a:stretch>
        </p:blipFill>
        <p:spPr bwMode="auto">
          <a:xfrm>
            <a:off x="6126020" y="2362200"/>
            <a:ext cx="1962377" cy="322677"/>
          </a:xfrm>
          <a:prstGeom prst="rect">
            <a:avLst/>
          </a:prstGeom>
          <a:noFill/>
          <a:ln/>
          <a:effectLst/>
        </p:spPr>
      </p:pic>
      <p:pic>
        <p:nvPicPr>
          <p:cNvPr id="11" name="Picture 10" descr="TP_tmp.png"/>
          <p:cNvPicPr>
            <a:picLocks noChangeAspect="1"/>
          </p:cNvPicPr>
          <p:nvPr>
            <p:custDataLst>
              <p:tags r:id="rId3"/>
            </p:custDataLst>
          </p:nvPr>
        </p:nvPicPr>
        <p:blipFill>
          <a:blip r:embed="rId9" cstate="print"/>
          <a:stretch>
            <a:fillRect/>
          </a:stretch>
        </p:blipFill>
        <p:spPr bwMode="auto">
          <a:xfrm>
            <a:off x="2971796" y="4495800"/>
            <a:ext cx="3077315" cy="1143002"/>
          </a:xfrm>
          <a:prstGeom prst="rect">
            <a:avLst/>
          </a:prstGeom>
          <a:noFill/>
          <a:ln/>
          <a:effectLst/>
        </p:spPr>
      </p:pic>
      <p:sp>
        <p:nvSpPr>
          <p:cNvPr id="12" name="Rectangle 11"/>
          <p:cNvSpPr/>
          <p:nvPr/>
        </p:nvSpPr>
        <p:spPr>
          <a:xfrm>
            <a:off x="2143665" y="2861094"/>
            <a:ext cx="4419600" cy="13716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t>Garbled Circuit Protocol</a:t>
            </a:r>
            <a:endParaRPr lang="en-US" sz="3200" dirty="0"/>
          </a:p>
        </p:txBody>
      </p:sp>
      <p:pic>
        <p:nvPicPr>
          <p:cNvPr id="14" name="Picture 13" descr="TP_tmp.png"/>
          <p:cNvPicPr>
            <a:picLocks noChangeAspect="1"/>
          </p:cNvPicPr>
          <p:nvPr>
            <p:custDataLst>
              <p:tags r:id="rId4"/>
            </p:custDataLst>
          </p:nvPr>
        </p:nvPicPr>
        <p:blipFill>
          <a:blip r:embed="rId10" cstate="print"/>
          <a:stretch>
            <a:fillRect/>
          </a:stretch>
        </p:blipFill>
        <p:spPr bwMode="auto">
          <a:xfrm>
            <a:off x="3665658" y="1991263"/>
            <a:ext cx="1632629" cy="734683"/>
          </a:xfrm>
          <a:prstGeom prst="rect">
            <a:avLst/>
          </a:prstGeom>
          <a:noFill/>
          <a:ln/>
          <a:effectLst/>
        </p:spPr>
      </p:pic>
      <p:sp>
        <p:nvSpPr>
          <p:cNvPr id="19" name="TextBox 18"/>
          <p:cNvSpPr txBox="1"/>
          <p:nvPr/>
        </p:nvSpPr>
        <p:spPr>
          <a:xfrm>
            <a:off x="6100313" y="6166449"/>
            <a:ext cx="267849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000" dirty="0" smtClean="0"/>
              <a:t>Andrew Yao, 1982/1986</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Yao’s Garbled Circuits</a:t>
            </a:r>
            <a:endParaRPr lang="en-US" dirty="0"/>
          </a:p>
        </p:txBody>
      </p:sp>
      <p:graphicFrame>
        <p:nvGraphicFramePr>
          <p:cNvPr id="5" name="Table 4"/>
          <p:cNvGraphicFramePr>
            <a:graphicFrameLocks noGrp="1"/>
          </p:cNvGraphicFramePr>
          <p:nvPr/>
        </p:nvGraphicFramePr>
        <p:xfrm>
          <a:off x="1524000" y="1447800"/>
          <a:ext cx="6096000" cy="2682240"/>
        </p:xfrm>
        <a:graphic>
          <a:graphicData uri="http://schemas.openxmlformats.org/drawingml/2006/table">
            <a:tbl>
              <a:tblPr firstRow="1" bandRow="1">
                <a:tableStyleId>{5C22544A-7EE6-4342-B048-85BDC9FD1C3A}</a:tableStyleId>
              </a:tblPr>
              <a:tblGrid>
                <a:gridCol w="2032000"/>
                <a:gridCol w="2032000"/>
                <a:gridCol w="2032000"/>
              </a:tblGrid>
              <a:tr h="198120">
                <a:tc gridSpan="2">
                  <a:txBody>
                    <a:bodyPr/>
                    <a:lstStyle/>
                    <a:p>
                      <a:pPr algn="ctr"/>
                      <a:r>
                        <a:rPr lang="en-US" sz="2000" b="1" i="0" dirty="0" smtClean="0">
                          <a:latin typeface="+mj-lt"/>
                        </a:rPr>
                        <a:t>Inputs</a:t>
                      </a:r>
                      <a:endParaRPr lang="en-US" sz="2000" b="1" i="0" dirty="0">
                        <a:latin typeface="+mj-lt"/>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2000" i="1" dirty="0">
                        <a:latin typeface="Palatino Linotype"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b="1" i="0" dirty="0" smtClean="0">
                          <a:latin typeface="+mj-lt"/>
                        </a:rPr>
                        <a:t>Output</a:t>
                      </a:r>
                      <a:endParaRPr lang="en-US" b="1" i="0" dirty="0">
                        <a:latin typeface="+mj-lt"/>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98120">
                <a:tc>
                  <a:txBody>
                    <a:bodyPr/>
                    <a:lstStyle/>
                    <a:p>
                      <a:pPr algn="ctr"/>
                      <a:r>
                        <a:rPr lang="en-US" sz="2400" b="1" i="1" dirty="0" smtClean="0">
                          <a:solidFill>
                            <a:schemeClr val="bg1"/>
                          </a:solidFill>
                          <a:latin typeface="Palatino Linotype" pitchFamily="18" charset="0"/>
                        </a:rPr>
                        <a:t>a</a:t>
                      </a:r>
                      <a:endParaRPr lang="en-US" sz="2400" b="1" i="1" dirty="0">
                        <a:solidFill>
                          <a:schemeClr val="bg1"/>
                        </a:solidFill>
                        <a:latin typeface="Palatino Linotype" pitchFamily="18" charset="0"/>
                      </a:endParaRPr>
                    </a:p>
                  </a:txBody>
                  <a:tcP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a:r>
                        <a:rPr lang="en-US" sz="2400" i="1" dirty="0" smtClean="0">
                          <a:solidFill>
                            <a:schemeClr val="bg1"/>
                          </a:solidFill>
                          <a:latin typeface="Palatino Linotype" pitchFamily="18" charset="0"/>
                        </a:rPr>
                        <a:t>b</a:t>
                      </a:r>
                      <a:endParaRPr lang="en-US" sz="2400" i="1" dirty="0">
                        <a:solidFill>
                          <a:schemeClr val="bg1"/>
                        </a:solidFill>
                        <a:latin typeface="Palatino Linotype" pitchFamily="18" charset="0"/>
                      </a:endParaRPr>
                    </a:p>
                  </a:txBody>
                  <a:tcPr>
                    <a:lnR w="381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a:r>
                        <a:rPr lang="en-US" sz="2400" b="1" i="1" dirty="0" smtClean="0">
                          <a:solidFill>
                            <a:schemeClr val="bg1"/>
                          </a:solidFill>
                          <a:latin typeface="Palatino Linotype" pitchFamily="18" charset="0"/>
                        </a:rPr>
                        <a:t>x</a:t>
                      </a:r>
                      <a:endParaRPr lang="en-US" sz="2400" b="1" i="1" dirty="0">
                        <a:solidFill>
                          <a:schemeClr val="bg1"/>
                        </a:solidFill>
                        <a:latin typeface="Palatino Linotype"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370840">
                <a:tc>
                  <a:txBody>
                    <a:bodyPr/>
                    <a:lstStyle/>
                    <a:p>
                      <a:pPr algn="ctr"/>
                      <a:r>
                        <a:rPr lang="en-US" sz="2400" dirty="0" smtClean="0"/>
                        <a:t>0</a:t>
                      </a:r>
                      <a:endParaRPr lang="en-US" sz="2400" dirty="0"/>
                    </a:p>
                  </a:txBody>
                  <a:tcPr>
                    <a:lnL w="12700" cap="flat" cmpd="sng" algn="ctr">
                      <a:solidFill>
                        <a:schemeClr val="tx1"/>
                      </a:solidFill>
                      <a:prstDash val="solid"/>
                      <a:round/>
                      <a:headEnd type="none" w="med" len="med"/>
                      <a:tailEnd type="none" w="med" len="med"/>
                    </a:lnL>
                  </a:tcPr>
                </a:tc>
                <a:tc>
                  <a:txBody>
                    <a:bodyPr/>
                    <a:lstStyle/>
                    <a:p>
                      <a:pPr algn="ctr"/>
                      <a:r>
                        <a:rPr lang="en-US" sz="2400" dirty="0" smtClean="0"/>
                        <a:t>0</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en-US" sz="2400" dirty="0" smtClean="0"/>
                        <a:t>0</a:t>
                      </a:r>
                      <a:endParaRPr 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0</a:t>
                      </a:r>
                      <a:endParaRPr lang="en-US" sz="2400" dirty="0"/>
                    </a:p>
                  </a:txBody>
                  <a:tcPr>
                    <a:lnL w="12700" cap="flat" cmpd="sng" algn="ctr">
                      <a:solidFill>
                        <a:schemeClr val="tx1"/>
                      </a:solidFill>
                      <a:prstDash val="solid"/>
                      <a:round/>
                      <a:headEnd type="none" w="med" len="med"/>
                      <a:tailEnd type="none" w="med" len="med"/>
                    </a:lnL>
                  </a:tcPr>
                </a:tc>
                <a:tc>
                  <a:txBody>
                    <a:bodyPr/>
                    <a:lstStyle/>
                    <a:p>
                      <a:pPr algn="ctr"/>
                      <a:r>
                        <a:rPr lang="en-US" sz="2400" dirty="0" smtClean="0"/>
                        <a:t>1</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en-US" sz="2400" dirty="0" smtClean="0"/>
                        <a:t>0</a:t>
                      </a:r>
                      <a:endParaRPr 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tcPr>
                </a:tc>
                <a:tc>
                  <a:txBody>
                    <a:bodyPr/>
                    <a:lstStyle/>
                    <a:p>
                      <a:pPr algn="ctr"/>
                      <a:r>
                        <a:rPr lang="en-US" sz="2400" dirty="0" smtClean="0"/>
                        <a:t>0</a:t>
                      </a:r>
                      <a:endParaRPr lang="en-US" sz="2400" dirty="0"/>
                    </a:p>
                  </a:txBody>
                  <a:tcPr>
                    <a:lnR w="38100" cap="flat" cmpd="sng" algn="ctr">
                      <a:solidFill>
                        <a:schemeClr val="tx1"/>
                      </a:solidFill>
                      <a:prstDash val="solid"/>
                      <a:round/>
                      <a:headEnd type="none" w="med" len="med"/>
                      <a:tailEnd type="none" w="med" len="med"/>
                    </a:lnR>
                  </a:tcPr>
                </a:tc>
                <a:tc>
                  <a:txBody>
                    <a:bodyPr/>
                    <a:lstStyle/>
                    <a:p>
                      <a:pPr algn="ctr"/>
                      <a:r>
                        <a:rPr lang="en-US" sz="2400" dirty="0" smtClean="0"/>
                        <a:t>0</a:t>
                      </a:r>
                      <a:endParaRPr 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dirty="0" smtClean="0"/>
                        <a:t>1</a:t>
                      </a:r>
                      <a:endParaRPr lang="en-US"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400" dirty="0" smtClean="0"/>
                        <a:t>1</a:t>
                      </a:r>
                      <a:endParaRPr lang="en-US" sz="2400" dirty="0"/>
                    </a:p>
                  </a:txBody>
                  <a:tcP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400" dirty="0" smtClean="0"/>
                        <a:t>1</a:t>
                      </a:r>
                      <a:endParaRPr lang="en-US" sz="24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7" name="Rounded Rectangle 16"/>
          <p:cNvSpPr/>
          <p:nvPr/>
        </p:nvSpPr>
        <p:spPr>
          <a:xfrm>
            <a:off x="3429000" y="4974567"/>
            <a:ext cx="21336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smtClean="0"/>
              <a:t>AND</a:t>
            </a:r>
            <a:endParaRPr lang="en-US" sz="3200" b="1" dirty="0"/>
          </a:p>
        </p:txBody>
      </p:sp>
      <p:cxnSp>
        <p:nvCxnSpPr>
          <p:cNvPr id="18" name="Straight Arrow Connector 17"/>
          <p:cNvCxnSpPr/>
          <p:nvPr/>
        </p:nvCxnSpPr>
        <p:spPr>
          <a:xfrm rot="5400000">
            <a:off x="3688514" y="4792696"/>
            <a:ext cx="313424" cy="100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84918" y="4343400"/>
            <a:ext cx="287258" cy="369332"/>
          </a:xfrm>
          <a:prstGeom prst="rect">
            <a:avLst/>
          </a:prstGeom>
          <a:noFill/>
        </p:spPr>
        <p:txBody>
          <a:bodyPr wrap="none" rtlCol="0">
            <a:spAutoFit/>
          </a:bodyPr>
          <a:lstStyle/>
          <a:p>
            <a:r>
              <a:rPr lang="en-US" i="1" dirty="0" smtClean="0">
                <a:latin typeface="Palatino Linotype" pitchFamily="18" charset="0"/>
              </a:rPr>
              <a:t>a</a:t>
            </a:r>
            <a:endParaRPr lang="en-US" baseline="-25000" dirty="0">
              <a:latin typeface="Palatino Linotype" pitchFamily="18" charset="0"/>
            </a:endParaRPr>
          </a:p>
        </p:txBody>
      </p:sp>
      <p:sp>
        <p:nvSpPr>
          <p:cNvPr id="20" name="TextBox 19"/>
          <p:cNvSpPr txBox="1"/>
          <p:nvPr/>
        </p:nvSpPr>
        <p:spPr>
          <a:xfrm>
            <a:off x="4955875" y="4373591"/>
            <a:ext cx="292068" cy="369332"/>
          </a:xfrm>
          <a:prstGeom prst="rect">
            <a:avLst/>
          </a:prstGeom>
          <a:noFill/>
        </p:spPr>
        <p:txBody>
          <a:bodyPr wrap="none" rtlCol="0">
            <a:spAutoFit/>
          </a:bodyPr>
          <a:lstStyle/>
          <a:p>
            <a:r>
              <a:rPr lang="en-US" i="1" dirty="0" smtClean="0">
                <a:latin typeface="Palatino Linotype" pitchFamily="18" charset="0"/>
              </a:rPr>
              <a:t>b</a:t>
            </a:r>
            <a:endParaRPr lang="en-US" baseline="-25000" dirty="0">
              <a:latin typeface="Palatino Linotype" pitchFamily="18" charset="0"/>
            </a:endParaRPr>
          </a:p>
        </p:txBody>
      </p:sp>
      <p:cxnSp>
        <p:nvCxnSpPr>
          <p:cNvPr id="21" name="Straight Arrow Connector 20"/>
          <p:cNvCxnSpPr/>
          <p:nvPr/>
        </p:nvCxnSpPr>
        <p:spPr>
          <a:xfrm rot="5400000">
            <a:off x="4949409" y="4840140"/>
            <a:ext cx="281793" cy="431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2"/>
          </p:cNvCxnSpPr>
          <p:nvPr/>
        </p:nvCxnSpPr>
        <p:spPr>
          <a:xfrm rot="5400000">
            <a:off x="4339806" y="6037773"/>
            <a:ext cx="304800" cy="71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63531" y="6091488"/>
            <a:ext cx="300082" cy="369332"/>
          </a:xfrm>
          <a:prstGeom prst="rect">
            <a:avLst/>
          </a:prstGeom>
          <a:noFill/>
        </p:spPr>
        <p:txBody>
          <a:bodyPr wrap="none" rtlCol="0">
            <a:spAutoFit/>
          </a:bodyPr>
          <a:lstStyle/>
          <a:p>
            <a:r>
              <a:rPr lang="en-US" i="1" dirty="0" smtClean="0">
                <a:latin typeface="Palatino Linotype" pitchFamily="18" charset="0"/>
              </a:rPr>
              <a:t>x</a:t>
            </a:r>
            <a:endParaRPr lang="en-US" baseline="-25000" dirty="0">
              <a:latin typeface="Palatino Linotyp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ox(in)">
                                      <p:cBhvr>
                                        <p:cTn id="13" dur="500"/>
                                        <p:tgtEl>
                                          <p:spTgt spid="1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500"/>
                                        <p:tgtEl>
                                          <p:spTgt spid="20"/>
                                        </p:tgtEl>
                                      </p:cBhvr>
                                    </p:animEffect>
                                  </p:childTnLst>
                                </p:cTn>
                              </p:par>
                              <p:par>
                                <p:cTn id="17" presetID="4"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ox(in)">
                                      <p:cBhvr>
                                        <p:cTn id="19" dur="500"/>
                                        <p:tgtEl>
                                          <p:spTgt spid="21"/>
                                        </p:tgtEl>
                                      </p:cBhvr>
                                    </p:animEffect>
                                  </p:childTnLst>
                                </p:cTn>
                              </p:par>
                              <p:par>
                                <p:cTn id="20" presetID="4"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ox(in)">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with Meaningless Values?</a:t>
            </a:r>
            <a:endParaRPr lang="en-US" dirty="0"/>
          </a:p>
        </p:txBody>
      </p:sp>
      <p:graphicFrame>
        <p:nvGraphicFramePr>
          <p:cNvPr id="5" name="Table 4"/>
          <p:cNvGraphicFramePr>
            <a:graphicFrameLocks noGrp="1"/>
          </p:cNvGraphicFramePr>
          <p:nvPr/>
        </p:nvGraphicFramePr>
        <p:xfrm>
          <a:off x="1524000" y="1447800"/>
          <a:ext cx="6096000" cy="2682240"/>
        </p:xfrm>
        <a:graphic>
          <a:graphicData uri="http://schemas.openxmlformats.org/drawingml/2006/table">
            <a:tbl>
              <a:tblPr firstRow="1" bandRow="1">
                <a:tableStyleId>{5C22544A-7EE6-4342-B048-85BDC9FD1C3A}</a:tableStyleId>
              </a:tblPr>
              <a:tblGrid>
                <a:gridCol w="2032000"/>
                <a:gridCol w="2032000"/>
                <a:gridCol w="2032000"/>
              </a:tblGrid>
              <a:tr h="198120">
                <a:tc gridSpan="2">
                  <a:txBody>
                    <a:bodyPr/>
                    <a:lstStyle/>
                    <a:p>
                      <a:pPr algn="ctr"/>
                      <a:r>
                        <a:rPr lang="en-US" sz="2000" b="1" i="0" dirty="0" smtClean="0">
                          <a:latin typeface="+mj-lt"/>
                        </a:rPr>
                        <a:t>Inputs</a:t>
                      </a:r>
                      <a:endParaRPr lang="en-US" sz="2000" b="1" i="0" dirty="0">
                        <a:latin typeface="+mj-lt"/>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2000" i="1" dirty="0">
                        <a:latin typeface="Palatino Linotype"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b="1" i="0" dirty="0" smtClean="0">
                          <a:latin typeface="+mj-lt"/>
                        </a:rPr>
                        <a:t>Output</a:t>
                      </a:r>
                      <a:endParaRPr lang="en-US" b="1" i="0" dirty="0">
                        <a:latin typeface="+mj-lt"/>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98120">
                <a:tc>
                  <a:txBody>
                    <a:bodyPr/>
                    <a:lstStyle/>
                    <a:p>
                      <a:pPr algn="ctr"/>
                      <a:r>
                        <a:rPr lang="en-US" sz="2400" b="1" i="1" dirty="0" smtClean="0">
                          <a:solidFill>
                            <a:schemeClr val="bg1"/>
                          </a:solidFill>
                          <a:latin typeface="Palatino Linotype" pitchFamily="18" charset="0"/>
                        </a:rPr>
                        <a:t>a</a:t>
                      </a:r>
                      <a:endParaRPr lang="en-US" sz="2400" b="1" i="1" dirty="0">
                        <a:solidFill>
                          <a:schemeClr val="bg1"/>
                        </a:solidFill>
                        <a:latin typeface="Palatino Linotype" pitchFamily="18" charset="0"/>
                      </a:endParaRPr>
                    </a:p>
                  </a:txBody>
                  <a:tcP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a:r>
                        <a:rPr lang="en-US" sz="2400" i="1" dirty="0" smtClean="0">
                          <a:solidFill>
                            <a:schemeClr val="bg1"/>
                          </a:solidFill>
                          <a:latin typeface="Palatino Linotype" pitchFamily="18" charset="0"/>
                        </a:rPr>
                        <a:t>b</a:t>
                      </a:r>
                      <a:endParaRPr lang="en-US" sz="2400" i="1" dirty="0">
                        <a:solidFill>
                          <a:schemeClr val="bg1"/>
                        </a:solidFill>
                        <a:latin typeface="Palatino Linotype" pitchFamily="18" charset="0"/>
                      </a:endParaRPr>
                    </a:p>
                  </a:txBody>
                  <a:tcPr>
                    <a:lnR w="381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a:r>
                        <a:rPr lang="en-US" sz="2400" b="1" i="1" dirty="0" smtClean="0">
                          <a:solidFill>
                            <a:schemeClr val="bg1"/>
                          </a:solidFill>
                          <a:latin typeface="Palatino Linotype" pitchFamily="18" charset="0"/>
                        </a:rPr>
                        <a:t>x</a:t>
                      </a:r>
                      <a:endParaRPr lang="en-US" sz="2400" b="1" i="1" dirty="0">
                        <a:solidFill>
                          <a:schemeClr val="bg1"/>
                        </a:solidFill>
                        <a:latin typeface="Palatino Linotype"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0</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Palatino Linotype" pitchFamily="18" charset="0"/>
                        </a:rPr>
                        <a:t>b</a:t>
                      </a:r>
                      <a:r>
                        <a:rPr lang="en-US" sz="2400" baseline="-25000" dirty="0" smtClean="0">
                          <a:latin typeface="Palatino Linotype" pitchFamily="18" charset="0"/>
                        </a:rPr>
                        <a:t>0</a:t>
                      </a:r>
                    </a:p>
                  </a:txBody>
                  <a:tcPr>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Palatino Linotype" pitchFamily="18" charset="0"/>
                        </a:rPr>
                        <a:t>x</a:t>
                      </a:r>
                      <a:r>
                        <a:rPr lang="en-US" sz="2400" baseline="-25000" dirty="0" smtClean="0">
                          <a:latin typeface="Palatino Linotype" pitchFamily="18" charset="0"/>
                        </a:rPr>
                        <a:t>0</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0</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i="1" dirty="0" smtClean="0">
                          <a:latin typeface="Palatino Linotype" pitchFamily="18" charset="0"/>
                        </a:rPr>
                        <a:t>b</a:t>
                      </a:r>
                      <a:r>
                        <a:rPr lang="en-US" sz="2400" baseline="-25000" dirty="0" smtClean="0">
                          <a:latin typeface="Palatino Linotype" pitchFamily="18" charset="0"/>
                        </a:rPr>
                        <a:t>1</a:t>
                      </a:r>
                      <a:endParaRPr lang="en-US" sz="2400" dirty="0"/>
                    </a:p>
                  </a:txBody>
                  <a:tcPr>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x</a:t>
                      </a:r>
                      <a:r>
                        <a:rPr lang="en-US" sz="2400" baseline="-25000" dirty="0" smtClean="0">
                          <a:latin typeface="Palatino Linotype" pitchFamily="18" charset="0"/>
                        </a:rPr>
                        <a:t>0</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1</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i="1" dirty="0" smtClean="0">
                          <a:latin typeface="Palatino Linotype" pitchFamily="18" charset="0"/>
                        </a:rPr>
                        <a:t>b</a:t>
                      </a:r>
                      <a:r>
                        <a:rPr lang="en-US" sz="2400" baseline="-25000" dirty="0" smtClean="0">
                          <a:latin typeface="Palatino Linotype" pitchFamily="18" charset="0"/>
                        </a:rPr>
                        <a:t>0</a:t>
                      </a:r>
                      <a:endParaRPr lang="en-US" sz="2400" dirty="0"/>
                    </a:p>
                  </a:txBody>
                  <a:tcPr>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x</a:t>
                      </a:r>
                      <a:r>
                        <a:rPr lang="en-US" sz="2400" baseline="-25000" dirty="0" smtClean="0">
                          <a:latin typeface="Palatino Linotype" pitchFamily="18" charset="0"/>
                        </a:rPr>
                        <a:t>0</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1</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Palatino Linotype" pitchFamily="18" charset="0"/>
                        </a:rPr>
                        <a:t>b</a:t>
                      </a:r>
                      <a:r>
                        <a:rPr lang="en-US" sz="2400" baseline="-25000" dirty="0" smtClean="0">
                          <a:latin typeface="Palatino Linotype" pitchFamily="18" charset="0"/>
                        </a:rPr>
                        <a:t>1</a:t>
                      </a:r>
                      <a:endParaRPr lang="en-US" sz="2400" dirty="0" smtClean="0"/>
                    </a:p>
                  </a:txBody>
                  <a:tcP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Palatino Linotype" pitchFamily="18" charset="0"/>
                        </a:rPr>
                        <a:t>x</a:t>
                      </a:r>
                      <a:r>
                        <a:rPr lang="en-US" sz="2400" baseline="-25000" dirty="0" smtClean="0">
                          <a:latin typeface="Palatino Linotype" pitchFamily="18" charset="0"/>
                        </a:rPr>
                        <a:t>1</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7" name="Rounded Rectangle 16"/>
          <p:cNvSpPr/>
          <p:nvPr/>
        </p:nvSpPr>
        <p:spPr>
          <a:xfrm>
            <a:off x="3429000" y="4974567"/>
            <a:ext cx="21336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smtClean="0"/>
              <a:t>AND</a:t>
            </a:r>
            <a:endParaRPr lang="en-US" sz="3200" b="1" dirty="0"/>
          </a:p>
        </p:txBody>
      </p:sp>
      <p:cxnSp>
        <p:nvCxnSpPr>
          <p:cNvPr id="18" name="Straight Arrow Connector 17"/>
          <p:cNvCxnSpPr/>
          <p:nvPr/>
        </p:nvCxnSpPr>
        <p:spPr>
          <a:xfrm rot="5400000">
            <a:off x="3688514" y="4792696"/>
            <a:ext cx="313424" cy="100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21697" y="4343400"/>
            <a:ext cx="877163" cy="369332"/>
          </a:xfrm>
          <a:prstGeom prst="rect">
            <a:avLst/>
          </a:prstGeom>
          <a:noFill/>
        </p:spPr>
        <p:txBody>
          <a:bodyPr wrap="none" rtlCol="0">
            <a:spAutoFit/>
          </a:bodyPr>
          <a:lstStyle/>
          <a:p>
            <a:r>
              <a:rPr lang="en-US" i="1" dirty="0" smtClean="0">
                <a:latin typeface="Palatino Linotype" pitchFamily="18" charset="0"/>
              </a:rPr>
              <a:t>a</a:t>
            </a:r>
            <a:r>
              <a:rPr lang="en-US" baseline="-25000" dirty="0" smtClean="0">
                <a:latin typeface="Palatino Linotype" pitchFamily="18" charset="0"/>
              </a:rPr>
              <a:t>0</a:t>
            </a:r>
            <a:r>
              <a:rPr lang="en-US" dirty="0" smtClean="0">
                <a:latin typeface="Palatino Linotype" pitchFamily="18" charset="0"/>
              </a:rPr>
              <a:t> </a:t>
            </a:r>
            <a:r>
              <a:rPr lang="en-US" dirty="0" smtClean="0"/>
              <a:t>or</a:t>
            </a:r>
            <a:r>
              <a:rPr lang="en-US" dirty="0" smtClean="0">
                <a:latin typeface="Palatino Linotype" pitchFamily="18" charset="0"/>
              </a:rPr>
              <a:t> </a:t>
            </a:r>
            <a:r>
              <a:rPr lang="en-US" i="1" dirty="0" smtClean="0">
                <a:latin typeface="Palatino Linotype" pitchFamily="18" charset="0"/>
              </a:rPr>
              <a:t>a</a:t>
            </a:r>
            <a:r>
              <a:rPr lang="en-US" baseline="-25000" dirty="0" smtClean="0">
                <a:latin typeface="Palatino Linotype" pitchFamily="18" charset="0"/>
              </a:rPr>
              <a:t>1</a:t>
            </a:r>
            <a:endParaRPr lang="en-US" dirty="0" smtClean="0"/>
          </a:p>
        </p:txBody>
      </p:sp>
      <p:cxnSp>
        <p:nvCxnSpPr>
          <p:cNvPr id="21" name="Straight Arrow Connector 20"/>
          <p:cNvCxnSpPr/>
          <p:nvPr/>
        </p:nvCxnSpPr>
        <p:spPr>
          <a:xfrm rot="5400000">
            <a:off x="4949409" y="4840140"/>
            <a:ext cx="281793" cy="431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2"/>
          </p:cNvCxnSpPr>
          <p:nvPr/>
        </p:nvCxnSpPr>
        <p:spPr>
          <a:xfrm rot="5400000">
            <a:off x="4339806" y="6037773"/>
            <a:ext cx="304800" cy="71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5819" y="4343400"/>
            <a:ext cx="886781" cy="369332"/>
          </a:xfrm>
          <a:prstGeom prst="rect">
            <a:avLst/>
          </a:prstGeom>
          <a:noFill/>
        </p:spPr>
        <p:txBody>
          <a:bodyPr wrap="none" rtlCol="0">
            <a:spAutoFit/>
          </a:bodyPr>
          <a:lstStyle/>
          <a:p>
            <a:r>
              <a:rPr lang="en-US" i="1" dirty="0" smtClean="0">
                <a:latin typeface="Palatino Linotype" pitchFamily="18" charset="0"/>
              </a:rPr>
              <a:t>b</a:t>
            </a:r>
            <a:r>
              <a:rPr lang="en-US" baseline="-25000" dirty="0" smtClean="0">
                <a:latin typeface="Palatino Linotype" pitchFamily="18" charset="0"/>
              </a:rPr>
              <a:t>0</a:t>
            </a:r>
            <a:r>
              <a:rPr lang="en-US" dirty="0" smtClean="0">
                <a:latin typeface="Palatino Linotype" pitchFamily="18" charset="0"/>
              </a:rPr>
              <a:t> </a:t>
            </a:r>
            <a:r>
              <a:rPr lang="en-US" dirty="0" smtClean="0"/>
              <a:t>or</a:t>
            </a:r>
            <a:r>
              <a:rPr lang="en-US" dirty="0" smtClean="0">
                <a:latin typeface="Palatino Linotype" pitchFamily="18" charset="0"/>
              </a:rPr>
              <a:t> </a:t>
            </a:r>
            <a:r>
              <a:rPr lang="en-US" i="1" dirty="0" smtClean="0">
                <a:latin typeface="Palatino Linotype" pitchFamily="18" charset="0"/>
              </a:rPr>
              <a:t>b</a:t>
            </a:r>
            <a:r>
              <a:rPr lang="en-US" baseline="-25000" dirty="0" smtClean="0">
                <a:latin typeface="Palatino Linotype" pitchFamily="18" charset="0"/>
              </a:rPr>
              <a:t>1</a:t>
            </a:r>
            <a:endParaRPr lang="en-US" dirty="0" smtClean="0"/>
          </a:p>
        </p:txBody>
      </p:sp>
      <p:sp>
        <p:nvSpPr>
          <p:cNvPr id="12" name="TextBox 11"/>
          <p:cNvSpPr txBox="1"/>
          <p:nvPr/>
        </p:nvSpPr>
        <p:spPr>
          <a:xfrm>
            <a:off x="4033318" y="6248400"/>
            <a:ext cx="886781" cy="369332"/>
          </a:xfrm>
          <a:prstGeom prst="rect">
            <a:avLst/>
          </a:prstGeom>
          <a:noFill/>
        </p:spPr>
        <p:txBody>
          <a:bodyPr wrap="none" rtlCol="0">
            <a:spAutoFit/>
          </a:bodyPr>
          <a:lstStyle/>
          <a:p>
            <a:r>
              <a:rPr lang="en-US" i="1" dirty="0" smtClean="0">
                <a:latin typeface="Palatino Linotype" pitchFamily="18" charset="0"/>
              </a:rPr>
              <a:t>x</a:t>
            </a:r>
            <a:r>
              <a:rPr lang="en-US" baseline="-25000" dirty="0" smtClean="0">
                <a:latin typeface="Palatino Linotype" pitchFamily="18" charset="0"/>
              </a:rPr>
              <a:t>0</a:t>
            </a:r>
            <a:r>
              <a:rPr lang="en-US" dirty="0" smtClean="0">
                <a:latin typeface="Palatino Linotype" pitchFamily="18" charset="0"/>
              </a:rPr>
              <a:t> </a:t>
            </a:r>
            <a:r>
              <a:rPr lang="en-US" dirty="0" smtClean="0"/>
              <a:t>or</a:t>
            </a:r>
            <a:r>
              <a:rPr lang="en-US" dirty="0" smtClean="0">
                <a:latin typeface="Palatino Linotype" pitchFamily="18" charset="0"/>
              </a:rPr>
              <a:t> </a:t>
            </a:r>
            <a:r>
              <a:rPr lang="en-US" i="1" dirty="0" smtClean="0">
                <a:latin typeface="Palatino Linotype" pitchFamily="18" charset="0"/>
              </a:rPr>
              <a:t>x</a:t>
            </a:r>
            <a:r>
              <a:rPr lang="en-US" baseline="-25000" dirty="0" smtClean="0">
                <a:latin typeface="Palatino Linotype" pitchFamily="18" charset="0"/>
              </a:rPr>
              <a:t>1</a:t>
            </a:r>
            <a:endParaRPr lang="en-US" dirty="0" smtClean="0"/>
          </a:p>
        </p:txBody>
      </p:sp>
      <p:sp>
        <p:nvSpPr>
          <p:cNvPr id="13" name="TextBox 12"/>
          <p:cNvSpPr txBox="1"/>
          <p:nvPr/>
        </p:nvSpPr>
        <p:spPr>
          <a:xfrm>
            <a:off x="642795" y="4588598"/>
            <a:ext cx="225431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i="1" dirty="0" err="1" smtClean="0">
                <a:latin typeface="Palatino Linotype" pitchFamily="18" charset="0"/>
              </a:rPr>
              <a:t>a</a:t>
            </a:r>
            <a:r>
              <a:rPr lang="en-US" baseline="-25000" dirty="0" err="1" smtClean="0">
                <a:latin typeface="Palatino Linotype" pitchFamily="18" charset="0"/>
              </a:rPr>
              <a:t>i</a:t>
            </a:r>
            <a:r>
              <a:rPr lang="en-US" i="1" dirty="0" smtClean="0">
                <a:latin typeface="Palatino Linotype" pitchFamily="18" charset="0"/>
              </a:rPr>
              <a:t>,</a:t>
            </a:r>
            <a:r>
              <a:rPr lang="en-US" dirty="0" smtClean="0">
                <a:latin typeface="Palatino Linotype" pitchFamily="18" charset="0"/>
              </a:rPr>
              <a:t> </a:t>
            </a:r>
            <a:r>
              <a:rPr lang="en-US" i="1" dirty="0" smtClean="0">
                <a:latin typeface="Palatino Linotype" pitchFamily="18" charset="0"/>
              </a:rPr>
              <a:t>b</a:t>
            </a:r>
            <a:r>
              <a:rPr lang="en-US" baseline="-25000" dirty="0" smtClean="0">
                <a:latin typeface="Palatino Linotype" pitchFamily="18" charset="0"/>
              </a:rPr>
              <a:t>i</a:t>
            </a:r>
            <a:r>
              <a:rPr lang="en-US" i="1" dirty="0" smtClean="0">
                <a:latin typeface="Palatino Linotype" pitchFamily="18" charset="0"/>
              </a:rPr>
              <a:t>,</a:t>
            </a:r>
            <a:r>
              <a:rPr lang="en-US" baseline="-25000" dirty="0" smtClean="0">
                <a:latin typeface="Palatino Linotype" pitchFamily="18" charset="0"/>
              </a:rPr>
              <a:t> </a:t>
            </a:r>
            <a:r>
              <a:rPr lang="en-US" i="1" dirty="0" smtClean="0">
                <a:latin typeface="Palatino Linotype" pitchFamily="18" charset="0"/>
              </a:rPr>
              <a:t>x</a:t>
            </a:r>
            <a:r>
              <a:rPr lang="en-US" baseline="-25000" dirty="0" smtClean="0">
                <a:latin typeface="Palatino Linotype" pitchFamily="18" charset="0"/>
              </a:rPr>
              <a:t>i </a:t>
            </a:r>
            <a:r>
              <a:rPr lang="en-US" dirty="0" smtClean="0"/>
              <a:t>are </a:t>
            </a:r>
            <a:r>
              <a:rPr lang="en-US" b="1" dirty="0" smtClean="0"/>
              <a:t>random</a:t>
            </a:r>
            <a:r>
              <a:rPr lang="en-US" dirty="0" smtClean="0"/>
              <a:t> values, chosen by the </a:t>
            </a:r>
            <a:r>
              <a:rPr lang="en-US" b="1" dirty="0" smtClean="0"/>
              <a:t>circuit generator</a:t>
            </a:r>
            <a:r>
              <a:rPr lang="en-US" dirty="0" smtClean="0"/>
              <a:t> but </a:t>
            </a:r>
            <a:r>
              <a:rPr lang="en-US" b="1" dirty="0" smtClean="0"/>
              <a:t>meaningless</a:t>
            </a:r>
            <a:r>
              <a:rPr lang="en-US" dirty="0" smtClean="0"/>
              <a:t> to the </a:t>
            </a:r>
            <a:r>
              <a:rPr lang="en-US" b="1" dirty="0" smtClean="0"/>
              <a:t>circuit evaluator</a:t>
            </a:r>
            <a:r>
              <a:rPr lang="en-US" dirty="0" smtClean="0"/>
              <a:t>.</a:t>
            </a:r>
            <a:endParaRPr lang="en-US" baseline="-25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with Garbled Tables</a:t>
            </a:r>
            <a:endParaRPr lang="en-US" dirty="0"/>
          </a:p>
        </p:txBody>
      </p:sp>
      <p:graphicFrame>
        <p:nvGraphicFramePr>
          <p:cNvPr id="5" name="Table 4"/>
          <p:cNvGraphicFramePr>
            <a:graphicFrameLocks noGrp="1"/>
          </p:cNvGraphicFramePr>
          <p:nvPr/>
        </p:nvGraphicFramePr>
        <p:xfrm>
          <a:off x="1524000" y="1447800"/>
          <a:ext cx="6096000" cy="2682240"/>
        </p:xfrm>
        <a:graphic>
          <a:graphicData uri="http://schemas.openxmlformats.org/drawingml/2006/table">
            <a:tbl>
              <a:tblPr firstRow="1" bandRow="1">
                <a:tableStyleId>{5C22544A-7EE6-4342-B048-85BDC9FD1C3A}</a:tableStyleId>
              </a:tblPr>
              <a:tblGrid>
                <a:gridCol w="2032000"/>
                <a:gridCol w="2032000"/>
                <a:gridCol w="2032000"/>
              </a:tblGrid>
              <a:tr h="198120">
                <a:tc gridSpan="2">
                  <a:txBody>
                    <a:bodyPr/>
                    <a:lstStyle/>
                    <a:p>
                      <a:pPr algn="ctr"/>
                      <a:r>
                        <a:rPr lang="en-US" sz="2000" b="1" i="0" dirty="0" smtClean="0">
                          <a:latin typeface="+mj-lt"/>
                        </a:rPr>
                        <a:t>Inputs</a:t>
                      </a:r>
                      <a:endParaRPr lang="en-US" sz="2000" b="1" i="0" dirty="0">
                        <a:latin typeface="+mj-lt"/>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2000" i="1" dirty="0">
                        <a:latin typeface="Palatino Linotype"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000" b="1" i="0" dirty="0" smtClean="0">
                          <a:latin typeface="+mj-lt"/>
                        </a:rPr>
                        <a:t>Output</a:t>
                      </a:r>
                      <a:endParaRPr lang="en-US" b="1" i="0" dirty="0">
                        <a:latin typeface="+mj-lt"/>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98120">
                <a:tc>
                  <a:txBody>
                    <a:bodyPr/>
                    <a:lstStyle/>
                    <a:p>
                      <a:pPr algn="ctr"/>
                      <a:r>
                        <a:rPr lang="en-US" sz="2400" b="1" i="1" dirty="0" smtClean="0">
                          <a:solidFill>
                            <a:schemeClr val="bg1"/>
                          </a:solidFill>
                          <a:latin typeface="Palatino Linotype" pitchFamily="18" charset="0"/>
                        </a:rPr>
                        <a:t>a</a:t>
                      </a:r>
                      <a:endParaRPr lang="en-US" sz="2400" b="1" i="1" dirty="0">
                        <a:solidFill>
                          <a:schemeClr val="bg1"/>
                        </a:solidFill>
                        <a:latin typeface="Palatino Linotype" pitchFamily="18" charset="0"/>
                      </a:endParaRPr>
                    </a:p>
                  </a:txBody>
                  <a:tcP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algn="ctr"/>
                      <a:r>
                        <a:rPr lang="en-US" sz="2400" i="1" dirty="0" smtClean="0">
                          <a:solidFill>
                            <a:schemeClr val="bg1"/>
                          </a:solidFill>
                          <a:latin typeface="Palatino Linotype" pitchFamily="18" charset="0"/>
                        </a:rPr>
                        <a:t>b</a:t>
                      </a:r>
                      <a:endParaRPr lang="en-US" sz="2400" i="1" dirty="0">
                        <a:solidFill>
                          <a:schemeClr val="bg1"/>
                        </a:solidFill>
                        <a:latin typeface="Palatino Linotype" pitchFamily="18" charset="0"/>
                      </a:endParaRPr>
                    </a:p>
                  </a:txBody>
                  <a:tcPr>
                    <a:lnR w="38100" cap="flat" cmpd="sng" algn="ctr">
                      <a:solidFill>
                        <a:schemeClr val="tx1"/>
                      </a:solidFill>
                      <a:prstDash val="solid"/>
                      <a:round/>
                      <a:headEnd type="none" w="med" len="med"/>
                      <a:tailEnd type="none" w="med" len="med"/>
                    </a:lnR>
                    <a:solidFill>
                      <a:schemeClr val="accent5">
                        <a:lumMod val="75000"/>
                      </a:schemeClr>
                    </a:solidFill>
                  </a:tcPr>
                </a:tc>
                <a:tc>
                  <a:txBody>
                    <a:bodyPr/>
                    <a:lstStyle/>
                    <a:p>
                      <a:pPr algn="ctr"/>
                      <a:r>
                        <a:rPr lang="en-US" sz="2400" b="1" i="1" dirty="0" smtClean="0">
                          <a:solidFill>
                            <a:schemeClr val="bg1"/>
                          </a:solidFill>
                          <a:latin typeface="Palatino Linotype" pitchFamily="18" charset="0"/>
                        </a:rPr>
                        <a:t>x</a:t>
                      </a:r>
                      <a:endParaRPr lang="en-US" sz="2400" b="1" i="1" dirty="0">
                        <a:solidFill>
                          <a:schemeClr val="bg1"/>
                        </a:solidFill>
                        <a:latin typeface="Palatino Linotype"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75000"/>
                      </a:schemeClr>
                    </a:solidFill>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0</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Palatino Linotype" pitchFamily="18" charset="0"/>
                        </a:rPr>
                        <a:t>b</a:t>
                      </a:r>
                      <a:r>
                        <a:rPr lang="en-US" sz="2400" baseline="-25000" dirty="0" smtClean="0">
                          <a:latin typeface="Palatino Linotype" pitchFamily="18" charset="0"/>
                        </a:rPr>
                        <a:t>0</a:t>
                      </a:r>
                    </a:p>
                  </a:txBody>
                  <a:tcPr>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i="1" baseline="-36000" dirty="0" smtClean="0">
                          <a:latin typeface="Palatino Linotype" pitchFamily="18" charset="0"/>
                        </a:rPr>
                        <a:t>0</a:t>
                      </a:r>
                      <a:r>
                        <a:rPr lang="en-US" sz="2400" i="1" baseline="-25000" dirty="0" smtClean="0">
                          <a:latin typeface="Palatino Linotype" pitchFamily="18" charset="0"/>
                        </a:rPr>
                        <a:t>,b</a:t>
                      </a:r>
                      <a:r>
                        <a:rPr lang="en-US" sz="2000" i="1" baseline="-36000" dirty="0" smtClean="0">
                          <a:latin typeface="Palatino Linotype" pitchFamily="18" charset="0"/>
                        </a:rPr>
                        <a:t>0</a:t>
                      </a:r>
                      <a:r>
                        <a:rPr lang="en-US" sz="2400" i="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0</a:t>
                      </a:r>
                      <a:r>
                        <a:rPr lang="en-US" sz="2400" i="0" baseline="0" dirty="0" smtClean="0">
                          <a:latin typeface="Palatino Linotype" pitchFamily="18" charset="0"/>
                        </a:rPr>
                        <a:t>)</a:t>
                      </a:r>
                      <a:endParaRPr lang="en-US" sz="2400" baseline="-25000" dirty="0" smtClean="0">
                        <a:latin typeface="Palatino Linotype"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0</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i="1" dirty="0" smtClean="0">
                          <a:latin typeface="Palatino Linotype" pitchFamily="18" charset="0"/>
                        </a:rPr>
                        <a:t>b</a:t>
                      </a:r>
                      <a:r>
                        <a:rPr lang="en-US" sz="2400" baseline="-25000" dirty="0" smtClean="0">
                          <a:latin typeface="Palatino Linotype" pitchFamily="18" charset="0"/>
                        </a:rPr>
                        <a:t>1</a:t>
                      </a:r>
                      <a:endParaRPr lang="en-US" sz="2400" dirty="0"/>
                    </a:p>
                  </a:txBody>
                  <a:tcPr>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i="1" baseline="-36000" dirty="0" smtClean="0">
                          <a:latin typeface="Palatino Linotype" pitchFamily="18" charset="0"/>
                        </a:rPr>
                        <a:t>0</a:t>
                      </a:r>
                      <a:r>
                        <a:rPr lang="en-US" sz="2400" i="1" baseline="-25000" dirty="0" smtClean="0">
                          <a:latin typeface="Palatino Linotype" pitchFamily="18" charset="0"/>
                        </a:rPr>
                        <a:t>,b</a:t>
                      </a:r>
                      <a:r>
                        <a:rPr lang="en-US" sz="2000" i="1" baseline="-36000" dirty="0" smtClean="0">
                          <a:latin typeface="Palatino Linotype" pitchFamily="18" charset="0"/>
                        </a:rPr>
                        <a:t>1</a:t>
                      </a:r>
                      <a:r>
                        <a:rPr lang="en-US" sz="2400" i="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0</a:t>
                      </a:r>
                      <a:r>
                        <a:rPr lang="en-US" sz="2400" i="0" baseline="0" dirty="0" smtClean="0">
                          <a:latin typeface="Palatino Linotype" pitchFamily="18" charset="0"/>
                        </a:rPr>
                        <a:t>)</a:t>
                      </a:r>
                      <a:endParaRPr lang="en-US" sz="2400" baseline="-25000" dirty="0" smtClean="0">
                        <a:latin typeface="Palatino Linotype"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1</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400" i="1" dirty="0" smtClean="0">
                          <a:latin typeface="Palatino Linotype" pitchFamily="18" charset="0"/>
                        </a:rPr>
                        <a:t>b</a:t>
                      </a:r>
                      <a:r>
                        <a:rPr lang="en-US" sz="2400" baseline="-25000" dirty="0" smtClean="0">
                          <a:latin typeface="Palatino Linotype" pitchFamily="18" charset="0"/>
                        </a:rPr>
                        <a:t>0</a:t>
                      </a:r>
                      <a:endParaRPr lang="en-US" sz="2400" dirty="0"/>
                    </a:p>
                  </a:txBody>
                  <a:tcPr>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i="1" baseline="-36000" dirty="0" smtClean="0">
                          <a:latin typeface="Palatino Linotype" pitchFamily="18" charset="0"/>
                        </a:rPr>
                        <a:t>1</a:t>
                      </a:r>
                      <a:r>
                        <a:rPr lang="en-US" sz="2400" i="1" baseline="-25000" dirty="0" smtClean="0">
                          <a:latin typeface="Palatino Linotype" pitchFamily="18" charset="0"/>
                        </a:rPr>
                        <a:t>,b</a:t>
                      </a:r>
                      <a:r>
                        <a:rPr lang="en-US" sz="2000" i="1" baseline="-36000" dirty="0" smtClean="0">
                          <a:latin typeface="Palatino Linotype" pitchFamily="18" charset="0"/>
                        </a:rPr>
                        <a:t>0</a:t>
                      </a:r>
                      <a:r>
                        <a:rPr lang="en-US" sz="2400" i="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0</a:t>
                      </a:r>
                      <a:r>
                        <a:rPr lang="en-US" sz="2400" i="0" baseline="0" dirty="0" smtClean="0">
                          <a:latin typeface="Palatino Linotype" pitchFamily="18" charset="0"/>
                        </a:rPr>
                        <a:t>)</a:t>
                      </a:r>
                      <a:endParaRPr lang="en-US" sz="2400" baseline="-25000" dirty="0" smtClean="0">
                        <a:latin typeface="Palatino Linotype"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0840">
                <a:tc>
                  <a:txBody>
                    <a:bodyPr/>
                    <a:lstStyle/>
                    <a:p>
                      <a:pPr algn="ctr"/>
                      <a:r>
                        <a:rPr lang="en-US" sz="2400" i="1" dirty="0" smtClean="0">
                          <a:latin typeface="Palatino Linotype" pitchFamily="18" charset="0"/>
                        </a:rPr>
                        <a:t>a</a:t>
                      </a:r>
                      <a:r>
                        <a:rPr lang="en-US" sz="2400" baseline="-25000" dirty="0" smtClean="0">
                          <a:latin typeface="Palatino Linotype" pitchFamily="18" charset="0"/>
                        </a:rPr>
                        <a:t>1</a:t>
                      </a:r>
                      <a:endParaRPr lang="en-US" sz="2400" baseline="-25000" dirty="0">
                        <a:latin typeface="Palatino Linotype"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dirty="0" smtClean="0">
                          <a:latin typeface="Palatino Linotype" pitchFamily="18" charset="0"/>
                        </a:rPr>
                        <a:t>b</a:t>
                      </a:r>
                      <a:r>
                        <a:rPr lang="en-US" sz="2400" baseline="-25000" dirty="0" smtClean="0">
                          <a:latin typeface="Palatino Linotype" pitchFamily="18" charset="0"/>
                        </a:rPr>
                        <a:t>1</a:t>
                      </a:r>
                      <a:endParaRPr lang="en-US" sz="2400" dirty="0" smtClean="0"/>
                    </a:p>
                  </a:txBody>
                  <a:tcPr>
                    <a:lnR w="381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i="1" baseline="-36000" dirty="0" smtClean="0">
                          <a:latin typeface="Palatino Linotype" pitchFamily="18" charset="0"/>
                        </a:rPr>
                        <a:t>1</a:t>
                      </a:r>
                      <a:r>
                        <a:rPr lang="en-US" sz="2400" i="1" baseline="-25000" dirty="0" smtClean="0">
                          <a:latin typeface="Palatino Linotype" pitchFamily="18" charset="0"/>
                        </a:rPr>
                        <a:t>,b</a:t>
                      </a:r>
                      <a:r>
                        <a:rPr lang="en-US" sz="2000" i="1" baseline="-36000" dirty="0" smtClean="0">
                          <a:latin typeface="Palatino Linotype" pitchFamily="18" charset="0"/>
                        </a:rPr>
                        <a:t>1</a:t>
                      </a:r>
                      <a:r>
                        <a:rPr lang="en-US" sz="2400" i="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1</a:t>
                      </a:r>
                      <a:r>
                        <a:rPr lang="en-US" sz="2400" i="0" baseline="0" dirty="0" smtClean="0">
                          <a:latin typeface="Palatino Linotype" pitchFamily="18" charset="0"/>
                        </a:rPr>
                        <a:t>)</a:t>
                      </a:r>
                      <a:endParaRPr lang="en-US" sz="2400" baseline="-25000" dirty="0" smtClean="0">
                        <a:latin typeface="Palatino Linotype" pitchFamily="18"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7" name="Rounded Rectangle 16"/>
          <p:cNvSpPr/>
          <p:nvPr/>
        </p:nvSpPr>
        <p:spPr>
          <a:xfrm>
            <a:off x="3429000" y="4974567"/>
            <a:ext cx="2133600"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smtClean="0"/>
              <a:t>AND</a:t>
            </a:r>
            <a:endParaRPr lang="en-US" sz="3200" b="1" dirty="0"/>
          </a:p>
        </p:txBody>
      </p:sp>
      <p:cxnSp>
        <p:nvCxnSpPr>
          <p:cNvPr id="18" name="Straight Arrow Connector 17"/>
          <p:cNvCxnSpPr/>
          <p:nvPr/>
        </p:nvCxnSpPr>
        <p:spPr>
          <a:xfrm rot="5400000">
            <a:off x="3688514" y="4792696"/>
            <a:ext cx="313424" cy="100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21697" y="4343400"/>
            <a:ext cx="877163" cy="369332"/>
          </a:xfrm>
          <a:prstGeom prst="rect">
            <a:avLst/>
          </a:prstGeom>
          <a:noFill/>
        </p:spPr>
        <p:txBody>
          <a:bodyPr wrap="none" rtlCol="0">
            <a:spAutoFit/>
          </a:bodyPr>
          <a:lstStyle/>
          <a:p>
            <a:r>
              <a:rPr lang="en-US" i="1" dirty="0" smtClean="0">
                <a:latin typeface="Palatino Linotype" pitchFamily="18" charset="0"/>
              </a:rPr>
              <a:t>a</a:t>
            </a:r>
            <a:r>
              <a:rPr lang="en-US" baseline="-25000" dirty="0" smtClean="0">
                <a:latin typeface="Palatino Linotype" pitchFamily="18" charset="0"/>
              </a:rPr>
              <a:t>0</a:t>
            </a:r>
            <a:r>
              <a:rPr lang="en-US" dirty="0" smtClean="0">
                <a:latin typeface="Palatino Linotype" pitchFamily="18" charset="0"/>
              </a:rPr>
              <a:t> </a:t>
            </a:r>
            <a:r>
              <a:rPr lang="en-US" dirty="0" smtClean="0"/>
              <a:t>or</a:t>
            </a:r>
            <a:r>
              <a:rPr lang="en-US" dirty="0" smtClean="0">
                <a:latin typeface="Palatino Linotype" pitchFamily="18" charset="0"/>
              </a:rPr>
              <a:t> </a:t>
            </a:r>
            <a:r>
              <a:rPr lang="en-US" i="1" dirty="0" smtClean="0">
                <a:latin typeface="Palatino Linotype" pitchFamily="18" charset="0"/>
              </a:rPr>
              <a:t>a</a:t>
            </a:r>
            <a:r>
              <a:rPr lang="en-US" baseline="-25000" dirty="0" smtClean="0">
                <a:latin typeface="Palatino Linotype" pitchFamily="18" charset="0"/>
              </a:rPr>
              <a:t>1</a:t>
            </a:r>
            <a:endParaRPr lang="en-US" dirty="0" smtClean="0"/>
          </a:p>
        </p:txBody>
      </p:sp>
      <p:cxnSp>
        <p:nvCxnSpPr>
          <p:cNvPr id="21" name="Straight Arrow Connector 20"/>
          <p:cNvCxnSpPr/>
          <p:nvPr/>
        </p:nvCxnSpPr>
        <p:spPr>
          <a:xfrm rot="5400000">
            <a:off x="4949409" y="4840140"/>
            <a:ext cx="281793" cy="4312"/>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2"/>
          </p:cNvCxnSpPr>
          <p:nvPr/>
        </p:nvCxnSpPr>
        <p:spPr>
          <a:xfrm rot="5400000">
            <a:off x="4339806" y="6037773"/>
            <a:ext cx="304800" cy="718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75819" y="4343400"/>
            <a:ext cx="886781" cy="369332"/>
          </a:xfrm>
          <a:prstGeom prst="rect">
            <a:avLst/>
          </a:prstGeom>
          <a:noFill/>
        </p:spPr>
        <p:txBody>
          <a:bodyPr wrap="none" rtlCol="0">
            <a:spAutoFit/>
          </a:bodyPr>
          <a:lstStyle/>
          <a:p>
            <a:r>
              <a:rPr lang="en-US" i="1" dirty="0" smtClean="0">
                <a:latin typeface="Palatino Linotype" pitchFamily="18" charset="0"/>
              </a:rPr>
              <a:t>b</a:t>
            </a:r>
            <a:r>
              <a:rPr lang="en-US" baseline="-25000" dirty="0" smtClean="0">
                <a:latin typeface="Palatino Linotype" pitchFamily="18" charset="0"/>
              </a:rPr>
              <a:t>0</a:t>
            </a:r>
            <a:r>
              <a:rPr lang="en-US" dirty="0" smtClean="0">
                <a:latin typeface="Palatino Linotype" pitchFamily="18" charset="0"/>
              </a:rPr>
              <a:t> </a:t>
            </a:r>
            <a:r>
              <a:rPr lang="en-US" dirty="0" smtClean="0"/>
              <a:t>or</a:t>
            </a:r>
            <a:r>
              <a:rPr lang="en-US" dirty="0" smtClean="0">
                <a:latin typeface="Palatino Linotype" pitchFamily="18" charset="0"/>
              </a:rPr>
              <a:t> </a:t>
            </a:r>
            <a:r>
              <a:rPr lang="en-US" i="1" dirty="0" smtClean="0">
                <a:latin typeface="Palatino Linotype" pitchFamily="18" charset="0"/>
              </a:rPr>
              <a:t>b</a:t>
            </a:r>
            <a:r>
              <a:rPr lang="en-US" baseline="-25000" dirty="0" smtClean="0">
                <a:latin typeface="Palatino Linotype" pitchFamily="18" charset="0"/>
              </a:rPr>
              <a:t>1</a:t>
            </a:r>
            <a:endParaRPr lang="en-US" dirty="0" smtClean="0"/>
          </a:p>
        </p:txBody>
      </p:sp>
      <p:sp>
        <p:nvSpPr>
          <p:cNvPr id="12" name="TextBox 11"/>
          <p:cNvSpPr txBox="1"/>
          <p:nvPr/>
        </p:nvSpPr>
        <p:spPr>
          <a:xfrm>
            <a:off x="4033318" y="6248400"/>
            <a:ext cx="886781" cy="369332"/>
          </a:xfrm>
          <a:prstGeom prst="rect">
            <a:avLst/>
          </a:prstGeom>
          <a:noFill/>
        </p:spPr>
        <p:txBody>
          <a:bodyPr wrap="none" rtlCol="0">
            <a:spAutoFit/>
          </a:bodyPr>
          <a:lstStyle/>
          <a:p>
            <a:r>
              <a:rPr lang="en-US" i="1" dirty="0" smtClean="0">
                <a:latin typeface="Palatino Linotype" pitchFamily="18" charset="0"/>
              </a:rPr>
              <a:t>x</a:t>
            </a:r>
            <a:r>
              <a:rPr lang="en-US" baseline="-25000" dirty="0" smtClean="0">
                <a:latin typeface="Palatino Linotype" pitchFamily="18" charset="0"/>
              </a:rPr>
              <a:t>0</a:t>
            </a:r>
            <a:r>
              <a:rPr lang="en-US" dirty="0" smtClean="0">
                <a:latin typeface="Palatino Linotype" pitchFamily="18" charset="0"/>
              </a:rPr>
              <a:t> </a:t>
            </a:r>
            <a:r>
              <a:rPr lang="en-US" dirty="0" smtClean="0"/>
              <a:t>or</a:t>
            </a:r>
            <a:r>
              <a:rPr lang="en-US" dirty="0" smtClean="0">
                <a:latin typeface="Palatino Linotype" pitchFamily="18" charset="0"/>
              </a:rPr>
              <a:t> </a:t>
            </a:r>
            <a:r>
              <a:rPr lang="en-US" i="1" dirty="0" smtClean="0">
                <a:latin typeface="Palatino Linotype" pitchFamily="18" charset="0"/>
              </a:rPr>
              <a:t>x</a:t>
            </a:r>
            <a:r>
              <a:rPr lang="en-US" baseline="-25000" dirty="0" smtClean="0">
                <a:latin typeface="Palatino Linotype" pitchFamily="18" charset="0"/>
              </a:rPr>
              <a:t>1</a:t>
            </a:r>
            <a:endParaRPr lang="en-US" dirty="0" smtClean="0"/>
          </a:p>
        </p:txBody>
      </p:sp>
      <p:sp>
        <p:nvSpPr>
          <p:cNvPr id="13" name="TextBox 12"/>
          <p:cNvSpPr txBox="1"/>
          <p:nvPr/>
        </p:nvSpPr>
        <p:spPr>
          <a:xfrm>
            <a:off x="642795" y="4588598"/>
            <a:ext cx="2254313"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i="1" dirty="0" err="1" smtClean="0">
                <a:latin typeface="Palatino Linotype" pitchFamily="18" charset="0"/>
              </a:rPr>
              <a:t>a</a:t>
            </a:r>
            <a:r>
              <a:rPr lang="en-US" baseline="-25000" dirty="0" err="1" smtClean="0">
                <a:latin typeface="Palatino Linotype" pitchFamily="18" charset="0"/>
              </a:rPr>
              <a:t>i</a:t>
            </a:r>
            <a:r>
              <a:rPr lang="en-US" i="1" dirty="0" smtClean="0">
                <a:latin typeface="Palatino Linotype" pitchFamily="18" charset="0"/>
              </a:rPr>
              <a:t>,</a:t>
            </a:r>
            <a:r>
              <a:rPr lang="en-US" dirty="0" smtClean="0">
                <a:latin typeface="Palatino Linotype" pitchFamily="18" charset="0"/>
              </a:rPr>
              <a:t> </a:t>
            </a:r>
            <a:r>
              <a:rPr lang="en-US" i="1" dirty="0" smtClean="0">
                <a:latin typeface="Palatino Linotype" pitchFamily="18" charset="0"/>
              </a:rPr>
              <a:t>b</a:t>
            </a:r>
            <a:r>
              <a:rPr lang="en-US" baseline="-25000" dirty="0" smtClean="0">
                <a:latin typeface="Palatino Linotype" pitchFamily="18" charset="0"/>
              </a:rPr>
              <a:t>i</a:t>
            </a:r>
            <a:r>
              <a:rPr lang="en-US" i="1" dirty="0" smtClean="0">
                <a:latin typeface="Palatino Linotype" pitchFamily="18" charset="0"/>
              </a:rPr>
              <a:t>,</a:t>
            </a:r>
            <a:r>
              <a:rPr lang="en-US" baseline="-25000" dirty="0" smtClean="0">
                <a:latin typeface="Palatino Linotype" pitchFamily="18" charset="0"/>
              </a:rPr>
              <a:t> </a:t>
            </a:r>
            <a:r>
              <a:rPr lang="en-US" i="1" dirty="0" smtClean="0">
                <a:latin typeface="Palatino Linotype" pitchFamily="18" charset="0"/>
              </a:rPr>
              <a:t>x</a:t>
            </a:r>
            <a:r>
              <a:rPr lang="en-US" baseline="-25000" dirty="0" smtClean="0">
                <a:latin typeface="Palatino Linotype" pitchFamily="18" charset="0"/>
              </a:rPr>
              <a:t>i </a:t>
            </a:r>
            <a:r>
              <a:rPr lang="en-US" dirty="0" smtClean="0"/>
              <a:t>are </a:t>
            </a:r>
            <a:r>
              <a:rPr lang="en-US" b="1" dirty="0" smtClean="0"/>
              <a:t>random</a:t>
            </a:r>
            <a:r>
              <a:rPr lang="en-US" dirty="0" smtClean="0"/>
              <a:t> values, chosen by the </a:t>
            </a:r>
            <a:r>
              <a:rPr lang="en-US" b="1" dirty="0" smtClean="0"/>
              <a:t>circuit generator</a:t>
            </a:r>
            <a:r>
              <a:rPr lang="en-US" dirty="0" smtClean="0"/>
              <a:t> but </a:t>
            </a:r>
            <a:r>
              <a:rPr lang="en-US" b="1" dirty="0" smtClean="0"/>
              <a:t>meaningless</a:t>
            </a:r>
            <a:r>
              <a:rPr lang="en-US" dirty="0" smtClean="0"/>
              <a:t> to the </a:t>
            </a:r>
            <a:r>
              <a:rPr lang="en-US" b="1" dirty="0" smtClean="0"/>
              <a:t>circuit evaluator</a:t>
            </a:r>
            <a:r>
              <a:rPr lang="en-US" dirty="0" smtClean="0"/>
              <a:t>.</a:t>
            </a:r>
            <a:endParaRPr lang="en-US" baseline="-25000" dirty="0" smtClean="0"/>
          </a:p>
        </p:txBody>
      </p:sp>
      <p:sp>
        <p:nvSpPr>
          <p:cNvPr id="14" name="TextBox 13"/>
          <p:cNvSpPr txBox="1"/>
          <p:nvPr/>
        </p:nvSpPr>
        <p:spPr>
          <a:xfrm rot="5400000">
            <a:off x="7216117" y="2776799"/>
            <a:ext cx="2411735"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smtClean="0"/>
              <a:t>Bob can only decrypt </a:t>
            </a:r>
            <a:r>
              <a:rPr lang="en-US" sz="2000" b="1" dirty="0" smtClean="0"/>
              <a:t>one</a:t>
            </a:r>
            <a:r>
              <a:rPr lang="en-US" sz="2000" dirty="0" smtClean="0"/>
              <a:t> of these!</a:t>
            </a:r>
          </a:p>
        </p:txBody>
      </p:sp>
      <p:sp>
        <p:nvSpPr>
          <p:cNvPr id="15" name="Right Brace 14"/>
          <p:cNvSpPr/>
          <p:nvPr/>
        </p:nvSpPr>
        <p:spPr>
          <a:xfrm>
            <a:off x="7696200" y="2362200"/>
            <a:ext cx="228600" cy="1752600"/>
          </a:xfrm>
          <a:prstGeom prst="rightBrace">
            <a:avLst>
              <a:gd name="adj1" fmla="val 8358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6" name="Table 15"/>
          <p:cNvGraphicFramePr>
            <a:graphicFrameLocks noGrp="1"/>
          </p:cNvGraphicFramePr>
          <p:nvPr/>
        </p:nvGraphicFramePr>
        <p:xfrm>
          <a:off x="6553200" y="4419600"/>
          <a:ext cx="2263366" cy="2225040"/>
        </p:xfrm>
        <a:graphic>
          <a:graphicData uri="http://schemas.openxmlformats.org/drawingml/2006/table">
            <a:tbl>
              <a:tblPr firstRow="1" bandRow="1">
                <a:tableStyleId>{21E4AEA4-8DFA-4A89-87EB-49C32662AFE0}</a:tableStyleId>
              </a:tblPr>
              <a:tblGrid>
                <a:gridCol w="2263366"/>
              </a:tblGrid>
              <a:tr h="198120">
                <a:tc>
                  <a:txBody>
                    <a:bodyPr/>
                    <a:lstStyle/>
                    <a:p>
                      <a:pPr algn="ctr"/>
                      <a:r>
                        <a:rPr lang="en-US" sz="2000" dirty="0" smtClean="0"/>
                        <a:t>Garbled And Gate</a:t>
                      </a:r>
                      <a:endParaRPr lang="en-US" b="1" i="0" dirty="0">
                        <a:latin typeface="+mj-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i="0" baseline="-36000" dirty="0" smtClean="0">
                          <a:latin typeface="Palatino Linotype" pitchFamily="18" charset="0"/>
                        </a:rPr>
                        <a:t>0</a:t>
                      </a:r>
                      <a:r>
                        <a:rPr lang="en-US" sz="2400" i="1" baseline="-25000" dirty="0" smtClean="0">
                          <a:latin typeface="Palatino Linotype" pitchFamily="18" charset="0"/>
                        </a:rPr>
                        <a:t>,</a:t>
                      </a:r>
                      <a:r>
                        <a:rPr lang="en-US" sz="2400" baseline="-25000" dirty="0" smtClean="0">
                          <a:latin typeface="Palatino Linotype" pitchFamily="18" charset="0"/>
                        </a:rPr>
                        <a:t> </a:t>
                      </a:r>
                      <a:r>
                        <a:rPr lang="en-US" sz="2400" i="1" baseline="-25000" dirty="0" smtClean="0">
                          <a:latin typeface="Palatino Linotype" pitchFamily="18" charset="0"/>
                        </a:rPr>
                        <a:t>b</a:t>
                      </a:r>
                      <a:r>
                        <a:rPr lang="en-US" sz="2000" baseline="-36000" dirty="0" smtClean="0">
                          <a:latin typeface="Palatino Linotype" pitchFamily="18" charset="0"/>
                        </a:rPr>
                        <a:t>1</a:t>
                      </a:r>
                      <a:r>
                        <a:rPr lang="en-US" sz="240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0</a:t>
                      </a:r>
                      <a:r>
                        <a:rPr lang="en-US" sz="2400" baseline="0" dirty="0" smtClean="0">
                          <a:latin typeface="Palatino Linotype" pitchFamily="18" charset="0"/>
                        </a:rPr>
                        <a:t>)</a:t>
                      </a:r>
                      <a:endParaRPr lang="en-US" sz="24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baseline="-36000" dirty="0" smtClean="0">
                          <a:latin typeface="Palatino Linotype" pitchFamily="18" charset="0"/>
                        </a:rPr>
                        <a:t>1</a:t>
                      </a:r>
                      <a:r>
                        <a:rPr lang="en-US" sz="2400" baseline="-25000" dirty="0" smtClean="0">
                          <a:latin typeface="Palatino Linotype" pitchFamily="18" charset="0"/>
                        </a:rPr>
                        <a:t>,</a:t>
                      </a:r>
                      <a:r>
                        <a:rPr lang="en-US" sz="2400" i="1" baseline="-25000" dirty="0" smtClean="0">
                          <a:latin typeface="Palatino Linotype" pitchFamily="18" charset="0"/>
                        </a:rPr>
                        <a:t>b</a:t>
                      </a:r>
                      <a:r>
                        <a:rPr lang="en-US" sz="2000" baseline="-36000" dirty="0" smtClean="0">
                          <a:latin typeface="Palatino Linotype" pitchFamily="18" charset="0"/>
                        </a:rPr>
                        <a:t>1</a:t>
                      </a:r>
                      <a:r>
                        <a:rPr lang="en-US" sz="240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1</a:t>
                      </a:r>
                      <a:r>
                        <a:rPr lang="en-US" sz="2400" baseline="0" dirty="0" smtClean="0">
                          <a:latin typeface="Palatino Linotype" pitchFamily="18" charset="0"/>
                        </a:rPr>
                        <a:t>)</a:t>
                      </a:r>
                      <a:endParaRPr lang="en-US" sz="24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baseline="-36000" dirty="0" smtClean="0">
                          <a:latin typeface="Palatino Linotype" pitchFamily="18" charset="0"/>
                        </a:rPr>
                        <a:t>1</a:t>
                      </a:r>
                      <a:r>
                        <a:rPr lang="en-US" sz="2400" baseline="-25000" dirty="0" smtClean="0">
                          <a:latin typeface="Palatino Linotype" pitchFamily="18" charset="0"/>
                        </a:rPr>
                        <a:t>,</a:t>
                      </a:r>
                      <a:r>
                        <a:rPr lang="en-US" sz="2400" i="1" baseline="-25000" dirty="0" smtClean="0">
                          <a:latin typeface="Palatino Linotype" pitchFamily="18" charset="0"/>
                        </a:rPr>
                        <a:t>b</a:t>
                      </a:r>
                      <a:r>
                        <a:rPr lang="en-US" sz="2000" baseline="-36000" dirty="0" smtClean="0">
                          <a:latin typeface="Palatino Linotype" pitchFamily="18" charset="0"/>
                        </a:rPr>
                        <a:t>0</a:t>
                      </a:r>
                      <a:r>
                        <a:rPr lang="en-US" sz="240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0</a:t>
                      </a:r>
                      <a:r>
                        <a:rPr lang="en-US" sz="2400" baseline="0" dirty="0" smtClean="0">
                          <a:latin typeface="Palatino Linotype" pitchFamily="18" charset="0"/>
                        </a:rPr>
                        <a:t>)</a:t>
                      </a:r>
                      <a:endParaRPr lang="en-US" sz="24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i="1" baseline="0" dirty="0" smtClean="0">
                          <a:latin typeface="Palatino Linotype" pitchFamily="18" charset="0"/>
                        </a:rPr>
                        <a:t>Enc</a:t>
                      </a:r>
                      <a:r>
                        <a:rPr lang="en-US" sz="2400" i="1" baseline="-25000" dirty="0" smtClean="0">
                          <a:latin typeface="Palatino Linotype" pitchFamily="18" charset="0"/>
                        </a:rPr>
                        <a:t>a</a:t>
                      </a:r>
                      <a:r>
                        <a:rPr lang="en-US" sz="2000" baseline="-36000" dirty="0" smtClean="0">
                          <a:latin typeface="Palatino Linotype" pitchFamily="18" charset="0"/>
                        </a:rPr>
                        <a:t>0</a:t>
                      </a:r>
                      <a:r>
                        <a:rPr lang="en-US" sz="2400" baseline="-25000" dirty="0" smtClean="0">
                          <a:latin typeface="Palatino Linotype" pitchFamily="18" charset="0"/>
                        </a:rPr>
                        <a:t>,</a:t>
                      </a:r>
                      <a:r>
                        <a:rPr lang="en-US" sz="2400" i="1" baseline="-25000" dirty="0" smtClean="0">
                          <a:latin typeface="Palatino Linotype" pitchFamily="18" charset="0"/>
                        </a:rPr>
                        <a:t>b</a:t>
                      </a:r>
                      <a:r>
                        <a:rPr lang="en-US" sz="2000" baseline="-36000" dirty="0" smtClean="0">
                          <a:latin typeface="Palatino Linotype" pitchFamily="18" charset="0"/>
                        </a:rPr>
                        <a:t>0</a:t>
                      </a:r>
                      <a:r>
                        <a:rPr lang="en-US" sz="2400" baseline="0" dirty="0" smtClean="0">
                          <a:latin typeface="Palatino Linotype" pitchFamily="18" charset="0"/>
                        </a:rPr>
                        <a:t>(</a:t>
                      </a:r>
                      <a:r>
                        <a:rPr lang="en-US" sz="2400" i="1" baseline="0" dirty="0" smtClean="0">
                          <a:latin typeface="Palatino Linotype" pitchFamily="18" charset="0"/>
                        </a:rPr>
                        <a:t>x</a:t>
                      </a:r>
                      <a:r>
                        <a:rPr lang="en-US" sz="2400" baseline="-25000" dirty="0" smtClean="0">
                          <a:latin typeface="Palatino Linotype" pitchFamily="18" charset="0"/>
                        </a:rPr>
                        <a:t>0</a:t>
                      </a:r>
                      <a:r>
                        <a:rPr lang="en-US" sz="2400" baseline="0" dirty="0" smtClean="0">
                          <a:latin typeface="Palatino Linotype" pitchFamily="18" charset="0"/>
                        </a:rPr>
                        <a:t>)</a:t>
                      </a:r>
                      <a:endParaRPr lang="en-US" sz="24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20" name="Right Arrow 19"/>
          <p:cNvSpPr/>
          <p:nvPr/>
        </p:nvSpPr>
        <p:spPr>
          <a:xfrm rot="2555712">
            <a:off x="5588951" y="4283363"/>
            <a:ext cx="960923" cy="609600"/>
          </a:xfrm>
          <a:prstGeom prst="rightArrow">
            <a:avLst>
              <a:gd name="adj1" fmla="val 34769"/>
              <a:gd name="adj2"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2039193" y="3600956"/>
            <a:ext cx="4209207" cy="36144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1276537" y="2181884"/>
          <a:ext cx="1692999" cy="2100405"/>
        </p:xfrm>
        <a:graphic>
          <a:graphicData uri="http://schemas.openxmlformats.org/drawingml/2006/table">
            <a:tbl>
              <a:tblPr firstRow="1" bandRow="1">
                <a:tableStyleId>{21E4AEA4-8DFA-4A89-87EB-49C32662AFE0}</a:tableStyleId>
              </a:tblPr>
              <a:tblGrid>
                <a:gridCol w="1692999"/>
              </a:tblGrid>
              <a:tr h="374045">
                <a:tc>
                  <a:txBody>
                    <a:bodyPr/>
                    <a:lstStyle/>
                    <a:p>
                      <a:pPr algn="ctr"/>
                      <a:r>
                        <a:rPr lang="en-US" sz="1800" dirty="0" smtClean="0"/>
                        <a:t>And Gate</a:t>
                      </a:r>
                      <a:endParaRPr lang="en-US" sz="1600" b="1" i="0" dirty="0">
                        <a:latin typeface="+mj-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b</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b</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b</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1800" baseline="-36000" dirty="0" smtClean="0">
                          <a:latin typeface="Palatino Linotype" pitchFamily="18" charset="0"/>
                        </a:rPr>
                        <a:t>0</a:t>
                      </a:r>
                      <a:r>
                        <a:rPr lang="en-US" sz="2000" baseline="-25000" dirty="0" smtClean="0">
                          <a:latin typeface="Palatino Linotype" pitchFamily="18" charset="0"/>
                        </a:rPr>
                        <a:t>,</a:t>
                      </a:r>
                      <a:r>
                        <a:rPr lang="en-US" sz="2000" i="1" baseline="-25000" dirty="0" smtClean="0">
                          <a:latin typeface="Palatino Linotype" pitchFamily="18" charset="0"/>
                        </a:rPr>
                        <a:t>b</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Garbled Circuit Protocol</a:t>
            </a:r>
            <a:endParaRPr lang="en-US" dirty="0"/>
          </a:p>
        </p:txBody>
      </p:sp>
      <p:sp>
        <p:nvSpPr>
          <p:cNvPr id="6" name="TextBox 5"/>
          <p:cNvSpPr txBox="1"/>
          <p:nvPr/>
        </p:nvSpPr>
        <p:spPr>
          <a:xfrm>
            <a:off x="828779" y="1326904"/>
            <a:ext cx="3168368" cy="461665"/>
          </a:xfrm>
          <a:prstGeom prst="rect">
            <a:avLst/>
          </a:prstGeom>
          <a:noFill/>
        </p:spPr>
        <p:txBody>
          <a:bodyPr wrap="none" rtlCol="0">
            <a:spAutoFit/>
          </a:bodyPr>
          <a:lstStyle/>
          <a:p>
            <a:r>
              <a:rPr lang="en-US" sz="2400" b="1" dirty="0" smtClean="0"/>
              <a:t>Alice (circuit generator)</a:t>
            </a:r>
            <a:endParaRPr lang="en-US" sz="2400" b="1" dirty="0"/>
          </a:p>
        </p:txBody>
      </p:sp>
      <p:pic>
        <p:nvPicPr>
          <p:cNvPr id="15" name="Picture 14" descr="TP_tmp.png"/>
          <p:cNvPicPr>
            <a:picLocks noChangeAspect="1"/>
          </p:cNvPicPr>
          <p:nvPr>
            <p:custDataLst>
              <p:tags r:id="rId1"/>
            </p:custDataLst>
          </p:nvPr>
        </p:nvPicPr>
        <p:blipFill>
          <a:blip r:embed="rId4" cstate="print"/>
          <a:stretch>
            <a:fillRect/>
          </a:stretch>
        </p:blipFill>
        <p:spPr bwMode="auto">
          <a:xfrm>
            <a:off x="322419" y="1806833"/>
            <a:ext cx="4916304" cy="300517"/>
          </a:xfrm>
          <a:prstGeom prst="rect">
            <a:avLst/>
          </a:prstGeom>
          <a:noFill/>
          <a:ln/>
          <a:effectLst/>
        </p:spPr>
      </p:pic>
      <p:sp>
        <p:nvSpPr>
          <p:cNvPr id="16" name="TextBox 15"/>
          <p:cNvSpPr txBox="1"/>
          <p:nvPr/>
        </p:nvSpPr>
        <p:spPr>
          <a:xfrm>
            <a:off x="425942" y="4441102"/>
            <a:ext cx="2282854" cy="1015663"/>
          </a:xfrm>
          <a:prstGeom prst="rect">
            <a:avLst/>
          </a:prstGeom>
          <a:noFill/>
        </p:spPr>
        <p:txBody>
          <a:bodyPr wrap="square" rtlCol="0">
            <a:spAutoFit/>
          </a:bodyPr>
          <a:lstStyle/>
          <a:p>
            <a:r>
              <a:rPr lang="en-US" sz="2000" dirty="0" smtClean="0"/>
              <a:t>Sends </a:t>
            </a:r>
            <a:r>
              <a:rPr lang="en-US" sz="2000" i="1" dirty="0" err="1" smtClean="0">
                <a:latin typeface="Palatino Linotype" pitchFamily="18" charset="0"/>
              </a:rPr>
              <a:t>a</a:t>
            </a:r>
            <a:r>
              <a:rPr lang="en-US" sz="2000" i="1" baseline="-25000" dirty="0" err="1" smtClean="0">
                <a:latin typeface="Palatino Linotype" pitchFamily="18" charset="0"/>
              </a:rPr>
              <a:t>i</a:t>
            </a:r>
            <a:r>
              <a:rPr lang="en-US" sz="2000" dirty="0" smtClean="0"/>
              <a:t> to Bob based on her input value</a:t>
            </a:r>
            <a:endParaRPr lang="en-US" sz="2000" dirty="0"/>
          </a:p>
        </p:txBody>
      </p:sp>
      <p:sp>
        <p:nvSpPr>
          <p:cNvPr id="17" name="TextBox 16"/>
          <p:cNvSpPr txBox="1"/>
          <p:nvPr/>
        </p:nvSpPr>
        <p:spPr>
          <a:xfrm>
            <a:off x="5397078" y="1413743"/>
            <a:ext cx="3018583" cy="461665"/>
          </a:xfrm>
          <a:prstGeom prst="rect">
            <a:avLst/>
          </a:prstGeom>
          <a:noFill/>
        </p:spPr>
        <p:txBody>
          <a:bodyPr wrap="none" rtlCol="0">
            <a:spAutoFit/>
          </a:bodyPr>
          <a:lstStyle/>
          <a:p>
            <a:r>
              <a:rPr lang="en-US" sz="2400" b="1" dirty="0" smtClean="0"/>
              <a:t>Bob (circuit evaluator)</a:t>
            </a:r>
            <a:endParaRPr lang="en-US" sz="2400" b="1" dirty="0"/>
          </a:p>
        </p:txBody>
      </p:sp>
      <p:sp>
        <p:nvSpPr>
          <p:cNvPr id="20" name="TextBox 19"/>
          <p:cNvSpPr txBox="1"/>
          <p:nvPr/>
        </p:nvSpPr>
        <p:spPr>
          <a:xfrm>
            <a:off x="2335597" y="5887577"/>
            <a:ext cx="5015476"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000" dirty="0" smtClean="0"/>
              <a:t>How does the Bob learn his own input wires?</a:t>
            </a:r>
            <a:endParaRPr lang="en-US" sz="2000" dirty="0"/>
          </a:p>
        </p:txBody>
      </p:sp>
      <p:cxnSp>
        <p:nvCxnSpPr>
          <p:cNvPr id="23" name="Straight Arrow Connector 22"/>
          <p:cNvCxnSpPr/>
          <p:nvPr/>
        </p:nvCxnSpPr>
        <p:spPr>
          <a:xfrm>
            <a:off x="2249586" y="4775650"/>
            <a:ext cx="4075014" cy="4059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1" name="Picture 30" descr="TP_tmp.png"/>
          <p:cNvPicPr>
            <a:picLocks noChangeAspect="1"/>
          </p:cNvPicPr>
          <p:nvPr>
            <p:custDataLst>
              <p:tags r:id="rId2"/>
            </p:custDataLst>
          </p:nvPr>
        </p:nvPicPr>
        <p:blipFill>
          <a:blip r:embed="rId5" cstate="print"/>
          <a:stretch>
            <a:fillRect/>
          </a:stretch>
        </p:blipFill>
        <p:spPr bwMode="auto">
          <a:xfrm>
            <a:off x="2239959" y="4440470"/>
            <a:ext cx="231273" cy="207730"/>
          </a:xfrm>
          <a:prstGeom prst="rect">
            <a:avLst/>
          </a:prstGeom>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7.65672E-7 L 0.60121 0.0731 " pathEditMode="relative" rAng="0" ptsTypes="AA">
                                      <p:cBhvr>
                                        <p:cTn id="6" dur="2000" fill="hold"/>
                                        <p:tgtEl>
                                          <p:spTgt spid="14"/>
                                        </p:tgtEl>
                                        <p:attrNameLst>
                                          <p:attrName>ppt_x</p:attrName>
                                          <p:attrName>ppt_y</p:attrName>
                                        </p:attrNameLst>
                                      </p:cBhvr>
                                      <p:rCtr x="301" y="37"/>
                                    </p:animMotion>
                                  </p:childTnLst>
                                </p:cTn>
                              </p:par>
                              <p:par>
                                <p:cTn id="7" presetID="2" presetClass="entr" presetSubtype="4"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additive="base">
                                        <p:cTn id="9" dur="500" fill="hold"/>
                                        <p:tgtEl>
                                          <p:spTgt spid="13"/>
                                        </p:tgtEl>
                                        <p:attrNameLst>
                                          <p:attrName>ppt_x</p:attrName>
                                        </p:attrNameLst>
                                      </p:cBhvr>
                                      <p:tavLst>
                                        <p:tav tm="0">
                                          <p:val>
                                            <p:strVal val="#ppt_x"/>
                                          </p:val>
                                        </p:tav>
                                        <p:tav tm="100000">
                                          <p:val>
                                            <p:strVal val="#ppt_x"/>
                                          </p:val>
                                        </p:tav>
                                      </p:tavLst>
                                    </p:anim>
                                    <p:anim calcmode="lin" valueType="num">
                                      <p:cBhvr additive="base">
                                        <p:cTn id="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ox(i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ox(i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1.11111E-6 -2.49827E-7 L 0.53403 0.05968 " pathEditMode="relative" rAng="0" ptsTypes="AA">
                                      <p:cBhvr>
                                        <p:cTn id="27" dur="2000" fill="hold"/>
                                        <p:tgtEl>
                                          <p:spTgt spid="31"/>
                                        </p:tgtEl>
                                        <p:attrNameLst>
                                          <p:attrName>ppt_x</p:attrName>
                                          <p:attrName>ppt_y</p:attrName>
                                        </p:attrNameLst>
                                      </p:cBhvr>
                                      <p:rCtr x="267" y="30"/>
                                    </p:animMotion>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heckerboard(across)">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Primitive: </a:t>
            </a:r>
            <a:r>
              <a:rPr lang="en-US" b="1" dirty="0" smtClean="0"/>
              <a:t>Oblivious Transfer</a:t>
            </a:r>
            <a:endParaRPr lang="en-US" b="1" dirty="0"/>
          </a:p>
        </p:txBody>
      </p:sp>
      <p:sp>
        <p:nvSpPr>
          <p:cNvPr id="5" name="TextBox 4"/>
          <p:cNvSpPr txBox="1"/>
          <p:nvPr/>
        </p:nvSpPr>
        <p:spPr>
          <a:xfrm>
            <a:off x="1329905" y="1447800"/>
            <a:ext cx="805029" cy="461665"/>
          </a:xfrm>
          <a:prstGeom prst="rect">
            <a:avLst/>
          </a:prstGeom>
          <a:noFill/>
        </p:spPr>
        <p:txBody>
          <a:bodyPr wrap="none" rtlCol="0">
            <a:spAutoFit/>
          </a:bodyPr>
          <a:lstStyle/>
          <a:p>
            <a:r>
              <a:rPr lang="en-US" sz="2400" b="1" dirty="0" smtClean="0"/>
              <a:t>Alice</a:t>
            </a:r>
            <a:endParaRPr lang="en-US" sz="2400" b="1" dirty="0"/>
          </a:p>
        </p:txBody>
      </p:sp>
      <p:sp>
        <p:nvSpPr>
          <p:cNvPr id="6" name="TextBox 5"/>
          <p:cNvSpPr txBox="1"/>
          <p:nvPr/>
        </p:nvSpPr>
        <p:spPr>
          <a:xfrm>
            <a:off x="6200954" y="1505309"/>
            <a:ext cx="688009" cy="461665"/>
          </a:xfrm>
          <a:prstGeom prst="rect">
            <a:avLst/>
          </a:prstGeom>
          <a:noFill/>
        </p:spPr>
        <p:txBody>
          <a:bodyPr wrap="none" rtlCol="0">
            <a:spAutoFit/>
          </a:bodyPr>
          <a:lstStyle/>
          <a:p>
            <a:r>
              <a:rPr lang="en-US" sz="2400" b="1" dirty="0" smtClean="0"/>
              <a:t>Bob</a:t>
            </a:r>
            <a:endParaRPr lang="en-US" sz="2400" b="1" dirty="0"/>
          </a:p>
        </p:txBody>
      </p:sp>
      <p:sp>
        <p:nvSpPr>
          <p:cNvPr id="9" name="Rectangle 8"/>
          <p:cNvSpPr/>
          <p:nvPr/>
        </p:nvSpPr>
        <p:spPr>
          <a:xfrm>
            <a:off x="2133599" y="2514600"/>
            <a:ext cx="4267201" cy="138166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smtClean="0"/>
              <a:t>Oblivious Transfer Protocol</a:t>
            </a:r>
            <a:endParaRPr lang="en-US" sz="3200" dirty="0"/>
          </a:p>
        </p:txBody>
      </p:sp>
      <p:sp>
        <p:nvSpPr>
          <p:cNvPr id="12" name="TextBox 11"/>
          <p:cNvSpPr txBox="1"/>
          <p:nvPr/>
        </p:nvSpPr>
        <p:spPr>
          <a:xfrm>
            <a:off x="1066800" y="4876800"/>
            <a:ext cx="7121245" cy="830997"/>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400" b="1" dirty="0" smtClean="0"/>
              <a:t>Oblivious:</a:t>
            </a:r>
            <a:r>
              <a:rPr lang="en-US" sz="2400" dirty="0" smtClean="0"/>
              <a:t>  Alice doesn’t learn which secret Bob obtains</a:t>
            </a:r>
          </a:p>
          <a:p>
            <a:r>
              <a:rPr lang="en-US" sz="2400" b="1" dirty="0" smtClean="0"/>
              <a:t>Transfer:</a:t>
            </a:r>
            <a:r>
              <a:rPr lang="en-US" sz="2400" dirty="0" smtClean="0"/>
              <a:t>    Bob learns one of Alice’s secrets</a:t>
            </a:r>
            <a:endParaRPr lang="en-US" sz="2400" dirty="0"/>
          </a:p>
        </p:txBody>
      </p:sp>
      <p:sp>
        <p:nvSpPr>
          <p:cNvPr id="13" name="Rectangle 12"/>
          <p:cNvSpPr/>
          <p:nvPr/>
        </p:nvSpPr>
        <p:spPr>
          <a:xfrm>
            <a:off x="1708842" y="6317055"/>
            <a:ext cx="712592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dirty="0" smtClean="0"/>
              <a:t>Rabin, 1981; Even, </a:t>
            </a:r>
            <a:r>
              <a:rPr lang="en-US" dirty="0" err="1" smtClean="0"/>
              <a:t>Goldreich</a:t>
            </a:r>
            <a:r>
              <a:rPr lang="en-US" dirty="0" smtClean="0"/>
              <a:t>, and Lempel, 1985; many subsequent papers</a:t>
            </a:r>
            <a:endParaRPr lang="en-US" dirty="0"/>
          </a:p>
        </p:txBody>
      </p:sp>
      <p:pic>
        <p:nvPicPr>
          <p:cNvPr id="15" name="Picture 14" descr="TP_tmp.png"/>
          <p:cNvPicPr>
            <a:picLocks noChangeAspect="1"/>
          </p:cNvPicPr>
          <p:nvPr>
            <p:custDataLst>
              <p:tags r:id="rId1"/>
            </p:custDataLst>
          </p:nvPr>
        </p:nvPicPr>
        <p:blipFill>
          <a:blip r:embed="rId7" cstate="print"/>
          <a:stretch>
            <a:fillRect/>
          </a:stretch>
        </p:blipFill>
        <p:spPr bwMode="auto">
          <a:xfrm>
            <a:off x="7010400" y="2057400"/>
            <a:ext cx="1823840" cy="300511"/>
          </a:xfrm>
          <a:prstGeom prst="rect">
            <a:avLst/>
          </a:prstGeom>
          <a:noFill/>
          <a:ln/>
          <a:effectLst/>
        </p:spPr>
      </p:pic>
      <p:pic>
        <p:nvPicPr>
          <p:cNvPr id="14" name="Picture 13" descr="TP_tmp.png"/>
          <p:cNvPicPr>
            <a:picLocks noChangeAspect="1"/>
          </p:cNvPicPr>
          <p:nvPr>
            <p:custDataLst>
              <p:tags r:id="rId2"/>
            </p:custDataLst>
          </p:nvPr>
        </p:nvPicPr>
        <p:blipFill>
          <a:blip r:embed="rId8" cstate="print"/>
          <a:stretch>
            <a:fillRect/>
          </a:stretch>
        </p:blipFill>
        <p:spPr bwMode="auto">
          <a:xfrm>
            <a:off x="445424" y="2133600"/>
            <a:ext cx="1478009" cy="277039"/>
          </a:xfrm>
          <a:prstGeom prst="rect">
            <a:avLst/>
          </a:prstGeom>
          <a:noFill/>
          <a:ln/>
          <a:effectLst/>
        </p:spPr>
      </p:pic>
      <p:cxnSp>
        <p:nvCxnSpPr>
          <p:cNvPr id="18" name="Straight Arrow Connector 17"/>
          <p:cNvCxnSpPr/>
          <p:nvPr/>
        </p:nvCxnSpPr>
        <p:spPr>
          <a:xfrm>
            <a:off x="1676400" y="2514600"/>
            <a:ext cx="421257" cy="1207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6477000" y="2438400"/>
            <a:ext cx="914402"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TP_tmp.png"/>
          <p:cNvPicPr>
            <a:picLocks noChangeAspect="1"/>
          </p:cNvPicPr>
          <p:nvPr>
            <p:custDataLst>
              <p:tags r:id="rId3"/>
            </p:custDataLst>
          </p:nvPr>
        </p:nvPicPr>
        <p:blipFill>
          <a:blip r:embed="rId9" cstate="print"/>
          <a:stretch>
            <a:fillRect/>
          </a:stretch>
        </p:blipFill>
        <p:spPr bwMode="auto">
          <a:xfrm>
            <a:off x="6008023" y="4267200"/>
            <a:ext cx="1893568" cy="300588"/>
          </a:xfrm>
          <a:prstGeom prst="rect">
            <a:avLst/>
          </a:prstGeom>
          <a:noFill/>
          <a:ln/>
          <a:effectLst/>
        </p:spPr>
      </p:pic>
      <p:pic>
        <p:nvPicPr>
          <p:cNvPr id="26" name="Picture 25" descr="TP_tmp.png"/>
          <p:cNvPicPr>
            <a:picLocks noChangeAspect="1"/>
          </p:cNvPicPr>
          <p:nvPr>
            <p:custDataLst>
              <p:tags r:id="rId4"/>
            </p:custDataLst>
          </p:nvPr>
        </p:nvPicPr>
        <p:blipFill>
          <a:blip r:embed="rId10" cstate="print"/>
          <a:stretch>
            <a:fillRect/>
          </a:stretch>
        </p:blipFill>
        <p:spPr bwMode="auto">
          <a:xfrm>
            <a:off x="1037804" y="4086478"/>
            <a:ext cx="1893568" cy="300588"/>
          </a:xfrm>
          <a:prstGeom prst="rect">
            <a:avLst/>
          </a:prstGeom>
          <a:noFill/>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Chaining Garbled Circuits</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17</a:t>
            </a:fld>
            <a:endParaRPr lang="en-US"/>
          </a:p>
        </p:txBody>
      </p:sp>
      <p:sp>
        <p:nvSpPr>
          <p:cNvPr id="5" name="Rounded Rectangle 4"/>
          <p:cNvSpPr/>
          <p:nvPr/>
        </p:nvSpPr>
        <p:spPr>
          <a:xfrm>
            <a:off x="1371600" y="2048626"/>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AND</a:t>
            </a:r>
            <a:endParaRPr lang="en-US" sz="3200" b="1" dirty="0"/>
          </a:p>
        </p:txBody>
      </p:sp>
      <p:cxnSp>
        <p:nvCxnSpPr>
          <p:cNvPr id="6" name="Straight Arrow Connector 5"/>
          <p:cNvCxnSpPr/>
          <p:nvPr/>
        </p:nvCxnSpPr>
        <p:spPr>
          <a:xfrm rot="5400000">
            <a:off x="1631114" y="1866755"/>
            <a:ext cx="313424" cy="1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7518" y="1417459"/>
            <a:ext cx="402674" cy="369332"/>
          </a:xfrm>
          <a:prstGeom prst="rect">
            <a:avLst/>
          </a:prstGeom>
          <a:noFill/>
        </p:spPr>
        <p:txBody>
          <a:bodyPr wrap="none" rtlCol="0">
            <a:spAutoFit/>
          </a:bodyPr>
          <a:lstStyle/>
          <a:p>
            <a:r>
              <a:rPr lang="en-US" i="1" dirty="0" smtClean="0">
                <a:latin typeface="Palatino Linotype" pitchFamily="18" charset="0"/>
              </a:rPr>
              <a:t>a</a:t>
            </a:r>
            <a:r>
              <a:rPr lang="en-US" dirty="0" smtClean="0">
                <a:latin typeface="Palatino Linotype" pitchFamily="18" charset="0"/>
              </a:rPr>
              <a:t>0</a:t>
            </a:r>
            <a:endParaRPr lang="en-US" baseline="-25000" dirty="0">
              <a:latin typeface="Palatino Linotype" pitchFamily="18" charset="0"/>
            </a:endParaRPr>
          </a:p>
        </p:txBody>
      </p:sp>
      <p:sp>
        <p:nvSpPr>
          <p:cNvPr id="8" name="TextBox 7"/>
          <p:cNvSpPr txBox="1"/>
          <p:nvPr/>
        </p:nvSpPr>
        <p:spPr>
          <a:xfrm>
            <a:off x="2819400" y="1447650"/>
            <a:ext cx="423514" cy="369332"/>
          </a:xfrm>
          <a:prstGeom prst="rect">
            <a:avLst/>
          </a:prstGeom>
          <a:noFill/>
        </p:spPr>
        <p:txBody>
          <a:bodyPr wrap="none" rtlCol="0">
            <a:spAutoFit/>
          </a:bodyPr>
          <a:lstStyle/>
          <a:p>
            <a:r>
              <a:rPr lang="en-US" b="1" i="1" dirty="0" smtClean="0">
                <a:solidFill>
                  <a:srgbClr val="7030A0"/>
                </a:solidFill>
                <a:latin typeface="Palatino Linotype" pitchFamily="18" charset="0"/>
              </a:rPr>
              <a:t>b</a:t>
            </a:r>
            <a:r>
              <a:rPr lang="en-US" b="1" dirty="0" smtClean="0">
                <a:solidFill>
                  <a:srgbClr val="7030A0"/>
                </a:solidFill>
                <a:latin typeface="Palatino Linotype" pitchFamily="18" charset="0"/>
              </a:rPr>
              <a:t>0</a:t>
            </a:r>
            <a:endParaRPr lang="en-US" b="1" baseline="-25000" dirty="0">
              <a:solidFill>
                <a:srgbClr val="7030A0"/>
              </a:solidFill>
              <a:latin typeface="Palatino Linotype" pitchFamily="18" charset="0"/>
            </a:endParaRPr>
          </a:p>
        </p:txBody>
      </p:sp>
      <p:cxnSp>
        <p:nvCxnSpPr>
          <p:cNvPr id="9" name="Straight Arrow Connector 8"/>
          <p:cNvCxnSpPr/>
          <p:nvPr/>
        </p:nvCxnSpPr>
        <p:spPr>
          <a:xfrm rot="5400000">
            <a:off x="2892009" y="1914199"/>
            <a:ext cx="281793" cy="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80102" y="2971800"/>
            <a:ext cx="415498" cy="369332"/>
          </a:xfrm>
          <a:prstGeom prst="rect">
            <a:avLst/>
          </a:prstGeom>
          <a:noFill/>
        </p:spPr>
        <p:txBody>
          <a:bodyPr wrap="none" rtlCol="0">
            <a:spAutoFit/>
          </a:bodyPr>
          <a:lstStyle/>
          <a:p>
            <a:r>
              <a:rPr lang="en-US" i="1" dirty="0" smtClean="0">
                <a:latin typeface="Palatino Linotype" pitchFamily="18" charset="0"/>
              </a:rPr>
              <a:t>x</a:t>
            </a:r>
            <a:r>
              <a:rPr lang="en-US" dirty="0" smtClean="0">
                <a:latin typeface="Palatino Linotype" pitchFamily="18" charset="0"/>
              </a:rPr>
              <a:t>0</a:t>
            </a:r>
            <a:endParaRPr lang="en-US" baseline="-25000" dirty="0">
              <a:latin typeface="Palatino Linotype" pitchFamily="18" charset="0"/>
            </a:endParaRPr>
          </a:p>
        </p:txBody>
      </p:sp>
      <p:sp>
        <p:nvSpPr>
          <p:cNvPr id="12" name="Rounded Rectangle 11"/>
          <p:cNvSpPr/>
          <p:nvPr/>
        </p:nvSpPr>
        <p:spPr>
          <a:xfrm>
            <a:off x="3886200" y="2030101"/>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AND</a:t>
            </a:r>
            <a:endParaRPr lang="en-US" sz="3200" b="1" dirty="0"/>
          </a:p>
        </p:txBody>
      </p:sp>
      <p:cxnSp>
        <p:nvCxnSpPr>
          <p:cNvPr id="13" name="Straight Arrow Connector 12"/>
          <p:cNvCxnSpPr/>
          <p:nvPr/>
        </p:nvCxnSpPr>
        <p:spPr>
          <a:xfrm rot="5400000">
            <a:off x="4145714" y="1848230"/>
            <a:ext cx="313424" cy="100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42118" y="1398934"/>
            <a:ext cx="402674" cy="369332"/>
          </a:xfrm>
          <a:prstGeom prst="rect">
            <a:avLst/>
          </a:prstGeom>
          <a:noFill/>
        </p:spPr>
        <p:txBody>
          <a:bodyPr wrap="none" rtlCol="0">
            <a:spAutoFit/>
          </a:bodyPr>
          <a:lstStyle/>
          <a:p>
            <a:r>
              <a:rPr lang="en-US" i="1" dirty="0" smtClean="0">
                <a:latin typeface="Palatino Linotype" pitchFamily="18" charset="0"/>
              </a:rPr>
              <a:t>a1</a:t>
            </a:r>
            <a:endParaRPr lang="en-US" baseline="-25000" dirty="0">
              <a:latin typeface="Palatino Linotype" pitchFamily="18" charset="0"/>
            </a:endParaRPr>
          </a:p>
        </p:txBody>
      </p:sp>
      <p:sp>
        <p:nvSpPr>
          <p:cNvPr id="15" name="TextBox 14"/>
          <p:cNvSpPr txBox="1"/>
          <p:nvPr/>
        </p:nvSpPr>
        <p:spPr>
          <a:xfrm>
            <a:off x="5334000" y="1429125"/>
            <a:ext cx="423514" cy="369332"/>
          </a:xfrm>
          <a:prstGeom prst="rect">
            <a:avLst/>
          </a:prstGeom>
          <a:noFill/>
        </p:spPr>
        <p:txBody>
          <a:bodyPr wrap="none" rtlCol="0">
            <a:spAutoFit/>
          </a:bodyPr>
          <a:lstStyle/>
          <a:p>
            <a:r>
              <a:rPr lang="en-US" b="1" i="1" dirty="0" smtClean="0">
                <a:solidFill>
                  <a:srgbClr val="7030A0"/>
                </a:solidFill>
                <a:latin typeface="Palatino Linotype" pitchFamily="18" charset="0"/>
              </a:rPr>
              <a:t>b</a:t>
            </a:r>
            <a:r>
              <a:rPr lang="en-US" b="1" dirty="0" smtClean="0">
                <a:solidFill>
                  <a:srgbClr val="7030A0"/>
                </a:solidFill>
                <a:latin typeface="Palatino Linotype" pitchFamily="18" charset="0"/>
              </a:rPr>
              <a:t>1</a:t>
            </a:r>
            <a:endParaRPr lang="en-US" b="1" baseline="-25000" dirty="0">
              <a:solidFill>
                <a:srgbClr val="7030A0"/>
              </a:solidFill>
              <a:latin typeface="Palatino Linotype" pitchFamily="18" charset="0"/>
            </a:endParaRPr>
          </a:p>
        </p:txBody>
      </p:sp>
      <p:cxnSp>
        <p:nvCxnSpPr>
          <p:cNvPr id="16" name="Straight Arrow Connector 15"/>
          <p:cNvCxnSpPr/>
          <p:nvPr/>
        </p:nvCxnSpPr>
        <p:spPr>
          <a:xfrm rot="5400000">
            <a:off x="5406609" y="1895674"/>
            <a:ext cx="281793" cy="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95800" y="2941459"/>
            <a:ext cx="415498" cy="369332"/>
          </a:xfrm>
          <a:prstGeom prst="rect">
            <a:avLst/>
          </a:prstGeom>
          <a:noFill/>
        </p:spPr>
        <p:txBody>
          <a:bodyPr wrap="none" rtlCol="0">
            <a:spAutoFit/>
          </a:bodyPr>
          <a:lstStyle/>
          <a:p>
            <a:r>
              <a:rPr lang="en-US" i="1" dirty="0" smtClean="0">
                <a:latin typeface="Palatino Linotype" pitchFamily="18" charset="0"/>
              </a:rPr>
              <a:t>x</a:t>
            </a:r>
            <a:r>
              <a:rPr lang="en-US" dirty="0" smtClean="0">
                <a:latin typeface="Palatino Linotype" pitchFamily="18" charset="0"/>
              </a:rPr>
              <a:t>1</a:t>
            </a:r>
            <a:endParaRPr lang="en-US" baseline="-25000" dirty="0">
              <a:latin typeface="Palatino Linotype" pitchFamily="18" charset="0"/>
            </a:endParaRPr>
          </a:p>
        </p:txBody>
      </p:sp>
      <p:sp>
        <p:nvSpPr>
          <p:cNvPr id="19" name="Rounded Rectangle 18"/>
          <p:cNvSpPr/>
          <p:nvPr/>
        </p:nvSpPr>
        <p:spPr>
          <a:xfrm>
            <a:off x="2743200" y="3725026"/>
            <a:ext cx="2133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OR</a:t>
            </a:r>
            <a:endParaRPr lang="en-US" sz="3200" b="1" dirty="0"/>
          </a:p>
        </p:txBody>
      </p:sp>
      <p:cxnSp>
        <p:nvCxnSpPr>
          <p:cNvPr id="24" name="Straight Arrow Connector 23"/>
          <p:cNvCxnSpPr>
            <a:stCxn id="19" idx="2"/>
          </p:cNvCxnSpPr>
          <p:nvPr/>
        </p:nvCxnSpPr>
        <p:spPr>
          <a:xfrm rot="5400000">
            <a:off x="3654006" y="4788232"/>
            <a:ext cx="304800" cy="7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04891" y="4724252"/>
            <a:ext cx="377026" cy="369332"/>
          </a:xfrm>
          <a:prstGeom prst="rect">
            <a:avLst/>
          </a:prstGeom>
          <a:noFill/>
        </p:spPr>
        <p:txBody>
          <a:bodyPr wrap="none" rtlCol="0">
            <a:spAutoFit/>
          </a:bodyPr>
          <a:lstStyle/>
          <a:p>
            <a:r>
              <a:rPr lang="en-US" i="1" dirty="0" smtClean="0">
                <a:latin typeface="Palatino Linotype" pitchFamily="18" charset="0"/>
              </a:rPr>
              <a:t>x</a:t>
            </a:r>
            <a:r>
              <a:rPr lang="en-US" baseline="-25000" dirty="0" smtClean="0">
                <a:latin typeface="Palatino Linotype" pitchFamily="18" charset="0"/>
              </a:rPr>
              <a:t>2</a:t>
            </a:r>
            <a:endParaRPr lang="en-US" baseline="-25000" dirty="0">
              <a:latin typeface="Palatino Linotype" pitchFamily="18" charset="0"/>
            </a:endParaRPr>
          </a:p>
        </p:txBody>
      </p:sp>
      <p:cxnSp>
        <p:nvCxnSpPr>
          <p:cNvPr id="27" name="Elbow Connector 26"/>
          <p:cNvCxnSpPr>
            <a:stCxn id="12" idx="2"/>
          </p:cNvCxnSpPr>
          <p:nvPr/>
        </p:nvCxnSpPr>
        <p:spPr>
          <a:xfrm rot="5400000">
            <a:off x="4230621" y="2981080"/>
            <a:ext cx="758958"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2"/>
            <a:endCxn id="19" idx="0"/>
          </p:cNvCxnSpPr>
          <p:nvPr/>
        </p:nvCxnSpPr>
        <p:spPr>
          <a:xfrm rot="16200000" flipH="1">
            <a:off x="2743200" y="2658226"/>
            <a:ext cx="762000" cy="1371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nvGraphicFramePr>
        <p:xfrm>
          <a:off x="6209568" y="1143000"/>
          <a:ext cx="1982710" cy="2100405"/>
        </p:xfrm>
        <a:graphic>
          <a:graphicData uri="http://schemas.openxmlformats.org/drawingml/2006/table">
            <a:tbl>
              <a:tblPr firstRow="1" bandRow="1">
                <a:tableStyleId>{21E4AEA4-8DFA-4A89-87EB-49C32662AFE0}</a:tableStyleId>
              </a:tblPr>
              <a:tblGrid>
                <a:gridCol w="1982710"/>
              </a:tblGrid>
              <a:tr h="374045">
                <a:tc>
                  <a:txBody>
                    <a:bodyPr/>
                    <a:lstStyle/>
                    <a:p>
                      <a:pPr algn="ctr"/>
                      <a:r>
                        <a:rPr lang="en-US" sz="1800" dirty="0" smtClean="0"/>
                        <a:t>And Gate 1</a:t>
                      </a:r>
                      <a:endParaRPr lang="en-US" sz="1600" b="1" i="0" dirty="0">
                        <a:latin typeface="+mj-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2000" i="0" baseline="-25000" dirty="0" smtClean="0">
                          <a:latin typeface="Palatino Linotype" pitchFamily="18" charset="0"/>
                        </a:rPr>
                        <a:t>1</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b</a:t>
                      </a:r>
                      <a:r>
                        <a:rPr lang="en-US" sz="18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1</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2000" i="0" baseline="-25000" dirty="0" smtClean="0">
                          <a:latin typeface="Palatino Linotype" pitchFamily="18" charset="0"/>
                        </a:rPr>
                        <a:t>1</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b</a:t>
                      </a:r>
                      <a:r>
                        <a:rPr lang="en-US" sz="20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1</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2000" i="0" baseline="-25000" dirty="0" smtClean="0">
                          <a:latin typeface="Palatino Linotype" pitchFamily="18" charset="0"/>
                        </a:rPr>
                        <a:t>1</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b</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1</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a</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25000" dirty="0" smtClean="0">
                          <a:latin typeface="Palatino Linotype" pitchFamily="18" charset="0"/>
                        </a:rPr>
                        <a:t>,</a:t>
                      </a:r>
                      <a:r>
                        <a:rPr lang="en-US" sz="2000" i="1" baseline="-25000" dirty="0" smtClean="0">
                          <a:latin typeface="Palatino Linotype" pitchFamily="18" charset="0"/>
                        </a:rPr>
                        <a:t>b</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1</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graphicFrame>
        <p:nvGraphicFramePr>
          <p:cNvPr id="26" name="Table 25"/>
          <p:cNvGraphicFramePr>
            <a:graphicFrameLocks noGrp="1"/>
          </p:cNvGraphicFramePr>
          <p:nvPr/>
        </p:nvGraphicFramePr>
        <p:xfrm>
          <a:off x="379490" y="3157395"/>
          <a:ext cx="1982710" cy="2100405"/>
        </p:xfrm>
        <a:graphic>
          <a:graphicData uri="http://schemas.openxmlformats.org/drawingml/2006/table">
            <a:tbl>
              <a:tblPr firstRow="1" bandRow="1">
                <a:tableStyleId>{21E4AEA4-8DFA-4A89-87EB-49C32662AFE0}</a:tableStyleId>
              </a:tblPr>
              <a:tblGrid>
                <a:gridCol w="1982710"/>
              </a:tblGrid>
              <a:tr h="374045">
                <a:tc>
                  <a:txBody>
                    <a:bodyPr/>
                    <a:lstStyle/>
                    <a:p>
                      <a:pPr algn="ctr"/>
                      <a:r>
                        <a:rPr lang="en-US" sz="1800" dirty="0" smtClean="0"/>
                        <a:t>Or Gate 2</a:t>
                      </a:r>
                      <a:endParaRPr lang="en-US" sz="1600" b="1" i="0" dirty="0">
                        <a:latin typeface="+mj-lt"/>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a:t>
                      </a:r>
                      <a:r>
                        <a:rPr lang="en-US" sz="18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0</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
        <p:nvSpPr>
          <p:cNvPr id="29" name="TextBox 28"/>
          <p:cNvSpPr txBox="1"/>
          <p:nvPr/>
        </p:nvSpPr>
        <p:spPr>
          <a:xfrm>
            <a:off x="3596836" y="5009290"/>
            <a:ext cx="439544" cy="523220"/>
          </a:xfrm>
          <a:prstGeom prst="rect">
            <a:avLst/>
          </a:prstGeom>
          <a:noFill/>
        </p:spPr>
        <p:txBody>
          <a:bodyPr wrap="none" rtlCol="0">
            <a:spAutoFit/>
          </a:bodyPr>
          <a:lstStyle/>
          <a:p>
            <a:r>
              <a:rPr lang="en-US" sz="2800" b="1" dirty="0" smtClean="0"/>
              <a:t>…</a:t>
            </a:r>
            <a:endParaRPr lang="en-US" sz="2800" b="1" dirty="0"/>
          </a:p>
        </p:txBody>
      </p:sp>
      <p:sp>
        <p:nvSpPr>
          <p:cNvPr id="28" name="Content Placeholder 2"/>
          <p:cNvSpPr>
            <a:spLocks noGrp="1"/>
          </p:cNvSpPr>
          <p:nvPr>
            <p:ph idx="1"/>
          </p:nvPr>
        </p:nvSpPr>
        <p:spPr>
          <a:xfrm>
            <a:off x="331966" y="5562599"/>
            <a:ext cx="8382000" cy="616889"/>
          </a:xfrm>
        </p:spPr>
        <p:style>
          <a:lnRef idx="1">
            <a:schemeClr val="accent6"/>
          </a:lnRef>
          <a:fillRef idx="3">
            <a:schemeClr val="accent6"/>
          </a:fillRef>
          <a:effectRef idx="2">
            <a:schemeClr val="accent6"/>
          </a:effectRef>
          <a:fontRef idx="minor">
            <a:schemeClr val="lt1"/>
          </a:fontRef>
        </p:style>
        <p:txBody>
          <a:bodyPr>
            <a:normAutofit/>
          </a:bodyPr>
          <a:lstStyle/>
          <a:p>
            <a:pPr algn="ctr">
              <a:buNone/>
            </a:pPr>
            <a:r>
              <a:rPr lang="en-US" dirty="0" smtClean="0"/>
              <a:t>We can do </a:t>
            </a:r>
            <a:r>
              <a:rPr lang="en-US" b="1" i="1" dirty="0" smtClean="0"/>
              <a:t>any</a:t>
            </a:r>
            <a:r>
              <a:rPr lang="en-US" dirty="0" smtClean="0"/>
              <a:t> computation privately this way!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Threat Model</a:t>
            </a:r>
            <a:endParaRPr lang="en-US" dirty="0"/>
          </a:p>
        </p:txBody>
      </p:sp>
      <p:sp>
        <p:nvSpPr>
          <p:cNvPr id="3" name="Content Placeholder 2"/>
          <p:cNvSpPr>
            <a:spLocks noGrp="1"/>
          </p:cNvSpPr>
          <p:nvPr>
            <p:ph idx="1"/>
          </p:nvPr>
        </p:nvSpPr>
        <p:spPr/>
        <p:txBody>
          <a:bodyPr/>
          <a:lstStyle/>
          <a:p>
            <a:pPr>
              <a:buNone/>
            </a:pPr>
            <a:r>
              <a:rPr lang="en-US" b="1" dirty="0" smtClean="0"/>
              <a:t>Semi-Honest </a:t>
            </a:r>
            <a:r>
              <a:rPr lang="en-US" dirty="0" smtClean="0"/>
              <a:t>(</a:t>
            </a:r>
            <a:r>
              <a:rPr lang="en-US" i="1" dirty="0" smtClean="0"/>
              <a:t>Honest But Curious</a:t>
            </a:r>
            <a:r>
              <a:rPr lang="en-US" dirty="0" smtClean="0"/>
              <a:t>) </a:t>
            </a:r>
            <a:r>
              <a:rPr lang="en-US" b="1" dirty="0" smtClean="0"/>
              <a:t>Adversary</a:t>
            </a:r>
          </a:p>
          <a:p>
            <a:pPr>
              <a:buNone/>
            </a:pPr>
            <a:r>
              <a:rPr lang="en-US" dirty="0" smtClean="0"/>
              <a:t>	Adversary follows the protocol as specified (</a:t>
            </a:r>
            <a:r>
              <a:rPr lang="en-US" b="1" dirty="0" smtClean="0">
                <a:solidFill>
                  <a:srgbClr val="FF0000"/>
                </a:solidFill>
              </a:rPr>
              <a:t>!</a:t>
            </a:r>
            <a:r>
              <a:rPr lang="en-US" dirty="0" smtClean="0"/>
              <a:t>)</a:t>
            </a:r>
          </a:p>
          <a:p>
            <a:pPr>
              <a:buNone/>
            </a:pPr>
            <a:r>
              <a:rPr lang="en-US" dirty="0" smtClean="0"/>
              <a:t>	Curious adversary tries to learn more from 	protocol execution transcript</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18</a:t>
            </a:fld>
            <a:endParaRPr lang="en-US"/>
          </a:p>
        </p:txBody>
      </p:sp>
      <p:sp>
        <p:nvSpPr>
          <p:cNvPr id="5" name="TextBox 4"/>
          <p:cNvSpPr txBox="1"/>
          <p:nvPr/>
        </p:nvSpPr>
        <p:spPr>
          <a:xfrm>
            <a:off x="502920" y="4112812"/>
            <a:ext cx="816556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400" dirty="0" smtClean="0"/>
              <a:t>Garbled Circuits security proofs depend on this very weak model</a:t>
            </a:r>
            <a:endParaRPr lang="en-US" sz="2400" dirty="0"/>
          </a:p>
        </p:txBody>
      </p:sp>
      <p:sp>
        <p:nvSpPr>
          <p:cNvPr id="6" name="TextBox 5"/>
          <p:cNvSpPr txBox="1"/>
          <p:nvPr/>
        </p:nvSpPr>
        <p:spPr>
          <a:xfrm>
            <a:off x="683812" y="4784035"/>
            <a:ext cx="3115586" cy="132343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smtClean="0"/>
              <a:t>General techniques for converting protocols secure in semi-honest model to resist malicious adversary.</a:t>
            </a:r>
            <a:endParaRPr lang="en-US" sz="2000" dirty="0"/>
          </a:p>
        </p:txBody>
      </p:sp>
      <p:sp>
        <p:nvSpPr>
          <p:cNvPr id="7" name="TextBox 6"/>
          <p:cNvSpPr txBox="1"/>
          <p:nvPr/>
        </p:nvSpPr>
        <p:spPr>
          <a:xfrm>
            <a:off x="5018598" y="5421465"/>
            <a:ext cx="3115586"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smtClean="0"/>
              <a:t>Possibility to use software attestation to validate executing code?</a:t>
            </a:r>
            <a:endParaRPr lang="en-US" sz="2000" dirty="0"/>
          </a:p>
        </p:txBody>
      </p:sp>
      <p:sp>
        <p:nvSpPr>
          <p:cNvPr id="8" name="TextBox 7"/>
          <p:cNvSpPr txBox="1"/>
          <p:nvPr/>
        </p:nvSpPr>
        <p:spPr>
          <a:xfrm>
            <a:off x="3978304" y="4619708"/>
            <a:ext cx="3115586" cy="70788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000" dirty="0" smtClean="0"/>
              <a:t>Amount of information that could leak is probably small</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Computing Systems</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19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47534" y="1514103"/>
            <a:ext cx="3821099" cy="1501146"/>
          </a:xfrm>
          <a:prstGeom prst="rect">
            <a:avLst/>
          </a:prstGeom>
          <a:noFill/>
          <a:ln w="9525">
            <a:noFill/>
            <a:miter lim="800000"/>
            <a:headEnd/>
            <a:tailEnd/>
          </a:ln>
        </p:spPr>
      </p:pic>
      <p:graphicFrame>
        <p:nvGraphicFramePr>
          <p:cNvPr id="11" name="Table 10"/>
          <p:cNvGraphicFramePr>
            <a:graphicFrameLocks noGrp="1"/>
          </p:cNvGraphicFramePr>
          <p:nvPr/>
        </p:nvGraphicFramePr>
        <p:xfrm>
          <a:off x="5651205" y="1352449"/>
          <a:ext cx="1982710" cy="1726360"/>
        </p:xfrm>
        <a:graphic>
          <a:graphicData uri="http://schemas.openxmlformats.org/drawingml/2006/table">
            <a:tbl>
              <a:tblPr bandRow="1">
                <a:tableStyleId>{21E4AEA4-8DFA-4A89-87EB-49C32662AFE0}</a:tableStyleId>
              </a:tblPr>
              <a:tblGrid>
                <a:gridCol w="1982710"/>
              </a:tblGrid>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a:t>
                      </a:r>
                      <a:r>
                        <a:rPr lang="en-US" sz="18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1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0</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373712" y="3257535"/>
          <a:ext cx="8501932" cy="2855776"/>
        </p:xfrm>
        <a:graphic>
          <a:graphicData uri="http://schemas.openxmlformats.org/drawingml/2006/table">
            <a:tbl>
              <a:tblPr firstRow="1" bandRow="1">
                <a:tableStyleId>{5C22544A-7EE6-4342-B048-85BDC9FD1C3A}</a:tableStyleId>
              </a:tblPr>
              <a:tblGrid>
                <a:gridCol w="3893488"/>
                <a:gridCol w="4608444"/>
              </a:tblGrid>
              <a:tr h="416764">
                <a:tc>
                  <a:txBody>
                    <a:bodyPr/>
                    <a:lstStyle/>
                    <a:p>
                      <a:pPr algn="ctr"/>
                      <a:r>
                        <a:rPr lang="en-US" dirty="0" smtClean="0"/>
                        <a:t>Digital Electronic</a:t>
                      </a:r>
                      <a:r>
                        <a:rPr lang="en-US" baseline="0" dirty="0" smtClean="0"/>
                        <a:t> Circuits</a:t>
                      </a:r>
                      <a:endParaRPr lang="en-US" dirty="0"/>
                    </a:p>
                  </a:txBody>
                  <a:tcPr/>
                </a:tc>
                <a:tc>
                  <a:txBody>
                    <a:bodyPr/>
                    <a:lstStyle/>
                    <a:p>
                      <a:pPr algn="ctr"/>
                      <a:r>
                        <a:rPr lang="en-US" dirty="0" smtClean="0"/>
                        <a:t>Garbled Circuits</a:t>
                      </a:r>
                      <a:endParaRPr lang="en-US" dirty="0"/>
                    </a:p>
                  </a:txBody>
                  <a:tcPr>
                    <a:solidFill>
                      <a:schemeClr val="accent2"/>
                    </a:solidFill>
                  </a:tcPr>
                </a:tc>
              </a:tr>
              <a:tr h="416764">
                <a:tc>
                  <a:txBody>
                    <a:bodyPr/>
                    <a:lstStyle/>
                    <a:p>
                      <a:r>
                        <a:rPr lang="en-US" dirty="0" smtClean="0"/>
                        <a:t>Operate on </a:t>
                      </a:r>
                      <a:r>
                        <a:rPr lang="en-US" b="1" dirty="0" smtClean="0"/>
                        <a:t>known</a:t>
                      </a:r>
                      <a:r>
                        <a:rPr lang="en-US" b="1" baseline="0" dirty="0" smtClean="0"/>
                        <a:t> data</a:t>
                      </a:r>
                      <a:endParaRPr lang="en-US" b="1" dirty="0"/>
                    </a:p>
                  </a:txBody>
                  <a:tcPr/>
                </a:tc>
                <a:tc>
                  <a:txBody>
                    <a:bodyPr/>
                    <a:lstStyle/>
                    <a:p>
                      <a:r>
                        <a:rPr lang="en-US" dirty="0" smtClean="0"/>
                        <a:t>Operate on </a:t>
                      </a:r>
                      <a:r>
                        <a:rPr lang="en-US" b="1" dirty="0" smtClean="0"/>
                        <a:t>encrypted wire labels</a:t>
                      </a:r>
                      <a:endParaRPr lang="en-US" b="1" dirty="0"/>
                    </a:p>
                  </a:txBody>
                  <a:tcPr>
                    <a:solidFill>
                      <a:schemeClr val="accent2">
                        <a:lumMod val="40000"/>
                        <a:lumOff val="60000"/>
                      </a:schemeClr>
                    </a:solidFill>
                  </a:tcPr>
                </a:tc>
              </a:tr>
              <a:tr h="1027638">
                <a:tc>
                  <a:txBody>
                    <a:bodyPr/>
                    <a:lstStyle/>
                    <a:p>
                      <a:r>
                        <a:rPr lang="en-US" dirty="0" smtClean="0"/>
                        <a:t>One-bit</a:t>
                      </a:r>
                      <a:r>
                        <a:rPr lang="en-US" baseline="0" dirty="0" smtClean="0"/>
                        <a:t> logical operation requires moving a few electrons a few nanometers </a:t>
                      </a:r>
                    </a:p>
                    <a:p>
                      <a:r>
                        <a:rPr lang="en-US" baseline="0" dirty="0" smtClean="0"/>
                        <a:t>(hundreds of Billions per second)</a:t>
                      </a:r>
                      <a:endParaRPr lang="en-US" dirty="0"/>
                    </a:p>
                  </a:txBody>
                  <a:tcPr/>
                </a:tc>
                <a:tc>
                  <a:txBody>
                    <a:bodyPr/>
                    <a:lstStyle/>
                    <a:p>
                      <a:r>
                        <a:rPr lang="en-US" dirty="0" smtClean="0"/>
                        <a:t>One-bit</a:t>
                      </a:r>
                      <a:r>
                        <a:rPr lang="en-US" baseline="0" dirty="0" smtClean="0"/>
                        <a:t> logical operation requires performing (up to) 4 encryption operations</a:t>
                      </a:r>
                    </a:p>
                    <a:p>
                      <a:r>
                        <a:rPr lang="en-US" baseline="0" dirty="0" smtClean="0"/>
                        <a:t>(~100,000 gates per second)</a:t>
                      </a:r>
                      <a:endParaRPr lang="en-US" dirty="0"/>
                    </a:p>
                  </a:txBody>
                  <a:tcPr>
                    <a:solidFill>
                      <a:schemeClr val="accent6">
                        <a:lumMod val="20000"/>
                        <a:lumOff val="80000"/>
                      </a:schemeClr>
                    </a:solidFill>
                  </a:tcPr>
                </a:tc>
              </a:tr>
              <a:tr h="416764">
                <a:tc>
                  <a:txBody>
                    <a:bodyPr/>
                    <a:lstStyle/>
                    <a:p>
                      <a:r>
                        <a:rPr lang="en-US" dirty="0" smtClean="0"/>
                        <a:t>Reuse is great!</a:t>
                      </a:r>
                      <a:endParaRPr lang="en-US" dirty="0"/>
                    </a:p>
                  </a:txBody>
                  <a:tcPr/>
                </a:tc>
                <a:tc>
                  <a:txBody>
                    <a:bodyPr/>
                    <a:lstStyle/>
                    <a:p>
                      <a:r>
                        <a:rPr lang="en-US" dirty="0" smtClean="0"/>
                        <a:t>Reuse is not allowed!</a:t>
                      </a:r>
                      <a:endParaRPr lang="en-US" dirty="0"/>
                    </a:p>
                  </a:txBody>
                  <a:tcPr>
                    <a:solidFill>
                      <a:schemeClr val="accent2">
                        <a:lumMod val="40000"/>
                        <a:lumOff val="60000"/>
                      </a:schemeClr>
                    </a:solidFill>
                  </a:tcPr>
                </a:tc>
              </a:tr>
              <a:tr h="416764">
                <a:tc>
                  <a:txBody>
                    <a:bodyPr/>
                    <a:lstStyle/>
                    <a:p>
                      <a:r>
                        <a:rPr lang="en-US" dirty="0" smtClean="0"/>
                        <a:t>All basic operations have similar cost</a:t>
                      </a:r>
                      <a:endParaRPr lang="en-US" dirty="0"/>
                    </a:p>
                  </a:txBody>
                  <a:tcPr/>
                </a:tc>
                <a:tc>
                  <a:txBody>
                    <a:bodyPr/>
                    <a:lstStyle/>
                    <a:p>
                      <a:r>
                        <a:rPr lang="en-US" dirty="0" smtClean="0"/>
                        <a:t>Some logical operations “free” (XOR, NOT)</a:t>
                      </a:r>
                      <a:endParaRPr lang="en-US" dirty="0"/>
                    </a:p>
                  </a:txBody>
                  <a:tcPr>
                    <a:solidFill>
                      <a:schemeClr val="accent6">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“Genetic Dating”</a:t>
            </a:r>
            <a:endParaRPr lang="en-US" dirty="0"/>
          </a:p>
        </p:txBody>
      </p:sp>
      <p:sp>
        <p:nvSpPr>
          <p:cNvPr id="5" name="Slide Number Placeholder 4"/>
          <p:cNvSpPr>
            <a:spLocks noGrp="1"/>
          </p:cNvSpPr>
          <p:nvPr>
            <p:ph type="sldNum" sz="quarter" idx="12"/>
          </p:nvPr>
        </p:nvSpPr>
        <p:spPr/>
        <p:txBody>
          <a:bodyPr/>
          <a:lstStyle/>
          <a:p>
            <a:fld id="{9BCA8C58-D9C0-40F5-BC6B-C481532BD1BC}" type="slidenum">
              <a:rPr lang="en-US" smtClean="0"/>
              <a:pPr/>
              <a:t>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3329796" y="1328469"/>
            <a:ext cx="2470873" cy="2938731"/>
          </a:xfrm>
          <a:prstGeom prst="rect">
            <a:avLst/>
          </a:prstGeom>
          <a:noFill/>
          <a:ln w="9525">
            <a:noFill/>
            <a:miter lim="800000"/>
            <a:headEnd/>
            <a:tailEnd/>
          </a:ln>
        </p:spPr>
      </p:pic>
      <p:sp>
        <p:nvSpPr>
          <p:cNvPr id="10" name="TextBox 9"/>
          <p:cNvSpPr txBox="1"/>
          <p:nvPr/>
        </p:nvSpPr>
        <p:spPr>
          <a:xfrm>
            <a:off x="6553200" y="3048000"/>
            <a:ext cx="910827" cy="523220"/>
          </a:xfrm>
          <a:prstGeom prst="rect">
            <a:avLst/>
          </a:prstGeom>
          <a:noFill/>
        </p:spPr>
        <p:txBody>
          <a:bodyPr wrap="none" rtlCol="0">
            <a:spAutoFit/>
          </a:bodyPr>
          <a:lstStyle/>
          <a:p>
            <a:r>
              <a:rPr lang="en-US" sz="2800" b="1" dirty="0" smtClean="0"/>
              <a:t>Alice</a:t>
            </a:r>
            <a:endParaRPr lang="en-US" sz="2800" b="1" dirty="0"/>
          </a:p>
        </p:txBody>
      </p:sp>
      <p:sp>
        <p:nvSpPr>
          <p:cNvPr id="11" name="TextBox 10"/>
          <p:cNvSpPr txBox="1"/>
          <p:nvPr/>
        </p:nvSpPr>
        <p:spPr>
          <a:xfrm>
            <a:off x="1905000" y="3124200"/>
            <a:ext cx="771365" cy="523220"/>
          </a:xfrm>
          <a:prstGeom prst="rect">
            <a:avLst/>
          </a:prstGeom>
          <a:noFill/>
        </p:spPr>
        <p:txBody>
          <a:bodyPr wrap="none" rtlCol="0">
            <a:spAutoFit/>
          </a:bodyPr>
          <a:lstStyle/>
          <a:p>
            <a:r>
              <a:rPr lang="en-US" sz="2800" b="1" dirty="0" smtClean="0"/>
              <a:t>Bob</a:t>
            </a:r>
            <a:endParaRPr lang="en-US" sz="2800" b="1" dirty="0"/>
          </a:p>
        </p:txBody>
      </p:sp>
      <p:pic>
        <p:nvPicPr>
          <p:cNvPr id="1028" name="Picture 4"/>
          <p:cNvPicPr>
            <a:picLocks noChangeAspect="1" noChangeArrowheads="1"/>
          </p:cNvPicPr>
          <p:nvPr/>
        </p:nvPicPr>
        <p:blipFill>
          <a:blip r:embed="rId3" cstate="print"/>
          <a:srcRect/>
          <a:stretch>
            <a:fillRect/>
          </a:stretch>
        </p:blipFill>
        <p:spPr bwMode="auto">
          <a:xfrm>
            <a:off x="1520586" y="3665059"/>
            <a:ext cx="1867080" cy="1298658"/>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191250" y="3581400"/>
            <a:ext cx="1428750" cy="1323975"/>
          </a:xfrm>
          <a:prstGeom prst="rect">
            <a:avLst/>
          </a:prstGeom>
          <a:noFill/>
          <a:ln w="9525">
            <a:noFill/>
            <a:miter lim="800000"/>
            <a:headEnd/>
            <a:tailEnd/>
          </a:ln>
        </p:spPr>
      </p:pic>
      <p:sp>
        <p:nvSpPr>
          <p:cNvPr id="14" name="Rectangle 13"/>
          <p:cNvSpPr/>
          <p:nvPr/>
        </p:nvSpPr>
        <p:spPr>
          <a:xfrm>
            <a:off x="3267974" y="4710022"/>
            <a:ext cx="2819400" cy="836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Genome Compatibility Protocol</a:t>
            </a:r>
            <a:endParaRPr lang="en-US" dirty="0"/>
          </a:p>
        </p:txBody>
      </p:sp>
      <p:sp>
        <p:nvSpPr>
          <p:cNvPr id="15" name="Rectangle 14"/>
          <p:cNvSpPr/>
          <p:nvPr/>
        </p:nvSpPr>
        <p:spPr>
          <a:xfrm>
            <a:off x="944592" y="5743755"/>
            <a:ext cx="2590800"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Your offspring will have good immune systems!</a:t>
            </a:r>
            <a:endParaRPr lang="en-US" dirty="0"/>
          </a:p>
        </p:txBody>
      </p:sp>
      <p:sp>
        <p:nvSpPr>
          <p:cNvPr id="16" name="Rectangle 15"/>
          <p:cNvSpPr/>
          <p:nvPr/>
        </p:nvSpPr>
        <p:spPr>
          <a:xfrm>
            <a:off x="5470584" y="5715000"/>
            <a:ext cx="2590800"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Your offspring will have good immune systems!</a:t>
            </a:r>
            <a:endParaRPr lang="en-US" dirty="0"/>
          </a:p>
        </p:txBody>
      </p:sp>
      <p:sp>
        <p:nvSpPr>
          <p:cNvPr id="17" name="Rectangle 16"/>
          <p:cNvSpPr/>
          <p:nvPr/>
        </p:nvSpPr>
        <p:spPr>
          <a:xfrm>
            <a:off x="960408" y="5743755"/>
            <a:ext cx="2590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WARNING!  </a:t>
            </a:r>
          </a:p>
          <a:p>
            <a:pPr algn="ctr"/>
            <a:r>
              <a:rPr lang="en-US" dirty="0" smtClean="0"/>
              <a:t>Don’t Reproduce</a:t>
            </a:r>
            <a:endParaRPr lang="en-US" dirty="0"/>
          </a:p>
        </p:txBody>
      </p:sp>
      <p:sp>
        <p:nvSpPr>
          <p:cNvPr id="18" name="Rectangle 17"/>
          <p:cNvSpPr/>
          <p:nvPr/>
        </p:nvSpPr>
        <p:spPr>
          <a:xfrm>
            <a:off x="5486400" y="5715000"/>
            <a:ext cx="2590800" cy="762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WARNING!</a:t>
            </a:r>
          </a:p>
          <a:p>
            <a:pPr algn="ctr"/>
            <a:r>
              <a:rPr lang="en-US" dirty="0" smtClean="0"/>
              <a:t>Don’t Reproduce</a:t>
            </a:r>
            <a:endParaRPr lang="en-US" dirty="0"/>
          </a:p>
        </p:txBody>
      </p:sp>
      <p:pic>
        <p:nvPicPr>
          <p:cNvPr id="3075" name="Picture 3"/>
          <p:cNvPicPr>
            <a:picLocks noChangeAspect="1" noChangeArrowheads="1"/>
          </p:cNvPicPr>
          <p:nvPr/>
        </p:nvPicPr>
        <p:blipFill>
          <a:blip r:embed="rId5" cstate="print"/>
          <a:srcRect/>
          <a:stretch>
            <a:fillRect/>
          </a:stretch>
        </p:blipFill>
        <p:spPr bwMode="auto">
          <a:xfrm rot="923916">
            <a:off x="4064177" y="1762198"/>
            <a:ext cx="534020" cy="11554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ent-Up Arrow 15"/>
          <p:cNvSpPr/>
          <p:nvPr/>
        </p:nvSpPr>
        <p:spPr>
          <a:xfrm rot="5400000">
            <a:off x="4769101" y="5131240"/>
            <a:ext cx="1316902" cy="1874067"/>
          </a:xfrm>
          <a:prstGeom prst="bentUpArrow">
            <a:avLst>
              <a:gd name="adj1" fmla="val 39000"/>
              <a:gd name="adj2" fmla="val 50000"/>
              <a:gd name="adj3" fmla="val 22204"/>
            </a:avLst>
          </a:prstGeom>
          <a:gradFill flip="none" rotWithShape="1">
            <a:gsLst>
              <a:gs pos="0">
                <a:srgbClr val="C00000"/>
              </a:gs>
              <a:gs pos="0">
                <a:srgbClr val="7030A0"/>
              </a:gs>
              <a:gs pos="0">
                <a:srgbClr val="7030A0"/>
              </a:gs>
              <a:gs pos="0">
                <a:srgbClr val="7030A0"/>
              </a:gs>
              <a:gs pos="80000">
                <a:schemeClr val="accent2">
                  <a:shade val="93000"/>
                  <a:satMod val="130000"/>
                </a:schemeClr>
              </a:gs>
              <a:gs pos="100000">
                <a:schemeClr val="accent2">
                  <a:shade val="94000"/>
                  <a:satMod val="135000"/>
                </a:schemeClr>
              </a:gs>
            </a:gsLst>
            <a:path path="circle">
              <a:fillToRect l="100000" b="100000"/>
            </a:path>
            <a:tileRect t="-100000" r="-100000"/>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Fairplay</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20</a:t>
            </a:fld>
            <a:endParaRPr lang="en-US"/>
          </a:p>
        </p:txBody>
      </p:sp>
      <p:sp>
        <p:nvSpPr>
          <p:cNvPr id="5" name="Rectangle 4"/>
          <p:cNvSpPr/>
          <p:nvPr/>
        </p:nvSpPr>
        <p:spPr>
          <a:xfrm>
            <a:off x="228600" y="5410200"/>
            <a:ext cx="288579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t>Dahlia</a:t>
            </a:r>
            <a:r>
              <a:rPr lang="fi-FI" dirty="0" smtClean="0"/>
              <a:t> Malkhi, Noam Nisan, Benny Pinkas and Yaron Sella [USENIX Sec 2004]</a:t>
            </a:r>
            <a:endParaRPr lang="en-US" dirty="0"/>
          </a:p>
        </p:txBody>
      </p:sp>
      <p:pic>
        <p:nvPicPr>
          <p:cNvPr id="1026"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2770" y="1692999"/>
            <a:ext cx="2936586" cy="22271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188267" y="4048408"/>
            <a:ext cx="1508875" cy="369332"/>
          </a:xfrm>
          <a:prstGeom prst="rect">
            <a:avLst/>
          </a:prstGeom>
          <a:noFill/>
        </p:spPr>
        <p:txBody>
          <a:bodyPr wrap="none" rtlCol="0">
            <a:spAutoFit/>
          </a:bodyPr>
          <a:lstStyle/>
          <a:p>
            <a:r>
              <a:rPr lang="en-US" b="1" dirty="0" smtClean="0"/>
              <a:t>SFDL Program</a:t>
            </a:r>
            <a:endParaRPr lang="en-US" b="1" dirty="0"/>
          </a:p>
        </p:txBody>
      </p:sp>
      <p:sp>
        <p:nvSpPr>
          <p:cNvPr id="8" name="Rounded Rectangle 7"/>
          <p:cNvSpPr/>
          <p:nvPr/>
        </p:nvSpPr>
        <p:spPr>
          <a:xfrm>
            <a:off x="3886200" y="2057400"/>
            <a:ext cx="1886893" cy="1295400"/>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smtClean="0"/>
              <a:t>SFDL Compiler</a:t>
            </a:r>
            <a:endParaRPr lang="en-US" sz="2800" b="1" dirty="0"/>
          </a:p>
        </p:txBody>
      </p:sp>
      <p:sp>
        <p:nvSpPr>
          <p:cNvPr id="10" name="TextBox 9"/>
          <p:cNvSpPr txBox="1"/>
          <p:nvPr/>
        </p:nvSpPr>
        <p:spPr>
          <a:xfrm>
            <a:off x="5032973" y="3425982"/>
            <a:ext cx="1073179" cy="830997"/>
          </a:xfrm>
          <a:prstGeom prst="rect">
            <a:avLst/>
          </a:prstGeom>
          <a:noFill/>
        </p:spPr>
        <p:txBody>
          <a:bodyPr wrap="none" rtlCol="0">
            <a:spAutoFit/>
          </a:bodyPr>
          <a:lstStyle/>
          <a:p>
            <a:pPr algn="ctr"/>
            <a:r>
              <a:rPr lang="en-US" sz="2400" b="1" dirty="0" smtClean="0"/>
              <a:t>Circuit</a:t>
            </a:r>
            <a:r>
              <a:rPr lang="en-US" sz="2400" dirty="0" smtClean="0"/>
              <a:t> </a:t>
            </a:r>
          </a:p>
          <a:p>
            <a:pPr algn="ctr"/>
            <a:r>
              <a:rPr lang="en-US" sz="2400" dirty="0" smtClean="0"/>
              <a:t>(SHDL)</a:t>
            </a:r>
            <a:endParaRPr lang="en-US" sz="2400" dirty="0"/>
          </a:p>
        </p:txBody>
      </p:sp>
      <p:sp>
        <p:nvSpPr>
          <p:cNvPr id="11" name="Down Arrow 10"/>
          <p:cNvSpPr/>
          <p:nvPr/>
        </p:nvSpPr>
        <p:spPr>
          <a:xfrm>
            <a:off x="4648200" y="3422210"/>
            <a:ext cx="381000" cy="92119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Down Arrow 11"/>
          <p:cNvSpPr/>
          <p:nvPr/>
        </p:nvSpPr>
        <p:spPr>
          <a:xfrm>
            <a:off x="7049254" y="3411648"/>
            <a:ext cx="381000" cy="19985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72000" y="1143000"/>
            <a:ext cx="910827" cy="523220"/>
          </a:xfrm>
          <a:prstGeom prst="rect">
            <a:avLst/>
          </a:prstGeom>
          <a:noFill/>
        </p:spPr>
        <p:txBody>
          <a:bodyPr wrap="none" rtlCol="0">
            <a:spAutoFit/>
          </a:bodyPr>
          <a:lstStyle/>
          <a:p>
            <a:r>
              <a:rPr lang="en-US" sz="2800" b="1" dirty="0" smtClean="0"/>
              <a:t>Alice</a:t>
            </a:r>
            <a:endParaRPr lang="en-US" sz="2800" b="1" dirty="0"/>
          </a:p>
        </p:txBody>
      </p:sp>
      <p:sp>
        <p:nvSpPr>
          <p:cNvPr id="14" name="TextBox 13"/>
          <p:cNvSpPr txBox="1"/>
          <p:nvPr/>
        </p:nvSpPr>
        <p:spPr>
          <a:xfrm>
            <a:off x="6825558" y="984564"/>
            <a:ext cx="771365" cy="523220"/>
          </a:xfrm>
          <a:prstGeom prst="rect">
            <a:avLst/>
          </a:prstGeom>
          <a:noFill/>
        </p:spPr>
        <p:txBody>
          <a:bodyPr wrap="none" rtlCol="0">
            <a:spAutoFit/>
          </a:bodyPr>
          <a:lstStyle/>
          <a:p>
            <a:r>
              <a:rPr lang="en-US" sz="2800" b="1" dirty="0" smtClean="0"/>
              <a:t>Bob</a:t>
            </a:r>
            <a:endParaRPr lang="en-US" sz="2800" b="1" dirty="0"/>
          </a:p>
        </p:txBody>
      </p:sp>
      <p:sp>
        <p:nvSpPr>
          <p:cNvPr id="15" name="Rounded Rectangle 14"/>
          <p:cNvSpPr/>
          <p:nvPr/>
        </p:nvSpPr>
        <p:spPr>
          <a:xfrm>
            <a:off x="4006159" y="4379614"/>
            <a:ext cx="16764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Garbled Tables Generator</a:t>
            </a:r>
            <a:endParaRPr lang="en-US" dirty="0"/>
          </a:p>
        </p:txBody>
      </p:sp>
      <p:sp>
        <p:nvSpPr>
          <p:cNvPr id="17" name="Rounded Rectangle 16"/>
          <p:cNvSpPr/>
          <p:nvPr/>
        </p:nvSpPr>
        <p:spPr>
          <a:xfrm>
            <a:off x="6401554" y="5419254"/>
            <a:ext cx="16764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Garbled Tables Evaluator</a:t>
            </a:r>
            <a:endParaRPr lang="en-US" dirty="0"/>
          </a:p>
        </p:txBody>
      </p:sp>
      <p:sp>
        <p:nvSpPr>
          <p:cNvPr id="18" name="Rounded Rectangle 17"/>
          <p:cNvSpPr/>
          <p:nvPr/>
        </p:nvSpPr>
        <p:spPr>
          <a:xfrm>
            <a:off x="6296308" y="2057400"/>
            <a:ext cx="1886893" cy="12954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SFDL Compiler</a:t>
            </a:r>
            <a:endParaRPr lang="en-US" sz="2800" b="1" dirty="0"/>
          </a:p>
        </p:txBody>
      </p:sp>
      <p:sp>
        <p:nvSpPr>
          <p:cNvPr id="19" name="Bent-Up Arrow 18"/>
          <p:cNvSpPr/>
          <p:nvPr/>
        </p:nvSpPr>
        <p:spPr>
          <a:xfrm flipV="1">
            <a:off x="3200400" y="1752600"/>
            <a:ext cx="4191000" cy="3048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3429000" y="2514600"/>
            <a:ext cx="457200" cy="1524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6"/>
                                        </p:tgtEl>
                                      </p:cBhvr>
                                      <p:by x="100000" y="40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t>
            </a:r>
            <a:r>
              <a:rPr lang="en-US" dirty="0" err="1" smtClean="0"/>
              <a:t>Fairplay</a:t>
            </a:r>
            <a:r>
              <a:rPr lang="en-US" dirty="0" smtClean="0"/>
              <a:t>?</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21</a:t>
            </a:fld>
            <a:endParaRPr lang="en-US"/>
          </a:p>
        </p:txBody>
      </p:sp>
      <p:sp>
        <p:nvSpPr>
          <p:cNvPr id="5" name="Rectangle 4"/>
          <p:cNvSpPr/>
          <p:nvPr/>
        </p:nvSpPr>
        <p:spPr>
          <a:xfrm>
            <a:off x="90536" y="1241076"/>
            <a:ext cx="6464174" cy="2585323"/>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t>An alternative approach to our protocols would have been to apply Yao’s generic secure two-party protocol to the recognition algorithm. This would have required expressing the algorithm as a circuit which computes and compares many Hamming distances, and then sending and computing that circuit. … </a:t>
            </a:r>
            <a:r>
              <a:rPr lang="en-US" b="1" dirty="0" smtClean="0"/>
              <a:t>We therefore believe that the performance of our protocols is significantly better than that of applying generic protocols.</a:t>
            </a:r>
          </a:p>
          <a:p>
            <a:pPr algn="r"/>
            <a:r>
              <a:rPr lang="en-US" dirty="0" smtClean="0"/>
              <a:t>Margarita </a:t>
            </a:r>
            <a:r>
              <a:rPr lang="en-US" dirty="0" err="1" smtClean="0"/>
              <a:t>Osadchy</a:t>
            </a:r>
            <a:r>
              <a:rPr lang="en-US" dirty="0" smtClean="0"/>
              <a:t>, Benny </a:t>
            </a:r>
            <a:r>
              <a:rPr lang="en-US" dirty="0" err="1" smtClean="0"/>
              <a:t>Pinkas</a:t>
            </a:r>
            <a:r>
              <a:rPr lang="en-US" dirty="0" smtClean="0"/>
              <a:t>, </a:t>
            </a:r>
            <a:r>
              <a:rPr lang="en-US" dirty="0" err="1" smtClean="0"/>
              <a:t>Ayman</a:t>
            </a:r>
            <a:r>
              <a:rPr lang="en-US" dirty="0" smtClean="0"/>
              <a:t> </a:t>
            </a:r>
            <a:r>
              <a:rPr lang="en-US" dirty="0" err="1" smtClean="0"/>
              <a:t>Jarrous</a:t>
            </a:r>
            <a:r>
              <a:rPr lang="en-US" dirty="0" smtClean="0"/>
              <a:t>, Boaz </a:t>
            </a:r>
            <a:r>
              <a:rPr lang="en-US" dirty="0" err="1" smtClean="0"/>
              <a:t>Moskovich</a:t>
            </a:r>
            <a:r>
              <a:rPr lang="en-US" dirty="0" smtClean="0"/>
              <a:t>. </a:t>
            </a:r>
          </a:p>
          <a:p>
            <a:pPr algn="r"/>
            <a:r>
              <a:rPr lang="en-US" i="1" dirty="0" err="1" smtClean="0"/>
              <a:t>SCiFI</a:t>
            </a:r>
            <a:r>
              <a:rPr lang="en-US" i="1" dirty="0" smtClean="0"/>
              <a:t> – A System for Secure Face Identification</a:t>
            </a:r>
            <a:r>
              <a:rPr lang="en-US" dirty="0" smtClean="0"/>
              <a:t>. Oakland 2010.</a:t>
            </a:r>
            <a:endParaRPr lang="en-US" dirty="0"/>
          </a:p>
        </p:txBody>
      </p:sp>
      <p:sp>
        <p:nvSpPr>
          <p:cNvPr id="6" name="Rectangle 5"/>
          <p:cNvSpPr/>
          <p:nvPr/>
        </p:nvSpPr>
        <p:spPr>
          <a:xfrm>
            <a:off x="1358020" y="3991338"/>
            <a:ext cx="7197505" cy="2308324"/>
          </a:xfrm>
          <a:prstGeom prst="rect">
            <a:avLst/>
          </a:prstGeom>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US" i="1" dirty="0" smtClean="0"/>
              <a:t>Protocol 1 (generic SMC) is very fast. </a:t>
            </a:r>
            <a:r>
              <a:rPr lang="en-US" dirty="0" smtClean="0"/>
              <a:t>Protocol 1 is ideal for small strings because the entire computation is performed in one round, but the circuit size is extremely large for longer strings. Our prototype circuit compiler can compile circuits for problems of size (200, 200) but uses almost 2 GB of memory to do so. </a:t>
            </a:r>
            <a:r>
              <a:rPr lang="en-US" b="1" dirty="0" smtClean="0"/>
              <a:t>Significantly larger circuits would be constrained by available memory for constructing their garbled versions.</a:t>
            </a:r>
          </a:p>
          <a:p>
            <a:pPr algn="r"/>
            <a:r>
              <a:rPr lang="en-US" dirty="0" err="1" smtClean="0"/>
              <a:t>Somesh</a:t>
            </a:r>
            <a:r>
              <a:rPr lang="en-US" dirty="0" smtClean="0"/>
              <a:t> </a:t>
            </a:r>
            <a:r>
              <a:rPr lang="en-US" dirty="0" err="1" smtClean="0"/>
              <a:t>Jha</a:t>
            </a:r>
            <a:r>
              <a:rPr lang="en-US" dirty="0" smtClean="0"/>
              <a:t>, Louis Kruger, </a:t>
            </a:r>
            <a:r>
              <a:rPr lang="en-US" dirty="0" err="1" smtClean="0"/>
              <a:t>Vitaly</a:t>
            </a:r>
            <a:r>
              <a:rPr lang="en-US" dirty="0" smtClean="0"/>
              <a:t> </a:t>
            </a:r>
            <a:r>
              <a:rPr lang="en-US" dirty="0" err="1" smtClean="0"/>
              <a:t>Shmatikov</a:t>
            </a:r>
            <a:r>
              <a:rPr lang="en-US" dirty="0" smtClean="0"/>
              <a:t>. </a:t>
            </a:r>
          </a:p>
          <a:p>
            <a:pPr algn="r"/>
            <a:r>
              <a:rPr lang="en-US" i="1" dirty="0" smtClean="0"/>
              <a:t>Towards Practical Privacy for Genomic Computation</a:t>
            </a:r>
            <a:r>
              <a:rPr lang="en-US" dirty="0" smtClean="0"/>
              <a:t>.  Oakland 2008. </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743764" y="1140735"/>
            <a:ext cx="2267317" cy="25259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447800" y="3124200"/>
          <a:ext cx="1699454" cy="1188720"/>
        </p:xfrm>
        <a:graphic>
          <a:graphicData uri="http://schemas.openxmlformats.org/drawingml/2006/table">
            <a:tbl>
              <a:tblPr bandRow="1">
                <a:tableStyleId>{21E4AEA4-8DFA-4A89-87EB-49C32662AFE0}</a:tableStyleId>
              </a:tblPr>
              <a:tblGrid>
                <a:gridCol w="1699454"/>
              </a:tblGrid>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a:t>
                      </a:r>
                      <a:r>
                        <a:rPr lang="en-US" sz="18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0</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1</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2</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1600200" y="3276600"/>
          <a:ext cx="1699454" cy="1188720"/>
        </p:xfrm>
        <a:graphic>
          <a:graphicData uri="http://schemas.openxmlformats.org/drawingml/2006/table">
            <a:tbl>
              <a:tblPr bandRow="1">
                <a:tableStyleId>{21E4AEA4-8DFA-4A89-87EB-49C32662AFE0}</a:tableStyleId>
              </a:tblPr>
              <a:tblGrid>
                <a:gridCol w="1699454"/>
              </a:tblGrid>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2</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x2</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3</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x2</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x2</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x3</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2</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2</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x3</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752600" y="3429000"/>
          <a:ext cx="1699454" cy="1188720"/>
        </p:xfrm>
        <a:graphic>
          <a:graphicData uri="http://schemas.openxmlformats.org/drawingml/2006/table">
            <a:tbl>
              <a:tblPr bandRow="1">
                <a:tableStyleId>{21E4AEA4-8DFA-4A89-87EB-49C32662AFE0}</a:tableStyleId>
              </a:tblPr>
              <a:tblGrid>
                <a:gridCol w="1699454"/>
              </a:tblGrid>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x2</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x3</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4</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2</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3</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4</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2</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3</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4</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1905000" y="3581400"/>
          <a:ext cx="1699454" cy="1188720"/>
        </p:xfrm>
        <a:graphic>
          <a:graphicData uri="http://schemas.openxmlformats.org/drawingml/2006/table">
            <a:tbl>
              <a:tblPr bandRow="1">
                <a:tableStyleId>{21E4AEA4-8DFA-4A89-87EB-49C32662AFE0}</a:tableStyleId>
              </a:tblPr>
              <a:tblGrid>
                <a:gridCol w="1699454"/>
              </a:tblGrid>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4</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a:t>
                      </a:r>
                      <a:r>
                        <a:rPr lang="en-US" sz="1800" i="0" baseline="-25000" dirty="0" smtClean="0">
                          <a:latin typeface="Palatino Linotype" pitchFamily="18" charset="0"/>
                        </a:rPr>
                        <a:t>3</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5</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4</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3</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5</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4</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3</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5</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2057400" y="3733800"/>
          <a:ext cx="1699454" cy="1188720"/>
        </p:xfrm>
        <a:graphic>
          <a:graphicData uri="http://schemas.openxmlformats.org/drawingml/2006/table">
            <a:tbl>
              <a:tblPr bandRow="1">
                <a:tableStyleId>{21E4AEA4-8DFA-4A89-87EB-49C32662AFE0}</a:tableStyleId>
              </a:tblPr>
              <a:tblGrid>
                <a:gridCol w="1699454"/>
              </a:tblGrid>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4</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a:t>
                      </a:r>
                      <a:r>
                        <a:rPr lang="en-US" sz="2000" i="0" baseline="-25000" dirty="0" smtClean="0">
                          <a:latin typeface="Palatino Linotype" pitchFamily="18" charset="0"/>
                        </a:rPr>
                        <a:t>5</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6</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4</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5</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6</a:t>
                      </a:r>
                      <a:r>
                        <a:rPr lang="en-US" sz="2000" i="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4</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5</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6</a:t>
                      </a:r>
                      <a:r>
                        <a:rPr lang="en-US" sz="200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2209800" y="3886200"/>
          <a:ext cx="1699454" cy="1188720"/>
        </p:xfrm>
        <a:graphic>
          <a:graphicData uri="http://schemas.openxmlformats.org/drawingml/2006/table">
            <a:tbl>
              <a:tblPr bandRow="1">
                <a:tableStyleId>{21E4AEA4-8DFA-4A89-87EB-49C32662AFE0}</a:tableStyleId>
              </a:tblPr>
              <a:tblGrid>
                <a:gridCol w="1699454"/>
              </a:tblGrid>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3</a:t>
                      </a:r>
                      <a:r>
                        <a:rPr lang="en-US" sz="1800" i="0" baseline="-36000" dirty="0" smtClean="0">
                          <a:latin typeface="Palatino Linotype" pitchFamily="18" charset="0"/>
                        </a:rPr>
                        <a:t>0</a:t>
                      </a:r>
                      <a:r>
                        <a:rPr lang="en-US" sz="2000" i="1" baseline="-25000" dirty="0" smtClean="0">
                          <a:latin typeface="Palatino Linotype" pitchFamily="18" charset="0"/>
                        </a:rPr>
                        <a:t>,</a:t>
                      </a:r>
                      <a:r>
                        <a:rPr lang="en-US" sz="2000" baseline="-25000" dirty="0" smtClean="0">
                          <a:latin typeface="Palatino Linotype" pitchFamily="18" charset="0"/>
                        </a:rPr>
                        <a:t> </a:t>
                      </a:r>
                      <a:r>
                        <a:rPr lang="en-US" sz="2000" i="1" baseline="-25000" dirty="0" smtClean="0">
                          <a:latin typeface="Palatino Linotype" pitchFamily="18" charset="0"/>
                        </a:rPr>
                        <a:t>x</a:t>
                      </a:r>
                      <a:r>
                        <a:rPr lang="en-US" sz="1800" i="0" baseline="-25000" dirty="0" smtClean="0">
                          <a:latin typeface="Palatino Linotype" pitchFamily="18" charset="0"/>
                        </a:rPr>
                        <a:t>6</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7</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3</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6</a:t>
                      </a:r>
                      <a:r>
                        <a:rPr lang="en-US" sz="1800" baseline="-36000" dirty="0" smtClean="0">
                          <a:latin typeface="Palatino Linotype" pitchFamily="18" charset="0"/>
                        </a:rPr>
                        <a:t>1</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7</a:t>
                      </a:r>
                      <a:r>
                        <a:rPr lang="en-US" sz="2000" i="0" baseline="-25000" dirty="0" smtClean="0">
                          <a:latin typeface="Palatino Linotype" pitchFamily="18" charset="0"/>
                        </a:rPr>
                        <a:t>0</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2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i="1" baseline="0" dirty="0" smtClean="0">
                          <a:latin typeface="Palatino Linotype" pitchFamily="18" charset="0"/>
                        </a:rPr>
                        <a:t>Enc</a:t>
                      </a:r>
                      <a:r>
                        <a:rPr lang="en-US" sz="2000" i="1" baseline="-25000" dirty="0" smtClean="0">
                          <a:latin typeface="Palatino Linotype" pitchFamily="18" charset="0"/>
                        </a:rPr>
                        <a:t>x</a:t>
                      </a:r>
                      <a:r>
                        <a:rPr lang="en-US" sz="2000" i="0" baseline="-25000" dirty="0" smtClean="0">
                          <a:latin typeface="Palatino Linotype" pitchFamily="18" charset="0"/>
                        </a:rPr>
                        <a:t>3</a:t>
                      </a:r>
                      <a:r>
                        <a:rPr lang="en-US" sz="1800" baseline="-36000" dirty="0" smtClean="0">
                          <a:latin typeface="Palatino Linotype" pitchFamily="18" charset="0"/>
                        </a:rPr>
                        <a:t>1</a:t>
                      </a:r>
                      <a:r>
                        <a:rPr lang="en-US" sz="2000" baseline="-25000" dirty="0" smtClean="0">
                          <a:latin typeface="Palatino Linotype" pitchFamily="18" charset="0"/>
                        </a:rPr>
                        <a:t>,</a:t>
                      </a:r>
                      <a:r>
                        <a:rPr lang="en-US" sz="2000" i="1" baseline="-25000" dirty="0" smtClean="0">
                          <a:latin typeface="Palatino Linotype" pitchFamily="18" charset="0"/>
                        </a:rPr>
                        <a:t>x</a:t>
                      </a:r>
                      <a:r>
                        <a:rPr lang="en-US" sz="2000" i="0" baseline="-25000" dirty="0" smtClean="0">
                          <a:latin typeface="Palatino Linotype" pitchFamily="18" charset="0"/>
                        </a:rPr>
                        <a:t>6</a:t>
                      </a:r>
                      <a:r>
                        <a:rPr lang="en-US" sz="1800" baseline="-36000" dirty="0" smtClean="0">
                          <a:latin typeface="Palatino Linotype" pitchFamily="18" charset="0"/>
                        </a:rPr>
                        <a:t>0</a:t>
                      </a:r>
                      <a:r>
                        <a:rPr lang="en-US" sz="2000" baseline="0" dirty="0" smtClean="0">
                          <a:latin typeface="Palatino Linotype" pitchFamily="18" charset="0"/>
                        </a:rPr>
                        <a:t>(</a:t>
                      </a:r>
                      <a:r>
                        <a:rPr lang="en-US" sz="2000" i="1" baseline="0" dirty="0" smtClean="0">
                          <a:latin typeface="Palatino Linotype" pitchFamily="18" charset="0"/>
                        </a:rPr>
                        <a:t>x</a:t>
                      </a:r>
                      <a:r>
                        <a:rPr lang="en-US" sz="2000" i="0" baseline="0" dirty="0" smtClean="0">
                          <a:latin typeface="Palatino Linotype" pitchFamily="18" charset="0"/>
                        </a:rPr>
                        <a:t>7</a:t>
                      </a:r>
                      <a:r>
                        <a:rPr lang="en-US" sz="2000" baseline="-25000" dirty="0" smtClean="0">
                          <a:latin typeface="Palatino Linotype" pitchFamily="18" charset="0"/>
                        </a:rPr>
                        <a:t>1</a:t>
                      </a:r>
                      <a:r>
                        <a:rPr lang="en-US" sz="2000" baseline="0" dirty="0" smtClean="0">
                          <a:latin typeface="Palatino Linotype" pitchFamily="18" charset="0"/>
                        </a:rPr>
                        <a:t>)</a:t>
                      </a:r>
                      <a:endParaRPr lang="en-US" sz="2000" baseline="-25000" dirty="0" smtClean="0">
                        <a:latin typeface="Palatino Linotype"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dirty="0" smtClean="0"/>
              <a:t>Faster Garbled Circuits</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22</a:t>
            </a:fld>
            <a:endParaRPr lang="en-US"/>
          </a:p>
        </p:txBody>
      </p:sp>
      <p:sp>
        <p:nvSpPr>
          <p:cNvPr id="13" name="Rectangle 12"/>
          <p:cNvSpPr/>
          <p:nvPr/>
        </p:nvSpPr>
        <p:spPr>
          <a:xfrm>
            <a:off x="3576874" y="1250132"/>
            <a:ext cx="1905000" cy="838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Circuit-Level Application</a:t>
            </a:r>
            <a:endParaRPr lang="en-US" dirty="0"/>
          </a:p>
        </p:txBody>
      </p:sp>
      <p:sp>
        <p:nvSpPr>
          <p:cNvPr id="14" name="Rectangle 13"/>
          <p:cNvSpPr/>
          <p:nvPr/>
        </p:nvSpPr>
        <p:spPr>
          <a:xfrm>
            <a:off x="6629400" y="2339566"/>
            <a:ext cx="1905000" cy="60130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GC Framework</a:t>
            </a:r>
          </a:p>
          <a:p>
            <a:pPr algn="ctr"/>
            <a:r>
              <a:rPr lang="en-US" dirty="0" smtClean="0"/>
              <a:t>(Evaluator)</a:t>
            </a:r>
            <a:endParaRPr lang="en-US" dirty="0"/>
          </a:p>
        </p:txBody>
      </p:sp>
      <p:sp>
        <p:nvSpPr>
          <p:cNvPr id="16" name="Rectangle 15"/>
          <p:cNvSpPr/>
          <p:nvPr/>
        </p:nvSpPr>
        <p:spPr>
          <a:xfrm>
            <a:off x="690327" y="2332021"/>
            <a:ext cx="1905000" cy="61186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GC Framework (Generator)</a:t>
            </a:r>
            <a:endParaRPr lang="en-US" dirty="0"/>
          </a:p>
        </p:txBody>
      </p:sp>
      <p:sp>
        <p:nvSpPr>
          <p:cNvPr id="17" name="Bent-Up Arrow 16"/>
          <p:cNvSpPr/>
          <p:nvPr/>
        </p:nvSpPr>
        <p:spPr>
          <a:xfrm rot="10800000">
            <a:off x="1457608" y="1600200"/>
            <a:ext cx="2091350" cy="685800"/>
          </a:xfrm>
          <a:prstGeom prst="ben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Bent-Up Arrow 17"/>
          <p:cNvSpPr/>
          <p:nvPr/>
        </p:nvSpPr>
        <p:spPr>
          <a:xfrm rot="10800000" flipH="1">
            <a:off x="5507524" y="1585865"/>
            <a:ext cx="2264876" cy="6858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542984" y="1794849"/>
            <a:ext cx="1713931" cy="369332"/>
          </a:xfrm>
          <a:prstGeom prst="rect">
            <a:avLst/>
          </a:prstGeom>
          <a:noFill/>
        </p:spPr>
        <p:txBody>
          <a:bodyPr wrap="none" rtlCol="0">
            <a:spAutoFit/>
          </a:bodyPr>
          <a:lstStyle/>
          <a:p>
            <a:r>
              <a:rPr lang="en-US" dirty="0" smtClean="0"/>
              <a:t>Circuit Structure</a:t>
            </a:r>
            <a:endParaRPr lang="en-US" dirty="0"/>
          </a:p>
        </p:txBody>
      </p:sp>
      <p:sp>
        <p:nvSpPr>
          <p:cNvPr id="20" name="TextBox 19"/>
          <p:cNvSpPr txBox="1"/>
          <p:nvPr/>
        </p:nvSpPr>
        <p:spPr>
          <a:xfrm>
            <a:off x="1838608" y="1748072"/>
            <a:ext cx="1713931" cy="369332"/>
          </a:xfrm>
          <a:prstGeom prst="rect">
            <a:avLst/>
          </a:prstGeom>
          <a:noFill/>
        </p:spPr>
        <p:txBody>
          <a:bodyPr wrap="none" rtlCol="0">
            <a:spAutoFit/>
          </a:bodyPr>
          <a:lstStyle/>
          <a:p>
            <a:r>
              <a:rPr lang="en-US" dirty="0" smtClean="0"/>
              <a:t>Circuit Structure</a:t>
            </a:r>
            <a:endParaRPr lang="en-US" dirty="0"/>
          </a:p>
        </p:txBody>
      </p:sp>
      <p:sp>
        <p:nvSpPr>
          <p:cNvPr id="22" name="Rectangle 21"/>
          <p:cNvSpPr/>
          <p:nvPr/>
        </p:nvSpPr>
        <p:spPr>
          <a:xfrm>
            <a:off x="7848600" y="3806428"/>
            <a:ext cx="492443" cy="369332"/>
          </a:xfrm>
          <a:prstGeom prst="rect">
            <a:avLst/>
          </a:prstGeom>
        </p:spPr>
        <p:txBody>
          <a:bodyPr wrap="none">
            <a:spAutoFit/>
          </a:bodyPr>
          <a:lstStyle/>
          <a:p>
            <a:r>
              <a:rPr lang="en-US" i="1" dirty="0" smtClean="0">
                <a:latin typeface="Palatino Linotype" pitchFamily="18" charset="0"/>
              </a:rPr>
              <a:t>x</a:t>
            </a:r>
            <a:r>
              <a:rPr lang="en-US" dirty="0" smtClean="0">
                <a:latin typeface="Palatino Linotype" pitchFamily="18" charset="0"/>
              </a:rPr>
              <a:t>4</a:t>
            </a:r>
            <a:r>
              <a:rPr lang="en-US" baseline="-25000" dirty="0" smtClean="0">
                <a:latin typeface="Palatino Linotype" pitchFamily="18" charset="0"/>
              </a:rPr>
              <a:t>1</a:t>
            </a:r>
            <a:endParaRPr lang="en-US" dirty="0"/>
          </a:p>
        </p:txBody>
      </p:sp>
      <p:sp>
        <p:nvSpPr>
          <p:cNvPr id="23" name="Rectangle 22"/>
          <p:cNvSpPr/>
          <p:nvPr/>
        </p:nvSpPr>
        <p:spPr>
          <a:xfrm>
            <a:off x="7848600" y="3288268"/>
            <a:ext cx="492443" cy="369332"/>
          </a:xfrm>
          <a:prstGeom prst="rect">
            <a:avLst/>
          </a:prstGeom>
        </p:spPr>
        <p:txBody>
          <a:bodyPr wrap="none">
            <a:spAutoFit/>
          </a:bodyPr>
          <a:lstStyle/>
          <a:p>
            <a:r>
              <a:rPr lang="en-US" i="1" dirty="0" smtClean="0">
                <a:latin typeface="Palatino Linotype" pitchFamily="18" charset="0"/>
              </a:rPr>
              <a:t>x</a:t>
            </a:r>
            <a:r>
              <a:rPr lang="en-US" dirty="0" smtClean="0">
                <a:latin typeface="Palatino Linotype" pitchFamily="18" charset="0"/>
              </a:rPr>
              <a:t>2</a:t>
            </a:r>
            <a:r>
              <a:rPr lang="en-US" baseline="-25000" dirty="0" smtClean="0">
                <a:latin typeface="Palatino Linotype" pitchFamily="18" charset="0"/>
              </a:rPr>
              <a:t>1</a:t>
            </a:r>
            <a:endParaRPr lang="en-US" dirty="0"/>
          </a:p>
        </p:txBody>
      </p:sp>
      <p:sp>
        <p:nvSpPr>
          <p:cNvPr id="24" name="Rectangle 23"/>
          <p:cNvSpPr/>
          <p:nvPr/>
        </p:nvSpPr>
        <p:spPr>
          <a:xfrm>
            <a:off x="7848600" y="3547348"/>
            <a:ext cx="492443" cy="369332"/>
          </a:xfrm>
          <a:prstGeom prst="rect">
            <a:avLst/>
          </a:prstGeom>
        </p:spPr>
        <p:txBody>
          <a:bodyPr wrap="none">
            <a:spAutoFit/>
          </a:bodyPr>
          <a:lstStyle/>
          <a:p>
            <a:r>
              <a:rPr lang="en-US" i="1" dirty="0" smtClean="0">
                <a:latin typeface="Palatino Linotype" pitchFamily="18" charset="0"/>
              </a:rPr>
              <a:t>x3</a:t>
            </a:r>
            <a:r>
              <a:rPr lang="en-US" baseline="-25000" dirty="0" smtClean="0">
                <a:latin typeface="Palatino Linotype" pitchFamily="18" charset="0"/>
              </a:rPr>
              <a:t>1</a:t>
            </a:r>
            <a:endParaRPr lang="en-US" dirty="0"/>
          </a:p>
        </p:txBody>
      </p:sp>
      <p:sp>
        <p:nvSpPr>
          <p:cNvPr id="25" name="Rectangle 24"/>
          <p:cNvSpPr/>
          <p:nvPr/>
        </p:nvSpPr>
        <p:spPr>
          <a:xfrm>
            <a:off x="7848600" y="4324588"/>
            <a:ext cx="492443" cy="369332"/>
          </a:xfrm>
          <a:prstGeom prst="rect">
            <a:avLst/>
          </a:prstGeom>
        </p:spPr>
        <p:txBody>
          <a:bodyPr wrap="none">
            <a:spAutoFit/>
          </a:bodyPr>
          <a:lstStyle/>
          <a:p>
            <a:r>
              <a:rPr lang="en-US" i="1" dirty="0" smtClean="0">
                <a:latin typeface="Palatino Linotype" pitchFamily="18" charset="0"/>
              </a:rPr>
              <a:t>x</a:t>
            </a:r>
            <a:r>
              <a:rPr lang="en-US" dirty="0" smtClean="0">
                <a:latin typeface="Palatino Linotype" pitchFamily="18" charset="0"/>
              </a:rPr>
              <a:t>6</a:t>
            </a:r>
            <a:r>
              <a:rPr lang="en-US" baseline="-25000" dirty="0" smtClean="0">
                <a:latin typeface="Palatino Linotype" pitchFamily="18" charset="0"/>
              </a:rPr>
              <a:t>0</a:t>
            </a:r>
            <a:endParaRPr lang="en-US" dirty="0"/>
          </a:p>
        </p:txBody>
      </p:sp>
      <p:sp>
        <p:nvSpPr>
          <p:cNvPr id="26" name="Rectangle 25"/>
          <p:cNvSpPr/>
          <p:nvPr/>
        </p:nvSpPr>
        <p:spPr>
          <a:xfrm>
            <a:off x="7848600" y="4065508"/>
            <a:ext cx="492443" cy="369332"/>
          </a:xfrm>
          <a:prstGeom prst="rect">
            <a:avLst/>
          </a:prstGeom>
        </p:spPr>
        <p:txBody>
          <a:bodyPr wrap="none">
            <a:spAutoFit/>
          </a:bodyPr>
          <a:lstStyle/>
          <a:p>
            <a:r>
              <a:rPr lang="en-US" i="1" dirty="0" smtClean="0">
                <a:latin typeface="Palatino Linotype" pitchFamily="18" charset="0"/>
              </a:rPr>
              <a:t>x</a:t>
            </a:r>
            <a:r>
              <a:rPr lang="en-US" dirty="0" smtClean="0">
                <a:latin typeface="Palatino Linotype" pitchFamily="18" charset="0"/>
              </a:rPr>
              <a:t>5</a:t>
            </a:r>
            <a:r>
              <a:rPr lang="en-US" baseline="-25000" dirty="0" smtClean="0">
                <a:latin typeface="Palatino Linotype" pitchFamily="18" charset="0"/>
              </a:rPr>
              <a:t>1</a:t>
            </a:r>
            <a:endParaRPr lang="en-US" dirty="0"/>
          </a:p>
        </p:txBody>
      </p:sp>
      <p:sp>
        <p:nvSpPr>
          <p:cNvPr id="27" name="Rectangle 26"/>
          <p:cNvSpPr/>
          <p:nvPr/>
        </p:nvSpPr>
        <p:spPr>
          <a:xfrm>
            <a:off x="7848600" y="4583668"/>
            <a:ext cx="492443" cy="369332"/>
          </a:xfrm>
          <a:prstGeom prst="rect">
            <a:avLst/>
          </a:prstGeom>
        </p:spPr>
        <p:txBody>
          <a:bodyPr wrap="none">
            <a:spAutoFit/>
          </a:bodyPr>
          <a:lstStyle/>
          <a:p>
            <a:r>
              <a:rPr lang="en-US" i="1" dirty="0" smtClean="0">
                <a:latin typeface="Palatino Linotype" pitchFamily="18" charset="0"/>
              </a:rPr>
              <a:t>x</a:t>
            </a:r>
            <a:r>
              <a:rPr lang="en-US" dirty="0" smtClean="0">
                <a:latin typeface="Palatino Linotype" pitchFamily="18" charset="0"/>
              </a:rPr>
              <a:t>7</a:t>
            </a:r>
            <a:r>
              <a:rPr lang="en-US" baseline="-25000" dirty="0" smtClean="0">
                <a:latin typeface="Palatino Linotype" pitchFamily="18" charset="0"/>
              </a:rPr>
              <a:t>1</a:t>
            </a:r>
            <a:endParaRPr lang="en-US" dirty="0"/>
          </a:p>
        </p:txBody>
      </p:sp>
      <p:sp>
        <p:nvSpPr>
          <p:cNvPr id="28" name="TextBox 27"/>
          <p:cNvSpPr txBox="1"/>
          <p:nvPr/>
        </p:nvSpPr>
        <p:spPr>
          <a:xfrm>
            <a:off x="1509665" y="5405674"/>
            <a:ext cx="6319038"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dirty="0" smtClean="0"/>
              <a:t>Gates can be evaluated as they are generated: </a:t>
            </a:r>
            <a:r>
              <a:rPr lang="en-US" b="1" dirty="0" smtClean="0"/>
              <a:t>pipelining</a:t>
            </a:r>
          </a:p>
          <a:p>
            <a:pPr algn="ctr"/>
            <a:r>
              <a:rPr lang="en-US" dirty="0" smtClean="0"/>
              <a:t>Gates can be evaluated in any topological sort order: </a:t>
            </a:r>
            <a:r>
              <a:rPr lang="en-US" b="1" dirty="0" smtClean="0"/>
              <a:t>parallelizing</a:t>
            </a:r>
          </a:p>
          <a:p>
            <a:pPr algn="ctr"/>
            <a:r>
              <a:rPr lang="en-US" dirty="0" smtClean="0"/>
              <a:t>Garbled evaluation can be </a:t>
            </a:r>
            <a:r>
              <a:rPr lang="en-US" b="1" dirty="0" smtClean="0"/>
              <a:t>combined with normal execution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4.72222E-6 -3.41198E-6 L 0.47378 0.00232 " pathEditMode="relative" rAng="0" ptsTypes="AA">
                                      <p:cBhvr>
                                        <p:cTn id="11" dur="1000" fill="hold"/>
                                        <p:tgtEl>
                                          <p:spTgt spid="6"/>
                                        </p:tgtEl>
                                        <p:attrNameLst>
                                          <p:attrName>ppt_x</p:attrName>
                                          <p:attrName>ppt_y</p:attrName>
                                        </p:attrNameLst>
                                      </p:cBhvr>
                                      <p:rCtr x="237" y="1"/>
                                    </p:animMotion>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ox(i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xit" presetSubtype="0" fill="hold" nodeType="clickEffect">
                                  <p:stCondLst>
                                    <p:cond delay="0"/>
                                  </p:stCondLst>
                                  <p:childTnLst>
                                    <p:animEffect transition="out" filter="fade">
                                      <p:cBhvr>
                                        <p:cTn id="20" dur="800" accel="100000">
                                          <p:stCondLst>
                                            <p:cond delay="200"/>
                                          </p:stCondLst>
                                        </p:cTn>
                                        <p:tgtEl>
                                          <p:spTgt spid="6"/>
                                        </p:tgtEl>
                                      </p:cBhvr>
                                    </p:animEffect>
                                    <p:anim calcmode="lin" valueType="num">
                                      <p:cBhvr>
                                        <p:cTn id="21" dur="800" accel="100000">
                                          <p:stCondLst>
                                            <p:cond delay="200"/>
                                          </p:stCondLst>
                                        </p:cTn>
                                        <p:tgtEl>
                                          <p:spTgt spid="6"/>
                                        </p:tgtEl>
                                        <p:attrNameLst>
                                          <p:attrName>style.rotation</p:attrName>
                                        </p:attrNameLst>
                                      </p:cBhvr>
                                      <p:tavLst>
                                        <p:tav tm="0">
                                          <p:val>
                                            <p:fltVal val="0"/>
                                          </p:val>
                                        </p:tav>
                                        <p:tav tm="100000">
                                          <p:val>
                                            <p:fltVal val="-90"/>
                                          </p:val>
                                        </p:tav>
                                      </p:tavLst>
                                    </p:anim>
                                    <p:anim calcmode="lin" valueType="num">
                                      <p:cBhvr>
                                        <p:cTn id="22" dur="200" decel="100000"/>
                                        <p:tgtEl>
                                          <p:spTgt spid="6"/>
                                        </p:tgtEl>
                                        <p:attrNameLst>
                                          <p:attrName>ppt_x</p:attrName>
                                        </p:attrNameLst>
                                      </p:cBhvr>
                                      <p:tavLst>
                                        <p:tav tm="0">
                                          <p:val>
                                            <p:strVal val="ppt_x"/>
                                          </p:val>
                                        </p:tav>
                                        <p:tav tm="100000">
                                          <p:val>
                                            <p:strVal val="ppt_x-0.05"/>
                                          </p:val>
                                        </p:tav>
                                      </p:tavLst>
                                    </p:anim>
                                    <p:anim calcmode="lin" valueType="num">
                                      <p:cBhvr>
                                        <p:cTn id="23" dur="200" decel="100000"/>
                                        <p:tgtEl>
                                          <p:spTgt spid="6"/>
                                        </p:tgtEl>
                                        <p:attrNameLst>
                                          <p:attrName>ppt_y</p:attrName>
                                        </p:attrNameLst>
                                      </p:cBhvr>
                                      <p:tavLst>
                                        <p:tav tm="0">
                                          <p:val>
                                            <p:strVal val="ppt_y"/>
                                          </p:val>
                                        </p:tav>
                                        <p:tav tm="100000">
                                          <p:val>
                                            <p:strVal val="ppt_y+0.1"/>
                                          </p:val>
                                        </p:tav>
                                      </p:tavLst>
                                    </p:anim>
                                    <p:anim calcmode="lin" valueType="num">
                                      <p:cBhvr>
                                        <p:cTn id="24" dur="800" accel="100000">
                                          <p:stCondLst>
                                            <p:cond delay="200"/>
                                          </p:stCondLst>
                                        </p:cTn>
                                        <p:tgtEl>
                                          <p:spTgt spid="6"/>
                                        </p:tgtEl>
                                        <p:attrNameLst>
                                          <p:attrName>ppt_x</p:attrName>
                                        </p:attrNameLst>
                                      </p:cBhvr>
                                      <p:tavLst>
                                        <p:tav tm="0">
                                          <p:val>
                                            <p:strVal val="ppt_x"/>
                                          </p:val>
                                        </p:tav>
                                        <p:tav tm="100000">
                                          <p:val>
                                            <p:strVal val="ppt_x+0.4+0.05"/>
                                          </p:val>
                                        </p:tav>
                                      </p:tavLst>
                                    </p:anim>
                                    <p:anim calcmode="lin" valueType="num">
                                      <p:cBhvr>
                                        <p:cTn id="25" dur="800" accel="100000">
                                          <p:stCondLst>
                                            <p:cond delay="200"/>
                                          </p:stCondLst>
                                        </p:cTn>
                                        <p:tgtEl>
                                          <p:spTgt spid="6"/>
                                        </p:tgtEl>
                                        <p:attrNameLst>
                                          <p:attrName>ppt_y</p:attrName>
                                        </p:attrNameLst>
                                      </p:cBhvr>
                                      <p:tavLst>
                                        <p:tav tm="0">
                                          <p:val>
                                            <p:strVal val="ppt_y"/>
                                          </p:val>
                                        </p:tav>
                                        <p:tav tm="100000">
                                          <p:val>
                                            <p:strVal val="ppt_y-0.4-0.1"/>
                                          </p:val>
                                        </p:tav>
                                      </p:tavLst>
                                    </p:anim>
                                    <p:set>
                                      <p:cBhvr>
                                        <p:cTn id="26" dur="1" fill="hold">
                                          <p:stCondLst>
                                            <p:cond delay="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5" presetClass="entr" presetSubtype="10" fill="hold" nodeType="withEffect">
                                  <p:stCondLst>
                                    <p:cond delay="50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par>
                          <p:cTn id="38" fill="hold">
                            <p:stCondLst>
                              <p:cond delay="1000"/>
                            </p:stCondLst>
                            <p:childTnLst>
                              <p:par>
                                <p:cTn id="39" presetID="63" presetClass="path" presetSubtype="0" accel="50000" decel="50000" fill="hold" nodeType="afterEffect">
                                  <p:stCondLst>
                                    <p:cond delay="0"/>
                                  </p:stCondLst>
                                  <p:childTnLst>
                                    <p:animMotion origin="layout" path="M -1.94444E-6 -2.12815E-7 L 0.49879 0.00231 " pathEditMode="relative" rAng="0" ptsTypes="AA">
                                      <p:cBhvr>
                                        <p:cTn id="40" dur="2000" fill="hold"/>
                                        <p:tgtEl>
                                          <p:spTgt spid="7"/>
                                        </p:tgtEl>
                                        <p:attrNameLst>
                                          <p:attrName>ppt_x</p:attrName>
                                          <p:attrName>ppt_y</p:attrName>
                                        </p:attrNameLst>
                                      </p:cBhvr>
                                      <p:rCtr x="249" y="1"/>
                                    </p:animMotion>
                                  </p:childTnLst>
                                </p:cTn>
                              </p:par>
                            </p:childTnLst>
                          </p:cTn>
                        </p:par>
                        <p:par>
                          <p:cTn id="41" fill="hold">
                            <p:stCondLst>
                              <p:cond delay="3000"/>
                            </p:stCondLst>
                            <p:childTnLst>
                              <p:par>
                                <p:cTn id="42" presetID="4"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ox(in)">
                                      <p:cBhvr>
                                        <p:cTn id="44" dur="500"/>
                                        <p:tgtEl>
                                          <p:spTgt spid="24"/>
                                        </p:tgtEl>
                                      </p:cBhvr>
                                    </p:animEffect>
                                  </p:childTnLst>
                                </p:cTn>
                              </p:par>
                            </p:childTnLst>
                          </p:cTn>
                        </p:par>
                        <p:par>
                          <p:cTn id="45" fill="hold">
                            <p:stCondLst>
                              <p:cond delay="3500"/>
                            </p:stCondLst>
                            <p:childTnLst>
                              <p:par>
                                <p:cTn id="46" presetID="2" presetClass="exit" presetSubtype="4" fill="hold" nodeType="afterEffect">
                                  <p:stCondLst>
                                    <p:cond delay="0"/>
                                  </p:stCondLst>
                                  <p:childTnLst>
                                    <p:anim calcmode="lin" valueType="num">
                                      <p:cBhvr additive="base">
                                        <p:cTn id="47" dur="500"/>
                                        <p:tgtEl>
                                          <p:spTgt spid="7"/>
                                        </p:tgtEl>
                                        <p:attrNameLst>
                                          <p:attrName>ppt_x</p:attrName>
                                        </p:attrNameLst>
                                      </p:cBhvr>
                                      <p:tavLst>
                                        <p:tav tm="0">
                                          <p:val>
                                            <p:strVal val="ppt_x"/>
                                          </p:val>
                                        </p:tav>
                                        <p:tav tm="100000">
                                          <p:val>
                                            <p:strVal val="ppt_x"/>
                                          </p:val>
                                        </p:tav>
                                      </p:tavLst>
                                    </p:anim>
                                    <p:anim calcmode="lin" valueType="num">
                                      <p:cBhvr additive="base">
                                        <p:cTn id="48" dur="500"/>
                                        <p:tgtEl>
                                          <p:spTgt spid="7"/>
                                        </p:tgtEl>
                                        <p:attrNameLst>
                                          <p:attrName>ppt_y</p:attrName>
                                        </p:attrNameLst>
                                      </p:cBhvr>
                                      <p:tavLst>
                                        <p:tav tm="0">
                                          <p:val>
                                            <p:strVal val="ppt_y"/>
                                          </p:val>
                                        </p:tav>
                                        <p:tav tm="100000">
                                          <p:val>
                                            <p:strVal val="1+ppt_h/2"/>
                                          </p:val>
                                        </p:tav>
                                      </p:tavLst>
                                    </p:anim>
                                    <p:set>
                                      <p:cBhvr>
                                        <p:cTn id="49" dur="1" fill="hold">
                                          <p:stCondLst>
                                            <p:cond delay="499"/>
                                          </p:stCondLst>
                                        </p:cTn>
                                        <p:tgtEl>
                                          <p:spTgt spid="7"/>
                                        </p:tgtEl>
                                        <p:attrNameLst>
                                          <p:attrName>style.visibility</p:attrName>
                                        </p:attrNameLst>
                                      </p:cBhvr>
                                      <p:to>
                                        <p:strVal val="hidden"/>
                                      </p:to>
                                    </p:set>
                                  </p:childTnLst>
                                </p:cTn>
                              </p:par>
                              <p:par>
                                <p:cTn id="50" presetID="4" presetClass="entr" presetSubtype="16" fill="hold" nodeType="withEffect">
                                  <p:stCondLst>
                                    <p:cond delay="300"/>
                                  </p:stCondLst>
                                  <p:childTnLst>
                                    <p:set>
                                      <p:cBhvr>
                                        <p:cTn id="51" dur="1" fill="hold">
                                          <p:stCondLst>
                                            <p:cond delay="0"/>
                                          </p:stCondLst>
                                        </p:cTn>
                                        <p:tgtEl>
                                          <p:spTgt spid="9"/>
                                        </p:tgtEl>
                                        <p:attrNameLst>
                                          <p:attrName>style.visibility</p:attrName>
                                        </p:attrNameLst>
                                      </p:cBhvr>
                                      <p:to>
                                        <p:strVal val="visible"/>
                                      </p:to>
                                    </p:set>
                                    <p:animEffect transition="in" filter="box(in)">
                                      <p:cBhvr>
                                        <p:cTn id="52" dur="2000"/>
                                        <p:tgtEl>
                                          <p:spTgt spid="9"/>
                                        </p:tgtEl>
                                      </p:cBhvr>
                                    </p:animEffect>
                                  </p:childTnLst>
                                </p:cTn>
                              </p:par>
                              <p:par>
                                <p:cTn id="53" presetID="4" presetClass="entr" presetSubtype="16" fill="hold" nodeType="withEffect">
                                  <p:stCondLst>
                                    <p:cond delay="800"/>
                                  </p:stCondLst>
                                  <p:childTnLst>
                                    <p:set>
                                      <p:cBhvr>
                                        <p:cTn id="54" dur="1" fill="hold">
                                          <p:stCondLst>
                                            <p:cond delay="0"/>
                                          </p:stCondLst>
                                        </p:cTn>
                                        <p:tgtEl>
                                          <p:spTgt spid="10"/>
                                        </p:tgtEl>
                                        <p:attrNameLst>
                                          <p:attrName>style.visibility</p:attrName>
                                        </p:attrNameLst>
                                      </p:cBhvr>
                                      <p:to>
                                        <p:strVal val="visible"/>
                                      </p:to>
                                    </p:set>
                                    <p:animEffect transition="in" filter="box(in)">
                                      <p:cBhvr>
                                        <p:cTn id="55" dur="1000"/>
                                        <p:tgtEl>
                                          <p:spTgt spid="10"/>
                                        </p:tgtEl>
                                      </p:cBhvr>
                                    </p:animEffect>
                                  </p:childTnLst>
                                </p:cTn>
                              </p:par>
                              <p:par>
                                <p:cTn id="56" presetID="63" presetClass="path" presetSubtype="0" accel="50000" decel="50000" fill="hold" nodeType="withEffect">
                                  <p:stCondLst>
                                    <p:cond delay="300"/>
                                  </p:stCondLst>
                                  <p:childTnLst>
                                    <p:animMotion origin="layout" path="M 0.24045 0.00231 L 0.49045 0.00231 " pathEditMode="relative" rAng="0" ptsTypes="AA">
                                      <p:cBhvr>
                                        <p:cTn id="57" dur="500" fill="hold"/>
                                        <p:tgtEl>
                                          <p:spTgt spid="8"/>
                                        </p:tgtEl>
                                        <p:attrNameLst>
                                          <p:attrName>ppt_x</p:attrName>
                                          <p:attrName>ppt_y</p:attrName>
                                        </p:attrNameLst>
                                      </p:cBhvr>
                                      <p:rCtr x="125" y="0"/>
                                    </p:animMotion>
                                  </p:childTnLst>
                                </p:cTn>
                              </p:par>
                              <p:par>
                                <p:cTn id="58" presetID="4" presetClass="entr" presetSubtype="16" fill="hold" nodeType="withEffect">
                                  <p:stCondLst>
                                    <p:cond delay="300"/>
                                  </p:stCondLst>
                                  <p:childTnLst>
                                    <p:set>
                                      <p:cBhvr>
                                        <p:cTn id="59" dur="1" fill="hold">
                                          <p:stCondLst>
                                            <p:cond delay="0"/>
                                          </p:stCondLst>
                                        </p:cTn>
                                        <p:tgtEl>
                                          <p:spTgt spid="11"/>
                                        </p:tgtEl>
                                        <p:attrNameLst>
                                          <p:attrName>style.visibility</p:attrName>
                                        </p:attrNameLst>
                                      </p:cBhvr>
                                      <p:to>
                                        <p:strVal val="visible"/>
                                      </p:to>
                                    </p:set>
                                    <p:animEffect transition="in" filter="box(in)">
                                      <p:cBhvr>
                                        <p:cTn id="60" dur="2000"/>
                                        <p:tgtEl>
                                          <p:spTgt spid="11"/>
                                        </p:tgtEl>
                                      </p:cBhvr>
                                    </p:animEffect>
                                  </p:childTnLst>
                                </p:cTn>
                              </p:par>
                            </p:childTnLst>
                          </p:cTn>
                        </p:par>
                        <p:par>
                          <p:cTn id="61" fill="hold">
                            <p:stCondLst>
                              <p:cond delay="5800"/>
                            </p:stCondLst>
                            <p:childTnLst>
                              <p:par>
                                <p:cTn id="62" presetID="4" presetClass="entr" presetSubtype="16"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ox(in)">
                                      <p:cBhvr>
                                        <p:cTn id="64" dur="500"/>
                                        <p:tgtEl>
                                          <p:spTgt spid="22"/>
                                        </p:tgtEl>
                                      </p:cBhvr>
                                    </p:animEffect>
                                  </p:childTnLst>
                                </p:cTn>
                              </p:par>
                              <p:par>
                                <p:cTn id="65" presetID="63" presetClass="path" presetSubtype="0" accel="50000" decel="50000" fill="hold" nodeType="withEffect">
                                  <p:stCondLst>
                                    <p:cond delay="0"/>
                                  </p:stCondLst>
                                  <p:childTnLst>
                                    <p:animMotion origin="layout" path="M 4.72222E-6 -3.81448E-6 L 0.48211 0.00232 " pathEditMode="relative" rAng="0" ptsTypes="AA">
                                      <p:cBhvr>
                                        <p:cTn id="66" dur="2000" fill="hold"/>
                                        <p:tgtEl>
                                          <p:spTgt spid="9"/>
                                        </p:tgtEl>
                                        <p:attrNameLst>
                                          <p:attrName>ppt_x</p:attrName>
                                          <p:attrName>ppt_y</p:attrName>
                                        </p:attrNameLst>
                                      </p:cBhvr>
                                      <p:rCtr x="241" y="1"/>
                                    </p:animMotion>
                                  </p:childTnLst>
                                </p:cTn>
                              </p:par>
                            </p:childTnLst>
                          </p:cTn>
                        </p:par>
                        <p:par>
                          <p:cTn id="67" fill="hold">
                            <p:stCondLst>
                              <p:cond delay="7800"/>
                            </p:stCondLst>
                            <p:childTnLst>
                              <p:par>
                                <p:cTn id="68" presetID="4" presetClass="entr" presetSubtype="1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box(in)">
                                      <p:cBhvr>
                                        <p:cTn id="70" dur="500"/>
                                        <p:tgtEl>
                                          <p:spTgt spid="26"/>
                                        </p:tgtEl>
                                      </p:cBhvr>
                                    </p:animEffect>
                                  </p:childTnLst>
                                </p:cTn>
                              </p:par>
                            </p:childTnLst>
                          </p:cTn>
                        </p:par>
                        <p:par>
                          <p:cTn id="71" fill="hold">
                            <p:stCondLst>
                              <p:cond delay="8300"/>
                            </p:stCondLst>
                            <p:childTnLst>
                              <p:par>
                                <p:cTn id="72" presetID="42" presetClass="exit" presetSubtype="0" fill="hold" nodeType="afterEffect">
                                  <p:stCondLst>
                                    <p:cond delay="0"/>
                                  </p:stCondLst>
                                  <p:childTnLst>
                                    <p:animEffect transition="out" filter="fade">
                                      <p:cBhvr>
                                        <p:cTn id="73" dur="1000"/>
                                        <p:tgtEl>
                                          <p:spTgt spid="8"/>
                                        </p:tgtEl>
                                      </p:cBhvr>
                                    </p:animEffect>
                                    <p:anim calcmode="lin" valueType="num">
                                      <p:cBhvr>
                                        <p:cTn id="74" dur="1000"/>
                                        <p:tgtEl>
                                          <p:spTgt spid="8"/>
                                        </p:tgtEl>
                                        <p:attrNameLst>
                                          <p:attrName>ppt_x</p:attrName>
                                        </p:attrNameLst>
                                      </p:cBhvr>
                                      <p:tavLst>
                                        <p:tav tm="0">
                                          <p:val>
                                            <p:strVal val="ppt_x"/>
                                          </p:val>
                                        </p:tav>
                                        <p:tav tm="100000">
                                          <p:val>
                                            <p:strVal val="ppt_x"/>
                                          </p:val>
                                        </p:tav>
                                      </p:tavLst>
                                    </p:anim>
                                    <p:anim calcmode="lin" valueType="num">
                                      <p:cBhvr>
                                        <p:cTn id="75" dur="1000"/>
                                        <p:tgtEl>
                                          <p:spTgt spid="8"/>
                                        </p:tgtEl>
                                        <p:attrNameLst>
                                          <p:attrName>ppt_y</p:attrName>
                                        </p:attrNameLst>
                                      </p:cBhvr>
                                      <p:tavLst>
                                        <p:tav tm="0">
                                          <p:val>
                                            <p:strVal val="ppt_y"/>
                                          </p:val>
                                        </p:tav>
                                        <p:tav tm="100000">
                                          <p:val>
                                            <p:strVal val="ppt_y+.1"/>
                                          </p:val>
                                        </p:tav>
                                      </p:tavLst>
                                    </p:anim>
                                    <p:set>
                                      <p:cBhvr>
                                        <p:cTn id="76" dur="1" fill="hold">
                                          <p:stCondLst>
                                            <p:cond delay="999"/>
                                          </p:stCondLst>
                                        </p:cTn>
                                        <p:tgtEl>
                                          <p:spTgt spid="8"/>
                                        </p:tgtEl>
                                        <p:attrNameLst>
                                          <p:attrName>style.visibility</p:attrName>
                                        </p:attrNameLst>
                                      </p:cBhvr>
                                      <p:to>
                                        <p:strVal val="hidden"/>
                                      </p:to>
                                    </p:set>
                                  </p:childTnLst>
                                </p:cTn>
                              </p:par>
                              <p:par>
                                <p:cTn id="77" presetID="63" presetClass="path" presetSubtype="0" accel="50000" decel="50000" fill="hold" nodeType="withEffect">
                                  <p:stCondLst>
                                    <p:cond delay="0"/>
                                  </p:stCondLst>
                                  <p:childTnLst>
                                    <p:animMotion origin="layout" path="M -1.94444E-6 -6.15313E-7 L 0.48143 -0.00092 " pathEditMode="relative" rAng="0" ptsTypes="AA">
                                      <p:cBhvr>
                                        <p:cTn id="78" dur="2000" fill="hold"/>
                                        <p:tgtEl>
                                          <p:spTgt spid="10"/>
                                        </p:tgtEl>
                                        <p:attrNameLst>
                                          <p:attrName>ppt_x</p:attrName>
                                          <p:attrName>ppt_y</p:attrName>
                                        </p:attrNameLst>
                                      </p:cBhvr>
                                      <p:rCtr x="241" y="0"/>
                                    </p:animMotion>
                                  </p:childTnLst>
                                </p:cTn>
                              </p:par>
                            </p:childTnLst>
                          </p:cTn>
                        </p:par>
                        <p:par>
                          <p:cTn id="79" fill="hold">
                            <p:stCondLst>
                              <p:cond delay="10300"/>
                            </p:stCondLst>
                            <p:childTnLst>
                              <p:par>
                                <p:cTn id="80" presetID="4"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ox(in)">
                                      <p:cBhvr>
                                        <p:cTn id="82" dur="500"/>
                                        <p:tgtEl>
                                          <p:spTgt spid="25"/>
                                        </p:tgtEl>
                                      </p:cBhvr>
                                    </p:animEffect>
                                  </p:childTnLst>
                                </p:cTn>
                              </p:par>
                            </p:childTnLst>
                          </p:cTn>
                        </p:par>
                        <p:par>
                          <p:cTn id="83" fill="hold">
                            <p:stCondLst>
                              <p:cond delay="10800"/>
                            </p:stCondLst>
                            <p:childTnLst>
                              <p:par>
                                <p:cTn id="84" presetID="48" presetClass="exit" presetSubtype="0" decel="50000" fill="hold" nodeType="afterEffect">
                                  <p:stCondLst>
                                    <p:cond delay="0"/>
                                  </p:stCondLst>
                                  <p:childTnLst>
                                    <p:anim calcmode="lin" valueType="num">
                                      <p:cBhvr>
                                        <p:cTn id="85" dur="1000"/>
                                        <p:tgtEl>
                                          <p:spTgt spid="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86" dur="1000"/>
                                        <p:tgtEl>
                                          <p:spTgt spid="9"/>
                                        </p:tgtEl>
                                        <p:attrNameLst>
                                          <p:attrName>ppt_x</p:attrName>
                                        </p:attrNameLst>
                                      </p:cBhvr>
                                      <p:tavLst>
                                        <p:tav tm="0">
                                          <p:val>
                                            <p:strVal val="ppt_x"/>
                                          </p:val>
                                        </p:tav>
                                        <p:tav tm="50000">
                                          <p:val>
                                            <p:fltVal val="0.95"/>
                                          </p:val>
                                        </p:tav>
                                        <p:tav tm="100000">
                                          <p:val>
                                            <p:fltVal val="-1"/>
                                          </p:val>
                                        </p:tav>
                                      </p:tavLst>
                                    </p:anim>
                                    <p:anim calcmode="lin" valueType="num">
                                      <p:cBhvr>
                                        <p:cTn id="87" dur="1000"/>
                                        <p:tgtEl>
                                          <p:spTgt spid="9"/>
                                        </p:tgtEl>
                                        <p:attrNameLst>
                                          <p:attrName>ppt_y</p:attrName>
                                        </p:attrNameLst>
                                      </p:cBhvr>
                                      <p:tavLst>
                                        <p:tav tm="0">
                                          <p:val>
                                            <p:strVal val="ppt_y"/>
                                          </p:val>
                                        </p:tav>
                                        <p:tav tm="100000">
                                          <p:val>
                                            <p:strVal val="ppt_y"/>
                                          </p:val>
                                        </p:tav>
                                      </p:tavLst>
                                    </p:anim>
                                    <p:animEffect transition="out" filter="fade">
                                      <p:cBhvr>
                                        <p:cTn id="88" dur="1000"/>
                                        <p:tgtEl>
                                          <p:spTgt spid="9"/>
                                        </p:tgtEl>
                                      </p:cBhvr>
                                    </p:animEffect>
                                    <p:set>
                                      <p:cBhvr>
                                        <p:cTn id="89" dur="1" fill="hold">
                                          <p:stCondLst>
                                            <p:cond delay="999"/>
                                          </p:stCondLst>
                                        </p:cTn>
                                        <p:tgtEl>
                                          <p:spTgt spid="9"/>
                                        </p:tgtEl>
                                        <p:attrNameLst>
                                          <p:attrName>style.visibility</p:attrName>
                                        </p:attrNameLst>
                                      </p:cBhvr>
                                      <p:to>
                                        <p:strVal val="hidden"/>
                                      </p:to>
                                    </p:set>
                                  </p:childTnLst>
                                </p:cTn>
                              </p:par>
                              <p:par>
                                <p:cTn id="90" presetID="42" presetClass="exit" presetSubtype="0" fill="hold" nodeType="withEffect">
                                  <p:stCondLst>
                                    <p:cond delay="0"/>
                                  </p:stCondLst>
                                  <p:childTnLst>
                                    <p:animEffect transition="out" filter="fade">
                                      <p:cBhvr>
                                        <p:cTn id="91" dur="1000"/>
                                        <p:tgtEl>
                                          <p:spTgt spid="10"/>
                                        </p:tgtEl>
                                      </p:cBhvr>
                                    </p:animEffect>
                                    <p:anim calcmode="lin" valueType="num">
                                      <p:cBhvr>
                                        <p:cTn id="92" dur="1000"/>
                                        <p:tgtEl>
                                          <p:spTgt spid="10"/>
                                        </p:tgtEl>
                                        <p:attrNameLst>
                                          <p:attrName>ppt_x</p:attrName>
                                        </p:attrNameLst>
                                      </p:cBhvr>
                                      <p:tavLst>
                                        <p:tav tm="0">
                                          <p:val>
                                            <p:strVal val="ppt_x"/>
                                          </p:val>
                                        </p:tav>
                                        <p:tav tm="100000">
                                          <p:val>
                                            <p:strVal val="ppt_x"/>
                                          </p:val>
                                        </p:tav>
                                      </p:tavLst>
                                    </p:anim>
                                    <p:anim calcmode="lin" valueType="num">
                                      <p:cBhvr>
                                        <p:cTn id="93" dur="1000"/>
                                        <p:tgtEl>
                                          <p:spTgt spid="10"/>
                                        </p:tgtEl>
                                        <p:attrNameLst>
                                          <p:attrName>ppt_y</p:attrName>
                                        </p:attrNameLst>
                                      </p:cBhvr>
                                      <p:tavLst>
                                        <p:tav tm="0">
                                          <p:val>
                                            <p:strVal val="ppt_y"/>
                                          </p:val>
                                        </p:tav>
                                        <p:tav tm="100000">
                                          <p:val>
                                            <p:strVal val="ppt_y+.1"/>
                                          </p:val>
                                        </p:tav>
                                      </p:tavLst>
                                    </p:anim>
                                    <p:set>
                                      <p:cBhvr>
                                        <p:cTn id="94" dur="1" fill="hold">
                                          <p:stCondLst>
                                            <p:cond delay="999"/>
                                          </p:stCondLst>
                                        </p:cTn>
                                        <p:tgtEl>
                                          <p:spTgt spid="10"/>
                                        </p:tgtEl>
                                        <p:attrNameLst>
                                          <p:attrName>style.visibility</p:attrName>
                                        </p:attrNameLst>
                                      </p:cBhvr>
                                      <p:to>
                                        <p:strVal val="hidden"/>
                                      </p:to>
                                    </p:set>
                                  </p:childTnLst>
                                </p:cTn>
                              </p:par>
                              <p:par>
                                <p:cTn id="95" presetID="63" presetClass="path" presetSubtype="0" accel="50000" decel="50000" fill="hold" nodeType="withEffect">
                                  <p:stCondLst>
                                    <p:cond delay="0"/>
                                  </p:stCondLst>
                                  <p:childTnLst>
                                    <p:animMotion origin="layout" path="M 1.38889E-6 2.58385E-6 L 0.48212 0.00231 " pathEditMode="relative" rAng="0" ptsTypes="AA">
                                      <p:cBhvr>
                                        <p:cTn id="96" dur="2000" fill="hold"/>
                                        <p:tgtEl>
                                          <p:spTgt spid="11"/>
                                        </p:tgtEl>
                                        <p:attrNameLst>
                                          <p:attrName>ppt_x</p:attrName>
                                          <p:attrName>ppt_y</p:attrName>
                                        </p:attrNameLst>
                                      </p:cBhvr>
                                      <p:rCtr x="241" y="1"/>
                                    </p:animMotion>
                                  </p:childTnLst>
                                </p:cTn>
                              </p:par>
                            </p:childTnLst>
                          </p:cTn>
                        </p:par>
                        <p:par>
                          <p:cTn id="97" fill="hold">
                            <p:stCondLst>
                              <p:cond delay="12800"/>
                            </p:stCondLst>
                            <p:childTnLst>
                              <p:par>
                                <p:cTn id="98" presetID="4"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ox(in)">
                                      <p:cBhvr>
                                        <p:cTn id="100" dur="500"/>
                                        <p:tgtEl>
                                          <p:spTgt spid="27"/>
                                        </p:tgtEl>
                                      </p:cBhvr>
                                    </p:animEffect>
                                  </p:childTnLst>
                                </p:cTn>
                              </p:par>
                            </p:childTnLst>
                          </p:cTn>
                        </p:par>
                        <p:par>
                          <p:cTn id="101" fill="hold">
                            <p:stCondLst>
                              <p:cond delay="13300"/>
                            </p:stCondLst>
                            <p:childTnLst>
                              <p:par>
                                <p:cTn id="102" presetID="15" presetClass="exit" presetSubtype="0" fill="hold" nodeType="afterEffect">
                                  <p:stCondLst>
                                    <p:cond delay="0"/>
                                  </p:stCondLst>
                                  <p:childTnLst>
                                    <p:anim calcmode="lin" valueType="num">
                                      <p:cBhvr>
                                        <p:cTn id="103" dur="1000"/>
                                        <p:tgtEl>
                                          <p:spTgt spid="11"/>
                                        </p:tgtEl>
                                        <p:attrNameLst>
                                          <p:attrName>ppt_w</p:attrName>
                                        </p:attrNameLst>
                                      </p:cBhvr>
                                      <p:tavLst>
                                        <p:tav tm="0">
                                          <p:val>
                                            <p:strVal val="ppt_w"/>
                                          </p:val>
                                        </p:tav>
                                        <p:tav tm="100000">
                                          <p:val>
                                            <p:fltVal val="0"/>
                                          </p:val>
                                        </p:tav>
                                      </p:tavLst>
                                    </p:anim>
                                    <p:anim calcmode="lin" valueType="num">
                                      <p:cBhvr>
                                        <p:cTn id="104" dur="1000"/>
                                        <p:tgtEl>
                                          <p:spTgt spid="11"/>
                                        </p:tgtEl>
                                        <p:attrNameLst>
                                          <p:attrName>ppt_h</p:attrName>
                                        </p:attrNameLst>
                                      </p:cBhvr>
                                      <p:tavLst>
                                        <p:tav tm="0">
                                          <p:val>
                                            <p:strVal val="ppt_h"/>
                                          </p:val>
                                        </p:tav>
                                        <p:tav tm="100000">
                                          <p:val>
                                            <p:fltVal val="0"/>
                                          </p:val>
                                        </p:tav>
                                      </p:tavLst>
                                    </p:anim>
                                    <p:anim calcmode="lin" valueType="num">
                                      <p:cBhvr>
                                        <p:cTn id="105"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06"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7"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774414" y="462058"/>
            <a:ext cx="2628900" cy="2638425"/>
          </a:xfrm>
          <a:prstGeom prst="rect">
            <a:avLst/>
          </a:prstGeom>
          <a:noFill/>
          <a:ln w="9525">
            <a:noFill/>
            <a:miter lim="800000"/>
            <a:headEnd/>
            <a:tailEnd/>
          </a:ln>
        </p:spPr>
      </p:pic>
      <p:sp>
        <p:nvSpPr>
          <p:cNvPr id="2" name="Title 1"/>
          <p:cNvSpPr>
            <a:spLocks noGrp="1"/>
          </p:cNvSpPr>
          <p:nvPr>
            <p:ph type="title"/>
          </p:nvPr>
        </p:nvSpPr>
        <p:spPr>
          <a:xfrm>
            <a:off x="2503283" y="2519898"/>
            <a:ext cx="4178174" cy="1143000"/>
          </a:xfrm>
        </p:spPr>
        <p:txBody>
          <a:bodyPr/>
          <a:lstStyle/>
          <a:p>
            <a:r>
              <a:rPr lang="en-US" dirty="0" smtClean="0"/>
              <a:t>Applications</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23</a:t>
            </a:fld>
            <a:endParaRPr lang="en-US"/>
          </a:p>
        </p:txBody>
      </p:sp>
      <p:pic>
        <p:nvPicPr>
          <p:cNvPr id="6" name="Picture 5"/>
          <p:cNvPicPr>
            <a:picLocks noChangeAspect="1" noChangeArrowheads="1"/>
          </p:cNvPicPr>
          <p:nvPr/>
        </p:nvPicPr>
        <p:blipFill>
          <a:blip r:embed="rId3" cstate="print"/>
          <a:srcRect/>
          <a:stretch>
            <a:fillRect/>
          </a:stretch>
        </p:blipFill>
        <p:spPr bwMode="auto">
          <a:xfrm>
            <a:off x="792611" y="768790"/>
            <a:ext cx="1769519" cy="2467358"/>
          </a:xfrm>
          <a:prstGeom prst="rect">
            <a:avLst/>
          </a:prstGeom>
          <a:noFill/>
          <a:ln w="9525">
            <a:noFill/>
            <a:miter lim="800000"/>
            <a:headEnd/>
            <a:tailEnd/>
          </a:ln>
        </p:spPr>
      </p:pic>
      <p:sp>
        <p:nvSpPr>
          <p:cNvPr id="7" name="TextBox 6"/>
          <p:cNvSpPr txBox="1"/>
          <p:nvPr/>
        </p:nvSpPr>
        <p:spPr>
          <a:xfrm>
            <a:off x="546225" y="3387505"/>
            <a:ext cx="2286000" cy="707886"/>
          </a:xfrm>
          <a:prstGeom prst="rect">
            <a:avLst/>
          </a:prstGeom>
          <a:noFill/>
        </p:spPr>
        <p:txBody>
          <a:bodyPr wrap="square" rtlCol="0">
            <a:spAutoFit/>
          </a:bodyPr>
          <a:lstStyle/>
          <a:p>
            <a:pPr algn="ctr"/>
            <a:r>
              <a:rPr lang="en-US" sz="2000" dirty="0" smtClean="0"/>
              <a:t>Privacy-Preserving Biometric Matching</a:t>
            </a:r>
            <a:endParaRPr lang="en-US" sz="2000" dirty="0"/>
          </a:p>
        </p:txBody>
      </p:sp>
      <p:sp>
        <p:nvSpPr>
          <p:cNvPr id="9" name="TextBox 8"/>
          <p:cNvSpPr txBox="1"/>
          <p:nvPr/>
        </p:nvSpPr>
        <p:spPr>
          <a:xfrm>
            <a:off x="4671587" y="1186004"/>
            <a:ext cx="1880103" cy="1200329"/>
          </a:xfrm>
          <a:prstGeom prst="rect">
            <a:avLst/>
          </a:prstGeom>
          <a:noFill/>
        </p:spPr>
        <p:txBody>
          <a:bodyPr wrap="square" rtlCol="0">
            <a:spAutoFit/>
          </a:bodyPr>
          <a:lstStyle/>
          <a:p>
            <a:pPr algn="r"/>
            <a:r>
              <a:rPr lang="en-US" sz="2400" b="1" dirty="0" smtClean="0">
                <a:solidFill>
                  <a:srgbClr val="0070C0"/>
                </a:solidFill>
              </a:rPr>
              <a:t>Private Personal Genomics</a:t>
            </a:r>
            <a:endParaRPr lang="en-US" sz="2400" b="1" dirty="0">
              <a:solidFill>
                <a:srgbClr val="0070C0"/>
              </a:solidFill>
            </a:endParaRPr>
          </a:p>
        </p:txBody>
      </p:sp>
      <p:pic>
        <p:nvPicPr>
          <p:cNvPr id="3075" name="Picture 3" descr="C:\Users\evans\Documents\My Dropbox\Talks\cmu\logos\venn-logo.PNG"/>
          <p:cNvPicPr>
            <a:picLocks noChangeAspect="1" noChangeArrowheads="1"/>
          </p:cNvPicPr>
          <p:nvPr/>
        </p:nvPicPr>
        <p:blipFill>
          <a:blip r:embed="rId4" cstate="print"/>
          <a:srcRect/>
          <a:stretch>
            <a:fillRect/>
          </a:stretch>
        </p:blipFill>
        <p:spPr bwMode="auto">
          <a:xfrm>
            <a:off x="5406240" y="3622365"/>
            <a:ext cx="3067049" cy="2176698"/>
          </a:xfrm>
          <a:prstGeom prst="rect">
            <a:avLst/>
          </a:prstGeom>
          <a:noFill/>
        </p:spPr>
      </p:pic>
      <p:sp>
        <p:nvSpPr>
          <p:cNvPr id="12" name="TextBox 11"/>
          <p:cNvSpPr txBox="1"/>
          <p:nvPr/>
        </p:nvSpPr>
        <p:spPr>
          <a:xfrm>
            <a:off x="5393602" y="5848290"/>
            <a:ext cx="3152869" cy="461665"/>
          </a:xfrm>
          <a:prstGeom prst="rect">
            <a:avLst/>
          </a:prstGeom>
          <a:noFill/>
        </p:spPr>
        <p:txBody>
          <a:bodyPr wrap="square" rtlCol="0">
            <a:spAutoFit/>
          </a:bodyPr>
          <a:lstStyle/>
          <a:p>
            <a:pPr algn="ctr"/>
            <a:r>
              <a:rPr lang="en-US" sz="2400" b="1" dirty="0" smtClean="0">
                <a:solidFill>
                  <a:srgbClr val="0070C0"/>
                </a:solidFill>
              </a:rPr>
              <a:t>Private Set Intersection</a:t>
            </a:r>
            <a:endParaRPr lang="en-US" sz="2400" b="1" dirty="0">
              <a:solidFill>
                <a:srgbClr val="0070C0"/>
              </a:solidFill>
            </a:endParaRPr>
          </a:p>
        </p:txBody>
      </p:sp>
      <p:pic>
        <p:nvPicPr>
          <p:cNvPr id="3076" name="Picture 4"/>
          <p:cNvPicPr>
            <a:picLocks noChangeAspect="1" noChangeArrowheads="1"/>
          </p:cNvPicPr>
          <p:nvPr/>
        </p:nvPicPr>
        <p:blipFill>
          <a:blip r:embed="rId5" cstate="print"/>
          <a:srcRect/>
          <a:stretch>
            <a:fillRect/>
          </a:stretch>
        </p:blipFill>
        <p:spPr bwMode="auto">
          <a:xfrm>
            <a:off x="1108955" y="4320673"/>
            <a:ext cx="1952625" cy="1952625"/>
          </a:xfrm>
          <a:prstGeom prst="rect">
            <a:avLst/>
          </a:prstGeom>
          <a:noFill/>
          <a:ln w="9525">
            <a:noFill/>
            <a:miter lim="800000"/>
            <a:headEnd/>
            <a:tailEnd/>
          </a:ln>
        </p:spPr>
      </p:pic>
      <p:sp>
        <p:nvSpPr>
          <p:cNvPr id="14" name="TextBox 13"/>
          <p:cNvSpPr txBox="1"/>
          <p:nvPr/>
        </p:nvSpPr>
        <p:spPr>
          <a:xfrm>
            <a:off x="3112883" y="4778721"/>
            <a:ext cx="1880103" cy="830997"/>
          </a:xfrm>
          <a:prstGeom prst="rect">
            <a:avLst/>
          </a:prstGeom>
          <a:noFill/>
        </p:spPr>
        <p:txBody>
          <a:bodyPr wrap="square" rtlCol="0">
            <a:spAutoFit/>
          </a:bodyPr>
          <a:lstStyle/>
          <a:p>
            <a:r>
              <a:rPr lang="en-US" sz="2400" dirty="0" smtClean="0"/>
              <a:t>Private AES Encryption</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Heterozygous Recessive Risk</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24</a:t>
            </a:fld>
            <a:endParaRPr lang="en-US" dirty="0"/>
          </a:p>
        </p:txBody>
      </p:sp>
      <p:graphicFrame>
        <p:nvGraphicFramePr>
          <p:cNvPr id="10" name="Table 9"/>
          <p:cNvGraphicFramePr>
            <a:graphicFrameLocks noGrp="1"/>
          </p:cNvGraphicFramePr>
          <p:nvPr/>
        </p:nvGraphicFramePr>
        <p:xfrm>
          <a:off x="2148689" y="2130331"/>
          <a:ext cx="3733800" cy="2260599"/>
        </p:xfrm>
        <a:graphic>
          <a:graphicData uri="http://schemas.openxmlformats.org/drawingml/2006/table">
            <a:tbl>
              <a:tblPr firstRow="1" firstCol="1" bandRow="1">
                <a:tableStyleId>{F5AB1C69-6EDB-4FF4-983F-18BD219EF322}</a:tableStyleId>
              </a:tblPr>
              <a:tblGrid>
                <a:gridCol w="1244600"/>
                <a:gridCol w="1244600"/>
                <a:gridCol w="1244600"/>
              </a:tblGrid>
              <a:tr h="753533">
                <a:tc>
                  <a:txBody>
                    <a:bodyPr/>
                    <a:lstStyle/>
                    <a:p>
                      <a:pPr algn="ctr"/>
                      <a:endParaRPr lang="en-US" sz="4000" dirty="0"/>
                    </a:p>
                  </a:txBody>
                  <a:tcPr anchor="ctr"/>
                </a:tc>
                <a:tc>
                  <a:txBody>
                    <a:bodyPr/>
                    <a:lstStyle/>
                    <a:p>
                      <a:pPr algn="ctr"/>
                      <a:r>
                        <a:rPr lang="en-US" sz="4000" dirty="0" smtClean="0"/>
                        <a:t>A</a:t>
                      </a:r>
                      <a:endParaRPr lang="en-US" sz="4000" dirty="0"/>
                    </a:p>
                  </a:txBody>
                  <a:tcPr anchor="ctr"/>
                </a:tc>
                <a:tc>
                  <a:txBody>
                    <a:bodyPr/>
                    <a:lstStyle/>
                    <a:p>
                      <a:pPr algn="ctr"/>
                      <a:r>
                        <a:rPr lang="en-US" sz="4000" dirty="0" smtClean="0"/>
                        <a:t>a</a:t>
                      </a:r>
                      <a:endParaRPr lang="en-US" sz="4000" dirty="0"/>
                    </a:p>
                  </a:txBody>
                  <a:tcPr anchor="ctr"/>
                </a:tc>
              </a:tr>
              <a:tr h="753533">
                <a:tc>
                  <a:txBody>
                    <a:bodyPr/>
                    <a:lstStyle/>
                    <a:p>
                      <a:pPr algn="ctr"/>
                      <a:r>
                        <a:rPr lang="en-US" sz="4000" dirty="0" smtClean="0"/>
                        <a:t>A</a:t>
                      </a:r>
                      <a:endParaRPr lang="en-US" sz="4000" dirty="0"/>
                    </a:p>
                  </a:txBody>
                  <a:tcPr anchor="ctr"/>
                </a:tc>
                <a:tc>
                  <a:txBody>
                    <a:bodyPr/>
                    <a:lstStyle/>
                    <a:p>
                      <a:pPr algn="ctr"/>
                      <a:r>
                        <a:rPr lang="en-US" sz="4000" dirty="0" smtClean="0"/>
                        <a:t>AA</a:t>
                      </a:r>
                      <a:endParaRPr lang="en-US" sz="4000" dirty="0"/>
                    </a:p>
                  </a:txBody>
                  <a:tcPr anchor="ctr">
                    <a:solidFill>
                      <a:srgbClr val="00B050"/>
                    </a:solidFill>
                  </a:tcPr>
                </a:tc>
                <a:tc>
                  <a:txBody>
                    <a:bodyPr/>
                    <a:lstStyle/>
                    <a:p>
                      <a:pPr algn="ctr"/>
                      <a:r>
                        <a:rPr lang="en-US" sz="4000" dirty="0" err="1" smtClean="0"/>
                        <a:t>Aa</a:t>
                      </a:r>
                      <a:endParaRPr lang="en-US" sz="4000" dirty="0"/>
                    </a:p>
                  </a:txBody>
                  <a:tcPr anchor="ctr">
                    <a:solidFill>
                      <a:srgbClr val="FFFF00"/>
                    </a:solidFill>
                  </a:tcPr>
                </a:tc>
              </a:tr>
              <a:tr h="753533">
                <a:tc>
                  <a:txBody>
                    <a:bodyPr/>
                    <a:lstStyle/>
                    <a:p>
                      <a:pPr algn="ctr"/>
                      <a:r>
                        <a:rPr lang="en-US" sz="4000" dirty="0" smtClean="0"/>
                        <a:t>a</a:t>
                      </a:r>
                      <a:endParaRPr lang="en-US" sz="4000" dirty="0"/>
                    </a:p>
                  </a:txBody>
                  <a:tcPr anchor="ctr"/>
                </a:tc>
                <a:tc>
                  <a:txBody>
                    <a:bodyPr/>
                    <a:lstStyle/>
                    <a:p>
                      <a:pPr algn="ctr"/>
                      <a:r>
                        <a:rPr lang="en-US" sz="4000" dirty="0" err="1" smtClean="0"/>
                        <a:t>aA</a:t>
                      </a:r>
                      <a:endParaRPr lang="en-US" sz="4000" dirty="0"/>
                    </a:p>
                  </a:txBody>
                  <a:tcPr anchor="ctr">
                    <a:solidFill>
                      <a:srgbClr val="FFFF00"/>
                    </a:solidFill>
                  </a:tcPr>
                </a:tc>
                <a:tc>
                  <a:txBody>
                    <a:bodyPr/>
                    <a:lstStyle/>
                    <a:p>
                      <a:pPr algn="ctr"/>
                      <a:r>
                        <a:rPr lang="en-US" sz="4000" dirty="0" err="1" smtClean="0">
                          <a:solidFill>
                            <a:schemeClr val="bg1"/>
                          </a:solidFill>
                        </a:rPr>
                        <a:t>aa</a:t>
                      </a:r>
                      <a:endParaRPr lang="en-US" sz="4000" dirty="0">
                        <a:solidFill>
                          <a:schemeClr val="bg1"/>
                        </a:solidFill>
                      </a:endParaRPr>
                    </a:p>
                  </a:txBody>
                  <a:tcPr anchor="ctr">
                    <a:solidFill>
                      <a:srgbClr val="FF0000"/>
                    </a:solidFill>
                  </a:tcPr>
                </a:tc>
              </a:tr>
            </a:tbl>
          </a:graphicData>
        </a:graphic>
      </p:graphicFrame>
      <p:sp>
        <p:nvSpPr>
          <p:cNvPr id="11" name="TextBox 10"/>
          <p:cNvSpPr txBox="1"/>
          <p:nvPr/>
        </p:nvSpPr>
        <p:spPr>
          <a:xfrm>
            <a:off x="4058216" y="1430448"/>
            <a:ext cx="1013419" cy="584775"/>
          </a:xfrm>
          <a:prstGeom prst="rect">
            <a:avLst/>
          </a:prstGeom>
          <a:noFill/>
        </p:spPr>
        <p:txBody>
          <a:bodyPr wrap="none" rtlCol="0">
            <a:spAutoFit/>
          </a:bodyPr>
          <a:lstStyle/>
          <a:p>
            <a:r>
              <a:rPr lang="en-US" sz="3200" b="1" dirty="0" smtClean="0"/>
              <a:t>Alice</a:t>
            </a:r>
            <a:endParaRPr lang="en-US" sz="3200" b="1" dirty="0"/>
          </a:p>
        </p:txBody>
      </p:sp>
      <p:sp>
        <p:nvSpPr>
          <p:cNvPr id="12" name="TextBox 11"/>
          <p:cNvSpPr txBox="1"/>
          <p:nvPr/>
        </p:nvSpPr>
        <p:spPr>
          <a:xfrm rot="16200000">
            <a:off x="1337733" y="3384488"/>
            <a:ext cx="856325" cy="584775"/>
          </a:xfrm>
          <a:prstGeom prst="rect">
            <a:avLst/>
          </a:prstGeom>
          <a:noFill/>
        </p:spPr>
        <p:txBody>
          <a:bodyPr wrap="none" rtlCol="0">
            <a:spAutoFit/>
          </a:bodyPr>
          <a:lstStyle/>
          <a:p>
            <a:r>
              <a:rPr lang="en-US" sz="3200" b="1" dirty="0" smtClean="0"/>
              <a:t>Bob</a:t>
            </a:r>
            <a:endParaRPr lang="en-US" sz="3200" b="1" dirty="0"/>
          </a:p>
        </p:txBody>
      </p:sp>
      <p:sp>
        <p:nvSpPr>
          <p:cNvPr id="13" name="Rectangle 12"/>
          <p:cNvSpPr/>
          <p:nvPr/>
        </p:nvSpPr>
        <p:spPr>
          <a:xfrm>
            <a:off x="6169937" y="4390176"/>
            <a:ext cx="1842107" cy="461665"/>
          </a:xfrm>
          <a:prstGeom prst="rect">
            <a:avLst/>
          </a:prstGeom>
        </p:spPr>
        <p:txBody>
          <a:bodyPr wrap="none">
            <a:spAutoFit/>
          </a:bodyPr>
          <a:lstStyle/>
          <a:p>
            <a:r>
              <a:rPr lang="en-US" sz="2400" dirty="0" smtClean="0"/>
              <a:t>cystic fibrosis</a:t>
            </a:r>
            <a:endParaRPr lang="en-US" sz="2400" dirty="0"/>
          </a:p>
        </p:txBody>
      </p:sp>
      <p:cxnSp>
        <p:nvCxnSpPr>
          <p:cNvPr id="16" name="Straight Arrow Connector 15"/>
          <p:cNvCxnSpPr>
            <a:stCxn id="13" idx="1"/>
          </p:cNvCxnSpPr>
          <p:nvPr/>
        </p:nvCxnSpPr>
        <p:spPr>
          <a:xfrm rot="10800000">
            <a:off x="5638801" y="4267201"/>
            <a:ext cx="531137" cy="353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132214" y="2831471"/>
            <a:ext cx="1006045" cy="461665"/>
          </a:xfrm>
          <a:prstGeom prst="rect">
            <a:avLst/>
          </a:prstGeom>
        </p:spPr>
        <p:txBody>
          <a:bodyPr wrap="none">
            <a:spAutoFit/>
          </a:bodyPr>
          <a:lstStyle/>
          <a:p>
            <a:r>
              <a:rPr lang="en-US" sz="2400" dirty="0" smtClean="0"/>
              <a:t>carrier</a:t>
            </a:r>
            <a:endParaRPr lang="en-US" sz="2400" dirty="0"/>
          </a:p>
        </p:txBody>
      </p:sp>
      <p:cxnSp>
        <p:nvCxnSpPr>
          <p:cNvPr id="19" name="Straight Arrow Connector 18"/>
          <p:cNvCxnSpPr>
            <a:stCxn id="17" idx="1"/>
          </p:cNvCxnSpPr>
          <p:nvPr/>
        </p:nvCxnSpPr>
        <p:spPr>
          <a:xfrm rot="10800000" flipV="1">
            <a:off x="5638800" y="3062304"/>
            <a:ext cx="493414" cy="2142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537580" y="5745933"/>
            <a:ext cx="5584670" cy="52322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en-US" sz="2800" b="1" dirty="0" smtClean="0"/>
              <a:t>Goal:</a:t>
            </a:r>
            <a:r>
              <a:rPr lang="en-US" sz="2800" dirty="0" smtClean="0"/>
              <a:t> find the intersection of A and B</a:t>
            </a:r>
          </a:p>
        </p:txBody>
      </p:sp>
      <p:sp>
        <p:nvSpPr>
          <p:cNvPr id="23" name="TextBox 22"/>
          <p:cNvSpPr txBox="1"/>
          <p:nvPr/>
        </p:nvSpPr>
        <p:spPr>
          <a:xfrm>
            <a:off x="762000" y="4953000"/>
            <a:ext cx="7755328" cy="707886"/>
          </a:xfrm>
          <a:prstGeom prst="rect">
            <a:avLst/>
          </a:prstGeom>
          <a:noFill/>
        </p:spPr>
        <p:txBody>
          <a:bodyPr wrap="none" rtlCol="0">
            <a:spAutoFit/>
          </a:bodyPr>
          <a:lstStyle/>
          <a:p>
            <a:r>
              <a:rPr lang="en-US" sz="2000" dirty="0" smtClean="0"/>
              <a:t>Alice’s Heterozygous Recessive genes:  { 5283423, 1425236, 839523, … }  </a:t>
            </a:r>
          </a:p>
          <a:p>
            <a:r>
              <a:rPr lang="en-US" sz="2000" dirty="0" smtClean="0"/>
              <a:t>Bob’s Heterozygous Recessive genes:    { 5823527, 839523, 169325, … }</a:t>
            </a:r>
            <a:endParaRPr lang="en-US" dirty="0"/>
          </a:p>
        </p:txBody>
      </p:sp>
      <p:pic>
        <p:nvPicPr>
          <p:cNvPr id="4102" name="Picture 6"/>
          <p:cNvPicPr>
            <a:picLocks noChangeAspect="1" noChangeArrowheads="1"/>
          </p:cNvPicPr>
          <p:nvPr/>
        </p:nvPicPr>
        <p:blipFill>
          <a:blip r:embed="rId2" cstate="print"/>
          <a:srcRect/>
          <a:stretch>
            <a:fillRect/>
          </a:stretch>
        </p:blipFill>
        <p:spPr bwMode="auto">
          <a:xfrm>
            <a:off x="6051535" y="1293042"/>
            <a:ext cx="2841232" cy="10782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amond(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 Vector Intersection</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25</a:t>
            </a:fld>
            <a:endParaRPr lang="en-US"/>
          </a:p>
        </p:txBody>
      </p:sp>
      <p:sp>
        <p:nvSpPr>
          <p:cNvPr id="5" name="TextBox 4"/>
          <p:cNvSpPr txBox="1"/>
          <p:nvPr/>
        </p:nvSpPr>
        <p:spPr>
          <a:xfrm>
            <a:off x="291220" y="1295399"/>
            <a:ext cx="4413388" cy="830997"/>
          </a:xfrm>
          <a:prstGeom prst="rect">
            <a:avLst/>
          </a:prstGeom>
          <a:noFill/>
        </p:spPr>
        <p:txBody>
          <a:bodyPr wrap="none" rtlCol="0">
            <a:spAutoFit/>
          </a:bodyPr>
          <a:lstStyle/>
          <a:p>
            <a:pPr algn="ctr"/>
            <a:r>
              <a:rPr lang="en-US" sz="2400" dirty="0" smtClean="0"/>
              <a:t>Alice’s Recessive genes:  </a:t>
            </a:r>
          </a:p>
          <a:p>
            <a:pPr algn="ctr"/>
            <a:r>
              <a:rPr lang="en-US" sz="2400" dirty="0" smtClean="0"/>
              <a:t>{ 5283423, 1425236, 839523, … }  </a:t>
            </a:r>
          </a:p>
        </p:txBody>
      </p:sp>
      <p:sp>
        <p:nvSpPr>
          <p:cNvPr id="6" name="Down Arrow 5"/>
          <p:cNvSpPr/>
          <p:nvPr/>
        </p:nvSpPr>
        <p:spPr>
          <a:xfrm>
            <a:off x="2057400" y="2286000"/>
            <a:ext cx="381000" cy="14430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7" name="Down Arrow 6"/>
          <p:cNvSpPr/>
          <p:nvPr/>
        </p:nvSpPr>
        <p:spPr>
          <a:xfrm>
            <a:off x="6182008" y="2947409"/>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p:cNvSpPr/>
          <p:nvPr/>
        </p:nvSpPr>
        <p:spPr>
          <a:xfrm>
            <a:off x="4857183" y="1421890"/>
            <a:ext cx="4105747" cy="830997"/>
          </a:xfrm>
          <a:prstGeom prst="rect">
            <a:avLst/>
          </a:prstGeom>
        </p:spPr>
        <p:txBody>
          <a:bodyPr wrap="square">
            <a:spAutoFit/>
          </a:bodyPr>
          <a:lstStyle/>
          <a:p>
            <a:pPr algn="ctr"/>
            <a:r>
              <a:rPr lang="en-US" sz="2400" dirty="0" smtClean="0"/>
              <a:t>Bob’s Recessive genes:   </a:t>
            </a:r>
          </a:p>
          <a:p>
            <a:pPr algn="ctr"/>
            <a:r>
              <a:rPr lang="en-US" sz="2400" dirty="0" smtClean="0"/>
              <a:t>{ 5823527, 839523, 169325, … }</a:t>
            </a:r>
            <a:endParaRPr lang="en-US" sz="2400" dirty="0"/>
          </a:p>
        </p:txBody>
      </p:sp>
      <p:sp>
        <p:nvSpPr>
          <p:cNvPr id="9" name="TextBox 8"/>
          <p:cNvSpPr txBox="1"/>
          <p:nvPr/>
        </p:nvSpPr>
        <p:spPr>
          <a:xfrm>
            <a:off x="521329" y="3907077"/>
            <a:ext cx="3611886" cy="461665"/>
          </a:xfrm>
          <a:prstGeom prst="rect">
            <a:avLst/>
          </a:prstGeom>
          <a:noFill/>
        </p:spPr>
        <p:txBody>
          <a:bodyPr wrap="none" rtlCol="0">
            <a:spAutoFit/>
          </a:bodyPr>
          <a:lstStyle/>
          <a:p>
            <a:r>
              <a:rPr lang="en-US" sz="2400" dirty="0" smtClean="0"/>
              <a:t>[ 0, 0, </a:t>
            </a:r>
            <a:r>
              <a:rPr lang="en-US" sz="2400" b="1" dirty="0" smtClean="0">
                <a:solidFill>
                  <a:schemeClr val="accent4"/>
                </a:solidFill>
              </a:rPr>
              <a:t>1</a:t>
            </a:r>
            <a:r>
              <a:rPr lang="en-US" sz="2400" dirty="0" smtClean="0"/>
              <a:t>, 0, 0, 0, 1, 0, 1, 1, 0]</a:t>
            </a:r>
            <a:endParaRPr lang="en-US" sz="2400" dirty="0"/>
          </a:p>
        </p:txBody>
      </p:sp>
      <p:sp>
        <p:nvSpPr>
          <p:cNvPr id="10" name="TextBox 9"/>
          <p:cNvSpPr txBox="1"/>
          <p:nvPr/>
        </p:nvSpPr>
        <p:spPr>
          <a:xfrm>
            <a:off x="4865484" y="3968941"/>
            <a:ext cx="3611886" cy="461665"/>
          </a:xfrm>
          <a:prstGeom prst="rect">
            <a:avLst/>
          </a:prstGeom>
          <a:noFill/>
        </p:spPr>
        <p:txBody>
          <a:bodyPr wrap="none" rtlCol="0">
            <a:spAutoFit/>
          </a:bodyPr>
          <a:lstStyle/>
          <a:p>
            <a:r>
              <a:rPr lang="en-US" sz="2400" dirty="0" smtClean="0"/>
              <a:t>[ 0, 0, </a:t>
            </a:r>
            <a:r>
              <a:rPr lang="en-US" sz="2400" b="1" dirty="0" smtClean="0">
                <a:solidFill>
                  <a:schemeClr val="accent4"/>
                </a:solidFill>
              </a:rPr>
              <a:t>1</a:t>
            </a:r>
            <a:r>
              <a:rPr lang="en-US" sz="2400" dirty="0" smtClean="0"/>
              <a:t>, 0, 0, 0, 0, 0, 1, 0, 0]</a:t>
            </a:r>
            <a:endParaRPr lang="en-US" sz="2400" dirty="0"/>
          </a:p>
        </p:txBody>
      </p:sp>
      <p:sp>
        <p:nvSpPr>
          <p:cNvPr id="11" name="TextBox 10"/>
          <p:cNvSpPr txBox="1"/>
          <p:nvPr/>
        </p:nvSpPr>
        <p:spPr>
          <a:xfrm>
            <a:off x="3181540" y="3036435"/>
            <a:ext cx="2873287" cy="523220"/>
          </a:xfrm>
          <a:prstGeom prst="rect">
            <a:avLst/>
          </a:prstGeom>
          <a:noFill/>
        </p:spPr>
        <p:txBody>
          <a:bodyPr wrap="none" rtlCol="0">
            <a:spAutoFit/>
          </a:bodyPr>
          <a:lstStyle/>
          <a:p>
            <a:r>
              <a:rPr lang="en-US" sz="2800" dirty="0" smtClean="0"/>
              <a:t>[ PAH, PKU, </a:t>
            </a:r>
            <a:r>
              <a:rPr lang="en-US" sz="2800" b="1" dirty="0" smtClean="0">
                <a:solidFill>
                  <a:schemeClr val="accent4"/>
                </a:solidFill>
              </a:rPr>
              <a:t>CF</a:t>
            </a:r>
            <a:r>
              <a:rPr lang="en-US" sz="2800" dirty="0" smtClean="0"/>
              <a:t>, … ]</a:t>
            </a:r>
            <a:endParaRPr lang="en-US" sz="2800" dirty="0"/>
          </a:p>
        </p:txBody>
      </p:sp>
      <p:cxnSp>
        <p:nvCxnSpPr>
          <p:cNvPr id="13" name="Straight Arrow Connector 12"/>
          <p:cNvCxnSpPr/>
          <p:nvPr/>
        </p:nvCxnSpPr>
        <p:spPr>
          <a:xfrm>
            <a:off x="3200400" y="2057400"/>
            <a:ext cx="1815220" cy="1011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5105400" y="2209798"/>
            <a:ext cx="1676402" cy="838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52400" y="5045042"/>
            <a:ext cx="8763000" cy="99361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57600" y="5244290"/>
            <a:ext cx="990600" cy="48655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sym typeface="Symbol"/>
              </a:rPr>
              <a:t>AND</a:t>
            </a:r>
            <a:endParaRPr lang="en-US" sz="1050" b="1" dirty="0"/>
          </a:p>
        </p:txBody>
      </p:sp>
      <p:sp>
        <p:nvSpPr>
          <p:cNvPr id="27" name="Rectangle 26"/>
          <p:cNvSpPr/>
          <p:nvPr/>
        </p:nvSpPr>
        <p:spPr>
          <a:xfrm>
            <a:off x="2286000" y="5244290"/>
            <a:ext cx="990600" cy="48655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sym typeface="Symbol"/>
              </a:rPr>
              <a:t>AND</a:t>
            </a:r>
            <a:endParaRPr lang="en-US" sz="1050" b="1" dirty="0"/>
          </a:p>
        </p:txBody>
      </p:sp>
      <p:cxnSp>
        <p:nvCxnSpPr>
          <p:cNvPr id="32" name="Straight Connector 31"/>
          <p:cNvCxnSpPr/>
          <p:nvPr/>
        </p:nvCxnSpPr>
        <p:spPr>
          <a:xfrm rot="5400000">
            <a:off x="5105400" y="4495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Elbow Connector 35"/>
          <p:cNvCxnSpPr/>
          <p:nvPr/>
        </p:nvCxnSpPr>
        <p:spPr>
          <a:xfrm rot="16200000" flipH="1">
            <a:off x="566826" y="4614773"/>
            <a:ext cx="900890" cy="358143"/>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5"/>
          <p:cNvCxnSpPr/>
          <p:nvPr/>
        </p:nvCxnSpPr>
        <p:spPr>
          <a:xfrm rot="10800000" flipV="1">
            <a:off x="1714500" y="4571998"/>
            <a:ext cx="3467102" cy="685802"/>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90600" y="5244290"/>
            <a:ext cx="990600" cy="48655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sym typeface="Symbol"/>
              </a:rPr>
              <a:t>AND</a:t>
            </a:r>
            <a:endParaRPr lang="en-US" sz="1050" b="1" dirty="0"/>
          </a:p>
        </p:txBody>
      </p:sp>
      <p:sp>
        <p:nvSpPr>
          <p:cNvPr id="37" name="TextBox 36"/>
          <p:cNvSpPr txBox="1"/>
          <p:nvPr/>
        </p:nvSpPr>
        <p:spPr>
          <a:xfrm>
            <a:off x="5334000" y="5426041"/>
            <a:ext cx="567784" cy="461665"/>
          </a:xfrm>
          <a:prstGeom prst="rect">
            <a:avLst/>
          </a:prstGeom>
          <a:noFill/>
        </p:spPr>
        <p:txBody>
          <a:bodyPr wrap="none" rtlCol="0">
            <a:spAutoFit/>
          </a:bodyPr>
          <a:lstStyle/>
          <a:p>
            <a:r>
              <a:rPr lang="en-US" sz="2400" b="1" dirty="0" smtClean="0"/>
              <a:t>. . .</a:t>
            </a:r>
            <a:endParaRPr lang="en-US" sz="2400" b="1" dirty="0"/>
          </a:p>
        </p:txBody>
      </p:sp>
      <p:cxnSp>
        <p:nvCxnSpPr>
          <p:cNvPr id="38" name="Elbow Connector 35"/>
          <p:cNvCxnSpPr/>
          <p:nvPr/>
        </p:nvCxnSpPr>
        <p:spPr>
          <a:xfrm>
            <a:off x="1143000" y="4648200"/>
            <a:ext cx="1409700" cy="6096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5"/>
          <p:cNvCxnSpPr/>
          <p:nvPr/>
        </p:nvCxnSpPr>
        <p:spPr>
          <a:xfrm rot="10800000" flipV="1">
            <a:off x="3086100" y="4648200"/>
            <a:ext cx="2400302" cy="60960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5"/>
          <p:cNvCxnSpPr/>
          <p:nvPr/>
        </p:nvCxnSpPr>
        <p:spPr>
          <a:xfrm>
            <a:off x="1447802" y="4495800"/>
            <a:ext cx="2400298" cy="762000"/>
          </a:xfrm>
          <a:prstGeom prst="bentConnector2">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35"/>
          <p:cNvCxnSpPr/>
          <p:nvPr/>
        </p:nvCxnSpPr>
        <p:spPr>
          <a:xfrm rot="10800000" flipV="1">
            <a:off x="4457700" y="4800600"/>
            <a:ext cx="1333500" cy="457200"/>
          </a:xfrm>
          <a:prstGeom prst="bentConnector2">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35"/>
          <p:cNvCxnSpPr>
            <a:stCxn id="36" idx="2"/>
          </p:cNvCxnSpPr>
          <p:nvPr/>
        </p:nvCxnSpPr>
        <p:spPr>
          <a:xfrm rot="16200000" flipH="1">
            <a:off x="1171102" y="6045639"/>
            <a:ext cx="633746" cy="415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35"/>
          <p:cNvCxnSpPr>
            <a:stCxn id="27" idx="2"/>
          </p:cNvCxnSpPr>
          <p:nvPr/>
        </p:nvCxnSpPr>
        <p:spPr>
          <a:xfrm rot="5400000">
            <a:off x="2475179" y="6031304"/>
            <a:ext cx="606585" cy="5658"/>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35"/>
          <p:cNvCxnSpPr>
            <a:stCxn id="26" idx="2"/>
          </p:cNvCxnSpPr>
          <p:nvPr/>
        </p:nvCxnSpPr>
        <p:spPr>
          <a:xfrm rot="5400000">
            <a:off x="3817355" y="6065254"/>
            <a:ext cx="669959" cy="1132"/>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466846" y="5647096"/>
            <a:ext cx="1375698" cy="369332"/>
          </a:xfrm>
          <a:prstGeom prst="rect">
            <a:avLst/>
          </a:prstGeom>
          <a:noFill/>
        </p:spPr>
        <p:txBody>
          <a:bodyPr wrap="none" rtlCol="0">
            <a:spAutoFit/>
          </a:bodyPr>
          <a:lstStyle/>
          <a:p>
            <a:r>
              <a:rPr lang="en-US" b="1" dirty="0" smtClean="0"/>
              <a:t>Bitwise AND</a:t>
            </a:r>
            <a:endParaRPr lang="en-US" b="1" dirty="0"/>
          </a:p>
        </p:txBody>
      </p:sp>
      <p:cxnSp>
        <p:nvCxnSpPr>
          <p:cNvPr id="61" name="Straight Connector 60"/>
          <p:cNvCxnSpPr/>
          <p:nvPr/>
        </p:nvCxnSpPr>
        <p:spPr>
          <a:xfrm rot="5400000">
            <a:off x="5372100" y="45339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600700" y="4610100"/>
            <a:ext cx="381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990600" y="44958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1371600" y="4419600"/>
            <a:ext cx="1524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019800" y="4343400"/>
            <a:ext cx="567784" cy="461665"/>
          </a:xfrm>
          <a:prstGeom prst="rect">
            <a:avLst/>
          </a:prstGeom>
          <a:noFill/>
        </p:spPr>
        <p:txBody>
          <a:bodyPr wrap="none" rtlCol="0">
            <a:spAutoFit/>
          </a:bodyPr>
          <a:lstStyle/>
          <a:p>
            <a:r>
              <a:rPr lang="en-US" sz="2400" b="1" dirty="0" smtClean="0"/>
              <a:t>. .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par>
                                <p:cTn id="26" presetID="22" presetClass="entr" presetSubtype="4" fill="hold" grpId="1"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4"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par>
                                <p:cTn id="38" presetID="22" presetClass="entr" presetSubtype="4"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par>
                                <p:cTn id="41" presetID="2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par>
                                <p:cTn id="47" presetID="22" presetClass="entr" presetSubtype="4"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down)">
                                      <p:cBhvr>
                                        <p:cTn id="49" dur="500"/>
                                        <p:tgtEl>
                                          <p:spTgt spid="45"/>
                                        </p:tgtEl>
                                      </p:cBhvr>
                                    </p:animEffect>
                                  </p:childTnLst>
                                </p:cTn>
                              </p:par>
                              <p:par>
                                <p:cTn id="50" presetID="22" presetClass="entr" presetSubtype="4"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down)">
                                      <p:cBhvr>
                                        <p:cTn id="52" dur="500"/>
                                        <p:tgtEl>
                                          <p:spTgt spid="46"/>
                                        </p:tgtEl>
                                      </p:cBhvr>
                                    </p:animEffect>
                                  </p:childTnLst>
                                </p:cTn>
                              </p:par>
                              <p:par>
                                <p:cTn id="53" presetID="22" presetClass="entr" presetSubtype="4" fill="hold" grpId="1"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par>
                                <p:cTn id="56" presetID="22" presetClass="entr" presetSubtype="4"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ipe(down)">
                                      <p:cBhvr>
                                        <p:cTn id="58" dur="500"/>
                                        <p:tgtEl>
                                          <p:spTgt spid="61"/>
                                        </p:tgtEl>
                                      </p:cBhvr>
                                    </p:animEffect>
                                  </p:childTnLst>
                                </p:cTn>
                              </p:par>
                              <p:par>
                                <p:cTn id="59" presetID="22" presetClass="entr" presetSubtype="4"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500"/>
                                        <p:tgtEl>
                                          <p:spTgt spid="62"/>
                                        </p:tgtEl>
                                      </p:cBhvr>
                                    </p:animEffect>
                                  </p:childTnLst>
                                </p:cTn>
                              </p:par>
                              <p:par>
                                <p:cTn id="62" presetID="22" presetClass="entr" presetSubtype="4"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wipe(down)">
                                      <p:cBhvr>
                                        <p:cTn id="64" dur="500"/>
                                        <p:tgtEl>
                                          <p:spTgt spid="63"/>
                                        </p:tgtEl>
                                      </p:cBhvr>
                                    </p:animEffect>
                                  </p:childTnLst>
                                </p:cTn>
                              </p:par>
                              <p:par>
                                <p:cTn id="65" presetID="22" presetClass="entr" presetSubtype="4"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down)">
                                      <p:cBhvr>
                                        <p:cTn id="7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1" animBg="1"/>
      <p:bldP spid="26" grpId="1" animBg="1"/>
      <p:bldP spid="27" grpId="1" animBg="1"/>
      <p:bldP spid="36" grpId="1" animBg="1"/>
      <p:bldP spid="37" grpId="1"/>
      <p:bldP spid="48" grpId="1"/>
      <p:bldP spid="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en-US" dirty="0"/>
          </a:p>
        </p:txBody>
      </p:sp>
      <p:sp>
        <p:nvSpPr>
          <p:cNvPr id="3" name="Content Placeholder 2"/>
          <p:cNvSpPr>
            <a:spLocks noGrp="1"/>
          </p:cNvSpPr>
          <p:nvPr>
            <p:ph idx="1"/>
          </p:nvPr>
        </p:nvSpPr>
        <p:spPr/>
        <p:txBody>
          <a:bodyPr/>
          <a:lstStyle/>
          <a:p>
            <a:pPr>
              <a:buNone/>
            </a:pPr>
            <a:r>
              <a:rPr lang="en-US" dirty="0" smtClean="0"/>
              <a:t>What if there are millions of possible diseases?</a:t>
            </a:r>
          </a:p>
          <a:p>
            <a:pPr>
              <a:buNone/>
            </a:pPr>
            <a:r>
              <a:rPr lang="en-US" dirty="0" smtClean="0"/>
              <a:t>	Length of bit vector: </a:t>
            </a:r>
          </a:p>
          <a:p>
            <a:pPr>
              <a:buNone/>
            </a:pPr>
            <a:r>
              <a:rPr lang="en-US" dirty="0" smtClean="0"/>
              <a:t>		number of possible values </a:t>
            </a:r>
          </a:p>
          <a:p>
            <a:pPr>
              <a:buNone/>
            </a:pPr>
            <a:r>
              <a:rPr lang="en-US" dirty="0" smtClean="0"/>
              <a:t>		</a:t>
            </a:r>
            <a:r>
              <a:rPr lang="en-US" sz="2800" dirty="0" smtClean="0"/>
              <a:t>(</a:t>
            </a:r>
            <a:r>
              <a:rPr lang="en-US" sz="2800" dirty="0" smtClean="0">
                <a:latin typeface="Palatino Linotype" pitchFamily="18" charset="0"/>
              </a:rPr>
              <a:t>2</a:t>
            </a:r>
            <a:r>
              <a:rPr lang="en-US" sz="2800" i="1" baseline="30000" dirty="0" smtClean="0">
                <a:latin typeface="Palatino Linotype" pitchFamily="18" charset="0"/>
              </a:rPr>
              <a:t>L</a:t>
            </a:r>
            <a:r>
              <a:rPr lang="en-US" sz="2800" dirty="0" smtClean="0"/>
              <a:t> where </a:t>
            </a:r>
            <a:r>
              <a:rPr lang="en-US" sz="2800" i="1" dirty="0" smtClean="0">
                <a:latin typeface="Palatino Linotype" pitchFamily="18" charset="0"/>
              </a:rPr>
              <a:t>L</a:t>
            </a:r>
            <a:r>
              <a:rPr lang="en-US" sz="2800" dirty="0" smtClean="0"/>
              <a:t> is number of bits for each value)</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26</a:t>
            </a:fld>
            <a:endParaRPr lang="en-US"/>
          </a:p>
        </p:txBody>
      </p:sp>
      <p:sp>
        <p:nvSpPr>
          <p:cNvPr id="5" name="TextBox 4"/>
          <p:cNvSpPr txBox="1"/>
          <p:nvPr/>
        </p:nvSpPr>
        <p:spPr>
          <a:xfrm>
            <a:off x="344032" y="4256638"/>
            <a:ext cx="8501204"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400" dirty="0" smtClean="0"/>
              <a:t>Other private set intersection problems:</a:t>
            </a:r>
          </a:p>
          <a:p>
            <a:r>
              <a:rPr lang="en-US" sz="2400" dirty="0" smtClean="0"/>
              <a:t>   Do Alice and Bob have any friends in common?</a:t>
            </a:r>
          </a:p>
          <a:p>
            <a:r>
              <a:rPr lang="en-US" sz="2400" dirty="0" smtClean="0"/>
              <a:t>   Data mining problems: combine medical records across hospitals</a:t>
            </a:r>
          </a:p>
          <a:p>
            <a:r>
              <a:rPr lang="en-US" sz="2400" dirty="0" smtClean="0"/>
              <a:t>   Two companies want to do joint marketing to common customers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Comparison</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27</a:t>
            </a:fld>
            <a:endParaRPr lang="en-US"/>
          </a:p>
        </p:txBody>
      </p:sp>
      <p:sp>
        <p:nvSpPr>
          <p:cNvPr id="5" name="TextBox 4"/>
          <p:cNvSpPr txBox="1"/>
          <p:nvPr/>
        </p:nvSpPr>
        <p:spPr>
          <a:xfrm>
            <a:off x="2074752" y="1243343"/>
            <a:ext cx="5426486" cy="2862322"/>
          </a:xfrm>
          <a:prstGeom prst="rect">
            <a:avLst/>
          </a:prstGeom>
          <a:noFill/>
        </p:spPr>
        <p:txBody>
          <a:bodyPr wrap="none" rtlCol="0">
            <a:spAutoFit/>
          </a:bodyPr>
          <a:lstStyle/>
          <a:p>
            <a:r>
              <a:rPr lang="en-US" sz="3600" dirty="0" smtClean="0">
                <a:solidFill>
                  <a:srgbClr val="C00000"/>
                </a:solidFill>
              </a:rPr>
              <a:t>randomly permute A</a:t>
            </a:r>
          </a:p>
          <a:p>
            <a:r>
              <a:rPr lang="en-US" sz="3600" dirty="0" smtClean="0">
                <a:solidFill>
                  <a:srgbClr val="0070C0"/>
                </a:solidFill>
              </a:rPr>
              <a:t>randomly permute B</a:t>
            </a:r>
          </a:p>
          <a:p>
            <a:r>
              <a:rPr lang="en-US" sz="3600" dirty="0" smtClean="0">
                <a:solidFill>
                  <a:srgbClr val="0070C0"/>
                </a:solidFill>
              </a:rPr>
              <a:t>for </a:t>
            </a:r>
            <a:r>
              <a:rPr lang="en-US" sz="3600" dirty="0" err="1" smtClean="0">
                <a:solidFill>
                  <a:srgbClr val="0070C0"/>
                </a:solidFill>
              </a:rPr>
              <a:t>i</a:t>
            </a:r>
            <a:r>
              <a:rPr lang="en-US" sz="3600" dirty="0" smtClean="0">
                <a:solidFill>
                  <a:srgbClr val="0070C0"/>
                </a:solidFill>
              </a:rPr>
              <a:t> in range(0, n-1):</a:t>
            </a:r>
          </a:p>
          <a:p>
            <a:r>
              <a:rPr lang="en-US" sz="3600" dirty="0" smtClean="0">
                <a:solidFill>
                  <a:srgbClr val="0070C0"/>
                </a:solidFill>
              </a:rPr>
              <a:t>    for j in range(0, n-1):</a:t>
            </a:r>
          </a:p>
          <a:p>
            <a:r>
              <a:rPr lang="en-US" sz="3600" dirty="0" smtClean="0">
                <a:solidFill>
                  <a:srgbClr val="0070C0"/>
                </a:solidFill>
              </a:rPr>
              <a:t>         if </a:t>
            </a:r>
            <a:r>
              <a:rPr lang="en-US" sz="3600" b="1" dirty="0" smtClean="0">
                <a:solidFill>
                  <a:srgbClr val="7030A0"/>
                </a:solidFill>
              </a:rPr>
              <a:t>A[</a:t>
            </a:r>
            <a:r>
              <a:rPr lang="en-US" sz="3600" b="1" dirty="0" err="1" smtClean="0">
                <a:solidFill>
                  <a:srgbClr val="7030A0"/>
                </a:solidFill>
              </a:rPr>
              <a:t>i</a:t>
            </a:r>
            <a:r>
              <a:rPr lang="en-US" sz="3600" b="1" dirty="0" smtClean="0">
                <a:solidFill>
                  <a:srgbClr val="7030A0"/>
                </a:solidFill>
              </a:rPr>
              <a:t>] = B[j] </a:t>
            </a:r>
            <a:r>
              <a:rPr lang="en-US" sz="3600" dirty="0" smtClean="0">
                <a:solidFill>
                  <a:srgbClr val="0070C0"/>
                </a:solidFill>
              </a:rPr>
              <a:t>output A[</a:t>
            </a:r>
            <a:r>
              <a:rPr lang="en-US" sz="3600" dirty="0" err="1" smtClean="0">
                <a:solidFill>
                  <a:srgbClr val="0070C0"/>
                </a:solidFill>
              </a:rPr>
              <a:t>i</a:t>
            </a:r>
            <a:r>
              <a:rPr lang="en-US" sz="3600" dirty="0" smtClean="0">
                <a:solidFill>
                  <a:srgbClr val="0070C0"/>
                </a:solidFill>
              </a:rPr>
              <a:t>]</a:t>
            </a:r>
            <a:endParaRPr lang="en-US" sz="3600" dirty="0">
              <a:solidFill>
                <a:srgbClr val="0070C0"/>
              </a:solidFill>
            </a:endParaRPr>
          </a:p>
        </p:txBody>
      </p:sp>
      <p:sp>
        <p:nvSpPr>
          <p:cNvPr id="6" name="TextBox 5"/>
          <p:cNvSpPr txBox="1"/>
          <p:nvPr/>
        </p:nvSpPr>
        <p:spPr>
          <a:xfrm>
            <a:off x="609600" y="4495800"/>
            <a:ext cx="88357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t>A[0]</a:t>
            </a:r>
            <a:endParaRPr lang="en-US" sz="3200" dirty="0"/>
          </a:p>
        </p:txBody>
      </p:sp>
      <p:sp>
        <p:nvSpPr>
          <p:cNvPr id="7" name="TextBox 6"/>
          <p:cNvSpPr txBox="1"/>
          <p:nvPr/>
        </p:nvSpPr>
        <p:spPr>
          <a:xfrm>
            <a:off x="2057400" y="4267200"/>
            <a:ext cx="88357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t>A[1]</a:t>
            </a:r>
            <a:endParaRPr lang="en-US" sz="3200" dirty="0"/>
          </a:p>
        </p:txBody>
      </p:sp>
      <p:sp>
        <p:nvSpPr>
          <p:cNvPr id="8" name="TextBox 7"/>
          <p:cNvSpPr txBox="1"/>
          <p:nvPr/>
        </p:nvSpPr>
        <p:spPr>
          <a:xfrm>
            <a:off x="3505200" y="4267200"/>
            <a:ext cx="88357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t>A[2]</a:t>
            </a:r>
            <a:endParaRPr lang="en-US" sz="3200" dirty="0"/>
          </a:p>
        </p:txBody>
      </p:sp>
      <p:sp>
        <p:nvSpPr>
          <p:cNvPr id="9" name="TextBox 8"/>
          <p:cNvSpPr txBox="1"/>
          <p:nvPr/>
        </p:nvSpPr>
        <p:spPr>
          <a:xfrm>
            <a:off x="5029200" y="4495800"/>
            <a:ext cx="88357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t>A[3]</a:t>
            </a:r>
            <a:endParaRPr lang="en-US" sz="3200" dirty="0"/>
          </a:p>
        </p:txBody>
      </p:sp>
      <p:sp>
        <p:nvSpPr>
          <p:cNvPr id="10" name="TextBox 9"/>
          <p:cNvSpPr txBox="1"/>
          <p:nvPr/>
        </p:nvSpPr>
        <p:spPr>
          <a:xfrm>
            <a:off x="609600" y="5835134"/>
            <a:ext cx="86914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200" dirty="0" smtClean="0"/>
              <a:t>B[0]</a:t>
            </a:r>
            <a:endParaRPr lang="en-US" sz="3200" dirty="0"/>
          </a:p>
        </p:txBody>
      </p:sp>
      <p:sp>
        <p:nvSpPr>
          <p:cNvPr id="11" name="TextBox 10"/>
          <p:cNvSpPr txBox="1"/>
          <p:nvPr/>
        </p:nvSpPr>
        <p:spPr>
          <a:xfrm>
            <a:off x="2082800" y="6044625"/>
            <a:ext cx="86914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200" dirty="0" smtClean="0"/>
              <a:t>B[1]</a:t>
            </a:r>
            <a:endParaRPr lang="en-US" sz="3200" dirty="0"/>
          </a:p>
        </p:txBody>
      </p:sp>
      <p:sp>
        <p:nvSpPr>
          <p:cNvPr id="12" name="TextBox 11"/>
          <p:cNvSpPr txBox="1"/>
          <p:nvPr/>
        </p:nvSpPr>
        <p:spPr>
          <a:xfrm>
            <a:off x="3556000" y="6044625"/>
            <a:ext cx="86914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200" dirty="0" smtClean="0"/>
              <a:t>B[2]</a:t>
            </a:r>
            <a:endParaRPr lang="en-US" sz="3200" dirty="0"/>
          </a:p>
        </p:txBody>
      </p:sp>
      <p:sp>
        <p:nvSpPr>
          <p:cNvPr id="13" name="TextBox 12"/>
          <p:cNvSpPr txBox="1"/>
          <p:nvPr/>
        </p:nvSpPr>
        <p:spPr>
          <a:xfrm>
            <a:off x="5029200" y="5835134"/>
            <a:ext cx="86914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200" dirty="0" smtClean="0"/>
              <a:t>B[3]</a:t>
            </a:r>
            <a:endParaRPr lang="en-US" sz="3200" dirty="0"/>
          </a:p>
        </p:txBody>
      </p:sp>
      <p:cxnSp>
        <p:nvCxnSpPr>
          <p:cNvPr id="15" name="Straight Arrow Connector 14"/>
          <p:cNvCxnSpPr>
            <a:stCxn id="6" idx="2"/>
            <a:endCxn id="10" idx="0"/>
          </p:cNvCxnSpPr>
          <p:nvPr/>
        </p:nvCxnSpPr>
        <p:spPr>
          <a:xfrm rot="5400000">
            <a:off x="670503" y="5454248"/>
            <a:ext cx="754559" cy="72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a:endCxn id="11" idx="0"/>
          </p:cNvCxnSpPr>
          <p:nvPr/>
        </p:nvCxnSpPr>
        <p:spPr>
          <a:xfrm rot="16200000" flipH="1">
            <a:off x="1302356" y="4829606"/>
            <a:ext cx="964050" cy="14659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12" idx="0"/>
          </p:cNvCxnSpPr>
          <p:nvPr/>
        </p:nvCxnSpPr>
        <p:spPr>
          <a:xfrm rot="16200000" flipH="1">
            <a:off x="2038956" y="4093006"/>
            <a:ext cx="964050" cy="29391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13" idx="0"/>
          </p:cNvCxnSpPr>
          <p:nvPr/>
        </p:nvCxnSpPr>
        <p:spPr>
          <a:xfrm rot="16200000" flipH="1">
            <a:off x="2880302" y="3251660"/>
            <a:ext cx="754559" cy="44123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2"/>
            <a:endCxn id="10" idx="0"/>
          </p:cNvCxnSpPr>
          <p:nvPr/>
        </p:nvCxnSpPr>
        <p:spPr>
          <a:xfrm rot="5400000">
            <a:off x="1280103" y="4616048"/>
            <a:ext cx="983159" cy="14550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2"/>
            <a:endCxn id="11" idx="0"/>
          </p:cNvCxnSpPr>
          <p:nvPr/>
        </p:nvCxnSpPr>
        <p:spPr>
          <a:xfrm rot="16200000" flipH="1">
            <a:off x="1911956" y="5439206"/>
            <a:ext cx="1192650" cy="181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2"/>
            <a:endCxn id="12" idx="0"/>
          </p:cNvCxnSpPr>
          <p:nvPr/>
        </p:nvCxnSpPr>
        <p:spPr>
          <a:xfrm rot="16200000" flipH="1">
            <a:off x="2648556" y="4702606"/>
            <a:ext cx="1192650" cy="14913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2"/>
            <a:endCxn id="13" idx="0"/>
          </p:cNvCxnSpPr>
          <p:nvPr/>
        </p:nvCxnSpPr>
        <p:spPr>
          <a:xfrm rot="16200000" flipH="1">
            <a:off x="3489902" y="3861260"/>
            <a:ext cx="983159" cy="29645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2"/>
            <a:endCxn id="10" idx="0"/>
          </p:cNvCxnSpPr>
          <p:nvPr/>
        </p:nvCxnSpPr>
        <p:spPr>
          <a:xfrm rot="5400000">
            <a:off x="2004003" y="3892148"/>
            <a:ext cx="983159" cy="29028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8" idx="2"/>
            <a:endCxn id="11" idx="0"/>
          </p:cNvCxnSpPr>
          <p:nvPr/>
        </p:nvCxnSpPr>
        <p:spPr>
          <a:xfrm rot="5400000">
            <a:off x="2635857" y="4733494"/>
            <a:ext cx="1192650" cy="14296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2"/>
            <a:endCxn id="12" idx="0"/>
          </p:cNvCxnSpPr>
          <p:nvPr/>
        </p:nvCxnSpPr>
        <p:spPr>
          <a:xfrm rot="16200000" flipH="1">
            <a:off x="3372456" y="5426506"/>
            <a:ext cx="1192650" cy="435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 idx="2"/>
            <a:endCxn id="13" idx="0"/>
          </p:cNvCxnSpPr>
          <p:nvPr/>
        </p:nvCxnSpPr>
        <p:spPr>
          <a:xfrm rot="16200000" flipH="1">
            <a:off x="4213802" y="4585160"/>
            <a:ext cx="983159" cy="1516787"/>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2"/>
            <a:endCxn id="10" idx="0"/>
          </p:cNvCxnSpPr>
          <p:nvPr/>
        </p:nvCxnSpPr>
        <p:spPr>
          <a:xfrm rot="5400000">
            <a:off x="2880303" y="3244448"/>
            <a:ext cx="754559" cy="44268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9" idx="2"/>
            <a:endCxn id="11" idx="0"/>
          </p:cNvCxnSpPr>
          <p:nvPr/>
        </p:nvCxnSpPr>
        <p:spPr>
          <a:xfrm rot="5400000">
            <a:off x="3512157" y="4085794"/>
            <a:ext cx="964050" cy="29536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9" idx="2"/>
            <a:endCxn id="12" idx="0"/>
          </p:cNvCxnSpPr>
          <p:nvPr/>
        </p:nvCxnSpPr>
        <p:spPr>
          <a:xfrm rot="5400000">
            <a:off x="4248757" y="4822394"/>
            <a:ext cx="964050" cy="14804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9" idx="2"/>
            <a:endCxn id="13" idx="0"/>
          </p:cNvCxnSpPr>
          <p:nvPr/>
        </p:nvCxnSpPr>
        <p:spPr>
          <a:xfrm rot="5400000">
            <a:off x="5090103" y="5454248"/>
            <a:ext cx="754559" cy="7213"/>
          </a:xfrm>
          <a:prstGeom prst="straightConnector1">
            <a:avLst/>
          </a:prstGeom>
          <a:ln w="190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163901" y="4983178"/>
            <a:ext cx="2413096" cy="523220"/>
          </a:xfrm>
          <a:prstGeom prst="rect">
            <a:avLst/>
          </a:prstGeom>
          <a:noFill/>
        </p:spPr>
        <p:txBody>
          <a:bodyPr wrap="none" rtlCol="0">
            <a:spAutoFit/>
          </a:bodyPr>
          <a:lstStyle/>
          <a:p>
            <a:r>
              <a:rPr lang="en-US" sz="2800" i="1" dirty="0" smtClean="0">
                <a:latin typeface="Palatino Linotype" pitchFamily="18" charset="0"/>
              </a:rPr>
              <a:t>n</a:t>
            </a:r>
            <a:r>
              <a:rPr lang="en-US" sz="2800" baseline="30000" dirty="0" smtClean="0">
                <a:latin typeface="Palatino Linotype" pitchFamily="18" charset="0"/>
              </a:rPr>
              <a:t>2</a:t>
            </a:r>
            <a:r>
              <a:rPr lang="en-US" sz="2800" baseline="30000" dirty="0" smtClean="0"/>
              <a:t> </a:t>
            </a:r>
            <a:r>
              <a:rPr lang="en-US" sz="2800" dirty="0" smtClean="0"/>
              <a:t>comparisons</a:t>
            </a:r>
            <a:endParaRPr lang="en-US" sz="2800" baseline="30000" dirty="0"/>
          </a:p>
        </p:txBody>
      </p:sp>
      <p:sp>
        <p:nvSpPr>
          <p:cNvPr id="31" name="TextBox 30"/>
          <p:cNvSpPr txBox="1"/>
          <p:nvPr/>
        </p:nvSpPr>
        <p:spPr>
          <a:xfrm>
            <a:off x="228600" y="2045854"/>
            <a:ext cx="1821873" cy="1384995"/>
          </a:xfrm>
          <a:prstGeom prst="rect">
            <a:avLst/>
          </a:prstGeom>
          <a:noFill/>
        </p:spPr>
        <p:txBody>
          <a:bodyPr wrap="square" rtlCol="0">
            <a:spAutoFit/>
          </a:bodyPr>
          <a:lstStyle/>
          <a:p>
            <a:r>
              <a:rPr lang="en-US" sz="2800" i="1" dirty="0" smtClean="0"/>
              <a:t>data-oblivious </a:t>
            </a:r>
            <a:r>
              <a:rPr lang="en-US" sz="2800" dirty="0" smtClean="0"/>
              <a:t>algorithm</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Short-Circuit </a:t>
            </a:r>
            <a:r>
              <a:rPr lang="en-US" dirty="0" err="1" smtClean="0"/>
              <a:t>Pairwise</a:t>
            </a:r>
            <a:r>
              <a:rPr lang="en-US" dirty="0" smtClean="0"/>
              <a:t> Comparison</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28</a:t>
            </a:fld>
            <a:endParaRPr lang="en-US" dirty="0"/>
          </a:p>
        </p:txBody>
      </p:sp>
      <p:sp>
        <p:nvSpPr>
          <p:cNvPr id="5" name="TextBox 4"/>
          <p:cNvSpPr txBox="1"/>
          <p:nvPr/>
        </p:nvSpPr>
        <p:spPr>
          <a:xfrm>
            <a:off x="888748" y="1517208"/>
            <a:ext cx="6434775" cy="4524315"/>
          </a:xfrm>
          <a:prstGeom prst="rect">
            <a:avLst/>
          </a:prstGeom>
          <a:noFill/>
        </p:spPr>
        <p:txBody>
          <a:bodyPr wrap="none" rtlCol="0">
            <a:spAutoFit/>
          </a:bodyPr>
          <a:lstStyle/>
          <a:p>
            <a:r>
              <a:rPr lang="en-US" sz="3600" dirty="0" smtClean="0">
                <a:solidFill>
                  <a:srgbClr val="0070C0"/>
                </a:solidFill>
              </a:rPr>
              <a:t>for </a:t>
            </a:r>
            <a:r>
              <a:rPr lang="en-US" sz="3600" dirty="0" err="1" smtClean="0">
                <a:solidFill>
                  <a:srgbClr val="0070C0"/>
                </a:solidFill>
              </a:rPr>
              <a:t>i</a:t>
            </a:r>
            <a:r>
              <a:rPr lang="en-US" sz="3600" dirty="0" smtClean="0">
                <a:solidFill>
                  <a:srgbClr val="0070C0"/>
                </a:solidFill>
              </a:rPr>
              <a:t> in range(0, n-1): </a:t>
            </a:r>
          </a:p>
          <a:p>
            <a:r>
              <a:rPr lang="en-US" sz="3600" dirty="0" smtClean="0">
                <a:solidFill>
                  <a:srgbClr val="0070C0"/>
                </a:solidFill>
              </a:rPr>
              <a:t>    mask[</a:t>
            </a:r>
            <a:r>
              <a:rPr lang="en-US" sz="3600" dirty="0" err="1" smtClean="0">
                <a:solidFill>
                  <a:srgbClr val="0070C0"/>
                </a:solidFill>
              </a:rPr>
              <a:t>i</a:t>
            </a:r>
            <a:r>
              <a:rPr lang="en-US" sz="3600" dirty="0" smtClean="0">
                <a:solidFill>
                  <a:srgbClr val="0070C0"/>
                </a:solidFill>
              </a:rPr>
              <a:t>] = false</a:t>
            </a:r>
          </a:p>
          <a:p>
            <a:r>
              <a:rPr lang="en-US" sz="3600" dirty="0" smtClean="0">
                <a:solidFill>
                  <a:srgbClr val="0070C0"/>
                </a:solidFill>
              </a:rPr>
              <a:t>for </a:t>
            </a:r>
            <a:r>
              <a:rPr lang="en-US" sz="3600" dirty="0" err="1" smtClean="0">
                <a:solidFill>
                  <a:srgbClr val="0070C0"/>
                </a:solidFill>
              </a:rPr>
              <a:t>i</a:t>
            </a:r>
            <a:r>
              <a:rPr lang="en-US" sz="3600" dirty="0" smtClean="0">
                <a:solidFill>
                  <a:srgbClr val="0070C0"/>
                </a:solidFill>
              </a:rPr>
              <a:t> in range(0, n-1):</a:t>
            </a:r>
          </a:p>
          <a:p>
            <a:r>
              <a:rPr lang="en-US" sz="3600" dirty="0" smtClean="0">
                <a:solidFill>
                  <a:srgbClr val="0070C0"/>
                </a:solidFill>
              </a:rPr>
              <a:t>    for j in range(0, n-1):</a:t>
            </a:r>
          </a:p>
          <a:p>
            <a:r>
              <a:rPr lang="en-US" sz="3600" dirty="0" smtClean="0">
                <a:solidFill>
                  <a:srgbClr val="0070C0"/>
                </a:solidFill>
              </a:rPr>
              <a:t>         if not mask[</a:t>
            </a:r>
            <a:r>
              <a:rPr lang="en-US" sz="3600" dirty="0" err="1" smtClean="0">
                <a:solidFill>
                  <a:srgbClr val="0070C0"/>
                </a:solidFill>
              </a:rPr>
              <a:t>i</a:t>
            </a:r>
            <a:r>
              <a:rPr lang="en-US" sz="3600" dirty="0" smtClean="0">
                <a:solidFill>
                  <a:srgbClr val="0070C0"/>
                </a:solidFill>
              </a:rPr>
              <a:t>] and </a:t>
            </a:r>
            <a:r>
              <a:rPr lang="en-US" sz="3600" b="1" dirty="0" smtClean="0">
                <a:solidFill>
                  <a:srgbClr val="7030A0"/>
                </a:solidFill>
              </a:rPr>
              <a:t>A[</a:t>
            </a:r>
            <a:r>
              <a:rPr lang="en-US" sz="3600" b="1" dirty="0" err="1" smtClean="0">
                <a:solidFill>
                  <a:srgbClr val="7030A0"/>
                </a:solidFill>
              </a:rPr>
              <a:t>i</a:t>
            </a:r>
            <a:r>
              <a:rPr lang="en-US" sz="3600" b="1" dirty="0" smtClean="0">
                <a:solidFill>
                  <a:srgbClr val="7030A0"/>
                </a:solidFill>
              </a:rPr>
              <a:t>] = B[j]</a:t>
            </a:r>
            <a:r>
              <a:rPr lang="en-US" sz="3600" dirty="0" smtClean="0">
                <a:solidFill>
                  <a:srgbClr val="0070C0"/>
                </a:solidFill>
              </a:rPr>
              <a:t>:</a:t>
            </a:r>
          </a:p>
          <a:p>
            <a:r>
              <a:rPr lang="en-US" sz="3600" dirty="0" smtClean="0">
                <a:solidFill>
                  <a:srgbClr val="0070C0"/>
                </a:solidFill>
              </a:rPr>
              <a:t>             </a:t>
            </a:r>
            <a:r>
              <a:rPr lang="en-US" sz="3600" b="1" dirty="0" smtClean="0">
                <a:solidFill>
                  <a:srgbClr val="7030A0"/>
                </a:solidFill>
              </a:rPr>
              <a:t>reveal A[</a:t>
            </a:r>
            <a:r>
              <a:rPr lang="en-US" sz="3600" b="1" dirty="0" err="1" smtClean="0">
                <a:solidFill>
                  <a:srgbClr val="7030A0"/>
                </a:solidFill>
              </a:rPr>
              <a:t>i</a:t>
            </a:r>
            <a:r>
              <a:rPr lang="en-US" sz="3600" b="1" dirty="0" smtClean="0">
                <a:solidFill>
                  <a:srgbClr val="7030A0"/>
                </a:solidFill>
              </a:rPr>
              <a:t>] to both</a:t>
            </a:r>
          </a:p>
          <a:p>
            <a:r>
              <a:rPr lang="en-US" sz="3600" dirty="0" smtClean="0">
                <a:solidFill>
                  <a:srgbClr val="0070C0"/>
                </a:solidFill>
              </a:rPr>
              <a:t>             mask[</a:t>
            </a:r>
            <a:r>
              <a:rPr lang="en-US" sz="3600" dirty="0" err="1" smtClean="0">
                <a:solidFill>
                  <a:srgbClr val="0070C0"/>
                </a:solidFill>
              </a:rPr>
              <a:t>i</a:t>
            </a:r>
            <a:r>
              <a:rPr lang="en-US" sz="3600" dirty="0" smtClean="0">
                <a:solidFill>
                  <a:srgbClr val="0070C0"/>
                </a:solidFill>
              </a:rPr>
              <a:t>] = true</a:t>
            </a:r>
          </a:p>
          <a:p>
            <a:r>
              <a:rPr lang="en-US" sz="3600" dirty="0" smtClean="0">
                <a:solidFill>
                  <a:srgbClr val="0070C0"/>
                </a:solidFill>
              </a:rPr>
              <a:t>             break</a:t>
            </a:r>
            <a:endParaRPr lang="en-US" sz="3600"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089433" y="1324572"/>
          <a:ext cx="7620001" cy="486799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Short-Circuit Analysis</a:t>
            </a:r>
            <a:endParaRPr lang="en-US" dirty="0"/>
          </a:p>
        </p:txBody>
      </p:sp>
      <p:pic>
        <p:nvPicPr>
          <p:cNvPr id="7" name="Picture 6" descr="TP_tmp.png"/>
          <p:cNvPicPr>
            <a:picLocks noChangeAspect="1"/>
          </p:cNvPicPr>
          <p:nvPr>
            <p:custDataLst>
              <p:tags r:id="rId1"/>
            </p:custDataLst>
          </p:nvPr>
        </p:nvPicPr>
        <p:blipFill>
          <a:blip r:embed="rId4" cstate="print"/>
          <a:stretch>
            <a:fillRect/>
          </a:stretch>
        </p:blipFill>
        <p:spPr bwMode="auto">
          <a:xfrm>
            <a:off x="4541824" y="1665840"/>
            <a:ext cx="4111870" cy="874916"/>
          </a:xfrm>
          <a:prstGeom prst="rect">
            <a:avLst/>
          </a:prstGeom>
          <a:noFill/>
          <a:ln/>
          <a:effectLst/>
        </p:spPr>
      </p:pic>
      <p:sp>
        <p:nvSpPr>
          <p:cNvPr id="4" name="Slide Number Placeholder 3"/>
          <p:cNvSpPr>
            <a:spLocks noGrp="1"/>
          </p:cNvSpPr>
          <p:nvPr>
            <p:ph type="sldNum" sz="quarter" idx="12"/>
          </p:nvPr>
        </p:nvSpPr>
        <p:spPr/>
        <p:txBody>
          <a:bodyPr/>
          <a:lstStyle/>
          <a:p>
            <a:fld id="{9BCA8C58-D9C0-40F5-BC6B-C481532BD1BC}" type="slidenum">
              <a:rPr lang="en-US" smtClean="0"/>
              <a:pPr/>
              <a:t>29</a:t>
            </a:fld>
            <a:endParaRPr lang="en-US"/>
          </a:p>
        </p:txBody>
      </p:sp>
      <p:sp>
        <p:nvSpPr>
          <p:cNvPr id="10" name="TextBox 9"/>
          <p:cNvSpPr txBox="1"/>
          <p:nvPr/>
        </p:nvSpPr>
        <p:spPr>
          <a:xfrm rot="16200000">
            <a:off x="-1452763" y="3079719"/>
            <a:ext cx="4422044" cy="830997"/>
          </a:xfrm>
          <a:prstGeom prst="rect">
            <a:avLst/>
          </a:prstGeom>
          <a:noFill/>
        </p:spPr>
        <p:txBody>
          <a:bodyPr wrap="none" rtlCol="0">
            <a:spAutoFit/>
          </a:bodyPr>
          <a:lstStyle/>
          <a:p>
            <a:pPr algn="ctr"/>
            <a:r>
              <a:rPr lang="en-US" sz="2400" dirty="0" smtClean="0"/>
              <a:t>Number of Garbled Equal Circuits </a:t>
            </a:r>
          </a:p>
          <a:p>
            <a:pPr algn="ctr"/>
            <a:r>
              <a:rPr lang="en-US" sz="2400" dirty="0" smtClean="0"/>
              <a:t>(</a:t>
            </a:r>
            <a:r>
              <a:rPr lang="en-US" sz="2400" i="1" dirty="0" smtClean="0">
                <a:latin typeface="Palatino Linotype" pitchFamily="18" charset="0"/>
              </a:rPr>
              <a:t>n</a:t>
            </a:r>
            <a:r>
              <a:rPr lang="en-US" sz="2400" dirty="0" smtClean="0"/>
              <a:t> = 100)</a:t>
            </a:r>
            <a:endParaRPr lang="en-US" sz="2400" dirty="0"/>
          </a:p>
        </p:txBody>
      </p:sp>
      <p:sp>
        <p:nvSpPr>
          <p:cNvPr id="11" name="TextBox 10"/>
          <p:cNvSpPr txBox="1"/>
          <p:nvPr/>
        </p:nvSpPr>
        <p:spPr>
          <a:xfrm>
            <a:off x="2699816" y="6074906"/>
            <a:ext cx="4587923" cy="461665"/>
          </a:xfrm>
          <a:prstGeom prst="rect">
            <a:avLst/>
          </a:prstGeom>
          <a:noFill/>
        </p:spPr>
        <p:txBody>
          <a:bodyPr wrap="none" rtlCol="0">
            <a:spAutoFit/>
          </a:bodyPr>
          <a:lstStyle/>
          <a:p>
            <a:pPr algn="ctr"/>
            <a:r>
              <a:rPr lang="en-US" sz="2400" dirty="0" smtClean="0"/>
              <a:t>Fraction of Input Set in Intersection</a:t>
            </a:r>
            <a:endParaRPr lang="en-US" sz="2400" dirty="0"/>
          </a:p>
        </p:txBody>
      </p:sp>
      <p:sp>
        <p:nvSpPr>
          <p:cNvPr id="12" name="TextBox 11"/>
          <p:cNvSpPr txBox="1"/>
          <p:nvPr/>
        </p:nvSpPr>
        <p:spPr>
          <a:xfrm>
            <a:off x="3385996" y="3939766"/>
            <a:ext cx="2252804" cy="707886"/>
          </a:xfrm>
          <a:prstGeom prst="rect">
            <a:avLst/>
          </a:prstGeom>
          <a:noFill/>
        </p:spPr>
        <p:txBody>
          <a:bodyPr wrap="square" rtlCol="0">
            <a:spAutoFit/>
          </a:bodyPr>
          <a:lstStyle/>
          <a:p>
            <a:pPr algn="ctr"/>
            <a:r>
              <a:rPr lang="en-US" sz="2000" dirty="0" smtClean="0"/>
              <a:t>½ of elements joint: save 43% of effort</a:t>
            </a:r>
            <a:endParaRPr lang="en-US" sz="2000" dirty="0"/>
          </a:p>
        </p:txBody>
      </p:sp>
      <p:cxnSp>
        <p:nvCxnSpPr>
          <p:cNvPr id="14" name="Straight Arrow Connector 13"/>
          <p:cNvCxnSpPr/>
          <p:nvPr/>
        </p:nvCxnSpPr>
        <p:spPr>
          <a:xfrm rot="5400000" flipH="1" flipV="1">
            <a:off x="5105400" y="3505200"/>
            <a:ext cx="4572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609600"/>
            <a:ext cx="5455403" cy="18288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387860" y="1709467"/>
            <a:ext cx="2278063" cy="15621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10550" y="3019245"/>
            <a:ext cx="5278433" cy="3450566"/>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595667" y="3657939"/>
            <a:ext cx="3160144" cy="2469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30</a:t>
            </a:fld>
            <a:endParaRPr lang="en-US"/>
          </a:p>
        </p:txBody>
      </p:sp>
      <p:sp>
        <p:nvSpPr>
          <p:cNvPr id="5" name="TextBox 4"/>
          <p:cNvSpPr txBox="1"/>
          <p:nvPr/>
        </p:nvSpPr>
        <p:spPr>
          <a:xfrm>
            <a:off x="407406" y="1377636"/>
            <a:ext cx="8501204"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Other private set intersection problems:</a:t>
            </a:r>
          </a:p>
          <a:p>
            <a:r>
              <a:rPr lang="en-US" sz="2400" dirty="0" smtClean="0">
                <a:solidFill>
                  <a:schemeClr val="tx1"/>
                </a:solidFill>
              </a:rPr>
              <a:t>   Do Alice and Bob have any friends in common?</a:t>
            </a:r>
          </a:p>
          <a:p>
            <a:r>
              <a:rPr lang="en-US" sz="2400" dirty="0" smtClean="0">
                <a:solidFill>
                  <a:srgbClr val="FF0000"/>
                </a:solidFill>
              </a:rPr>
              <a:t>   Data mining problems: combine medical records across hospitals</a:t>
            </a:r>
          </a:p>
          <a:p>
            <a:r>
              <a:rPr lang="en-US" sz="2400" dirty="0" smtClean="0">
                <a:solidFill>
                  <a:srgbClr val="FF0000"/>
                </a:solidFill>
              </a:rPr>
              <a:t>   Two companies want to do joint marketing to common customers</a:t>
            </a:r>
            <a:endParaRPr lang="en-US" sz="2400" dirty="0">
              <a:solidFill>
                <a:srgbClr val="FF0000"/>
              </a:solidFill>
            </a:endParaRPr>
          </a:p>
        </p:txBody>
      </p:sp>
      <p:pic>
        <p:nvPicPr>
          <p:cNvPr id="10" name="Picture 9" descr="TP_tmp.png"/>
          <p:cNvPicPr>
            <a:picLocks noChangeAspect="1"/>
          </p:cNvPicPr>
          <p:nvPr>
            <p:custDataLst>
              <p:tags r:id="rId1"/>
            </p:custDataLst>
          </p:nvPr>
        </p:nvPicPr>
        <p:blipFill>
          <a:blip r:embed="rId3" cstate="print"/>
          <a:stretch>
            <a:fillRect/>
          </a:stretch>
        </p:blipFill>
        <p:spPr bwMode="auto">
          <a:xfrm>
            <a:off x="625280" y="3812264"/>
            <a:ext cx="7857817" cy="471515"/>
          </a:xfrm>
          <a:prstGeom prst="rect">
            <a:avLst/>
          </a:prstGeom>
          <a:noFill/>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19200" y="0"/>
            <a:ext cx="5486400" cy="6538127"/>
          </a:xfrm>
          <a:prstGeom prst="rect">
            <a:avLst/>
          </a:prstGeom>
          <a:noFill/>
          <a:ln w="9525">
            <a:noFill/>
            <a:miter lim="800000"/>
            <a:headEnd/>
            <a:tailEnd/>
          </a:ln>
          <a:effectLst/>
        </p:spPr>
      </p:pic>
      <p:sp>
        <p:nvSpPr>
          <p:cNvPr id="2" name="Title 1"/>
          <p:cNvSpPr>
            <a:spLocks noGrp="1"/>
          </p:cNvSpPr>
          <p:nvPr>
            <p:ph type="title"/>
          </p:nvPr>
        </p:nvSpPr>
        <p:spPr>
          <a:xfrm rot="5400000">
            <a:off x="-2367319" y="2983744"/>
            <a:ext cx="6182439" cy="1143000"/>
          </a:xfrm>
        </p:spPr>
        <p:txBody>
          <a:bodyPr/>
          <a:lstStyle/>
          <a:p>
            <a:r>
              <a:rPr lang="en-US" dirty="0" smtClean="0"/>
              <a:t>Sort-Compare-Shuffle</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31</a:t>
            </a:fld>
            <a:endParaRPr lang="en-US"/>
          </a:p>
        </p:txBody>
      </p:sp>
      <p:sp>
        <p:nvSpPr>
          <p:cNvPr id="6" name="TextBox 5"/>
          <p:cNvSpPr txBox="1"/>
          <p:nvPr/>
        </p:nvSpPr>
        <p:spPr>
          <a:xfrm>
            <a:off x="6823882" y="1185079"/>
            <a:ext cx="2047164"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smtClean="0"/>
              <a:t>Sort:</a:t>
            </a:r>
            <a:r>
              <a:rPr lang="en-US" sz="2400" dirty="0" smtClean="0"/>
              <a:t> Take advantage of total order of elements</a:t>
            </a:r>
          </a:p>
        </p:txBody>
      </p:sp>
      <p:sp>
        <p:nvSpPr>
          <p:cNvPr id="7" name="TextBox 6"/>
          <p:cNvSpPr txBox="1"/>
          <p:nvPr/>
        </p:nvSpPr>
        <p:spPr>
          <a:xfrm>
            <a:off x="6847765" y="3780429"/>
            <a:ext cx="1627496"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smtClean="0"/>
              <a:t>Compare</a:t>
            </a:r>
            <a:r>
              <a:rPr lang="en-US" sz="2400" dirty="0" smtClean="0"/>
              <a:t> adjacent elements</a:t>
            </a:r>
          </a:p>
        </p:txBody>
      </p:sp>
      <p:sp>
        <p:nvSpPr>
          <p:cNvPr id="9" name="TextBox 8"/>
          <p:cNvSpPr txBox="1"/>
          <p:nvPr/>
        </p:nvSpPr>
        <p:spPr>
          <a:xfrm>
            <a:off x="6864823" y="5422838"/>
            <a:ext cx="2142699"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smtClean="0"/>
              <a:t>Shuffle </a:t>
            </a:r>
            <a:r>
              <a:rPr lang="en-US" sz="2400" dirty="0" smtClean="0"/>
              <a:t>to hide positions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219200" y="0"/>
            <a:ext cx="5486400" cy="6538127"/>
          </a:xfrm>
          <a:prstGeom prst="rect">
            <a:avLst/>
          </a:prstGeom>
          <a:noFill/>
          <a:ln w="9525">
            <a:noFill/>
            <a:miter lim="800000"/>
            <a:headEnd/>
            <a:tailEnd/>
          </a:ln>
          <a:effectLst/>
        </p:spPr>
      </p:pic>
      <p:sp>
        <p:nvSpPr>
          <p:cNvPr id="2" name="Title 1"/>
          <p:cNvSpPr>
            <a:spLocks noGrp="1"/>
          </p:cNvSpPr>
          <p:nvPr>
            <p:ph type="title"/>
          </p:nvPr>
        </p:nvSpPr>
        <p:spPr>
          <a:xfrm rot="5400000">
            <a:off x="-2367319" y="2983744"/>
            <a:ext cx="6182439" cy="1143000"/>
          </a:xfrm>
        </p:spPr>
        <p:txBody>
          <a:bodyPr/>
          <a:lstStyle/>
          <a:p>
            <a:r>
              <a:rPr lang="en-US" dirty="0" smtClean="0"/>
              <a:t>Sort-Compare-Shuffle</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32</a:t>
            </a:fld>
            <a:endParaRPr lang="en-US"/>
          </a:p>
        </p:txBody>
      </p:sp>
      <p:sp>
        <p:nvSpPr>
          <p:cNvPr id="6" name="TextBox 5"/>
          <p:cNvSpPr txBox="1"/>
          <p:nvPr/>
        </p:nvSpPr>
        <p:spPr>
          <a:xfrm>
            <a:off x="6823882" y="1185079"/>
            <a:ext cx="2047164"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smtClean="0"/>
              <a:t>Sort:</a:t>
            </a:r>
            <a:r>
              <a:rPr lang="en-US" sz="2400" dirty="0" smtClean="0"/>
              <a:t> Take advantage of total order of elements</a:t>
            </a:r>
          </a:p>
        </p:txBody>
      </p:sp>
      <p:sp>
        <p:nvSpPr>
          <p:cNvPr id="7" name="TextBox 6"/>
          <p:cNvSpPr txBox="1"/>
          <p:nvPr/>
        </p:nvSpPr>
        <p:spPr>
          <a:xfrm>
            <a:off x="6847765" y="3780429"/>
            <a:ext cx="1627496"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smtClean="0"/>
              <a:t>Compare</a:t>
            </a:r>
            <a:r>
              <a:rPr lang="en-US" sz="2400" dirty="0" smtClean="0"/>
              <a:t> adjacent elements</a:t>
            </a:r>
          </a:p>
        </p:txBody>
      </p:sp>
      <p:sp>
        <p:nvSpPr>
          <p:cNvPr id="9" name="TextBox 8"/>
          <p:cNvSpPr txBox="1"/>
          <p:nvPr/>
        </p:nvSpPr>
        <p:spPr>
          <a:xfrm>
            <a:off x="6864823" y="5422838"/>
            <a:ext cx="2142699"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b="1" dirty="0" smtClean="0"/>
              <a:t>Shuffle </a:t>
            </a:r>
            <a:r>
              <a:rPr lang="en-US" sz="2400" dirty="0" smtClean="0"/>
              <a:t>to hide positions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0"/>
                                        </p:tgtEl>
                                      </p:cBhvr>
                                      <p:by x="170000" y="170000"/>
                                    </p:animScale>
                                  </p:childTnLst>
                                </p:cTn>
                              </p:par>
                              <p:par>
                                <p:cTn id="7" presetID="10" presetClass="exit" presetSubtype="0" fill="hold" grpId="0" nodeType="withEffect">
                                  <p:stCondLst>
                                    <p:cond delay="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9"/>
                                        </p:tgtEl>
                                      </p:cBhvr>
                                    </p:animEffect>
                                    <p:set>
                                      <p:cBhvr>
                                        <p:cTn id="15" dur="1" fill="hold">
                                          <p:stCondLst>
                                            <p:cond delay="19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63" presetClass="path" presetSubtype="0" accel="50000" decel="50000" fill="hold" nodeType="withEffect">
                                  <p:stCondLst>
                                    <p:cond delay="0"/>
                                  </p:stCondLst>
                                  <p:childTnLst>
                                    <p:animMotion origin="layout" path="M -3.33333E-6 5.3654E-7 L 0.08334 0.25647 " pathEditMode="relative" rAng="0" ptsTypes="AA">
                                      <p:cBhvr>
                                        <p:cTn id="20" dur="2000" fill="hold"/>
                                        <p:tgtEl>
                                          <p:spTgt spid="2050"/>
                                        </p:tgtEl>
                                        <p:attrNameLst>
                                          <p:attrName>ppt_x</p:attrName>
                                          <p:attrName>ppt_y</p:attrName>
                                        </p:attrNameLst>
                                      </p:cBhvr>
                                      <p:rCtr x="42" y="1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flipV="1">
            <a:off x="2980854" y="1633954"/>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980854" y="1024354"/>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980854" y="2853154"/>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980854" y="2243554"/>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980854" y="4137668"/>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971801" y="3482801"/>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2980854" y="5393081"/>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2971801" y="4738214"/>
            <a:ext cx="4267200" cy="10886"/>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rot="16200000">
            <a:off x="-1901031" y="2663031"/>
            <a:ext cx="5249862" cy="1143000"/>
          </a:xfrm>
        </p:spPr>
        <p:txBody>
          <a:bodyPr/>
          <a:lstStyle/>
          <a:p>
            <a:r>
              <a:rPr lang="en-US" dirty="0" err="1" smtClean="0"/>
              <a:t>Bitonic</a:t>
            </a:r>
            <a:r>
              <a:rPr lang="en-US" dirty="0" smtClean="0"/>
              <a:t> Sorting</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33</a:t>
            </a:fld>
            <a:endParaRPr lang="en-US"/>
          </a:p>
        </p:txBody>
      </p:sp>
      <p:cxnSp>
        <p:nvCxnSpPr>
          <p:cNvPr id="21" name="Straight Connector 20"/>
          <p:cNvCxnSpPr/>
          <p:nvPr/>
        </p:nvCxnSpPr>
        <p:spPr>
          <a:xfrm rot="5400000">
            <a:off x="2206785" y="2254118"/>
            <a:ext cx="2480646" cy="18106"/>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423967" y="2876641"/>
            <a:ext cx="2503480" cy="18107"/>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645878" y="3474824"/>
            <a:ext cx="2480646" cy="18106"/>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874478" y="4118378"/>
            <a:ext cx="2480646" cy="18106"/>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494291" y="1643011"/>
            <a:ext cx="1238819" cy="1504"/>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4875292" y="2252612"/>
            <a:ext cx="1238819" cy="1504"/>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4486373" y="4130070"/>
            <a:ext cx="1254655" cy="1510"/>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875292" y="4747592"/>
            <a:ext cx="1238819" cy="1504"/>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171443" y="1319345"/>
            <a:ext cx="629222" cy="0"/>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6171443" y="2558165"/>
            <a:ext cx="629222" cy="0"/>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143154" y="3805654"/>
            <a:ext cx="685800" cy="0"/>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167674" y="5056163"/>
            <a:ext cx="624689" cy="0"/>
          </a:xfrm>
          <a:prstGeom prst="line">
            <a:avLst/>
          </a:prstGeom>
          <a:ln w="25400">
            <a:solidFill>
              <a:schemeClr val="accent3">
                <a:lumMod val="5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90800" y="786008"/>
            <a:ext cx="340158" cy="461665"/>
          </a:xfrm>
          <a:prstGeom prst="rect">
            <a:avLst/>
          </a:prstGeom>
          <a:noFill/>
        </p:spPr>
        <p:txBody>
          <a:bodyPr wrap="none" rtlCol="0">
            <a:spAutoFit/>
          </a:bodyPr>
          <a:lstStyle/>
          <a:p>
            <a:r>
              <a:rPr lang="en-US" sz="2400" dirty="0" smtClean="0"/>
              <a:t>1</a:t>
            </a:r>
            <a:endParaRPr lang="en-US" sz="2400" dirty="0"/>
          </a:p>
        </p:txBody>
      </p:sp>
      <p:sp>
        <p:nvSpPr>
          <p:cNvPr id="69" name="TextBox 68"/>
          <p:cNvSpPr txBox="1"/>
          <p:nvPr/>
        </p:nvSpPr>
        <p:spPr>
          <a:xfrm>
            <a:off x="2590800" y="1407886"/>
            <a:ext cx="340158" cy="461665"/>
          </a:xfrm>
          <a:prstGeom prst="rect">
            <a:avLst/>
          </a:prstGeom>
          <a:noFill/>
        </p:spPr>
        <p:txBody>
          <a:bodyPr wrap="none" rtlCol="0">
            <a:spAutoFit/>
          </a:bodyPr>
          <a:lstStyle/>
          <a:p>
            <a:r>
              <a:rPr lang="en-US" sz="2400" dirty="0" smtClean="0"/>
              <a:t>4</a:t>
            </a:r>
            <a:endParaRPr lang="en-US" sz="2400" dirty="0"/>
          </a:p>
        </p:txBody>
      </p:sp>
      <p:sp>
        <p:nvSpPr>
          <p:cNvPr id="70" name="TextBox 69"/>
          <p:cNvSpPr txBox="1"/>
          <p:nvPr/>
        </p:nvSpPr>
        <p:spPr>
          <a:xfrm>
            <a:off x="2590800" y="2029764"/>
            <a:ext cx="340158" cy="461665"/>
          </a:xfrm>
          <a:prstGeom prst="rect">
            <a:avLst/>
          </a:prstGeom>
          <a:noFill/>
        </p:spPr>
        <p:txBody>
          <a:bodyPr wrap="none" rtlCol="0">
            <a:spAutoFit/>
          </a:bodyPr>
          <a:lstStyle/>
          <a:p>
            <a:r>
              <a:rPr lang="en-US" sz="2400" dirty="0" smtClean="0"/>
              <a:t>9</a:t>
            </a:r>
            <a:endParaRPr lang="en-US" sz="2400" dirty="0"/>
          </a:p>
        </p:txBody>
      </p:sp>
      <p:sp>
        <p:nvSpPr>
          <p:cNvPr id="71" name="TextBox 70"/>
          <p:cNvSpPr txBox="1"/>
          <p:nvPr/>
        </p:nvSpPr>
        <p:spPr>
          <a:xfrm>
            <a:off x="2590800" y="2651642"/>
            <a:ext cx="340158" cy="461665"/>
          </a:xfrm>
          <a:prstGeom prst="rect">
            <a:avLst/>
          </a:prstGeom>
          <a:noFill/>
        </p:spPr>
        <p:txBody>
          <a:bodyPr wrap="none" rtlCol="0">
            <a:spAutoFit/>
          </a:bodyPr>
          <a:lstStyle/>
          <a:p>
            <a:r>
              <a:rPr lang="en-US" sz="2400" dirty="0" smtClean="0"/>
              <a:t>7</a:t>
            </a:r>
            <a:endParaRPr lang="en-US" sz="2400" dirty="0"/>
          </a:p>
        </p:txBody>
      </p:sp>
      <p:sp>
        <p:nvSpPr>
          <p:cNvPr id="72" name="TextBox 71"/>
          <p:cNvSpPr txBox="1"/>
          <p:nvPr/>
        </p:nvSpPr>
        <p:spPr>
          <a:xfrm>
            <a:off x="2590800" y="3273520"/>
            <a:ext cx="340158" cy="461665"/>
          </a:xfrm>
          <a:prstGeom prst="rect">
            <a:avLst/>
          </a:prstGeom>
          <a:noFill/>
        </p:spPr>
        <p:txBody>
          <a:bodyPr wrap="none" rtlCol="0">
            <a:spAutoFit/>
          </a:bodyPr>
          <a:lstStyle/>
          <a:p>
            <a:r>
              <a:rPr lang="en-US" sz="2400" dirty="0" smtClean="0"/>
              <a:t>5</a:t>
            </a:r>
            <a:endParaRPr lang="en-US" sz="2400" dirty="0"/>
          </a:p>
        </p:txBody>
      </p:sp>
      <p:sp>
        <p:nvSpPr>
          <p:cNvPr id="73" name="TextBox 72"/>
          <p:cNvSpPr txBox="1"/>
          <p:nvPr/>
        </p:nvSpPr>
        <p:spPr>
          <a:xfrm>
            <a:off x="2590800" y="3895398"/>
            <a:ext cx="340158" cy="461665"/>
          </a:xfrm>
          <a:prstGeom prst="rect">
            <a:avLst/>
          </a:prstGeom>
          <a:noFill/>
        </p:spPr>
        <p:txBody>
          <a:bodyPr wrap="none" rtlCol="0">
            <a:spAutoFit/>
          </a:bodyPr>
          <a:lstStyle/>
          <a:p>
            <a:r>
              <a:rPr lang="en-US" sz="2400" dirty="0" smtClean="0"/>
              <a:t>4</a:t>
            </a:r>
            <a:endParaRPr lang="en-US" sz="2400" dirty="0"/>
          </a:p>
        </p:txBody>
      </p:sp>
      <p:sp>
        <p:nvSpPr>
          <p:cNvPr id="74" name="TextBox 73"/>
          <p:cNvSpPr txBox="1"/>
          <p:nvPr/>
        </p:nvSpPr>
        <p:spPr>
          <a:xfrm>
            <a:off x="2590800" y="4517276"/>
            <a:ext cx="340158" cy="461665"/>
          </a:xfrm>
          <a:prstGeom prst="rect">
            <a:avLst/>
          </a:prstGeom>
          <a:noFill/>
        </p:spPr>
        <p:txBody>
          <a:bodyPr wrap="none" rtlCol="0">
            <a:spAutoFit/>
          </a:bodyPr>
          <a:lstStyle/>
          <a:p>
            <a:r>
              <a:rPr lang="en-US" sz="2400" dirty="0" smtClean="0"/>
              <a:t>3</a:t>
            </a:r>
            <a:endParaRPr lang="en-US" sz="2400" dirty="0"/>
          </a:p>
        </p:txBody>
      </p:sp>
      <p:sp>
        <p:nvSpPr>
          <p:cNvPr id="75" name="TextBox 74"/>
          <p:cNvSpPr txBox="1"/>
          <p:nvPr/>
        </p:nvSpPr>
        <p:spPr>
          <a:xfrm>
            <a:off x="2590800" y="5139154"/>
            <a:ext cx="340158" cy="461665"/>
          </a:xfrm>
          <a:prstGeom prst="rect">
            <a:avLst/>
          </a:prstGeom>
          <a:noFill/>
        </p:spPr>
        <p:txBody>
          <a:bodyPr wrap="none" rtlCol="0">
            <a:spAutoFit/>
          </a:bodyPr>
          <a:lstStyle/>
          <a:p>
            <a:r>
              <a:rPr lang="en-US" sz="2400" dirty="0" smtClean="0"/>
              <a:t>2</a:t>
            </a:r>
            <a:endParaRPr lang="en-US" sz="2400" dirty="0"/>
          </a:p>
        </p:txBody>
      </p:sp>
      <p:sp>
        <p:nvSpPr>
          <p:cNvPr id="80" name="TextBox 79"/>
          <p:cNvSpPr txBox="1"/>
          <p:nvPr/>
        </p:nvSpPr>
        <p:spPr>
          <a:xfrm>
            <a:off x="3438054" y="719554"/>
            <a:ext cx="288862" cy="338554"/>
          </a:xfrm>
          <a:prstGeom prst="rect">
            <a:avLst/>
          </a:prstGeom>
          <a:noFill/>
        </p:spPr>
        <p:txBody>
          <a:bodyPr wrap="none" rtlCol="0">
            <a:spAutoFit/>
          </a:bodyPr>
          <a:lstStyle/>
          <a:p>
            <a:r>
              <a:rPr lang="en-US" sz="1600" dirty="0" smtClean="0"/>
              <a:t>1</a:t>
            </a:r>
            <a:endParaRPr lang="en-US" sz="1600" dirty="0"/>
          </a:p>
        </p:txBody>
      </p:sp>
      <p:sp>
        <p:nvSpPr>
          <p:cNvPr id="81" name="TextBox 80"/>
          <p:cNvSpPr txBox="1"/>
          <p:nvPr/>
        </p:nvSpPr>
        <p:spPr>
          <a:xfrm>
            <a:off x="3438054" y="3200400"/>
            <a:ext cx="288862" cy="338554"/>
          </a:xfrm>
          <a:prstGeom prst="rect">
            <a:avLst/>
          </a:prstGeom>
          <a:noFill/>
        </p:spPr>
        <p:txBody>
          <a:bodyPr wrap="none" rtlCol="0">
            <a:spAutoFit/>
          </a:bodyPr>
          <a:lstStyle/>
          <a:p>
            <a:r>
              <a:rPr lang="en-US" sz="1600" dirty="0" smtClean="0"/>
              <a:t>5</a:t>
            </a:r>
            <a:endParaRPr lang="en-US" sz="1600" dirty="0"/>
          </a:p>
        </p:txBody>
      </p:sp>
      <p:sp>
        <p:nvSpPr>
          <p:cNvPr id="82" name="TextBox 81"/>
          <p:cNvSpPr txBox="1"/>
          <p:nvPr/>
        </p:nvSpPr>
        <p:spPr>
          <a:xfrm>
            <a:off x="3673538" y="1337846"/>
            <a:ext cx="288862" cy="338554"/>
          </a:xfrm>
          <a:prstGeom prst="rect">
            <a:avLst/>
          </a:prstGeom>
          <a:noFill/>
        </p:spPr>
        <p:txBody>
          <a:bodyPr wrap="none" rtlCol="0">
            <a:spAutoFit/>
          </a:bodyPr>
          <a:lstStyle/>
          <a:p>
            <a:r>
              <a:rPr lang="en-US" sz="1600" dirty="0" smtClean="0"/>
              <a:t>4</a:t>
            </a:r>
            <a:endParaRPr lang="en-US" sz="1600" dirty="0"/>
          </a:p>
        </p:txBody>
      </p:sp>
      <p:sp>
        <p:nvSpPr>
          <p:cNvPr id="83" name="TextBox 82"/>
          <p:cNvSpPr txBox="1"/>
          <p:nvPr/>
        </p:nvSpPr>
        <p:spPr>
          <a:xfrm>
            <a:off x="3657600" y="3843754"/>
            <a:ext cx="288862" cy="338554"/>
          </a:xfrm>
          <a:prstGeom prst="rect">
            <a:avLst/>
          </a:prstGeom>
          <a:noFill/>
        </p:spPr>
        <p:txBody>
          <a:bodyPr wrap="none" rtlCol="0">
            <a:spAutoFit/>
          </a:bodyPr>
          <a:lstStyle/>
          <a:p>
            <a:r>
              <a:rPr lang="en-US" sz="1600" dirty="0" smtClean="0"/>
              <a:t>4</a:t>
            </a:r>
            <a:endParaRPr lang="en-US" sz="1600" dirty="0"/>
          </a:p>
        </p:txBody>
      </p:sp>
      <p:sp>
        <p:nvSpPr>
          <p:cNvPr id="84" name="TextBox 83"/>
          <p:cNvSpPr txBox="1"/>
          <p:nvPr/>
        </p:nvSpPr>
        <p:spPr>
          <a:xfrm>
            <a:off x="3971454" y="1938754"/>
            <a:ext cx="288862" cy="338554"/>
          </a:xfrm>
          <a:prstGeom prst="rect">
            <a:avLst/>
          </a:prstGeom>
          <a:noFill/>
        </p:spPr>
        <p:txBody>
          <a:bodyPr wrap="none" rtlCol="0">
            <a:spAutoFit/>
          </a:bodyPr>
          <a:lstStyle/>
          <a:p>
            <a:r>
              <a:rPr lang="en-US" sz="1600" dirty="0" smtClean="0"/>
              <a:t>3</a:t>
            </a:r>
            <a:endParaRPr lang="en-US" sz="1600" dirty="0"/>
          </a:p>
        </p:txBody>
      </p:sp>
      <p:sp>
        <p:nvSpPr>
          <p:cNvPr id="85" name="TextBox 84"/>
          <p:cNvSpPr txBox="1"/>
          <p:nvPr/>
        </p:nvSpPr>
        <p:spPr>
          <a:xfrm>
            <a:off x="3895254" y="4453354"/>
            <a:ext cx="288862" cy="338554"/>
          </a:xfrm>
          <a:prstGeom prst="rect">
            <a:avLst/>
          </a:prstGeom>
          <a:noFill/>
        </p:spPr>
        <p:txBody>
          <a:bodyPr wrap="none" rtlCol="0">
            <a:spAutoFit/>
          </a:bodyPr>
          <a:lstStyle/>
          <a:p>
            <a:r>
              <a:rPr lang="en-US" sz="1600" dirty="0" smtClean="0"/>
              <a:t>9</a:t>
            </a:r>
            <a:endParaRPr lang="en-US" sz="1600" dirty="0"/>
          </a:p>
        </p:txBody>
      </p:sp>
      <p:sp>
        <p:nvSpPr>
          <p:cNvPr id="86" name="TextBox 85"/>
          <p:cNvSpPr txBox="1"/>
          <p:nvPr/>
        </p:nvSpPr>
        <p:spPr>
          <a:xfrm>
            <a:off x="4114800" y="2557046"/>
            <a:ext cx="288862" cy="338554"/>
          </a:xfrm>
          <a:prstGeom prst="rect">
            <a:avLst/>
          </a:prstGeom>
          <a:noFill/>
        </p:spPr>
        <p:txBody>
          <a:bodyPr wrap="none" rtlCol="0">
            <a:spAutoFit/>
          </a:bodyPr>
          <a:lstStyle/>
          <a:p>
            <a:r>
              <a:rPr lang="en-US" sz="1600" dirty="0" smtClean="0"/>
              <a:t>2</a:t>
            </a:r>
            <a:endParaRPr lang="en-US" sz="1600" dirty="0"/>
          </a:p>
        </p:txBody>
      </p:sp>
      <p:sp>
        <p:nvSpPr>
          <p:cNvPr id="87" name="TextBox 86"/>
          <p:cNvSpPr txBox="1"/>
          <p:nvPr/>
        </p:nvSpPr>
        <p:spPr>
          <a:xfrm>
            <a:off x="4130738" y="5105400"/>
            <a:ext cx="288862" cy="338554"/>
          </a:xfrm>
          <a:prstGeom prst="rect">
            <a:avLst/>
          </a:prstGeom>
          <a:noFill/>
        </p:spPr>
        <p:txBody>
          <a:bodyPr wrap="none" rtlCol="0">
            <a:spAutoFit/>
          </a:bodyPr>
          <a:lstStyle/>
          <a:p>
            <a:r>
              <a:rPr lang="en-US" sz="1600" dirty="0" smtClean="0"/>
              <a:t>7</a:t>
            </a:r>
            <a:endParaRPr lang="en-US" sz="1600" dirty="0"/>
          </a:p>
        </p:txBody>
      </p:sp>
      <p:sp>
        <p:nvSpPr>
          <p:cNvPr id="88" name="TextBox 87"/>
          <p:cNvSpPr txBox="1"/>
          <p:nvPr/>
        </p:nvSpPr>
        <p:spPr>
          <a:xfrm>
            <a:off x="5130392" y="685800"/>
            <a:ext cx="288862" cy="338554"/>
          </a:xfrm>
          <a:prstGeom prst="rect">
            <a:avLst/>
          </a:prstGeom>
          <a:noFill/>
        </p:spPr>
        <p:txBody>
          <a:bodyPr wrap="none" rtlCol="0">
            <a:spAutoFit/>
          </a:bodyPr>
          <a:lstStyle/>
          <a:p>
            <a:r>
              <a:rPr lang="en-US" sz="1600" dirty="0" smtClean="0"/>
              <a:t>1</a:t>
            </a:r>
            <a:endParaRPr lang="en-US" sz="1600" dirty="0"/>
          </a:p>
        </p:txBody>
      </p:sp>
      <p:sp>
        <p:nvSpPr>
          <p:cNvPr id="89" name="TextBox 88"/>
          <p:cNvSpPr txBox="1"/>
          <p:nvPr/>
        </p:nvSpPr>
        <p:spPr>
          <a:xfrm>
            <a:off x="5130392" y="1938754"/>
            <a:ext cx="288862" cy="338554"/>
          </a:xfrm>
          <a:prstGeom prst="rect">
            <a:avLst/>
          </a:prstGeom>
          <a:noFill/>
        </p:spPr>
        <p:txBody>
          <a:bodyPr wrap="none" rtlCol="0">
            <a:spAutoFit/>
          </a:bodyPr>
          <a:lstStyle/>
          <a:p>
            <a:r>
              <a:rPr lang="en-US" sz="1600" dirty="0" smtClean="0"/>
              <a:t>3</a:t>
            </a:r>
            <a:endParaRPr lang="en-US" sz="1600" dirty="0"/>
          </a:p>
        </p:txBody>
      </p:sp>
      <p:sp>
        <p:nvSpPr>
          <p:cNvPr id="90" name="TextBox 89"/>
          <p:cNvSpPr txBox="1"/>
          <p:nvPr/>
        </p:nvSpPr>
        <p:spPr>
          <a:xfrm>
            <a:off x="5571654" y="1252954"/>
            <a:ext cx="288862" cy="338554"/>
          </a:xfrm>
          <a:prstGeom prst="rect">
            <a:avLst/>
          </a:prstGeom>
          <a:noFill/>
        </p:spPr>
        <p:txBody>
          <a:bodyPr wrap="none" rtlCol="0">
            <a:spAutoFit/>
          </a:bodyPr>
          <a:lstStyle/>
          <a:p>
            <a:r>
              <a:rPr lang="en-US" sz="1600" dirty="0" smtClean="0"/>
              <a:t>2</a:t>
            </a:r>
            <a:endParaRPr lang="en-US" sz="1600" dirty="0"/>
          </a:p>
        </p:txBody>
      </p:sp>
      <p:sp>
        <p:nvSpPr>
          <p:cNvPr id="91" name="TextBox 90"/>
          <p:cNvSpPr txBox="1"/>
          <p:nvPr/>
        </p:nvSpPr>
        <p:spPr>
          <a:xfrm>
            <a:off x="5571654" y="2472154"/>
            <a:ext cx="288862" cy="338554"/>
          </a:xfrm>
          <a:prstGeom prst="rect">
            <a:avLst/>
          </a:prstGeom>
          <a:noFill/>
        </p:spPr>
        <p:txBody>
          <a:bodyPr wrap="none" rtlCol="0">
            <a:spAutoFit/>
          </a:bodyPr>
          <a:lstStyle/>
          <a:p>
            <a:r>
              <a:rPr lang="en-US" sz="1600" dirty="0" smtClean="0"/>
              <a:t>4</a:t>
            </a:r>
            <a:endParaRPr lang="en-US" sz="1600" dirty="0"/>
          </a:p>
        </p:txBody>
      </p:sp>
      <p:sp>
        <p:nvSpPr>
          <p:cNvPr id="92" name="TextBox 91"/>
          <p:cNvSpPr txBox="1"/>
          <p:nvPr/>
        </p:nvSpPr>
        <p:spPr>
          <a:xfrm>
            <a:off x="5114454" y="3157954"/>
            <a:ext cx="288862" cy="338554"/>
          </a:xfrm>
          <a:prstGeom prst="rect">
            <a:avLst/>
          </a:prstGeom>
          <a:noFill/>
        </p:spPr>
        <p:txBody>
          <a:bodyPr wrap="none" rtlCol="0">
            <a:spAutoFit/>
          </a:bodyPr>
          <a:lstStyle/>
          <a:p>
            <a:r>
              <a:rPr lang="en-US" sz="1600" dirty="0" smtClean="0"/>
              <a:t>5</a:t>
            </a:r>
            <a:endParaRPr lang="en-US" sz="1600" dirty="0"/>
          </a:p>
        </p:txBody>
      </p:sp>
      <p:sp>
        <p:nvSpPr>
          <p:cNvPr id="93" name="TextBox 92"/>
          <p:cNvSpPr txBox="1"/>
          <p:nvPr/>
        </p:nvSpPr>
        <p:spPr>
          <a:xfrm>
            <a:off x="5114454" y="4453354"/>
            <a:ext cx="288862" cy="338554"/>
          </a:xfrm>
          <a:prstGeom prst="rect">
            <a:avLst/>
          </a:prstGeom>
          <a:noFill/>
        </p:spPr>
        <p:txBody>
          <a:bodyPr wrap="none" rtlCol="0">
            <a:spAutoFit/>
          </a:bodyPr>
          <a:lstStyle/>
          <a:p>
            <a:r>
              <a:rPr lang="en-US" sz="1600" dirty="0" smtClean="0"/>
              <a:t>9</a:t>
            </a:r>
            <a:endParaRPr lang="en-US" sz="1600" dirty="0"/>
          </a:p>
        </p:txBody>
      </p:sp>
      <p:sp>
        <p:nvSpPr>
          <p:cNvPr id="94" name="TextBox 93"/>
          <p:cNvSpPr txBox="1"/>
          <p:nvPr/>
        </p:nvSpPr>
        <p:spPr>
          <a:xfrm>
            <a:off x="5587592" y="3767554"/>
            <a:ext cx="288862" cy="338554"/>
          </a:xfrm>
          <a:prstGeom prst="rect">
            <a:avLst/>
          </a:prstGeom>
          <a:noFill/>
        </p:spPr>
        <p:txBody>
          <a:bodyPr wrap="none" rtlCol="0">
            <a:spAutoFit/>
          </a:bodyPr>
          <a:lstStyle/>
          <a:p>
            <a:r>
              <a:rPr lang="en-US" sz="1600" dirty="0" smtClean="0"/>
              <a:t>4</a:t>
            </a:r>
            <a:endParaRPr lang="en-US" sz="1600" dirty="0"/>
          </a:p>
        </p:txBody>
      </p:sp>
      <p:sp>
        <p:nvSpPr>
          <p:cNvPr id="95" name="TextBox 94"/>
          <p:cNvSpPr txBox="1"/>
          <p:nvPr/>
        </p:nvSpPr>
        <p:spPr>
          <a:xfrm>
            <a:off x="5587592" y="5029200"/>
            <a:ext cx="288862" cy="338554"/>
          </a:xfrm>
          <a:prstGeom prst="rect">
            <a:avLst/>
          </a:prstGeom>
          <a:noFill/>
        </p:spPr>
        <p:txBody>
          <a:bodyPr wrap="none" rtlCol="0">
            <a:spAutoFit/>
          </a:bodyPr>
          <a:lstStyle/>
          <a:p>
            <a:r>
              <a:rPr lang="en-US" sz="1600" dirty="0" smtClean="0"/>
              <a:t>7</a:t>
            </a:r>
            <a:endParaRPr lang="en-US" sz="1600" dirty="0"/>
          </a:p>
        </p:txBody>
      </p:sp>
      <p:sp>
        <p:nvSpPr>
          <p:cNvPr id="96" name="TextBox 95"/>
          <p:cNvSpPr txBox="1"/>
          <p:nvPr/>
        </p:nvSpPr>
        <p:spPr>
          <a:xfrm>
            <a:off x="6608323" y="685800"/>
            <a:ext cx="288862" cy="338554"/>
          </a:xfrm>
          <a:prstGeom prst="rect">
            <a:avLst/>
          </a:prstGeom>
          <a:noFill/>
        </p:spPr>
        <p:txBody>
          <a:bodyPr wrap="none" rtlCol="0">
            <a:spAutoFit/>
          </a:bodyPr>
          <a:lstStyle/>
          <a:p>
            <a:r>
              <a:rPr lang="en-US" sz="1600" dirty="0" smtClean="0"/>
              <a:t>1</a:t>
            </a:r>
            <a:endParaRPr lang="en-US" sz="1600" dirty="0"/>
          </a:p>
        </p:txBody>
      </p:sp>
      <p:sp>
        <p:nvSpPr>
          <p:cNvPr id="97" name="TextBox 96"/>
          <p:cNvSpPr txBox="1"/>
          <p:nvPr/>
        </p:nvSpPr>
        <p:spPr>
          <a:xfrm>
            <a:off x="6608323" y="1252954"/>
            <a:ext cx="288862" cy="338554"/>
          </a:xfrm>
          <a:prstGeom prst="rect">
            <a:avLst/>
          </a:prstGeom>
          <a:noFill/>
        </p:spPr>
        <p:txBody>
          <a:bodyPr wrap="none" rtlCol="0">
            <a:spAutoFit/>
          </a:bodyPr>
          <a:lstStyle/>
          <a:p>
            <a:r>
              <a:rPr lang="en-US" sz="1600" dirty="0" smtClean="0"/>
              <a:t>2</a:t>
            </a:r>
            <a:endParaRPr lang="en-US" sz="1600" dirty="0"/>
          </a:p>
        </p:txBody>
      </p:sp>
      <p:sp>
        <p:nvSpPr>
          <p:cNvPr id="99" name="TextBox 98"/>
          <p:cNvSpPr txBox="1"/>
          <p:nvPr/>
        </p:nvSpPr>
        <p:spPr>
          <a:xfrm>
            <a:off x="6608323" y="1938754"/>
            <a:ext cx="288862" cy="338554"/>
          </a:xfrm>
          <a:prstGeom prst="rect">
            <a:avLst/>
          </a:prstGeom>
          <a:noFill/>
        </p:spPr>
        <p:txBody>
          <a:bodyPr wrap="none" rtlCol="0">
            <a:spAutoFit/>
          </a:bodyPr>
          <a:lstStyle/>
          <a:p>
            <a:r>
              <a:rPr lang="en-US" sz="1600" dirty="0" smtClean="0"/>
              <a:t>3</a:t>
            </a:r>
            <a:endParaRPr lang="en-US" sz="1600" dirty="0"/>
          </a:p>
        </p:txBody>
      </p:sp>
      <p:sp>
        <p:nvSpPr>
          <p:cNvPr id="100" name="TextBox 99"/>
          <p:cNvSpPr txBox="1"/>
          <p:nvPr/>
        </p:nvSpPr>
        <p:spPr>
          <a:xfrm>
            <a:off x="6608323" y="2548354"/>
            <a:ext cx="288862" cy="338554"/>
          </a:xfrm>
          <a:prstGeom prst="rect">
            <a:avLst/>
          </a:prstGeom>
          <a:noFill/>
        </p:spPr>
        <p:txBody>
          <a:bodyPr wrap="none" rtlCol="0">
            <a:spAutoFit/>
          </a:bodyPr>
          <a:lstStyle/>
          <a:p>
            <a:r>
              <a:rPr lang="en-US" sz="1600" dirty="0" smtClean="0"/>
              <a:t>4</a:t>
            </a:r>
            <a:endParaRPr lang="en-US" sz="1600" dirty="0"/>
          </a:p>
        </p:txBody>
      </p:sp>
      <p:sp>
        <p:nvSpPr>
          <p:cNvPr id="101" name="TextBox 100"/>
          <p:cNvSpPr txBox="1"/>
          <p:nvPr/>
        </p:nvSpPr>
        <p:spPr>
          <a:xfrm>
            <a:off x="6608323" y="3157954"/>
            <a:ext cx="288862" cy="338554"/>
          </a:xfrm>
          <a:prstGeom prst="rect">
            <a:avLst/>
          </a:prstGeom>
          <a:noFill/>
        </p:spPr>
        <p:txBody>
          <a:bodyPr wrap="none" rtlCol="0">
            <a:spAutoFit/>
          </a:bodyPr>
          <a:lstStyle/>
          <a:p>
            <a:r>
              <a:rPr lang="en-US" sz="1600" dirty="0" smtClean="0"/>
              <a:t>4</a:t>
            </a:r>
            <a:endParaRPr lang="en-US" sz="1600" dirty="0"/>
          </a:p>
        </p:txBody>
      </p:sp>
      <p:sp>
        <p:nvSpPr>
          <p:cNvPr id="102" name="TextBox 101"/>
          <p:cNvSpPr txBox="1"/>
          <p:nvPr/>
        </p:nvSpPr>
        <p:spPr>
          <a:xfrm>
            <a:off x="6608323" y="3767554"/>
            <a:ext cx="288862" cy="338554"/>
          </a:xfrm>
          <a:prstGeom prst="rect">
            <a:avLst/>
          </a:prstGeom>
          <a:noFill/>
        </p:spPr>
        <p:txBody>
          <a:bodyPr wrap="none" rtlCol="0">
            <a:spAutoFit/>
          </a:bodyPr>
          <a:lstStyle/>
          <a:p>
            <a:r>
              <a:rPr lang="en-US" sz="1600" dirty="0" smtClean="0"/>
              <a:t>5</a:t>
            </a:r>
            <a:endParaRPr lang="en-US" sz="1600" dirty="0"/>
          </a:p>
        </p:txBody>
      </p:sp>
      <p:sp>
        <p:nvSpPr>
          <p:cNvPr id="103" name="TextBox 102"/>
          <p:cNvSpPr txBox="1"/>
          <p:nvPr/>
        </p:nvSpPr>
        <p:spPr>
          <a:xfrm>
            <a:off x="6608323" y="4419600"/>
            <a:ext cx="288862" cy="338554"/>
          </a:xfrm>
          <a:prstGeom prst="rect">
            <a:avLst/>
          </a:prstGeom>
          <a:noFill/>
        </p:spPr>
        <p:txBody>
          <a:bodyPr wrap="none" rtlCol="0">
            <a:spAutoFit/>
          </a:bodyPr>
          <a:lstStyle/>
          <a:p>
            <a:r>
              <a:rPr lang="en-US" sz="1600" dirty="0" smtClean="0"/>
              <a:t>7</a:t>
            </a:r>
            <a:endParaRPr lang="en-US" sz="1600" dirty="0"/>
          </a:p>
        </p:txBody>
      </p:sp>
      <p:sp>
        <p:nvSpPr>
          <p:cNvPr id="104" name="TextBox 103"/>
          <p:cNvSpPr txBox="1"/>
          <p:nvPr/>
        </p:nvSpPr>
        <p:spPr>
          <a:xfrm>
            <a:off x="6608323" y="5029200"/>
            <a:ext cx="288862" cy="338554"/>
          </a:xfrm>
          <a:prstGeom prst="rect">
            <a:avLst/>
          </a:prstGeom>
          <a:noFill/>
        </p:spPr>
        <p:txBody>
          <a:bodyPr wrap="none" rtlCol="0">
            <a:spAutoFit/>
          </a:bodyPr>
          <a:lstStyle/>
          <a:p>
            <a:r>
              <a:rPr lang="en-US" sz="1600" dirty="0" smtClean="0"/>
              <a:t>9</a:t>
            </a:r>
            <a:endParaRPr lang="en-US" sz="1600" dirty="0"/>
          </a:p>
        </p:txBody>
      </p:sp>
      <p:cxnSp>
        <p:nvCxnSpPr>
          <p:cNvPr id="107" name="Straight Connector 106"/>
          <p:cNvCxnSpPr/>
          <p:nvPr/>
        </p:nvCxnSpPr>
        <p:spPr>
          <a:xfrm rot="16200000" flipH="1">
            <a:off x="762000" y="1524000"/>
            <a:ext cx="1981200" cy="91440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5400000">
            <a:off x="685800" y="3886200"/>
            <a:ext cx="2209800" cy="838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7279842" y="762000"/>
            <a:ext cx="340158" cy="461665"/>
          </a:xfrm>
          <a:prstGeom prst="rect">
            <a:avLst/>
          </a:prstGeom>
          <a:noFill/>
        </p:spPr>
        <p:txBody>
          <a:bodyPr wrap="none" rtlCol="0">
            <a:spAutoFit/>
          </a:bodyPr>
          <a:lstStyle/>
          <a:p>
            <a:r>
              <a:rPr lang="en-US" sz="2400" dirty="0" smtClean="0"/>
              <a:t>1</a:t>
            </a:r>
            <a:endParaRPr lang="en-US" sz="2400" dirty="0"/>
          </a:p>
        </p:txBody>
      </p:sp>
      <p:sp>
        <p:nvSpPr>
          <p:cNvPr id="113" name="TextBox 112"/>
          <p:cNvSpPr txBox="1"/>
          <p:nvPr/>
        </p:nvSpPr>
        <p:spPr>
          <a:xfrm>
            <a:off x="7279842" y="1383878"/>
            <a:ext cx="340158" cy="461665"/>
          </a:xfrm>
          <a:prstGeom prst="rect">
            <a:avLst/>
          </a:prstGeom>
          <a:noFill/>
        </p:spPr>
        <p:txBody>
          <a:bodyPr wrap="none" rtlCol="0">
            <a:spAutoFit/>
          </a:bodyPr>
          <a:lstStyle/>
          <a:p>
            <a:r>
              <a:rPr lang="en-US" sz="2400" dirty="0" smtClean="0"/>
              <a:t>2</a:t>
            </a:r>
            <a:endParaRPr lang="en-US" sz="2400" dirty="0"/>
          </a:p>
        </p:txBody>
      </p:sp>
      <p:sp>
        <p:nvSpPr>
          <p:cNvPr id="114" name="TextBox 113"/>
          <p:cNvSpPr txBox="1"/>
          <p:nvPr/>
        </p:nvSpPr>
        <p:spPr>
          <a:xfrm>
            <a:off x="7279842" y="2005756"/>
            <a:ext cx="340158" cy="461665"/>
          </a:xfrm>
          <a:prstGeom prst="rect">
            <a:avLst/>
          </a:prstGeom>
          <a:noFill/>
        </p:spPr>
        <p:txBody>
          <a:bodyPr wrap="none" rtlCol="0">
            <a:spAutoFit/>
          </a:bodyPr>
          <a:lstStyle/>
          <a:p>
            <a:r>
              <a:rPr lang="en-US" sz="2400" dirty="0" smtClean="0"/>
              <a:t>3</a:t>
            </a:r>
            <a:endParaRPr lang="en-US" sz="2400" dirty="0"/>
          </a:p>
        </p:txBody>
      </p:sp>
      <p:sp>
        <p:nvSpPr>
          <p:cNvPr id="115" name="TextBox 114"/>
          <p:cNvSpPr txBox="1"/>
          <p:nvPr/>
        </p:nvSpPr>
        <p:spPr>
          <a:xfrm>
            <a:off x="7279842" y="2627634"/>
            <a:ext cx="340158" cy="461665"/>
          </a:xfrm>
          <a:prstGeom prst="rect">
            <a:avLst/>
          </a:prstGeom>
          <a:noFill/>
        </p:spPr>
        <p:txBody>
          <a:bodyPr wrap="none" rtlCol="0">
            <a:spAutoFit/>
          </a:bodyPr>
          <a:lstStyle/>
          <a:p>
            <a:r>
              <a:rPr lang="en-US" sz="2400" dirty="0" smtClean="0"/>
              <a:t>4</a:t>
            </a:r>
            <a:endParaRPr lang="en-US" sz="2400" dirty="0"/>
          </a:p>
        </p:txBody>
      </p:sp>
      <p:sp>
        <p:nvSpPr>
          <p:cNvPr id="116" name="TextBox 115"/>
          <p:cNvSpPr txBox="1"/>
          <p:nvPr/>
        </p:nvSpPr>
        <p:spPr>
          <a:xfrm>
            <a:off x="7279842" y="3249512"/>
            <a:ext cx="340158" cy="461665"/>
          </a:xfrm>
          <a:prstGeom prst="rect">
            <a:avLst/>
          </a:prstGeom>
          <a:noFill/>
        </p:spPr>
        <p:txBody>
          <a:bodyPr wrap="none" rtlCol="0">
            <a:spAutoFit/>
          </a:bodyPr>
          <a:lstStyle/>
          <a:p>
            <a:r>
              <a:rPr lang="en-US" sz="2400" dirty="0" smtClean="0"/>
              <a:t>4</a:t>
            </a:r>
            <a:endParaRPr lang="en-US" sz="2400" dirty="0"/>
          </a:p>
        </p:txBody>
      </p:sp>
      <p:sp>
        <p:nvSpPr>
          <p:cNvPr id="117" name="TextBox 116"/>
          <p:cNvSpPr txBox="1"/>
          <p:nvPr/>
        </p:nvSpPr>
        <p:spPr>
          <a:xfrm>
            <a:off x="7279842" y="3871390"/>
            <a:ext cx="340158" cy="461665"/>
          </a:xfrm>
          <a:prstGeom prst="rect">
            <a:avLst/>
          </a:prstGeom>
          <a:noFill/>
        </p:spPr>
        <p:txBody>
          <a:bodyPr wrap="none" rtlCol="0">
            <a:spAutoFit/>
          </a:bodyPr>
          <a:lstStyle/>
          <a:p>
            <a:r>
              <a:rPr lang="en-US" sz="2400" dirty="0" smtClean="0"/>
              <a:t>5</a:t>
            </a:r>
            <a:endParaRPr lang="en-US" sz="2400" dirty="0"/>
          </a:p>
        </p:txBody>
      </p:sp>
      <p:sp>
        <p:nvSpPr>
          <p:cNvPr id="118" name="TextBox 117"/>
          <p:cNvSpPr txBox="1"/>
          <p:nvPr/>
        </p:nvSpPr>
        <p:spPr>
          <a:xfrm>
            <a:off x="7279842" y="4493268"/>
            <a:ext cx="340158" cy="461665"/>
          </a:xfrm>
          <a:prstGeom prst="rect">
            <a:avLst/>
          </a:prstGeom>
          <a:noFill/>
        </p:spPr>
        <p:txBody>
          <a:bodyPr wrap="none" rtlCol="0">
            <a:spAutoFit/>
          </a:bodyPr>
          <a:lstStyle/>
          <a:p>
            <a:r>
              <a:rPr lang="en-US" sz="2400" dirty="0" smtClean="0"/>
              <a:t>7</a:t>
            </a:r>
            <a:endParaRPr lang="en-US" sz="2400" dirty="0"/>
          </a:p>
        </p:txBody>
      </p:sp>
      <p:sp>
        <p:nvSpPr>
          <p:cNvPr id="119" name="TextBox 118"/>
          <p:cNvSpPr txBox="1"/>
          <p:nvPr/>
        </p:nvSpPr>
        <p:spPr>
          <a:xfrm>
            <a:off x="7279842" y="5115146"/>
            <a:ext cx="340158" cy="461665"/>
          </a:xfrm>
          <a:prstGeom prst="rect">
            <a:avLst/>
          </a:prstGeom>
          <a:noFill/>
        </p:spPr>
        <p:txBody>
          <a:bodyPr wrap="none" rtlCol="0">
            <a:spAutoFit/>
          </a:bodyPr>
          <a:lstStyle/>
          <a:p>
            <a:r>
              <a:rPr lang="en-US" sz="2400" dirty="0" smtClean="0"/>
              <a:t>9</a:t>
            </a:r>
            <a:endParaRPr lang="en-US" sz="2400" dirty="0"/>
          </a:p>
        </p:txBody>
      </p:sp>
      <p:pic>
        <p:nvPicPr>
          <p:cNvPr id="78" name="Picture 77" descr="TP_tmp.png"/>
          <p:cNvPicPr>
            <a:picLocks noChangeAspect="1"/>
          </p:cNvPicPr>
          <p:nvPr>
            <p:custDataLst>
              <p:tags r:id="rId1"/>
            </p:custDataLst>
          </p:nvPr>
        </p:nvPicPr>
        <p:blipFill>
          <a:blip r:embed="rId3" cstate="print"/>
          <a:stretch>
            <a:fillRect/>
          </a:stretch>
        </p:blipFill>
        <p:spPr bwMode="auto">
          <a:xfrm>
            <a:off x="515647" y="5917948"/>
            <a:ext cx="8329590" cy="381078"/>
          </a:xfrm>
          <a:prstGeom prst="rect">
            <a:avLst/>
          </a:prstGeom>
          <a:noFill/>
          <a:ln/>
          <a:effectLst/>
        </p:spPr>
      </p:pic>
      <p:pic>
        <p:nvPicPr>
          <p:cNvPr id="22529" name="Picture 1"/>
          <p:cNvPicPr>
            <a:picLocks noChangeAspect="1" noChangeArrowheads="1"/>
          </p:cNvPicPr>
          <p:nvPr/>
        </p:nvPicPr>
        <p:blipFill>
          <a:blip r:embed="rId4" cstate="print"/>
          <a:srcRect/>
          <a:stretch>
            <a:fillRect/>
          </a:stretch>
        </p:blipFill>
        <p:spPr bwMode="auto">
          <a:xfrm>
            <a:off x="5181600" y="3276600"/>
            <a:ext cx="3520289" cy="223461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wipe(down)">
                                      <p:cBhvr>
                                        <p:cTn id="10" dur="500"/>
                                        <p:tgtEl>
                                          <p:spTgt spid="6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wipe(down)">
                                      <p:cBhvr>
                                        <p:cTn id="13" dur="500"/>
                                        <p:tgtEl>
                                          <p:spTgt spid="7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wipe(down)">
                                      <p:cBhvr>
                                        <p:cTn id="16" dur="500"/>
                                        <p:tgtEl>
                                          <p:spTgt spid="7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wipe(down)">
                                      <p:cBhvr>
                                        <p:cTn id="19" dur="500"/>
                                        <p:tgtEl>
                                          <p:spTgt spid="7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down)">
                                      <p:cBhvr>
                                        <p:cTn id="25" dur="500"/>
                                        <p:tgtEl>
                                          <p:spTgt spid="7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down)">
                                      <p:cBhvr>
                                        <p:cTn id="28" dur="5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mph" presetSubtype="2" fill="hold" nodeType="clickEffect">
                                  <p:stCondLst>
                                    <p:cond delay="0"/>
                                  </p:stCondLst>
                                  <p:childTnLst>
                                    <p:animClr clrSpc="rgb">
                                      <p:cBhvr>
                                        <p:cTn id="32" dur="2000" fill="hold"/>
                                        <p:tgtEl>
                                          <p:spTgt spid="21"/>
                                        </p:tgtEl>
                                        <p:attrNameLst>
                                          <p:attrName>stroke.color</p:attrName>
                                        </p:attrNameLst>
                                      </p:cBhvr>
                                      <p:to>
                                        <a:srgbClr val="FFFF00"/>
                                      </p:to>
                                    </p:animClr>
                                    <p:set>
                                      <p:cBhvr>
                                        <p:cTn id="33" dur="2000" fill="hold"/>
                                        <p:tgtEl>
                                          <p:spTgt spid="21"/>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p:cBhvr>
                                        <p:cTn id="37" dur="2000" fill="hold"/>
                                        <p:tgtEl>
                                          <p:spTgt spid="21"/>
                                        </p:tgtEl>
                                        <p:attrNameLst>
                                          <p:attrName>stroke.color</p:attrName>
                                        </p:attrNameLst>
                                      </p:cBhvr>
                                      <p:to>
                                        <a:srgbClr val="0000CC"/>
                                      </p:to>
                                    </p:animClr>
                                    <p:set>
                                      <p:cBhvr>
                                        <p:cTn id="38" dur="2000" fill="hold"/>
                                        <p:tgtEl>
                                          <p:spTgt spid="21"/>
                                        </p:tgtEl>
                                        <p:attrNameLst>
                                          <p:attrName>stroke.on</p:attrName>
                                        </p:attrNameLst>
                                      </p:cBhvr>
                                      <p:to>
                                        <p:strVal val="true"/>
                                      </p:to>
                                    </p:se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wipe(down)">
                                      <p:cBhvr>
                                        <p:cTn id="42" dur="500"/>
                                        <p:tgtEl>
                                          <p:spTgt spid="8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down)">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7" presetClass="emph" presetSubtype="2" fill="hold" nodeType="clickEffect">
                                  <p:stCondLst>
                                    <p:cond delay="0"/>
                                  </p:stCondLst>
                                  <p:childTnLst>
                                    <p:animClr clrSpc="rgb">
                                      <p:cBhvr>
                                        <p:cTn id="49" dur="2000" fill="hold"/>
                                        <p:tgtEl>
                                          <p:spTgt spid="24"/>
                                        </p:tgtEl>
                                        <p:attrNameLst>
                                          <p:attrName>stroke.color</p:attrName>
                                        </p:attrNameLst>
                                      </p:cBhvr>
                                      <p:to>
                                        <a:srgbClr val="0000CC"/>
                                      </p:to>
                                    </p:animClr>
                                    <p:set>
                                      <p:cBhvr>
                                        <p:cTn id="50" dur="2000" fill="hold"/>
                                        <p:tgtEl>
                                          <p:spTgt spid="24"/>
                                        </p:tgtEl>
                                        <p:attrNameLst>
                                          <p:attrName>stroke.on</p:attrName>
                                        </p:attrNameLst>
                                      </p:cBhvr>
                                      <p:to>
                                        <p:strVal val="true"/>
                                      </p:to>
                                    </p:set>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down)">
                                      <p:cBhvr>
                                        <p:cTn id="57" dur="500"/>
                                        <p:tgtEl>
                                          <p:spTgt spid="83"/>
                                        </p:tgtEl>
                                      </p:cBhvr>
                                    </p:animEffect>
                                  </p:childTnLst>
                                </p:cTn>
                              </p:par>
                            </p:childTnLst>
                          </p:cTn>
                        </p:par>
                      </p:childTnLst>
                    </p:cTn>
                  </p:par>
                  <p:par>
                    <p:cTn id="58" fill="hold">
                      <p:stCondLst>
                        <p:cond delay="indefinite"/>
                      </p:stCondLst>
                      <p:childTnLst>
                        <p:par>
                          <p:cTn id="59" fill="hold">
                            <p:stCondLst>
                              <p:cond delay="0"/>
                            </p:stCondLst>
                            <p:childTnLst>
                              <p:par>
                                <p:cTn id="60" presetID="7" presetClass="emph" presetSubtype="2" fill="hold" nodeType="clickEffect">
                                  <p:stCondLst>
                                    <p:cond delay="0"/>
                                  </p:stCondLst>
                                  <p:childTnLst>
                                    <p:animClr clrSpc="rgb">
                                      <p:cBhvr>
                                        <p:cTn id="61" dur="2000" fill="hold"/>
                                        <p:tgtEl>
                                          <p:spTgt spid="25"/>
                                        </p:tgtEl>
                                        <p:attrNameLst>
                                          <p:attrName>stroke.color</p:attrName>
                                        </p:attrNameLst>
                                      </p:cBhvr>
                                      <p:to>
                                        <a:schemeClr val="accent2"/>
                                      </p:to>
                                    </p:animClr>
                                    <p:set>
                                      <p:cBhvr>
                                        <p:cTn id="62" dur="2000" fill="hold"/>
                                        <p:tgtEl>
                                          <p:spTgt spid="25"/>
                                        </p:tgtEl>
                                        <p:attrNameLst>
                                          <p:attrName>stroke.on</p:attrName>
                                        </p:attrNameLst>
                                      </p:cBhvr>
                                      <p:to>
                                        <p:strVal val="true"/>
                                      </p:to>
                                    </p:set>
                                  </p:childTnLst>
                                </p:cTn>
                              </p:par>
                            </p:childTnLst>
                          </p:cTn>
                        </p:par>
                        <p:par>
                          <p:cTn id="63" fill="hold">
                            <p:stCondLst>
                              <p:cond delay="2000"/>
                            </p:stCondLst>
                            <p:childTnLst>
                              <p:par>
                                <p:cTn id="64" presetID="22" presetClass="entr" presetSubtype="4" fill="hold" grpId="0" nodeType="after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wipe(down)">
                                      <p:cBhvr>
                                        <p:cTn id="66" dur="500"/>
                                        <p:tgtEl>
                                          <p:spTgt spid="8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childTnLst>
                    </p:cTn>
                  </p:par>
                  <p:par>
                    <p:cTn id="70" fill="hold">
                      <p:stCondLst>
                        <p:cond delay="indefinite"/>
                      </p:stCondLst>
                      <p:childTnLst>
                        <p:par>
                          <p:cTn id="71" fill="hold">
                            <p:stCondLst>
                              <p:cond delay="0"/>
                            </p:stCondLst>
                            <p:childTnLst>
                              <p:par>
                                <p:cTn id="72" presetID="7" presetClass="emph" presetSubtype="2" fill="hold" nodeType="clickEffect">
                                  <p:stCondLst>
                                    <p:cond delay="0"/>
                                  </p:stCondLst>
                                  <p:childTnLst>
                                    <p:animClr clrSpc="rgb">
                                      <p:cBhvr>
                                        <p:cTn id="73" dur="2000" fill="hold"/>
                                        <p:tgtEl>
                                          <p:spTgt spid="26"/>
                                        </p:tgtEl>
                                        <p:attrNameLst>
                                          <p:attrName>stroke.color</p:attrName>
                                        </p:attrNameLst>
                                      </p:cBhvr>
                                      <p:to>
                                        <a:schemeClr val="accent2"/>
                                      </p:to>
                                    </p:animClr>
                                    <p:set>
                                      <p:cBhvr>
                                        <p:cTn id="74" dur="2000" fill="hold"/>
                                        <p:tgtEl>
                                          <p:spTgt spid="26"/>
                                        </p:tgtEl>
                                        <p:attrNameLst>
                                          <p:attrName>stroke.on</p:attrName>
                                        </p:attrNameLst>
                                      </p:cBhvr>
                                      <p:to>
                                        <p:strVal val="true"/>
                                      </p:to>
                                    </p:set>
                                  </p:childTnLst>
                                </p:cTn>
                              </p:par>
                            </p:childTnLst>
                          </p:cTn>
                        </p:par>
                        <p:par>
                          <p:cTn id="75" fill="hold">
                            <p:stCondLst>
                              <p:cond delay="2000"/>
                            </p:stCondLst>
                            <p:childTnLst>
                              <p:par>
                                <p:cTn id="76" presetID="22" presetClass="entr" presetSubtype="4"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wipe(down)">
                                      <p:cBhvr>
                                        <p:cTn id="78" dur="500"/>
                                        <p:tgtEl>
                                          <p:spTgt spid="86"/>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down)">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7" presetClass="emph" presetSubtype="2" fill="hold" nodeType="clickEffect">
                                  <p:stCondLst>
                                    <p:cond delay="0"/>
                                  </p:stCondLst>
                                  <p:childTnLst>
                                    <p:animClr clrSpc="rgb">
                                      <p:cBhvr>
                                        <p:cTn id="85" dur="2000" fill="hold"/>
                                        <p:tgtEl>
                                          <p:spTgt spid="27"/>
                                        </p:tgtEl>
                                        <p:attrNameLst>
                                          <p:attrName>stroke.color</p:attrName>
                                        </p:attrNameLst>
                                      </p:cBhvr>
                                      <p:to>
                                        <a:srgbClr val="0000CC"/>
                                      </p:to>
                                    </p:animClr>
                                    <p:set>
                                      <p:cBhvr>
                                        <p:cTn id="86" dur="2000" fill="hold"/>
                                        <p:tgtEl>
                                          <p:spTgt spid="27"/>
                                        </p:tgtEl>
                                        <p:attrNameLst>
                                          <p:attrName>stroke.on</p:attrName>
                                        </p:attrNameLst>
                                      </p:cBhvr>
                                      <p:to>
                                        <p:strVal val="true"/>
                                      </p:to>
                                    </p:set>
                                  </p:childTnLst>
                                </p:cTn>
                              </p:par>
                            </p:childTnLst>
                          </p:cTn>
                        </p:par>
                        <p:par>
                          <p:cTn id="87" fill="hold">
                            <p:stCondLst>
                              <p:cond delay="2000"/>
                            </p:stCondLst>
                            <p:childTnLst>
                              <p:par>
                                <p:cTn id="88" presetID="22" presetClass="entr" presetSubtype="4" fill="hold" grpId="0" nodeType="after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wipe(down)">
                                      <p:cBhvr>
                                        <p:cTn id="90" dur="500"/>
                                        <p:tgtEl>
                                          <p:spTgt spid="88"/>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wipe(down)">
                                      <p:cBhvr>
                                        <p:cTn id="93" dur="500"/>
                                        <p:tgtEl>
                                          <p:spTgt spid="89"/>
                                        </p:tgtEl>
                                      </p:cBhvr>
                                    </p:animEffect>
                                  </p:childTnLst>
                                </p:cTn>
                              </p:par>
                            </p:childTnLst>
                          </p:cTn>
                        </p:par>
                      </p:childTnLst>
                    </p:cTn>
                  </p:par>
                  <p:par>
                    <p:cTn id="94" fill="hold">
                      <p:stCondLst>
                        <p:cond delay="indefinite"/>
                      </p:stCondLst>
                      <p:childTnLst>
                        <p:par>
                          <p:cTn id="95" fill="hold">
                            <p:stCondLst>
                              <p:cond delay="0"/>
                            </p:stCondLst>
                            <p:childTnLst>
                              <p:par>
                                <p:cTn id="96" presetID="7" presetClass="emph" presetSubtype="2" fill="hold" nodeType="clickEffect">
                                  <p:stCondLst>
                                    <p:cond delay="0"/>
                                  </p:stCondLst>
                                  <p:childTnLst>
                                    <p:animClr clrSpc="rgb">
                                      <p:cBhvr>
                                        <p:cTn id="97" dur="2000" fill="hold"/>
                                        <p:tgtEl>
                                          <p:spTgt spid="31"/>
                                        </p:tgtEl>
                                        <p:attrNameLst>
                                          <p:attrName>stroke.color</p:attrName>
                                        </p:attrNameLst>
                                      </p:cBhvr>
                                      <p:to>
                                        <a:schemeClr val="accent2"/>
                                      </p:to>
                                    </p:animClr>
                                    <p:set>
                                      <p:cBhvr>
                                        <p:cTn id="98" dur="2000" fill="hold"/>
                                        <p:tgtEl>
                                          <p:spTgt spid="31"/>
                                        </p:tgtEl>
                                        <p:attrNameLst>
                                          <p:attrName>stroke.on</p:attrName>
                                        </p:attrNameLst>
                                      </p:cBhvr>
                                      <p:to>
                                        <p:strVal val="true"/>
                                      </p:to>
                                    </p:set>
                                  </p:childTnLst>
                                </p:cTn>
                              </p:par>
                            </p:childTnLst>
                          </p:cTn>
                        </p:par>
                        <p:par>
                          <p:cTn id="99" fill="hold">
                            <p:stCondLst>
                              <p:cond delay="2000"/>
                            </p:stCondLst>
                            <p:childTnLst>
                              <p:par>
                                <p:cTn id="100" presetID="22" presetClass="entr" presetSubtype="4" fill="hold" grpId="0"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down)">
                                      <p:cBhvr>
                                        <p:cTn id="102" dur="500"/>
                                        <p:tgtEl>
                                          <p:spTgt spid="90"/>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wipe(down)">
                                      <p:cBhvr>
                                        <p:cTn id="105" dur="500"/>
                                        <p:tgtEl>
                                          <p:spTgt spid="91"/>
                                        </p:tgtEl>
                                      </p:cBhvr>
                                    </p:animEffect>
                                  </p:childTnLst>
                                </p:cTn>
                              </p:par>
                            </p:childTnLst>
                          </p:cTn>
                        </p:par>
                      </p:childTnLst>
                    </p:cTn>
                  </p:par>
                  <p:par>
                    <p:cTn id="106" fill="hold">
                      <p:stCondLst>
                        <p:cond delay="indefinite"/>
                      </p:stCondLst>
                      <p:childTnLst>
                        <p:par>
                          <p:cTn id="107" fill="hold">
                            <p:stCondLst>
                              <p:cond delay="0"/>
                            </p:stCondLst>
                            <p:childTnLst>
                              <p:par>
                                <p:cTn id="108" presetID="7" presetClass="emph" presetSubtype="2" fill="hold" nodeType="clickEffect">
                                  <p:stCondLst>
                                    <p:cond delay="0"/>
                                  </p:stCondLst>
                                  <p:childTnLst>
                                    <p:animClr clrSpc="rgb">
                                      <p:cBhvr>
                                        <p:cTn id="109" dur="2000" fill="hold"/>
                                        <p:tgtEl>
                                          <p:spTgt spid="32"/>
                                        </p:tgtEl>
                                        <p:attrNameLst>
                                          <p:attrName>stroke.color</p:attrName>
                                        </p:attrNameLst>
                                      </p:cBhvr>
                                      <p:to>
                                        <a:srgbClr val="0000CC"/>
                                      </p:to>
                                    </p:animClr>
                                    <p:set>
                                      <p:cBhvr>
                                        <p:cTn id="110" dur="2000" fill="hold"/>
                                        <p:tgtEl>
                                          <p:spTgt spid="32"/>
                                        </p:tgtEl>
                                        <p:attrNameLst>
                                          <p:attrName>stroke.on</p:attrName>
                                        </p:attrNameLst>
                                      </p:cBhvr>
                                      <p:to>
                                        <p:strVal val="true"/>
                                      </p:to>
                                    </p:set>
                                  </p:childTnLst>
                                </p:cTn>
                              </p:par>
                              <p:par>
                                <p:cTn id="111" presetID="22" presetClass="entr" presetSubtype="4" fill="hold" grpId="0" nodeType="withEffect">
                                  <p:stCondLst>
                                    <p:cond delay="0"/>
                                  </p:stCondLst>
                                  <p:childTnLst>
                                    <p:set>
                                      <p:cBhvr>
                                        <p:cTn id="112" dur="1" fill="hold">
                                          <p:stCondLst>
                                            <p:cond delay="0"/>
                                          </p:stCondLst>
                                        </p:cTn>
                                        <p:tgtEl>
                                          <p:spTgt spid="92"/>
                                        </p:tgtEl>
                                        <p:attrNameLst>
                                          <p:attrName>style.visibility</p:attrName>
                                        </p:attrNameLst>
                                      </p:cBhvr>
                                      <p:to>
                                        <p:strVal val="visible"/>
                                      </p:to>
                                    </p:set>
                                    <p:animEffect transition="in" filter="wipe(down)">
                                      <p:cBhvr>
                                        <p:cTn id="113" dur="500"/>
                                        <p:tgtEl>
                                          <p:spTgt spid="92"/>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93"/>
                                        </p:tgtEl>
                                        <p:attrNameLst>
                                          <p:attrName>style.visibility</p:attrName>
                                        </p:attrNameLst>
                                      </p:cBhvr>
                                      <p:to>
                                        <p:strVal val="visible"/>
                                      </p:to>
                                    </p:set>
                                    <p:animEffect transition="in" filter="wipe(down)">
                                      <p:cBhvr>
                                        <p:cTn id="116" dur="500"/>
                                        <p:tgtEl>
                                          <p:spTgt spid="93"/>
                                        </p:tgtEl>
                                      </p:cBhvr>
                                    </p:animEffect>
                                  </p:childTnLst>
                                </p:cTn>
                              </p:par>
                            </p:childTnLst>
                          </p:cTn>
                        </p:par>
                      </p:childTnLst>
                    </p:cTn>
                  </p:par>
                  <p:par>
                    <p:cTn id="117" fill="hold">
                      <p:stCondLst>
                        <p:cond delay="indefinite"/>
                      </p:stCondLst>
                      <p:childTnLst>
                        <p:par>
                          <p:cTn id="118" fill="hold">
                            <p:stCondLst>
                              <p:cond delay="0"/>
                            </p:stCondLst>
                            <p:childTnLst>
                              <p:par>
                                <p:cTn id="119" presetID="7" presetClass="emph" presetSubtype="2" fill="hold" nodeType="clickEffect">
                                  <p:stCondLst>
                                    <p:cond delay="0"/>
                                  </p:stCondLst>
                                  <p:childTnLst>
                                    <p:animClr clrSpc="rgb">
                                      <p:cBhvr>
                                        <p:cTn id="120" dur="2000" fill="hold"/>
                                        <p:tgtEl>
                                          <p:spTgt spid="33"/>
                                        </p:tgtEl>
                                        <p:attrNameLst>
                                          <p:attrName>stroke.color</p:attrName>
                                        </p:attrNameLst>
                                      </p:cBhvr>
                                      <p:to>
                                        <a:srgbClr val="0000CC"/>
                                      </p:to>
                                    </p:animClr>
                                    <p:set>
                                      <p:cBhvr>
                                        <p:cTn id="121" dur="2000" fill="hold"/>
                                        <p:tgtEl>
                                          <p:spTgt spid="33"/>
                                        </p:tgtEl>
                                        <p:attrNameLst>
                                          <p:attrName>stroke.on</p:attrName>
                                        </p:attrNameLst>
                                      </p:cBhvr>
                                      <p:to>
                                        <p:strVal val="true"/>
                                      </p:to>
                                    </p:set>
                                  </p:childTnLst>
                                </p:cTn>
                              </p:par>
                              <p:par>
                                <p:cTn id="122" presetID="22" presetClass="entr" presetSubtype="4" fill="hold" grpId="0" nodeType="withEffect">
                                  <p:stCondLst>
                                    <p:cond delay="0"/>
                                  </p:stCondLst>
                                  <p:childTnLst>
                                    <p:set>
                                      <p:cBhvr>
                                        <p:cTn id="123" dur="1" fill="hold">
                                          <p:stCondLst>
                                            <p:cond delay="0"/>
                                          </p:stCondLst>
                                        </p:cTn>
                                        <p:tgtEl>
                                          <p:spTgt spid="94"/>
                                        </p:tgtEl>
                                        <p:attrNameLst>
                                          <p:attrName>style.visibility</p:attrName>
                                        </p:attrNameLst>
                                      </p:cBhvr>
                                      <p:to>
                                        <p:strVal val="visible"/>
                                      </p:to>
                                    </p:set>
                                    <p:animEffect transition="in" filter="wipe(down)">
                                      <p:cBhvr>
                                        <p:cTn id="124" dur="500"/>
                                        <p:tgtEl>
                                          <p:spTgt spid="94"/>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95"/>
                                        </p:tgtEl>
                                        <p:attrNameLst>
                                          <p:attrName>style.visibility</p:attrName>
                                        </p:attrNameLst>
                                      </p:cBhvr>
                                      <p:to>
                                        <p:strVal val="visible"/>
                                      </p:to>
                                    </p:set>
                                    <p:animEffect transition="in" filter="wipe(down)">
                                      <p:cBhvr>
                                        <p:cTn id="127" dur="500"/>
                                        <p:tgtEl>
                                          <p:spTgt spid="95"/>
                                        </p:tgtEl>
                                      </p:cBhvr>
                                    </p:animEffect>
                                  </p:childTnLst>
                                </p:cTn>
                              </p:par>
                            </p:childTnLst>
                          </p:cTn>
                        </p:par>
                      </p:childTnLst>
                    </p:cTn>
                  </p:par>
                  <p:par>
                    <p:cTn id="128" fill="hold">
                      <p:stCondLst>
                        <p:cond delay="indefinite"/>
                      </p:stCondLst>
                      <p:childTnLst>
                        <p:par>
                          <p:cTn id="129" fill="hold">
                            <p:stCondLst>
                              <p:cond delay="0"/>
                            </p:stCondLst>
                            <p:childTnLst>
                              <p:par>
                                <p:cTn id="130" presetID="7" presetClass="emph" presetSubtype="2" fill="hold" nodeType="clickEffect">
                                  <p:stCondLst>
                                    <p:cond delay="0"/>
                                  </p:stCondLst>
                                  <p:childTnLst>
                                    <p:animClr clrSpc="rgb">
                                      <p:cBhvr>
                                        <p:cTn id="131" dur="2000" fill="hold"/>
                                        <p:tgtEl>
                                          <p:spTgt spid="35"/>
                                        </p:tgtEl>
                                        <p:attrNameLst>
                                          <p:attrName>stroke.color</p:attrName>
                                        </p:attrNameLst>
                                      </p:cBhvr>
                                      <p:to>
                                        <a:srgbClr val="0000CC"/>
                                      </p:to>
                                    </p:animClr>
                                    <p:set>
                                      <p:cBhvr>
                                        <p:cTn id="132" dur="2000" fill="hold"/>
                                        <p:tgtEl>
                                          <p:spTgt spid="35"/>
                                        </p:tgtEl>
                                        <p:attrNameLst>
                                          <p:attrName>stroke.on</p:attrName>
                                        </p:attrNameLst>
                                      </p:cBhvr>
                                      <p:to>
                                        <p:strVal val="true"/>
                                      </p:to>
                                    </p:set>
                                  </p:childTnLst>
                                </p:cTn>
                              </p:par>
                              <p:par>
                                <p:cTn id="133" presetID="22" presetClass="entr" presetSubtype="4" fill="hold" grpId="0" nodeType="with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wipe(down)">
                                      <p:cBhvr>
                                        <p:cTn id="135" dur="500"/>
                                        <p:tgtEl>
                                          <p:spTgt spid="96"/>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97"/>
                                        </p:tgtEl>
                                        <p:attrNameLst>
                                          <p:attrName>style.visibility</p:attrName>
                                        </p:attrNameLst>
                                      </p:cBhvr>
                                      <p:to>
                                        <p:strVal val="visible"/>
                                      </p:to>
                                    </p:set>
                                    <p:animEffect transition="in" filter="wipe(down)">
                                      <p:cBhvr>
                                        <p:cTn id="138" dur="500"/>
                                        <p:tgtEl>
                                          <p:spTgt spid="97"/>
                                        </p:tgtEl>
                                      </p:cBhvr>
                                    </p:animEffect>
                                  </p:childTnLst>
                                </p:cTn>
                              </p:par>
                            </p:childTnLst>
                          </p:cTn>
                        </p:par>
                      </p:childTnLst>
                    </p:cTn>
                  </p:par>
                  <p:par>
                    <p:cTn id="139" fill="hold">
                      <p:stCondLst>
                        <p:cond delay="indefinite"/>
                      </p:stCondLst>
                      <p:childTnLst>
                        <p:par>
                          <p:cTn id="140" fill="hold">
                            <p:stCondLst>
                              <p:cond delay="0"/>
                            </p:stCondLst>
                            <p:childTnLst>
                              <p:par>
                                <p:cTn id="141" presetID="7" presetClass="emph" presetSubtype="2" fill="hold" nodeType="clickEffect">
                                  <p:stCondLst>
                                    <p:cond delay="0"/>
                                  </p:stCondLst>
                                  <p:childTnLst>
                                    <p:animClr clrSpc="rgb">
                                      <p:cBhvr>
                                        <p:cTn id="142" dur="2000" fill="hold"/>
                                        <p:tgtEl>
                                          <p:spTgt spid="37"/>
                                        </p:tgtEl>
                                        <p:attrNameLst>
                                          <p:attrName>stroke.color</p:attrName>
                                        </p:attrNameLst>
                                      </p:cBhvr>
                                      <p:to>
                                        <a:srgbClr val="0000CC"/>
                                      </p:to>
                                    </p:animClr>
                                    <p:set>
                                      <p:cBhvr>
                                        <p:cTn id="143" dur="2000" fill="hold"/>
                                        <p:tgtEl>
                                          <p:spTgt spid="37"/>
                                        </p:tgtEl>
                                        <p:attrNameLst>
                                          <p:attrName>stroke.on</p:attrName>
                                        </p:attrNameLst>
                                      </p:cBhvr>
                                      <p:to>
                                        <p:strVal val="true"/>
                                      </p:to>
                                    </p:set>
                                  </p:childTnLst>
                                </p:cTn>
                              </p:par>
                              <p:par>
                                <p:cTn id="144" presetID="22" presetClass="entr" presetSubtype="4" fill="hold" grpId="0" nodeType="withEffect">
                                  <p:stCondLst>
                                    <p:cond delay="0"/>
                                  </p:stCondLst>
                                  <p:childTnLst>
                                    <p:set>
                                      <p:cBhvr>
                                        <p:cTn id="145" dur="1" fill="hold">
                                          <p:stCondLst>
                                            <p:cond delay="0"/>
                                          </p:stCondLst>
                                        </p:cTn>
                                        <p:tgtEl>
                                          <p:spTgt spid="99"/>
                                        </p:tgtEl>
                                        <p:attrNameLst>
                                          <p:attrName>style.visibility</p:attrName>
                                        </p:attrNameLst>
                                      </p:cBhvr>
                                      <p:to>
                                        <p:strVal val="visible"/>
                                      </p:to>
                                    </p:set>
                                    <p:animEffect transition="in" filter="wipe(down)">
                                      <p:cBhvr>
                                        <p:cTn id="146" dur="500"/>
                                        <p:tgtEl>
                                          <p:spTgt spid="99"/>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wipe(down)">
                                      <p:cBhvr>
                                        <p:cTn id="149" dur="500"/>
                                        <p:tgtEl>
                                          <p:spTgt spid="100"/>
                                        </p:tgtEl>
                                      </p:cBhvr>
                                    </p:animEffect>
                                  </p:childTnLst>
                                </p:cTn>
                              </p:par>
                            </p:childTnLst>
                          </p:cTn>
                        </p:par>
                      </p:childTnLst>
                    </p:cTn>
                  </p:par>
                  <p:par>
                    <p:cTn id="150" fill="hold">
                      <p:stCondLst>
                        <p:cond delay="indefinite"/>
                      </p:stCondLst>
                      <p:childTnLst>
                        <p:par>
                          <p:cTn id="151" fill="hold">
                            <p:stCondLst>
                              <p:cond delay="0"/>
                            </p:stCondLst>
                            <p:childTnLst>
                              <p:par>
                                <p:cTn id="152" presetID="7" presetClass="emph" presetSubtype="2" fill="hold" nodeType="clickEffect">
                                  <p:stCondLst>
                                    <p:cond delay="0"/>
                                  </p:stCondLst>
                                  <p:childTnLst>
                                    <p:animClr clrSpc="rgb">
                                      <p:cBhvr>
                                        <p:cTn id="153" dur="2000" fill="hold"/>
                                        <p:tgtEl>
                                          <p:spTgt spid="38"/>
                                        </p:tgtEl>
                                        <p:attrNameLst>
                                          <p:attrName>stroke.color</p:attrName>
                                        </p:attrNameLst>
                                      </p:cBhvr>
                                      <p:to>
                                        <a:schemeClr val="accent2"/>
                                      </p:to>
                                    </p:animClr>
                                    <p:set>
                                      <p:cBhvr>
                                        <p:cTn id="154" dur="2000" fill="hold"/>
                                        <p:tgtEl>
                                          <p:spTgt spid="38"/>
                                        </p:tgtEl>
                                        <p:attrNameLst>
                                          <p:attrName>stroke.on</p:attrName>
                                        </p:attrNameLst>
                                      </p:cBhvr>
                                      <p:to>
                                        <p:strVal val="true"/>
                                      </p:to>
                                    </p:set>
                                  </p:childTnLst>
                                </p:cTn>
                              </p:par>
                              <p:par>
                                <p:cTn id="155" presetID="22" presetClass="entr" presetSubtype="4" fill="hold" grpId="0" nodeType="withEffect">
                                  <p:stCondLst>
                                    <p:cond delay="0"/>
                                  </p:stCondLst>
                                  <p:childTnLst>
                                    <p:set>
                                      <p:cBhvr>
                                        <p:cTn id="156" dur="1" fill="hold">
                                          <p:stCondLst>
                                            <p:cond delay="0"/>
                                          </p:stCondLst>
                                        </p:cTn>
                                        <p:tgtEl>
                                          <p:spTgt spid="101"/>
                                        </p:tgtEl>
                                        <p:attrNameLst>
                                          <p:attrName>style.visibility</p:attrName>
                                        </p:attrNameLst>
                                      </p:cBhvr>
                                      <p:to>
                                        <p:strVal val="visible"/>
                                      </p:to>
                                    </p:set>
                                    <p:animEffect transition="in" filter="wipe(down)">
                                      <p:cBhvr>
                                        <p:cTn id="157" dur="500"/>
                                        <p:tgtEl>
                                          <p:spTgt spid="101"/>
                                        </p:tgtEl>
                                      </p:cBhvr>
                                    </p:animEffect>
                                  </p:childTnLst>
                                </p:cTn>
                              </p:par>
                              <p:par>
                                <p:cTn id="158" presetID="22" presetClass="entr" presetSubtype="4" fill="hold" grpId="0" nodeType="withEffect">
                                  <p:stCondLst>
                                    <p:cond delay="0"/>
                                  </p:stCondLst>
                                  <p:childTnLst>
                                    <p:set>
                                      <p:cBhvr>
                                        <p:cTn id="159" dur="1" fill="hold">
                                          <p:stCondLst>
                                            <p:cond delay="0"/>
                                          </p:stCondLst>
                                        </p:cTn>
                                        <p:tgtEl>
                                          <p:spTgt spid="102"/>
                                        </p:tgtEl>
                                        <p:attrNameLst>
                                          <p:attrName>style.visibility</p:attrName>
                                        </p:attrNameLst>
                                      </p:cBhvr>
                                      <p:to>
                                        <p:strVal val="visible"/>
                                      </p:to>
                                    </p:set>
                                    <p:animEffect transition="in" filter="wipe(down)">
                                      <p:cBhvr>
                                        <p:cTn id="160" dur="500"/>
                                        <p:tgtEl>
                                          <p:spTgt spid="102"/>
                                        </p:tgtEl>
                                      </p:cBhvr>
                                    </p:animEffect>
                                  </p:childTnLst>
                                </p:cTn>
                              </p:par>
                            </p:childTnLst>
                          </p:cTn>
                        </p:par>
                      </p:childTnLst>
                    </p:cTn>
                  </p:par>
                  <p:par>
                    <p:cTn id="161" fill="hold">
                      <p:stCondLst>
                        <p:cond delay="indefinite"/>
                      </p:stCondLst>
                      <p:childTnLst>
                        <p:par>
                          <p:cTn id="162" fill="hold">
                            <p:stCondLst>
                              <p:cond delay="0"/>
                            </p:stCondLst>
                            <p:childTnLst>
                              <p:par>
                                <p:cTn id="163" presetID="7" presetClass="emph" presetSubtype="2" fill="hold" nodeType="clickEffect">
                                  <p:stCondLst>
                                    <p:cond delay="0"/>
                                  </p:stCondLst>
                                  <p:childTnLst>
                                    <p:animClr clrSpc="rgb">
                                      <p:cBhvr>
                                        <p:cTn id="164" dur="2000" fill="hold"/>
                                        <p:tgtEl>
                                          <p:spTgt spid="41"/>
                                        </p:tgtEl>
                                        <p:attrNameLst>
                                          <p:attrName>stroke.color</p:attrName>
                                        </p:attrNameLst>
                                      </p:cBhvr>
                                      <p:to>
                                        <a:schemeClr val="accent2"/>
                                      </p:to>
                                    </p:animClr>
                                    <p:set>
                                      <p:cBhvr>
                                        <p:cTn id="165" dur="2000" fill="hold"/>
                                        <p:tgtEl>
                                          <p:spTgt spid="41"/>
                                        </p:tgtEl>
                                        <p:attrNameLst>
                                          <p:attrName>stroke.on</p:attrName>
                                        </p:attrNameLst>
                                      </p:cBhvr>
                                      <p:to>
                                        <p:strVal val="true"/>
                                      </p:to>
                                    </p:set>
                                  </p:childTnLst>
                                </p:cTn>
                              </p:par>
                              <p:par>
                                <p:cTn id="166" presetID="22" presetClass="entr" presetSubtype="4" fill="hold" grpId="0" nodeType="withEffect">
                                  <p:stCondLst>
                                    <p:cond delay="0"/>
                                  </p:stCondLst>
                                  <p:childTnLst>
                                    <p:set>
                                      <p:cBhvr>
                                        <p:cTn id="167" dur="1" fill="hold">
                                          <p:stCondLst>
                                            <p:cond delay="0"/>
                                          </p:stCondLst>
                                        </p:cTn>
                                        <p:tgtEl>
                                          <p:spTgt spid="103"/>
                                        </p:tgtEl>
                                        <p:attrNameLst>
                                          <p:attrName>style.visibility</p:attrName>
                                        </p:attrNameLst>
                                      </p:cBhvr>
                                      <p:to>
                                        <p:strVal val="visible"/>
                                      </p:to>
                                    </p:set>
                                    <p:animEffect transition="in" filter="wipe(down)">
                                      <p:cBhvr>
                                        <p:cTn id="168" dur="500"/>
                                        <p:tgtEl>
                                          <p:spTgt spid="103"/>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104"/>
                                        </p:tgtEl>
                                        <p:attrNameLst>
                                          <p:attrName>style.visibility</p:attrName>
                                        </p:attrNameLst>
                                      </p:cBhvr>
                                      <p:to>
                                        <p:strVal val="visible"/>
                                      </p:to>
                                    </p:set>
                                    <p:animEffect transition="in" filter="wipe(down)">
                                      <p:cBhvr>
                                        <p:cTn id="171" dur="500"/>
                                        <p:tgtEl>
                                          <p:spTgt spid="104"/>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4" fill="hold" grpId="0" nodeType="clickEffect">
                                  <p:stCondLst>
                                    <p:cond delay="0"/>
                                  </p:stCondLst>
                                  <p:childTnLst>
                                    <p:set>
                                      <p:cBhvr>
                                        <p:cTn id="175" dur="1" fill="hold">
                                          <p:stCondLst>
                                            <p:cond delay="0"/>
                                          </p:stCondLst>
                                        </p:cTn>
                                        <p:tgtEl>
                                          <p:spTgt spid="112"/>
                                        </p:tgtEl>
                                        <p:attrNameLst>
                                          <p:attrName>style.visibility</p:attrName>
                                        </p:attrNameLst>
                                      </p:cBhvr>
                                      <p:to>
                                        <p:strVal val="visible"/>
                                      </p:to>
                                    </p:set>
                                    <p:animEffect transition="in" filter="wipe(down)">
                                      <p:cBhvr>
                                        <p:cTn id="176" dur="500"/>
                                        <p:tgtEl>
                                          <p:spTgt spid="112"/>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113"/>
                                        </p:tgtEl>
                                        <p:attrNameLst>
                                          <p:attrName>style.visibility</p:attrName>
                                        </p:attrNameLst>
                                      </p:cBhvr>
                                      <p:to>
                                        <p:strVal val="visible"/>
                                      </p:to>
                                    </p:set>
                                    <p:animEffect transition="in" filter="wipe(down)">
                                      <p:cBhvr>
                                        <p:cTn id="179" dur="500"/>
                                        <p:tgtEl>
                                          <p:spTgt spid="113"/>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114"/>
                                        </p:tgtEl>
                                        <p:attrNameLst>
                                          <p:attrName>style.visibility</p:attrName>
                                        </p:attrNameLst>
                                      </p:cBhvr>
                                      <p:to>
                                        <p:strVal val="visible"/>
                                      </p:to>
                                    </p:set>
                                    <p:animEffect transition="in" filter="wipe(down)">
                                      <p:cBhvr>
                                        <p:cTn id="182" dur="500"/>
                                        <p:tgtEl>
                                          <p:spTgt spid="114"/>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115"/>
                                        </p:tgtEl>
                                        <p:attrNameLst>
                                          <p:attrName>style.visibility</p:attrName>
                                        </p:attrNameLst>
                                      </p:cBhvr>
                                      <p:to>
                                        <p:strVal val="visible"/>
                                      </p:to>
                                    </p:set>
                                    <p:animEffect transition="in" filter="wipe(down)">
                                      <p:cBhvr>
                                        <p:cTn id="185" dur="500"/>
                                        <p:tgtEl>
                                          <p:spTgt spid="115"/>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116"/>
                                        </p:tgtEl>
                                        <p:attrNameLst>
                                          <p:attrName>style.visibility</p:attrName>
                                        </p:attrNameLst>
                                      </p:cBhvr>
                                      <p:to>
                                        <p:strVal val="visible"/>
                                      </p:to>
                                    </p:set>
                                    <p:animEffect transition="in" filter="wipe(down)">
                                      <p:cBhvr>
                                        <p:cTn id="188" dur="500"/>
                                        <p:tgtEl>
                                          <p:spTgt spid="116"/>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117"/>
                                        </p:tgtEl>
                                        <p:attrNameLst>
                                          <p:attrName>style.visibility</p:attrName>
                                        </p:attrNameLst>
                                      </p:cBhvr>
                                      <p:to>
                                        <p:strVal val="visible"/>
                                      </p:to>
                                    </p:set>
                                    <p:animEffect transition="in" filter="wipe(down)">
                                      <p:cBhvr>
                                        <p:cTn id="191" dur="500"/>
                                        <p:tgtEl>
                                          <p:spTgt spid="117"/>
                                        </p:tgtEl>
                                      </p:cBhvr>
                                    </p:animEffect>
                                  </p:childTnLst>
                                </p:cTn>
                              </p:par>
                              <p:par>
                                <p:cTn id="192" presetID="22" presetClass="entr" presetSubtype="4" fill="hold" grpId="0" nodeType="withEffect">
                                  <p:stCondLst>
                                    <p:cond delay="0"/>
                                  </p:stCondLst>
                                  <p:childTnLst>
                                    <p:set>
                                      <p:cBhvr>
                                        <p:cTn id="193" dur="1" fill="hold">
                                          <p:stCondLst>
                                            <p:cond delay="0"/>
                                          </p:stCondLst>
                                        </p:cTn>
                                        <p:tgtEl>
                                          <p:spTgt spid="118"/>
                                        </p:tgtEl>
                                        <p:attrNameLst>
                                          <p:attrName>style.visibility</p:attrName>
                                        </p:attrNameLst>
                                      </p:cBhvr>
                                      <p:to>
                                        <p:strVal val="visible"/>
                                      </p:to>
                                    </p:set>
                                    <p:animEffect transition="in" filter="wipe(down)">
                                      <p:cBhvr>
                                        <p:cTn id="194" dur="500"/>
                                        <p:tgtEl>
                                          <p:spTgt spid="118"/>
                                        </p:tgtEl>
                                      </p:cBhvr>
                                    </p:animEffect>
                                  </p:childTnLst>
                                </p:cTn>
                              </p:par>
                              <p:par>
                                <p:cTn id="195" presetID="22" presetClass="entr" presetSubtype="4" fill="hold" grpId="0" nodeType="withEffect">
                                  <p:stCondLst>
                                    <p:cond delay="0"/>
                                  </p:stCondLst>
                                  <p:childTnLst>
                                    <p:set>
                                      <p:cBhvr>
                                        <p:cTn id="196" dur="1" fill="hold">
                                          <p:stCondLst>
                                            <p:cond delay="0"/>
                                          </p:stCondLst>
                                        </p:cTn>
                                        <p:tgtEl>
                                          <p:spTgt spid="119"/>
                                        </p:tgtEl>
                                        <p:attrNameLst>
                                          <p:attrName>style.visibility</p:attrName>
                                        </p:attrNameLst>
                                      </p:cBhvr>
                                      <p:to>
                                        <p:strVal val="visible"/>
                                      </p:to>
                                    </p:set>
                                    <p:animEffect transition="in" filter="wipe(down)">
                                      <p:cBhvr>
                                        <p:cTn id="197" dur="500"/>
                                        <p:tgtEl>
                                          <p:spTgt spid="119"/>
                                        </p:tgtEl>
                                      </p:cBhvr>
                                    </p:animEffect>
                                  </p:childTnLst>
                                </p:cTn>
                              </p:par>
                            </p:childTnLst>
                          </p:cTn>
                        </p:par>
                      </p:childTnLst>
                    </p:cTn>
                  </p:par>
                  <p:par>
                    <p:cTn id="198" fill="hold">
                      <p:stCondLst>
                        <p:cond delay="indefinite"/>
                      </p:stCondLst>
                      <p:childTnLst>
                        <p:par>
                          <p:cTn id="199" fill="hold">
                            <p:stCondLst>
                              <p:cond delay="0"/>
                            </p:stCondLst>
                            <p:childTnLst>
                              <p:par>
                                <p:cTn id="200" presetID="5" presetClass="entr" presetSubtype="10" fill="hold" nodeType="clickEffect">
                                  <p:stCondLst>
                                    <p:cond delay="0"/>
                                  </p:stCondLst>
                                  <p:childTnLst>
                                    <p:set>
                                      <p:cBhvr>
                                        <p:cTn id="201" dur="1" fill="hold">
                                          <p:stCondLst>
                                            <p:cond delay="0"/>
                                          </p:stCondLst>
                                        </p:cTn>
                                        <p:tgtEl>
                                          <p:spTgt spid="22529"/>
                                        </p:tgtEl>
                                        <p:attrNameLst>
                                          <p:attrName>style.visibility</p:attrName>
                                        </p:attrNameLst>
                                      </p:cBhvr>
                                      <p:to>
                                        <p:strVal val="visible"/>
                                      </p:to>
                                    </p:set>
                                    <p:animEffect transition="in" filter="checkerboard(across)">
                                      <p:cBhvr>
                                        <p:cTn id="202"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74" grpId="0"/>
      <p:bldP spid="75"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12" grpId="0"/>
      <p:bldP spid="113" grpId="0"/>
      <p:bldP spid="114" grpId="0"/>
      <p:bldP spid="115" grpId="0"/>
      <p:bldP spid="116" grpId="0"/>
      <p:bldP spid="117" grpId="0"/>
      <p:bldP spid="118" grpId="0"/>
      <p:bldP spid="1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09600" y="-838200"/>
            <a:ext cx="8169739" cy="5562600"/>
          </a:xfrm>
          <a:prstGeom prst="rect">
            <a:avLst/>
          </a:prstGeom>
          <a:noFill/>
          <a:ln w="9525">
            <a:noFill/>
            <a:miter lim="800000"/>
            <a:headEnd/>
            <a:tailEnd/>
          </a:ln>
          <a:effectLst/>
        </p:spPr>
      </p:pic>
      <p:sp>
        <p:nvSpPr>
          <p:cNvPr id="7" name="Rounded Rectangle 6"/>
          <p:cNvSpPr/>
          <p:nvPr/>
        </p:nvSpPr>
        <p:spPr>
          <a:xfrm>
            <a:off x="762000" y="5105400"/>
            <a:ext cx="766549"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CMP</a:t>
            </a:r>
          </a:p>
          <a:p>
            <a:pPr algn="ctr"/>
            <a:r>
              <a:rPr lang="en-US" dirty="0" smtClean="0"/>
              <a:t>Filter</a:t>
            </a:r>
            <a:endParaRPr lang="en-US" dirty="0"/>
          </a:p>
        </p:txBody>
      </p:sp>
      <p:cxnSp>
        <p:nvCxnSpPr>
          <p:cNvPr id="12" name="Straight Arrow Connector 11"/>
          <p:cNvCxnSpPr/>
          <p:nvPr/>
        </p:nvCxnSpPr>
        <p:spPr>
          <a:xfrm rot="16200000" flipH="1">
            <a:off x="755176" y="4807424"/>
            <a:ext cx="365078" cy="199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234554" y="4840974"/>
            <a:ext cx="406021" cy="1728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p:cNvCxnSpPr>
          <p:nvPr/>
        </p:nvCxnSpPr>
        <p:spPr>
          <a:xfrm rot="16200000" flipH="1">
            <a:off x="1001404" y="5858870"/>
            <a:ext cx="288878" cy="11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066800" y="6072116"/>
            <a:ext cx="188794" cy="191069"/>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ounded Rectangle 20"/>
          <p:cNvSpPr/>
          <p:nvPr/>
        </p:nvSpPr>
        <p:spPr>
          <a:xfrm>
            <a:off x="1665026" y="5105401"/>
            <a:ext cx="773373"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CMP</a:t>
            </a:r>
          </a:p>
          <a:p>
            <a:pPr algn="ctr"/>
            <a:r>
              <a:rPr lang="en-US" dirty="0" smtClean="0"/>
              <a:t>Filter</a:t>
            </a:r>
            <a:endParaRPr lang="en-US" dirty="0"/>
          </a:p>
        </p:txBody>
      </p:sp>
      <p:cxnSp>
        <p:nvCxnSpPr>
          <p:cNvPr id="22" name="Straight Arrow Connector 21"/>
          <p:cNvCxnSpPr/>
          <p:nvPr/>
        </p:nvCxnSpPr>
        <p:spPr>
          <a:xfrm rot="16200000" flipH="1">
            <a:off x="1517176" y="4807425"/>
            <a:ext cx="365078" cy="199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996554" y="4840975"/>
            <a:ext cx="406021" cy="1728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2"/>
          </p:cNvCxnSpPr>
          <p:nvPr/>
        </p:nvCxnSpPr>
        <p:spPr>
          <a:xfrm rot="5400000">
            <a:off x="1911823" y="5850343"/>
            <a:ext cx="275232" cy="45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944806" y="6019800"/>
            <a:ext cx="188794" cy="191069"/>
          </a:xfrm>
          <a:prstGeom prst="ellipse">
            <a:avLst/>
          </a:prstGeom>
          <a:solidFill>
            <a:srgbClr val="0099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Rounded Rectangle 29"/>
          <p:cNvSpPr/>
          <p:nvPr/>
        </p:nvSpPr>
        <p:spPr>
          <a:xfrm>
            <a:off x="2586251" y="5090615"/>
            <a:ext cx="766549"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CMP</a:t>
            </a:r>
          </a:p>
          <a:p>
            <a:pPr algn="ctr"/>
            <a:r>
              <a:rPr lang="en-US" dirty="0" smtClean="0"/>
              <a:t>Filter</a:t>
            </a:r>
            <a:endParaRPr lang="en-US" dirty="0"/>
          </a:p>
        </p:txBody>
      </p:sp>
      <p:cxnSp>
        <p:nvCxnSpPr>
          <p:cNvPr id="31" name="Straight Arrow Connector 30"/>
          <p:cNvCxnSpPr/>
          <p:nvPr/>
        </p:nvCxnSpPr>
        <p:spPr>
          <a:xfrm rot="16200000" flipH="1">
            <a:off x="2314433" y="4752832"/>
            <a:ext cx="395785" cy="3093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2886502" y="4836997"/>
            <a:ext cx="395784" cy="1364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2"/>
          </p:cNvCxnSpPr>
          <p:nvPr/>
        </p:nvCxnSpPr>
        <p:spPr>
          <a:xfrm rot="16200000" flipH="1">
            <a:off x="2825655" y="5844085"/>
            <a:ext cx="288878" cy="11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891051" y="6057331"/>
            <a:ext cx="188794" cy="191069"/>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TextBox 37"/>
          <p:cNvSpPr txBox="1"/>
          <p:nvPr/>
        </p:nvSpPr>
        <p:spPr>
          <a:xfrm>
            <a:off x="3629167" y="4992806"/>
            <a:ext cx="609462" cy="830997"/>
          </a:xfrm>
          <a:prstGeom prst="rect">
            <a:avLst/>
          </a:prstGeom>
          <a:noFill/>
        </p:spPr>
        <p:txBody>
          <a:bodyPr wrap="none" rtlCol="0">
            <a:spAutoFit/>
          </a:bodyPr>
          <a:lstStyle/>
          <a:p>
            <a:r>
              <a:rPr lang="en-US" sz="4800" dirty="0" smtClean="0"/>
              <a: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par>
                                <p:cTn id="29" presetID="5" presetClass="entr" presetSubtype="1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heckerboard(across)">
                                      <p:cBhvr>
                                        <p:cTn id="34" dur="500"/>
                                        <p:tgtEl>
                                          <p:spTgt spid="25"/>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heckerboard(across)">
                                      <p:cBhvr>
                                        <p:cTn id="37" dur="500"/>
                                        <p:tgtEl>
                                          <p:spTgt spid="30"/>
                                        </p:tgtEl>
                                      </p:cBhvr>
                                    </p:animEffect>
                                  </p:childTnLst>
                                </p:cTn>
                              </p:par>
                              <p:par>
                                <p:cTn id="38" presetID="5" presetClass="entr" presetSubtype="1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checkerboard(across)">
                                      <p:cBhvr>
                                        <p:cTn id="40" dur="500"/>
                                        <p:tgtEl>
                                          <p:spTgt spid="31"/>
                                        </p:tgtEl>
                                      </p:cBhvr>
                                    </p:animEffect>
                                  </p:childTnLst>
                                </p:cTn>
                              </p:par>
                              <p:par>
                                <p:cTn id="41" presetID="5"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checkerboard(across)">
                                      <p:cBhvr>
                                        <p:cTn id="43" dur="500"/>
                                        <p:tgtEl>
                                          <p:spTgt spid="32"/>
                                        </p:tgtEl>
                                      </p:cBhvr>
                                    </p:animEffect>
                                  </p:childTnLst>
                                </p:cTn>
                              </p:par>
                              <p:par>
                                <p:cTn id="44" presetID="5" presetClass="entr" presetSubtype="1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checkerboard(across)">
                                      <p:cBhvr>
                                        <p:cTn id="46" dur="500"/>
                                        <p:tgtEl>
                                          <p:spTgt spid="33"/>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checkerboard(across)">
                                      <p:cBhvr>
                                        <p:cTn id="49" dur="500"/>
                                        <p:tgtEl>
                                          <p:spTgt spid="34"/>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heckerboard(across)">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1" grpId="0" animBg="1"/>
      <p:bldP spid="25" grpId="0" animBg="1"/>
      <p:bldP spid="30" grpId="0" animBg="1"/>
      <p:bldP spid="34" grpId="0" animBg="1"/>
      <p:bldP spid="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09600" y="-838200"/>
            <a:ext cx="8169739" cy="5562600"/>
          </a:xfrm>
          <a:prstGeom prst="rect">
            <a:avLst/>
          </a:prstGeom>
          <a:noFill/>
          <a:ln w="9525">
            <a:noFill/>
            <a:miter lim="800000"/>
            <a:headEnd/>
            <a:tailEnd/>
          </a:ln>
          <a:effectLst/>
        </p:spPr>
      </p:pic>
      <p:sp>
        <p:nvSpPr>
          <p:cNvPr id="7" name="Rounded Rectangle 6"/>
          <p:cNvSpPr/>
          <p:nvPr/>
        </p:nvSpPr>
        <p:spPr>
          <a:xfrm>
            <a:off x="762000" y="5105400"/>
            <a:ext cx="1371600"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CMP3</a:t>
            </a:r>
          </a:p>
          <a:p>
            <a:pPr algn="ctr"/>
            <a:r>
              <a:rPr lang="en-US" dirty="0" smtClean="0"/>
              <a:t>Filter</a:t>
            </a:r>
            <a:endParaRPr lang="en-US" dirty="0"/>
          </a:p>
        </p:txBody>
      </p:sp>
      <p:cxnSp>
        <p:nvCxnSpPr>
          <p:cNvPr id="12" name="Straight Arrow Connector 11"/>
          <p:cNvCxnSpPr/>
          <p:nvPr/>
        </p:nvCxnSpPr>
        <p:spPr>
          <a:xfrm rot="16200000" flipH="1">
            <a:off x="755176" y="4807424"/>
            <a:ext cx="365078" cy="199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322695" y="4889311"/>
            <a:ext cx="366219" cy="363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p:cNvCxnSpPr>
          <p:nvPr/>
        </p:nvCxnSpPr>
        <p:spPr>
          <a:xfrm rot="5400000">
            <a:off x="1247632" y="5914032"/>
            <a:ext cx="399200" cy="11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335206" y="6209731"/>
            <a:ext cx="188794" cy="191069"/>
          </a:xfrm>
          <a:prstGeom prst="ellipse">
            <a:avLst/>
          </a:prstGeom>
          <a:solidFill>
            <a:srgbClr val="0099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 name="Straight Arrow Connector 21"/>
          <p:cNvCxnSpPr/>
          <p:nvPr/>
        </p:nvCxnSpPr>
        <p:spPr>
          <a:xfrm rot="10800000" flipV="1">
            <a:off x="1799230" y="4724399"/>
            <a:ext cx="410570" cy="3650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209800" y="5105401"/>
            <a:ext cx="1371600"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CMP3</a:t>
            </a:r>
          </a:p>
          <a:p>
            <a:pPr algn="ctr"/>
            <a:r>
              <a:rPr lang="en-US" dirty="0" smtClean="0"/>
              <a:t>Filter</a:t>
            </a:r>
            <a:endParaRPr lang="en-US" dirty="0"/>
          </a:p>
        </p:txBody>
      </p:sp>
      <p:cxnSp>
        <p:nvCxnSpPr>
          <p:cNvPr id="37" name="Straight Arrow Connector 36"/>
          <p:cNvCxnSpPr/>
          <p:nvPr/>
        </p:nvCxnSpPr>
        <p:spPr>
          <a:xfrm rot="16200000" flipH="1">
            <a:off x="2279176" y="4807425"/>
            <a:ext cx="365078" cy="199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846695" y="4889312"/>
            <a:ext cx="366219" cy="363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2"/>
          </p:cNvCxnSpPr>
          <p:nvPr/>
        </p:nvCxnSpPr>
        <p:spPr>
          <a:xfrm rot="5400000">
            <a:off x="2695432" y="5914033"/>
            <a:ext cx="399200" cy="11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819400" y="6209732"/>
            <a:ext cx="188794" cy="191069"/>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2" name="Straight Arrow Connector 41"/>
          <p:cNvCxnSpPr/>
          <p:nvPr/>
        </p:nvCxnSpPr>
        <p:spPr>
          <a:xfrm rot="10800000" flipV="1">
            <a:off x="3323230" y="4724400"/>
            <a:ext cx="410570" cy="3650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3657600" y="5105401"/>
            <a:ext cx="1371600" cy="609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CMP3</a:t>
            </a:r>
          </a:p>
          <a:p>
            <a:pPr algn="ctr"/>
            <a:r>
              <a:rPr lang="en-US" dirty="0" smtClean="0"/>
              <a:t>Filter</a:t>
            </a:r>
            <a:endParaRPr lang="en-US" dirty="0"/>
          </a:p>
        </p:txBody>
      </p:sp>
      <p:cxnSp>
        <p:nvCxnSpPr>
          <p:cNvPr id="44" name="Straight Arrow Connector 43"/>
          <p:cNvCxnSpPr/>
          <p:nvPr/>
        </p:nvCxnSpPr>
        <p:spPr>
          <a:xfrm rot="16200000" flipH="1">
            <a:off x="3650776" y="4807425"/>
            <a:ext cx="365078" cy="1990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218295" y="4889312"/>
            <a:ext cx="366219" cy="363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3" idx="2"/>
          </p:cNvCxnSpPr>
          <p:nvPr/>
        </p:nvCxnSpPr>
        <p:spPr>
          <a:xfrm rot="5400000">
            <a:off x="4143232" y="5914033"/>
            <a:ext cx="399200" cy="11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230806" y="6209732"/>
            <a:ext cx="188794" cy="191069"/>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8" name="Straight Arrow Connector 47"/>
          <p:cNvCxnSpPr/>
          <p:nvPr/>
        </p:nvCxnSpPr>
        <p:spPr>
          <a:xfrm rot="10800000" flipV="1">
            <a:off x="4694830" y="4724400"/>
            <a:ext cx="410570" cy="36507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505200" y="228600"/>
            <a:ext cx="56388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6"/>
          <p:cNvPicPr>
            <a:picLocks noChangeAspect="1" noChangeArrowheads="1"/>
          </p:cNvPicPr>
          <p:nvPr/>
        </p:nvPicPr>
        <p:blipFill>
          <a:blip r:embed="rId3" cstate="print"/>
          <a:srcRect/>
          <a:stretch>
            <a:fillRect/>
          </a:stretch>
        </p:blipFill>
        <p:spPr bwMode="auto">
          <a:xfrm>
            <a:off x="3733800" y="381000"/>
            <a:ext cx="5142956" cy="3505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heckerboard(across)">
                                      <p:cBhvr>
                                        <p:cTn id="7" dur="500"/>
                                        <p:tgtEl>
                                          <p:spTgt spid="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ox(in)">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36</a:t>
            </a:fld>
            <a:endParaRPr lang="en-US"/>
          </a:p>
        </p:txBody>
      </p:sp>
      <p:sp>
        <p:nvSpPr>
          <p:cNvPr id="5" name="TextBox 4"/>
          <p:cNvSpPr txBox="1"/>
          <p:nvPr/>
        </p:nvSpPr>
        <p:spPr>
          <a:xfrm>
            <a:off x="1944233" y="5943600"/>
            <a:ext cx="553735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000" dirty="0" smtClean="0"/>
              <a:t>Can’t reveal results yet!  Position leaks information.</a:t>
            </a:r>
            <a:endParaRPr lang="en-US" sz="2000" dirty="0"/>
          </a:p>
        </p:txBody>
      </p:sp>
      <p:pic>
        <p:nvPicPr>
          <p:cNvPr id="4098" name="Picture 2"/>
          <p:cNvPicPr>
            <a:picLocks noChangeAspect="1" noChangeArrowheads="1"/>
          </p:cNvPicPr>
          <p:nvPr/>
        </p:nvPicPr>
        <p:blipFill>
          <a:blip r:embed="rId2" cstate="print"/>
          <a:srcRect/>
          <a:stretch>
            <a:fillRect/>
          </a:stretch>
        </p:blipFill>
        <p:spPr bwMode="auto">
          <a:xfrm>
            <a:off x="1905000" y="152400"/>
            <a:ext cx="5557144" cy="5597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Oblivious Shuffling</a:t>
            </a:r>
            <a:endParaRPr lang="en-US" b="1" dirty="0"/>
          </a:p>
        </p:txBody>
      </p:sp>
      <p:sp>
        <p:nvSpPr>
          <p:cNvPr id="3" name="Content Placeholder 2"/>
          <p:cNvSpPr>
            <a:spLocks noGrp="1"/>
          </p:cNvSpPr>
          <p:nvPr>
            <p:ph idx="1"/>
          </p:nvPr>
        </p:nvSpPr>
        <p:spPr/>
        <p:txBody>
          <a:bodyPr/>
          <a:lstStyle/>
          <a:p>
            <a:pPr>
              <a:buNone/>
            </a:pPr>
            <a:r>
              <a:rPr lang="en-US" b="1" dirty="0" err="1" smtClean="0"/>
              <a:t>Homomorphic</a:t>
            </a:r>
            <a:r>
              <a:rPr lang="en-US" b="1" dirty="0" smtClean="0"/>
              <a:t> Encryption Shuffling Protocol</a:t>
            </a:r>
          </a:p>
          <a:p>
            <a:pPr>
              <a:buNone/>
            </a:pPr>
            <a:r>
              <a:rPr lang="en-US" dirty="0" smtClean="0"/>
              <a:t>	Add random mask, permute, exchange and 	reveal</a:t>
            </a:r>
          </a:p>
          <a:p>
            <a:pPr>
              <a:buNone/>
            </a:pPr>
            <a:r>
              <a:rPr lang="en-US" dirty="0" smtClean="0"/>
              <a:t>    Expensive</a:t>
            </a:r>
          </a:p>
          <a:p>
            <a:pPr>
              <a:buNone/>
            </a:pPr>
            <a:r>
              <a:rPr lang="en-US" b="1" dirty="0" smtClean="0"/>
              <a:t>Sort</a:t>
            </a:r>
          </a:p>
          <a:p>
            <a:pPr>
              <a:buNone/>
            </a:pPr>
            <a:r>
              <a:rPr lang="en-US" dirty="0" smtClean="0"/>
              <a:t>	Simple…but expensive</a:t>
            </a:r>
          </a:p>
          <a:p>
            <a:pPr>
              <a:buNone/>
            </a:pPr>
            <a:r>
              <a:rPr lang="en-US" b="1" dirty="0" smtClean="0">
                <a:solidFill>
                  <a:srgbClr val="0070C0"/>
                </a:solidFill>
              </a:rPr>
              <a:t>Random Permutation</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38</a:t>
            </a:fld>
            <a:endParaRPr lang="en-US"/>
          </a:p>
        </p:txBody>
      </p:sp>
      <p:pic>
        <p:nvPicPr>
          <p:cNvPr id="5122" name="Picture 2"/>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52400" y="304800"/>
            <a:ext cx="8856974" cy="47455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281473" y="5225359"/>
            <a:ext cx="6422680" cy="646331"/>
          </a:xfrm>
          <a:prstGeom prst="rect">
            <a:avLst/>
          </a:prstGeom>
          <a:noFill/>
        </p:spPr>
        <p:txBody>
          <a:bodyPr wrap="square" rtlCol="0">
            <a:spAutoFit/>
          </a:bodyPr>
          <a:lstStyle/>
          <a:p>
            <a:r>
              <a:rPr lang="en-US" sz="3600" i="1" dirty="0" smtClean="0"/>
              <a:t>Journal of the ACM</a:t>
            </a:r>
            <a:r>
              <a:rPr lang="en-US" sz="3600" dirty="0" smtClean="0"/>
              <a:t>, January 1968</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39</a:t>
            </a:fld>
            <a:endParaRPr lang="en-US"/>
          </a:p>
        </p:txBody>
      </p:sp>
      <p:sp>
        <p:nvSpPr>
          <p:cNvPr id="5" name="Rectangle 4"/>
          <p:cNvSpPr/>
          <p:nvPr/>
        </p:nvSpPr>
        <p:spPr>
          <a:xfrm>
            <a:off x="2959729" y="152400"/>
            <a:ext cx="5881734" cy="48320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dirty="0" smtClean="0"/>
              <a:t>I do not imagine that many of the Turing lecturers who will follow me will be people who were acquainted with Alan Turing. … Although a mathematician, Turing took quite an interest in the engineering side of computer design… </a:t>
            </a:r>
            <a:r>
              <a:rPr lang="en-US" sz="2800" b="1" dirty="0" smtClean="0"/>
              <a:t>Turing’s contribution to this discussion was to advocate the use of gin, which he said contained alcohol and water in just the right proportions …</a:t>
            </a:r>
            <a:endParaRPr lang="en-US" sz="2800" b="1" dirty="0"/>
          </a:p>
        </p:txBody>
      </p:sp>
      <p:sp>
        <p:nvSpPr>
          <p:cNvPr id="6" name="TextBox 5"/>
          <p:cNvSpPr txBox="1"/>
          <p:nvPr/>
        </p:nvSpPr>
        <p:spPr>
          <a:xfrm>
            <a:off x="2895600" y="4953000"/>
            <a:ext cx="6062804" cy="1384995"/>
          </a:xfrm>
          <a:prstGeom prst="rect">
            <a:avLst/>
          </a:prstGeom>
          <a:noFill/>
        </p:spPr>
        <p:txBody>
          <a:bodyPr wrap="square" rtlCol="0">
            <a:spAutoFit/>
          </a:bodyPr>
          <a:lstStyle/>
          <a:p>
            <a:pPr algn="r"/>
            <a:r>
              <a:rPr lang="en-US" sz="2800" dirty="0" smtClean="0"/>
              <a:t>Sir Maurice Wilkes (1913-29 Nov 2010), </a:t>
            </a:r>
            <a:r>
              <a:rPr lang="en-US" sz="2800" i="1" dirty="0" smtClean="0"/>
              <a:t>Computers Then and Now </a:t>
            </a:r>
          </a:p>
          <a:p>
            <a:pPr algn="r"/>
            <a:r>
              <a:rPr lang="en-US" sz="2800" dirty="0" smtClean="0"/>
              <a:t>(1967 Turing Award Lecture)</a:t>
            </a:r>
            <a:endParaRPr lang="en-US" sz="2800" dirty="0"/>
          </a:p>
        </p:txBody>
      </p:sp>
      <p:pic>
        <p:nvPicPr>
          <p:cNvPr id="7171" name="Picture 3"/>
          <p:cNvPicPr>
            <a:picLocks noChangeAspect="1" noChangeArrowheads="1"/>
          </p:cNvPicPr>
          <p:nvPr/>
        </p:nvPicPr>
        <p:blipFill>
          <a:blip r:embed="rId2" cstate="print"/>
          <a:srcRect/>
          <a:stretch>
            <a:fillRect/>
          </a:stretch>
        </p:blipFill>
        <p:spPr bwMode="auto">
          <a:xfrm>
            <a:off x="68749" y="186964"/>
            <a:ext cx="2815836" cy="3850881"/>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304801" y="3103418"/>
            <a:ext cx="2390879" cy="3684936"/>
          </a:xfrm>
          <a:prstGeom prst="rect">
            <a:avLst/>
          </a:prstGeom>
          <a:noFill/>
          <a:ln w="9525">
            <a:noFill/>
            <a:miter lim="800000"/>
            <a:headEnd/>
            <a:tailEnd/>
          </a:ln>
        </p:spPr>
      </p:pic>
      <p:sp>
        <p:nvSpPr>
          <p:cNvPr id="8" name="Rectangle 7"/>
          <p:cNvSpPr/>
          <p:nvPr/>
        </p:nvSpPr>
        <p:spPr>
          <a:xfrm>
            <a:off x="2821709" y="6414777"/>
            <a:ext cx="1519006" cy="338554"/>
          </a:xfrm>
          <a:prstGeom prst="rect">
            <a:avLst/>
          </a:prstGeom>
        </p:spPr>
        <p:txBody>
          <a:bodyPr wrap="none">
            <a:spAutoFit/>
          </a:bodyPr>
          <a:lstStyle/>
          <a:p>
            <a:r>
              <a:rPr lang="en-US" sz="1600" dirty="0" err="1" smtClean="0">
                <a:solidFill>
                  <a:schemeClr val="bg1">
                    <a:lumMod val="50000"/>
                  </a:schemeClr>
                </a:solidFill>
              </a:rPr>
              <a:t>flickr</a:t>
            </a:r>
            <a:r>
              <a:rPr lang="en-US" sz="1600" dirty="0" smtClean="0">
                <a:solidFill>
                  <a:schemeClr val="bg1">
                    <a:lumMod val="50000"/>
                  </a:schemeClr>
                </a:solidFill>
              </a:rPr>
              <a:t>: </a:t>
            </a:r>
            <a:r>
              <a:rPr lang="en-US" sz="1600" dirty="0" err="1" smtClean="0">
                <a:solidFill>
                  <a:schemeClr val="bg1">
                    <a:lumMod val="50000"/>
                  </a:schemeClr>
                </a:solidFill>
              </a:rPr>
              <a:t>rolandeva</a:t>
            </a:r>
            <a:endParaRPr lang="en-US" sz="16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 Sequencing</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4</a:t>
            </a:fld>
            <a:endParaRPr lang="en-US"/>
          </a:p>
        </p:txBody>
      </p:sp>
      <p:sp>
        <p:nvSpPr>
          <p:cNvPr id="5" name="TextBox 4"/>
          <p:cNvSpPr txBox="1"/>
          <p:nvPr/>
        </p:nvSpPr>
        <p:spPr>
          <a:xfrm>
            <a:off x="422493" y="1263238"/>
            <a:ext cx="8368421"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t>1990: Human Genome Project starts, estimate $3B to sequence one genome ($0.50/base)</a:t>
            </a:r>
            <a:endParaRPr lang="en-US" sz="3200" dirty="0"/>
          </a:p>
        </p:txBody>
      </p:sp>
      <p:sp>
        <p:nvSpPr>
          <p:cNvPr id="6" name="TextBox 5"/>
          <p:cNvSpPr txBox="1"/>
          <p:nvPr/>
        </p:nvSpPr>
        <p:spPr>
          <a:xfrm>
            <a:off x="490810" y="2641709"/>
            <a:ext cx="2858972"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smtClean="0"/>
              <a:t>2000: Human Genome Project  declared complete, cost ~$300M</a:t>
            </a:r>
            <a:endParaRPr lang="en-US" sz="3200" dirty="0"/>
          </a:p>
        </p:txBody>
      </p:sp>
      <p:pic>
        <p:nvPicPr>
          <p:cNvPr id="34819" name="Picture 3"/>
          <p:cNvPicPr>
            <a:picLocks noChangeAspect="1" noChangeArrowheads="1"/>
          </p:cNvPicPr>
          <p:nvPr/>
        </p:nvPicPr>
        <p:blipFill>
          <a:blip r:embed="rId2" cstate="print"/>
          <a:srcRect b="6497"/>
          <a:stretch>
            <a:fillRect/>
          </a:stretch>
        </p:blipFill>
        <p:spPr bwMode="auto">
          <a:xfrm>
            <a:off x="3438384" y="2411853"/>
            <a:ext cx="5081043" cy="3825985"/>
          </a:xfrm>
          <a:prstGeom prst="rect">
            <a:avLst/>
          </a:prstGeom>
          <a:noFill/>
          <a:ln w="9525">
            <a:noFill/>
            <a:miter lim="800000"/>
            <a:headEnd/>
            <a:tailEnd/>
          </a:ln>
        </p:spPr>
      </p:pic>
      <p:sp>
        <p:nvSpPr>
          <p:cNvPr id="9" name="TextBox 8"/>
          <p:cNvSpPr txBox="1"/>
          <p:nvPr/>
        </p:nvSpPr>
        <p:spPr>
          <a:xfrm>
            <a:off x="4933384" y="6267261"/>
            <a:ext cx="2539926" cy="369332"/>
          </a:xfrm>
          <a:prstGeom prst="rect">
            <a:avLst/>
          </a:prstGeom>
          <a:noFill/>
        </p:spPr>
        <p:txBody>
          <a:bodyPr wrap="none" rtlCol="0">
            <a:spAutoFit/>
          </a:bodyPr>
          <a:lstStyle/>
          <a:p>
            <a:r>
              <a:rPr lang="en-US" dirty="0" smtClean="0"/>
              <a:t>Whitehead Institute, MIT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Waksman Network</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40</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259595" y="1376982"/>
            <a:ext cx="4932817" cy="3436443"/>
          </a:xfrm>
          <a:prstGeom prst="rect">
            <a:avLst/>
          </a:prstGeom>
          <a:noFill/>
          <a:ln w="9525">
            <a:noFill/>
            <a:miter lim="800000"/>
            <a:headEnd/>
            <a:tailEnd/>
          </a:ln>
          <a:effectLst/>
        </p:spPr>
      </p:pic>
      <p:pic>
        <p:nvPicPr>
          <p:cNvPr id="8" name="Picture 7" descr="TP_tmp.png"/>
          <p:cNvPicPr>
            <a:picLocks noChangeAspect="1"/>
          </p:cNvPicPr>
          <p:nvPr>
            <p:custDataLst>
              <p:tags r:id="rId1"/>
            </p:custDataLst>
          </p:nvPr>
        </p:nvPicPr>
        <p:blipFill>
          <a:blip r:embed="rId4" cstate="print"/>
          <a:stretch>
            <a:fillRect/>
          </a:stretch>
        </p:blipFill>
        <p:spPr bwMode="auto">
          <a:xfrm>
            <a:off x="2315765" y="5706702"/>
            <a:ext cx="4605258" cy="576952"/>
          </a:xfrm>
          <a:prstGeom prst="rect">
            <a:avLst/>
          </a:prstGeom>
          <a:noFill/>
          <a:ln/>
          <a:effectLst/>
        </p:spPr>
      </p:pic>
      <p:sp>
        <p:nvSpPr>
          <p:cNvPr id="7" name="TextBox 6"/>
          <p:cNvSpPr txBox="1"/>
          <p:nvPr/>
        </p:nvSpPr>
        <p:spPr>
          <a:xfrm>
            <a:off x="481342" y="4941683"/>
            <a:ext cx="8138311" cy="830997"/>
          </a:xfrm>
          <a:prstGeom prst="rect">
            <a:avLst/>
          </a:prstGeom>
          <a:noFill/>
        </p:spPr>
        <p:txBody>
          <a:bodyPr wrap="square" rtlCol="0">
            <a:spAutoFit/>
          </a:bodyPr>
          <a:lstStyle/>
          <a:p>
            <a:pPr algn="ctr"/>
            <a:r>
              <a:rPr lang="en-US" sz="2400" dirty="0" smtClean="0"/>
              <a:t>Same circuit can generate any permutation: </a:t>
            </a:r>
          </a:p>
          <a:p>
            <a:pPr algn="ctr"/>
            <a:r>
              <a:rPr lang="en-US" sz="2400" dirty="0" smtClean="0"/>
              <a:t>select a random permutation, and pick swaps</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41</a:t>
            </a:fld>
            <a:endParaRPr lang="en-US"/>
          </a:p>
        </p:txBody>
      </p:sp>
      <p:sp>
        <p:nvSpPr>
          <p:cNvPr id="6" name="TextBox 5"/>
          <p:cNvSpPr txBox="1"/>
          <p:nvPr/>
        </p:nvSpPr>
        <p:spPr>
          <a:xfrm>
            <a:off x="5344562" y="208230"/>
            <a:ext cx="3716311" cy="1077218"/>
          </a:xfrm>
          <a:prstGeom prst="rect">
            <a:avLst/>
          </a:prstGeom>
          <a:noFill/>
        </p:spPr>
        <p:txBody>
          <a:bodyPr wrap="square" rtlCol="0">
            <a:spAutoFit/>
          </a:bodyPr>
          <a:lstStyle/>
          <a:p>
            <a:pPr algn="ctr"/>
            <a:r>
              <a:rPr lang="en-US" sz="3200" b="1" dirty="0" smtClean="0"/>
              <a:t>Private Set Intersection Protocol</a:t>
            </a:r>
            <a:endParaRPr lang="en-US" sz="3200" b="1" dirty="0"/>
          </a:p>
        </p:txBody>
      </p:sp>
      <p:sp>
        <p:nvSpPr>
          <p:cNvPr id="7" name="TextBox 6"/>
          <p:cNvSpPr txBox="1"/>
          <p:nvPr/>
        </p:nvSpPr>
        <p:spPr>
          <a:xfrm>
            <a:off x="6536603" y="1585865"/>
            <a:ext cx="1080424" cy="707886"/>
          </a:xfrm>
          <a:prstGeom prst="rect">
            <a:avLst/>
          </a:prstGeom>
          <a:noFill/>
        </p:spPr>
        <p:txBody>
          <a:bodyPr wrap="none" rtlCol="0">
            <a:spAutoFit/>
          </a:bodyPr>
          <a:lstStyle/>
          <a:p>
            <a:r>
              <a:rPr lang="en-US" sz="4000" i="1" dirty="0" smtClean="0">
                <a:solidFill>
                  <a:srgbClr val="00B050"/>
                </a:solidFill>
              </a:rPr>
              <a:t>Free</a:t>
            </a:r>
            <a:endParaRPr lang="en-US" sz="4000" i="1" dirty="0">
              <a:solidFill>
                <a:srgbClr val="00B050"/>
              </a:solidFill>
            </a:endParaRPr>
          </a:p>
        </p:txBody>
      </p:sp>
      <p:pic>
        <p:nvPicPr>
          <p:cNvPr id="9" name="Picture 8" descr="TP_tmp.png"/>
          <p:cNvPicPr>
            <a:picLocks noChangeAspect="1"/>
          </p:cNvPicPr>
          <p:nvPr>
            <p:custDataLst>
              <p:tags r:id="rId1"/>
            </p:custDataLst>
          </p:nvPr>
        </p:nvPicPr>
        <p:blipFill>
          <a:blip r:embed="rId5" cstate="print"/>
          <a:stretch>
            <a:fillRect/>
          </a:stretch>
        </p:blipFill>
        <p:spPr bwMode="auto">
          <a:xfrm>
            <a:off x="5816851" y="2706986"/>
            <a:ext cx="2914758" cy="533400"/>
          </a:xfrm>
          <a:prstGeom prst="rect">
            <a:avLst/>
          </a:prstGeom>
          <a:noFill/>
          <a:ln/>
          <a:effectLst/>
        </p:spPr>
      </p:pic>
      <p:pic>
        <p:nvPicPr>
          <p:cNvPr id="11" name="Picture 10" descr="TP_tmp.png"/>
          <p:cNvPicPr>
            <a:picLocks noChangeAspect="1"/>
          </p:cNvPicPr>
          <p:nvPr>
            <p:custDataLst>
              <p:tags r:id="rId2"/>
            </p:custDataLst>
          </p:nvPr>
        </p:nvPicPr>
        <p:blipFill>
          <a:blip r:embed="rId6" cstate="print"/>
          <a:stretch>
            <a:fillRect/>
          </a:stretch>
        </p:blipFill>
        <p:spPr bwMode="auto">
          <a:xfrm>
            <a:off x="5617399" y="4158559"/>
            <a:ext cx="3308609" cy="395334"/>
          </a:xfrm>
          <a:prstGeom prst="rect">
            <a:avLst/>
          </a:prstGeom>
          <a:noFill/>
          <a:ln/>
          <a:effectLst/>
        </p:spPr>
      </p:pic>
      <p:pic>
        <p:nvPicPr>
          <p:cNvPr id="13" name="Picture 12" descr="TP_tmp.png"/>
          <p:cNvPicPr>
            <a:picLocks noChangeAspect="1"/>
          </p:cNvPicPr>
          <p:nvPr>
            <p:custDataLst>
              <p:tags r:id="rId3"/>
            </p:custDataLst>
          </p:nvPr>
        </p:nvPicPr>
        <p:blipFill>
          <a:blip r:embed="rId7" cstate="print"/>
          <a:stretch>
            <a:fillRect/>
          </a:stretch>
        </p:blipFill>
        <p:spPr bwMode="auto">
          <a:xfrm>
            <a:off x="5658819" y="5344563"/>
            <a:ext cx="3224481" cy="577158"/>
          </a:xfrm>
          <a:prstGeom prst="rect">
            <a:avLst/>
          </a:prstGeom>
          <a:noFill/>
          <a:ln/>
          <a:effectLst/>
        </p:spPr>
      </p:pic>
      <p:sp>
        <p:nvSpPr>
          <p:cNvPr id="14" name="TextBox 13"/>
          <p:cNvSpPr txBox="1"/>
          <p:nvPr/>
        </p:nvSpPr>
        <p:spPr>
          <a:xfrm>
            <a:off x="5682559" y="1256168"/>
            <a:ext cx="3113288" cy="369332"/>
          </a:xfrm>
          <a:prstGeom prst="rect">
            <a:avLst/>
          </a:prstGeom>
          <a:noFill/>
        </p:spPr>
        <p:txBody>
          <a:bodyPr wrap="none" rtlCol="0">
            <a:spAutoFit/>
          </a:bodyPr>
          <a:lstStyle/>
          <a:p>
            <a:r>
              <a:rPr lang="en-US" dirty="0" smtClean="0"/>
              <a:t>Gates to generate and evaluate</a:t>
            </a:r>
            <a:endParaRPr lang="en-US" dirty="0"/>
          </a:p>
        </p:txBody>
      </p:sp>
      <p:pic>
        <p:nvPicPr>
          <p:cNvPr id="1027" name="Picture 3"/>
          <p:cNvPicPr>
            <a:picLocks noChangeAspect="1" noChangeArrowheads="1"/>
          </p:cNvPicPr>
          <p:nvPr/>
        </p:nvPicPr>
        <p:blipFill>
          <a:blip r:embed="rId8" cstate="print"/>
          <a:srcRect/>
          <a:stretch>
            <a:fillRect/>
          </a:stretch>
        </p:blipFill>
        <p:spPr bwMode="auto">
          <a:xfrm>
            <a:off x="228600" y="-1"/>
            <a:ext cx="5334000" cy="6356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Set Intersection Results</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42</a:t>
            </a:fld>
            <a:endParaRPr lang="en-US"/>
          </a:p>
        </p:txBody>
      </p:sp>
      <p:graphicFrame>
        <p:nvGraphicFramePr>
          <p:cNvPr id="5" name="Chart 4"/>
          <p:cNvGraphicFramePr/>
          <p:nvPr/>
        </p:nvGraphicFramePr>
        <p:xfrm>
          <a:off x="1353492" y="1484013"/>
          <a:ext cx="6528303" cy="42513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rot="16200000">
            <a:off x="-40841" y="3091482"/>
            <a:ext cx="1897251" cy="707886"/>
          </a:xfrm>
          <a:prstGeom prst="rect">
            <a:avLst/>
          </a:prstGeom>
          <a:noFill/>
        </p:spPr>
        <p:txBody>
          <a:bodyPr wrap="none" rtlCol="0">
            <a:spAutoFit/>
          </a:bodyPr>
          <a:lstStyle/>
          <a:p>
            <a:r>
              <a:rPr lang="en-US" sz="4000" dirty="0" smtClean="0"/>
              <a:t>Seconds</a:t>
            </a:r>
            <a:endParaRPr lang="en-US" sz="4000" dirty="0"/>
          </a:p>
        </p:txBody>
      </p:sp>
      <p:sp>
        <p:nvSpPr>
          <p:cNvPr id="7" name="TextBox 6"/>
          <p:cNvSpPr txBox="1"/>
          <p:nvPr/>
        </p:nvSpPr>
        <p:spPr>
          <a:xfrm>
            <a:off x="3156641" y="5748196"/>
            <a:ext cx="3171894" cy="584775"/>
          </a:xfrm>
          <a:prstGeom prst="rect">
            <a:avLst/>
          </a:prstGeom>
          <a:noFill/>
        </p:spPr>
        <p:txBody>
          <a:bodyPr wrap="none" rtlCol="0">
            <a:spAutoFit/>
          </a:bodyPr>
          <a:lstStyle/>
          <a:p>
            <a:r>
              <a:rPr lang="en-US" sz="3200" dirty="0" smtClean="0"/>
              <a:t>Set Size (each set)</a:t>
            </a:r>
            <a:endParaRPr lang="en-US" sz="3200" dirty="0"/>
          </a:p>
        </p:txBody>
      </p:sp>
      <p:sp>
        <p:nvSpPr>
          <p:cNvPr id="8" name="TextBox 7"/>
          <p:cNvSpPr txBox="1"/>
          <p:nvPr/>
        </p:nvSpPr>
        <p:spPr>
          <a:xfrm>
            <a:off x="7598121" y="1628869"/>
            <a:ext cx="1385123" cy="369332"/>
          </a:xfrm>
          <a:prstGeom prst="rect">
            <a:avLst/>
          </a:prstGeom>
          <a:noFill/>
        </p:spPr>
        <p:txBody>
          <a:bodyPr wrap="none" rtlCol="0">
            <a:spAutoFit/>
          </a:bodyPr>
          <a:lstStyle/>
          <a:p>
            <a:r>
              <a:rPr lang="en-US" dirty="0" smtClean="0"/>
              <a:t>32-bit values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Other Results</a:t>
            </a:r>
            <a:endParaRPr lang="en-US" dirty="0"/>
          </a:p>
        </p:txBody>
      </p:sp>
      <p:graphicFrame>
        <p:nvGraphicFramePr>
          <p:cNvPr id="5" name="Content Placeholder 4"/>
          <p:cNvGraphicFramePr>
            <a:graphicFrameLocks noGrp="1"/>
          </p:cNvGraphicFramePr>
          <p:nvPr>
            <p:ph idx="1"/>
          </p:nvPr>
        </p:nvGraphicFramePr>
        <p:xfrm>
          <a:off x="491318" y="1255143"/>
          <a:ext cx="8041644" cy="4845407"/>
        </p:xfrm>
        <a:graphic>
          <a:graphicData uri="http://schemas.openxmlformats.org/drawingml/2006/table">
            <a:tbl>
              <a:tblPr firstRow="1" bandRow="1">
                <a:tableStyleId>{5C22544A-7EE6-4342-B048-85BDC9FD1C3A}</a:tableStyleId>
              </a:tblPr>
              <a:tblGrid>
                <a:gridCol w="2960479"/>
                <a:gridCol w="2652027"/>
                <a:gridCol w="1414174"/>
                <a:gridCol w="1014964"/>
              </a:tblGrid>
              <a:tr h="384891">
                <a:tc>
                  <a:txBody>
                    <a:bodyPr/>
                    <a:lstStyle/>
                    <a:p>
                      <a:pPr algn="ctr"/>
                      <a:r>
                        <a:rPr lang="en-US" dirty="0" smtClean="0"/>
                        <a:t>Problem</a:t>
                      </a:r>
                      <a:endParaRPr lang="en-US" dirty="0"/>
                    </a:p>
                  </a:txBody>
                  <a:tcPr/>
                </a:tc>
                <a:tc>
                  <a:txBody>
                    <a:bodyPr/>
                    <a:lstStyle/>
                    <a:p>
                      <a:pPr algn="ctr"/>
                      <a:r>
                        <a:rPr lang="en-US" dirty="0" smtClean="0"/>
                        <a:t>Best Previous Result</a:t>
                      </a:r>
                      <a:endParaRPr lang="en-US" dirty="0"/>
                    </a:p>
                  </a:txBody>
                  <a:tcPr/>
                </a:tc>
                <a:tc>
                  <a:txBody>
                    <a:bodyPr/>
                    <a:lstStyle/>
                    <a:p>
                      <a:pPr algn="ctr"/>
                      <a:r>
                        <a:rPr lang="en-US" dirty="0" smtClean="0"/>
                        <a:t>Our Result</a:t>
                      </a:r>
                      <a:endParaRPr lang="en-US" dirty="0"/>
                    </a:p>
                  </a:txBody>
                  <a:tcPr/>
                </a:tc>
                <a:tc>
                  <a:txBody>
                    <a:bodyPr/>
                    <a:lstStyle/>
                    <a:p>
                      <a:pPr algn="ctr"/>
                      <a:r>
                        <a:rPr lang="en-US" dirty="0" smtClean="0"/>
                        <a:t>Speedup</a:t>
                      </a:r>
                      <a:endParaRPr lang="en-US" dirty="0"/>
                    </a:p>
                  </a:txBody>
                  <a:tcPr/>
                </a:tc>
              </a:tr>
              <a:tr h="949046">
                <a:tc>
                  <a:txBody>
                    <a:bodyPr/>
                    <a:lstStyle/>
                    <a:p>
                      <a:r>
                        <a:rPr lang="en-US" b="1" dirty="0" smtClean="0"/>
                        <a:t>Hamming Distance</a:t>
                      </a:r>
                      <a:r>
                        <a:rPr lang="en-US" dirty="0" smtClean="0"/>
                        <a:t> (Face Recognition, </a:t>
                      </a:r>
                      <a:r>
                        <a:rPr lang="en-US" dirty="0" smtClean="0">
                          <a:solidFill>
                            <a:srgbClr val="C00000"/>
                          </a:solidFill>
                        </a:rPr>
                        <a:t>Genetic Dating</a:t>
                      </a:r>
                      <a:r>
                        <a:rPr lang="en-US" dirty="0" smtClean="0"/>
                        <a:t>) –</a:t>
                      </a:r>
                      <a:r>
                        <a:rPr lang="en-US" baseline="0" dirty="0" smtClean="0"/>
                        <a:t> two 900-bit vectors</a:t>
                      </a:r>
                      <a:endParaRPr lang="en-US" dirty="0"/>
                    </a:p>
                  </a:txBody>
                  <a:tcPr/>
                </a:tc>
                <a:tc>
                  <a:txBody>
                    <a:bodyPr/>
                    <a:lstStyle/>
                    <a:p>
                      <a:pPr algn="ctr"/>
                      <a:r>
                        <a:rPr lang="en-US" dirty="0" smtClean="0"/>
                        <a:t>213s </a:t>
                      </a:r>
                    </a:p>
                    <a:p>
                      <a:pPr algn="ctr"/>
                      <a:r>
                        <a:rPr lang="en-US" dirty="0" smtClean="0"/>
                        <a:t>[</a:t>
                      </a:r>
                      <a:r>
                        <a:rPr lang="en-US" dirty="0" err="1" smtClean="0"/>
                        <a:t>SCiFI</a:t>
                      </a:r>
                      <a:r>
                        <a:rPr lang="en-US" dirty="0" smtClean="0"/>
                        <a:t>, 2010]</a:t>
                      </a:r>
                      <a:endParaRPr lang="en-US" dirty="0"/>
                    </a:p>
                  </a:txBody>
                  <a:tcPr/>
                </a:tc>
                <a:tc>
                  <a:txBody>
                    <a:bodyPr/>
                    <a:lstStyle/>
                    <a:p>
                      <a:pPr algn="ctr"/>
                      <a:r>
                        <a:rPr lang="en-US" sz="1800" b="1" kern="1200" baseline="0" dirty="0" smtClean="0">
                          <a:solidFill>
                            <a:schemeClr val="dk1"/>
                          </a:solidFill>
                          <a:latin typeface="+mn-lt"/>
                          <a:ea typeface="+mn-ea"/>
                          <a:cs typeface="+mn-cs"/>
                        </a:rPr>
                        <a:t>0.051s</a:t>
                      </a:r>
                      <a:endParaRPr lang="en-US" b="1" dirty="0"/>
                    </a:p>
                  </a:txBody>
                  <a:tcPr/>
                </a:tc>
                <a:tc>
                  <a:txBody>
                    <a:bodyPr/>
                    <a:lstStyle/>
                    <a:p>
                      <a:pPr algn="r"/>
                      <a:r>
                        <a:rPr lang="en-US" sz="1800" b="1" kern="1200" baseline="0" dirty="0" smtClean="0">
                          <a:solidFill>
                            <a:schemeClr val="dk1"/>
                          </a:solidFill>
                          <a:latin typeface="+mn-lt"/>
                          <a:ea typeface="+mn-ea"/>
                          <a:cs typeface="+mn-cs"/>
                        </a:rPr>
                        <a:t>4176</a:t>
                      </a:r>
                      <a:endParaRPr lang="en-US" b="1" dirty="0"/>
                    </a:p>
                  </a:txBody>
                  <a:tcPr/>
                </a:tc>
              </a:tr>
              <a:tr h="949046">
                <a:tc>
                  <a:txBody>
                    <a:bodyPr/>
                    <a:lstStyle/>
                    <a:p>
                      <a:r>
                        <a:rPr lang="en-US" sz="1800" b="1" kern="1200" baseline="0" dirty="0" err="1" smtClean="0">
                          <a:solidFill>
                            <a:schemeClr val="dk1"/>
                          </a:solidFill>
                          <a:latin typeface="+mn-lt"/>
                          <a:ea typeface="+mn-ea"/>
                          <a:cs typeface="+mn-cs"/>
                        </a:rPr>
                        <a:t>Levenshtein</a:t>
                      </a:r>
                      <a:r>
                        <a:rPr lang="en-US" sz="1800" b="1" kern="1200" baseline="0" dirty="0" smtClean="0">
                          <a:solidFill>
                            <a:schemeClr val="dk1"/>
                          </a:solidFill>
                          <a:latin typeface="+mn-lt"/>
                          <a:ea typeface="+mn-ea"/>
                          <a:cs typeface="+mn-cs"/>
                        </a:rPr>
                        <a:t> Distance </a:t>
                      </a:r>
                      <a:r>
                        <a:rPr lang="en-US" sz="1800" b="0" kern="1200" baseline="0" dirty="0" smtClean="0">
                          <a:solidFill>
                            <a:schemeClr val="dk1"/>
                          </a:solidFill>
                          <a:latin typeface="+mn-lt"/>
                          <a:ea typeface="+mn-ea"/>
                          <a:cs typeface="+mn-cs"/>
                        </a:rPr>
                        <a:t>(genome, text comparison) – two 200-character inputs</a:t>
                      </a:r>
                      <a:endParaRPr lang="en-US" b="1" dirty="0"/>
                    </a:p>
                  </a:txBody>
                  <a:tcPr/>
                </a:tc>
                <a:tc>
                  <a:txBody>
                    <a:bodyPr/>
                    <a:lstStyle/>
                    <a:p>
                      <a:pPr algn="ctr"/>
                      <a:r>
                        <a:rPr lang="en-US" sz="1800" kern="1200" baseline="0" dirty="0" smtClean="0">
                          <a:solidFill>
                            <a:schemeClr val="dk1"/>
                          </a:solidFill>
                          <a:latin typeface="+mn-lt"/>
                          <a:ea typeface="+mn-ea"/>
                          <a:cs typeface="+mn-cs"/>
                        </a:rPr>
                        <a:t>534s </a:t>
                      </a:r>
                    </a:p>
                    <a:p>
                      <a:pPr algn="ctr"/>
                      <a:r>
                        <a:rPr lang="en-US" sz="1800" kern="1200" baseline="0" dirty="0" smtClean="0">
                          <a:solidFill>
                            <a:schemeClr val="dk1"/>
                          </a:solidFill>
                          <a:latin typeface="+mn-lt"/>
                          <a:ea typeface="+mn-ea"/>
                          <a:cs typeface="+mn-cs"/>
                        </a:rPr>
                        <a:t>[</a:t>
                      </a:r>
                      <a:r>
                        <a:rPr lang="en-US" sz="1800" kern="1200" baseline="0" dirty="0" err="1" smtClean="0">
                          <a:solidFill>
                            <a:schemeClr val="dk1"/>
                          </a:solidFill>
                          <a:latin typeface="+mn-lt"/>
                          <a:ea typeface="+mn-ea"/>
                          <a:cs typeface="+mn-cs"/>
                        </a:rPr>
                        <a:t>Jha</a:t>
                      </a:r>
                      <a:r>
                        <a:rPr lang="en-US" sz="1800" kern="1200" baseline="0" dirty="0" smtClean="0">
                          <a:solidFill>
                            <a:schemeClr val="dk1"/>
                          </a:solidFill>
                          <a:latin typeface="+mn-lt"/>
                          <a:ea typeface="+mn-ea"/>
                          <a:cs typeface="+mn-cs"/>
                        </a:rPr>
                        <a:t>+, 2008]</a:t>
                      </a:r>
                      <a:endParaRPr lang="en-US" dirty="0"/>
                    </a:p>
                  </a:txBody>
                  <a:tcPr/>
                </a:tc>
                <a:tc>
                  <a:txBody>
                    <a:bodyPr/>
                    <a:lstStyle/>
                    <a:p>
                      <a:pPr algn="ctr"/>
                      <a:r>
                        <a:rPr lang="en-US" sz="1800" b="1" kern="1200" baseline="0" dirty="0" smtClean="0">
                          <a:solidFill>
                            <a:schemeClr val="dk1"/>
                          </a:solidFill>
                          <a:latin typeface="+mn-lt"/>
                          <a:ea typeface="+mn-ea"/>
                          <a:cs typeface="+mn-cs"/>
                        </a:rPr>
                        <a:t>18.4s</a:t>
                      </a:r>
                      <a:endParaRPr lang="en-US" b="1" dirty="0"/>
                    </a:p>
                  </a:txBody>
                  <a:tcPr/>
                </a:tc>
                <a:tc>
                  <a:txBody>
                    <a:bodyPr/>
                    <a:lstStyle/>
                    <a:p>
                      <a:pPr algn="r"/>
                      <a:r>
                        <a:rPr lang="en-US" b="1" dirty="0" smtClean="0"/>
                        <a:t>29</a:t>
                      </a:r>
                      <a:endParaRPr lang="en-US" b="1" dirty="0"/>
                    </a:p>
                  </a:txBody>
                  <a:tcPr/>
                </a:tc>
              </a:tr>
              <a:tr h="949046">
                <a:tc>
                  <a:txBody>
                    <a:bodyPr/>
                    <a:lstStyle/>
                    <a:p>
                      <a:r>
                        <a:rPr lang="en-US" b="1" dirty="0" smtClean="0"/>
                        <a:t>Smith-Waterman </a:t>
                      </a:r>
                      <a:r>
                        <a:rPr lang="en-US" b="0" dirty="0" smtClean="0"/>
                        <a:t>(genome</a:t>
                      </a:r>
                      <a:r>
                        <a:rPr lang="en-US" b="0" baseline="0" dirty="0" smtClean="0"/>
                        <a:t> alignment) – two 60-nucleotide sequences</a:t>
                      </a:r>
                      <a:endParaRPr lang="en-US" b="1" dirty="0"/>
                    </a:p>
                  </a:txBody>
                  <a:tcPr/>
                </a:tc>
                <a:tc>
                  <a:txBody>
                    <a:bodyPr/>
                    <a:lstStyle/>
                    <a:p>
                      <a:pPr algn="ctr"/>
                      <a:r>
                        <a:rPr lang="en-US" dirty="0" smtClean="0"/>
                        <a:t>[Not Implementable]</a:t>
                      </a:r>
                      <a:endParaRPr lang="en-US" dirty="0"/>
                    </a:p>
                  </a:txBody>
                  <a:tcPr/>
                </a:tc>
                <a:tc>
                  <a:txBody>
                    <a:bodyPr/>
                    <a:lstStyle/>
                    <a:p>
                      <a:pPr algn="ctr"/>
                      <a:r>
                        <a:rPr lang="en-US" b="1" dirty="0" smtClean="0"/>
                        <a:t>447s</a:t>
                      </a:r>
                      <a:endParaRPr lang="en-US" b="1" dirty="0"/>
                    </a:p>
                  </a:txBody>
                  <a:tcPr/>
                </a:tc>
                <a:tc>
                  <a:txBody>
                    <a:bodyPr/>
                    <a:lstStyle/>
                    <a:p>
                      <a:pPr algn="r"/>
                      <a:r>
                        <a:rPr lang="en-US" b="1" dirty="0" smtClean="0"/>
                        <a:t>-</a:t>
                      </a:r>
                      <a:endParaRPr lang="en-US" b="1" dirty="0"/>
                    </a:p>
                  </a:txBody>
                  <a:tcPr/>
                </a:tc>
              </a:tr>
              <a:tr h="664332">
                <a:tc>
                  <a:txBody>
                    <a:bodyPr/>
                    <a:lstStyle/>
                    <a:p>
                      <a:r>
                        <a:rPr lang="en-US" b="1" dirty="0" smtClean="0"/>
                        <a:t>AES Encryption</a:t>
                      </a:r>
                      <a:endParaRPr lang="en-US" b="1" dirty="0"/>
                    </a:p>
                  </a:txBody>
                  <a:tcPr/>
                </a:tc>
                <a:tc>
                  <a:txBody>
                    <a:bodyPr/>
                    <a:lstStyle/>
                    <a:p>
                      <a:pPr algn="ctr"/>
                      <a:r>
                        <a:rPr lang="en-US" sz="1800" kern="1200" baseline="0" dirty="0" smtClean="0">
                          <a:solidFill>
                            <a:schemeClr val="dk1"/>
                          </a:solidFill>
                          <a:latin typeface="+mn-lt"/>
                          <a:ea typeface="+mn-ea"/>
                          <a:cs typeface="+mn-cs"/>
                        </a:rPr>
                        <a:t>3.3s </a:t>
                      </a:r>
                    </a:p>
                    <a:p>
                      <a:pPr algn="ctr"/>
                      <a:r>
                        <a:rPr lang="en-US" sz="1800" kern="1200" baseline="0" dirty="0" smtClean="0">
                          <a:solidFill>
                            <a:schemeClr val="dk1"/>
                          </a:solidFill>
                          <a:latin typeface="+mn-lt"/>
                          <a:ea typeface="+mn-ea"/>
                          <a:cs typeface="+mn-cs"/>
                        </a:rPr>
                        <a:t>[</a:t>
                      </a:r>
                      <a:r>
                        <a:rPr lang="en-US" sz="1800" kern="1200" baseline="0" dirty="0" err="1" smtClean="0">
                          <a:solidFill>
                            <a:schemeClr val="dk1"/>
                          </a:solidFill>
                          <a:latin typeface="+mn-lt"/>
                          <a:ea typeface="+mn-ea"/>
                          <a:cs typeface="+mn-cs"/>
                        </a:rPr>
                        <a:t>Henecka</a:t>
                      </a:r>
                      <a:r>
                        <a:rPr lang="en-US" sz="1800" kern="1200" baseline="0" dirty="0" smtClean="0">
                          <a:solidFill>
                            <a:schemeClr val="dk1"/>
                          </a:solidFill>
                          <a:latin typeface="+mn-lt"/>
                          <a:ea typeface="+mn-ea"/>
                          <a:cs typeface="+mn-cs"/>
                        </a:rPr>
                        <a:t>, 2010]</a:t>
                      </a:r>
                      <a:endParaRPr lang="en-US" dirty="0"/>
                    </a:p>
                  </a:txBody>
                  <a:tcPr/>
                </a:tc>
                <a:tc>
                  <a:txBody>
                    <a:bodyPr/>
                    <a:lstStyle/>
                    <a:p>
                      <a:pPr algn="ctr"/>
                      <a:r>
                        <a:rPr lang="en-US" b="1" dirty="0" smtClean="0"/>
                        <a:t>0.2s</a:t>
                      </a:r>
                      <a:endParaRPr lang="en-US" b="1" dirty="0"/>
                    </a:p>
                  </a:txBody>
                  <a:tcPr/>
                </a:tc>
                <a:tc>
                  <a:txBody>
                    <a:bodyPr/>
                    <a:lstStyle/>
                    <a:p>
                      <a:pPr algn="r"/>
                      <a:r>
                        <a:rPr lang="en-US" b="1" dirty="0" smtClean="0"/>
                        <a:t>16.5</a:t>
                      </a:r>
                      <a:endParaRPr lang="en-US" b="1" dirty="0"/>
                    </a:p>
                  </a:txBody>
                  <a:tcPr/>
                </a:tc>
              </a:tr>
              <a:tr h="949046">
                <a:tc>
                  <a:txBody>
                    <a:bodyPr/>
                    <a:lstStyle/>
                    <a:p>
                      <a:r>
                        <a:rPr lang="en-US" b="1" dirty="0" smtClean="0"/>
                        <a:t>Fingerprint</a:t>
                      </a:r>
                      <a:r>
                        <a:rPr lang="en-US" b="1" baseline="0" dirty="0" smtClean="0"/>
                        <a:t> Matching </a:t>
                      </a:r>
                      <a:r>
                        <a:rPr lang="en-US" b="0" baseline="0" dirty="0" smtClean="0"/>
                        <a:t>(1024-entry database, 640x8bit vectors)</a:t>
                      </a:r>
                      <a:endParaRPr lang="en-US" b="1" dirty="0"/>
                    </a:p>
                  </a:txBody>
                  <a:tcPr/>
                </a:tc>
                <a:tc>
                  <a:txBody>
                    <a:bodyPr/>
                    <a:lstStyle/>
                    <a:p>
                      <a:pPr algn="ctr"/>
                      <a:r>
                        <a:rPr lang="en-US" dirty="0" smtClean="0"/>
                        <a:t>~83s </a:t>
                      </a:r>
                    </a:p>
                    <a:p>
                      <a:pPr algn="ctr"/>
                      <a:r>
                        <a:rPr lang="en-US" dirty="0" smtClean="0"/>
                        <a:t>[</a:t>
                      </a:r>
                      <a:r>
                        <a:rPr lang="en-US" dirty="0" err="1" smtClean="0"/>
                        <a:t>Barni</a:t>
                      </a:r>
                      <a:r>
                        <a:rPr lang="en-US" dirty="0" smtClean="0"/>
                        <a:t>, 2010]</a:t>
                      </a:r>
                      <a:endParaRPr lang="en-US" dirty="0"/>
                    </a:p>
                  </a:txBody>
                  <a:tcPr/>
                </a:tc>
                <a:tc>
                  <a:txBody>
                    <a:bodyPr/>
                    <a:lstStyle/>
                    <a:p>
                      <a:pPr algn="ctr"/>
                      <a:r>
                        <a:rPr lang="en-US" b="1" dirty="0" smtClean="0"/>
                        <a:t>18s</a:t>
                      </a:r>
                      <a:endParaRPr lang="en-US" b="1" dirty="0"/>
                    </a:p>
                  </a:txBody>
                  <a:tcPr/>
                </a:tc>
                <a:tc>
                  <a:txBody>
                    <a:bodyPr/>
                    <a:lstStyle/>
                    <a:p>
                      <a:pPr algn="r"/>
                      <a:r>
                        <a:rPr lang="en-US" b="1" dirty="0" smtClean="0"/>
                        <a:t>4.6</a:t>
                      </a:r>
                      <a:endParaRPr lang="en-US" b="1" dirty="0"/>
                    </a:p>
                  </a:txBody>
                  <a:tcPr/>
                </a:tc>
              </a:tr>
            </a:tbl>
          </a:graphicData>
        </a:graphic>
      </p:graphicFrame>
      <p:sp>
        <p:nvSpPr>
          <p:cNvPr id="4" name="Slide Number Placeholder 3"/>
          <p:cNvSpPr>
            <a:spLocks noGrp="1"/>
          </p:cNvSpPr>
          <p:nvPr>
            <p:ph type="sldNum" sz="quarter" idx="12"/>
          </p:nvPr>
        </p:nvSpPr>
        <p:spPr/>
        <p:txBody>
          <a:bodyPr/>
          <a:lstStyle/>
          <a:p>
            <a:fld id="{9BCA8C58-D9C0-40F5-BC6B-C481532BD1BC}" type="slidenum">
              <a:rPr lang="en-US" smtClean="0"/>
              <a:pPr/>
              <a:t>43</a:t>
            </a:fld>
            <a:endParaRPr lang="en-US"/>
          </a:p>
        </p:txBody>
      </p:sp>
      <p:sp>
        <p:nvSpPr>
          <p:cNvPr id="7" name="TextBox 6"/>
          <p:cNvSpPr txBox="1"/>
          <p:nvPr/>
        </p:nvSpPr>
        <p:spPr>
          <a:xfrm>
            <a:off x="789295" y="6169926"/>
            <a:ext cx="7478137" cy="400110"/>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2000" dirty="0" smtClean="0"/>
              <a:t>Scalable: 1 Billion gates evaluated at ~100,000 gates/second on laptop</a:t>
            </a:r>
            <a:endParaRPr lang="en-US" sz="2000" dirty="0"/>
          </a:p>
        </p:txBody>
      </p:sp>
      <p:sp>
        <p:nvSpPr>
          <p:cNvPr id="6" name="TextBox 5"/>
          <p:cNvSpPr txBox="1"/>
          <p:nvPr/>
        </p:nvSpPr>
        <p:spPr>
          <a:xfrm rot="16200000">
            <a:off x="-272326" y="5444951"/>
            <a:ext cx="123756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smtClean="0"/>
              <a:t>NDSS 2011</a:t>
            </a:r>
            <a:endParaRPr lang="en-US" b="1" dirty="0"/>
          </a:p>
        </p:txBody>
      </p:sp>
      <p:sp>
        <p:nvSpPr>
          <p:cNvPr id="8" name="TextBox 7"/>
          <p:cNvSpPr txBox="1"/>
          <p:nvPr/>
        </p:nvSpPr>
        <p:spPr>
          <a:xfrm rot="16200000">
            <a:off x="-1341798" y="3182265"/>
            <a:ext cx="338106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smtClean="0"/>
              <a:t>USENIX Security 2011</a:t>
            </a:r>
            <a:endParaRPr 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4998" y="917433"/>
            <a:ext cx="2716040" cy="4451271"/>
          </a:xfrm>
        </p:spPr>
        <p:txBody>
          <a:bodyPr>
            <a:normAutofit fontScale="90000"/>
          </a:bodyPr>
          <a:lstStyle/>
          <a:p>
            <a:r>
              <a:rPr lang="en-US" dirty="0" smtClean="0"/>
              <a:t>Demo!</a:t>
            </a:r>
            <a:br>
              <a:rPr lang="en-US" dirty="0" smtClean="0"/>
            </a:br>
            <a:r>
              <a:rPr lang="en-US" dirty="0" smtClean="0"/>
              <a:t/>
            </a:r>
            <a:br>
              <a:rPr lang="en-US" dirty="0" smtClean="0"/>
            </a:br>
            <a:r>
              <a:rPr lang="en-US" dirty="0" smtClean="0"/>
              <a:t>Private Set Intersection on </a:t>
            </a:r>
            <a:br>
              <a:rPr lang="en-US" dirty="0" smtClean="0"/>
            </a:br>
            <a:r>
              <a:rPr lang="en-US" dirty="0" smtClean="0"/>
              <a:t>Android Devices</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44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19200" y="762000"/>
            <a:ext cx="4972050" cy="4972050"/>
          </a:xfrm>
          <a:prstGeom prst="rect">
            <a:avLst/>
          </a:prstGeom>
          <a:noFill/>
          <a:ln w="9525">
            <a:noFill/>
            <a:miter lim="800000"/>
            <a:headEnd/>
            <a:tailEnd/>
          </a:ln>
        </p:spPr>
      </p:pic>
      <p:sp>
        <p:nvSpPr>
          <p:cNvPr id="6" name="TextBox 5"/>
          <p:cNvSpPr txBox="1"/>
          <p:nvPr/>
        </p:nvSpPr>
        <p:spPr>
          <a:xfrm>
            <a:off x="1718830" y="5829677"/>
            <a:ext cx="4221926" cy="830997"/>
          </a:xfrm>
          <a:prstGeom prst="rect">
            <a:avLst/>
          </a:prstGeom>
          <a:noFill/>
        </p:spPr>
        <p:txBody>
          <a:bodyPr wrap="none" rtlCol="0">
            <a:spAutoFit/>
          </a:bodyPr>
          <a:lstStyle/>
          <a:p>
            <a:pPr algn="ctr"/>
            <a:r>
              <a:rPr lang="en-US" sz="2400" dirty="0" smtClean="0">
                <a:solidFill>
                  <a:srgbClr val="0070C0"/>
                </a:solidFill>
              </a:rPr>
              <a:t>http://MightBeEvil.com/mobile/</a:t>
            </a:r>
          </a:p>
          <a:p>
            <a:pPr algn="ctr"/>
            <a:r>
              <a:rPr lang="en-US" sz="2400" b="1" dirty="0" smtClean="0"/>
              <a:t>Peter Chapman and Yan Huang</a:t>
            </a:r>
            <a:endParaRPr lang="en-US" sz="2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45</a:t>
            </a:fld>
            <a:endParaRPr lang="en-US"/>
          </a:p>
        </p:txBody>
      </p:sp>
      <p:pic>
        <p:nvPicPr>
          <p:cNvPr id="39938" name="Picture 2"/>
          <p:cNvPicPr>
            <a:picLocks noChangeAspect="1" noChangeArrowheads="1"/>
          </p:cNvPicPr>
          <p:nvPr/>
        </p:nvPicPr>
        <p:blipFill>
          <a:blip r:embed="rId2" cstate="print"/>
          <a:srcRect t="12947" r="7251"/>
          <a:stretch>
            <a:fillRect/>
          </a:stretch>
        </p:blipFill>
        <p:spPr bwMode="auto">
          <a:xfrm>
            <a:off x="49794" y="200145"/>
            <a:ext cx="4169120" cy="5205035"/>
          </a:xfrm>
          <a:prstGeom prst="rect">
            <a:avLst/>
          </a:prstGeom>
          <a:noFill/>
          <a:ln w="9525">
            <a:noFill/>
            <a:miter lim="800000"/>
            <a:headEnd/>
            <a:tailEnd/>
          </a:ln>
        </p:spPr>
      </p:pic>
      <p:sp>
        <p:nvSpPr>
          <p:cNvPr id="6" name="TextBox 5"/>
          <p:cNvSpPr txBox="1"/>
          <p:nvPr/>
        </p:nvSpPr>
        <p:spPr>
          <a:xfrm>
            <a:off x="114183" y="4923990"/>
            <a:ext cx="4073359" cy="830997"/>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Yan Huang</a:t>
            </a:r>
          </a:p>
          <a:p>
            <a:pPr algn="ctr"/>
            <a:r>
              <a:rPr lang="en-US" sz="2000" dirty="0" smtClean="0"/>
              <a:t>(</a:t>
            </a:r>
            <a:r>
              <a:rPr lang="en-US" sz="2000" dirty="0" err="1" smtClean="0"/>
              <a:t>UVa</a:t>
            </a:r>
            <a:r>
              <a:rPr lang="en-US" sz="2000" dirty="0" smtClean="0"/>
              <a:t> Computer Science PhD Student)</a:t>
            </a:r>
            <a:endParaRPr lang="en-US" sz="2000" dirty="0"/>
          </a:p>
        </p:txBody>
      </p:sp>
      <p:pic>
        <p:nvPicPr>
          <p:cNvPr id="39939" name="Picture 3"/>
          <p:cNvPicPr>
            <a:picLocks noChangeAspect="1" noChangeArrowheads="1"/>
          </p:cNvPicPr>
          <p:nvPr/>
        </p:nvPicPr>
        <p:blipFill>
          <a:blip r:embed="rId3" cstate="print"/>
          <a:srcRect/>
          <a:stretch>
            <a:fillRect/>
          </a:stretch>
        </p:blipFill>
        <p:spPr bwMode="auto">
          <a:xfrm>
            <a:off x="6618837" y="49040"/>
            <a:ext cx="2289773" cy="3048516"/>
          </a:xfrm>
          <a:prstGeom prst="rect">
            <a:avLst/>
          </a:prstGeom>
          <a:noFill/>
          <a:ln w="9525">
            <a:noFill/>
            <a:miter lim="800000"/>
            <a:headEnd/>
            <a:tailEnd/>
          </a:ln>
        </p:spPr>
      </p:pic>
      <p:sp>
        <p:nvSpPr>
          <p:cNvPr id="9" name="TextBox 8"/>
          <p:cNvSpPr txBox="1"/>
          <p:nvPr/>
        </p:nvSpPr>
        <p:spPr>
          <a:xfrm>
            <a:off x="6406835" y="2604380"/>
            <a:ext cx="2719847" cy="830997"/>
          </a:xfrm>
          <a:prstGeom prst="rect">
            <a:avLst/>
          </a:prstGeom>
          <a:noFill/>
        </p:spPr>
        <p:txBody>
          <a:bodyPr wrap="none" rtlCol="0">
            <a:spAutoFit/>
          </a:bodyPr>
          <a:lstStyle/>
          <a:p>
            <a:pPr algn="ctr"/>
            <a:r>
              <a:rPr lang="en-US" sz="2800" b="1" dirty="0" smtClean="0">
                <a:solidFill>
                  <a:schemeClr val="bg1"/>
                </a:solidFill>
                <a:effectLst>
                  <a:outerShdw blurRad="38100" dist="38100" dir="2700000" algn="tl">
                    <a:srgbClr val="000000">
                      <a:alpha val="43137"/>
                    </a:srgbClr>
                  </a:outerShdw>
                </a:effectLst>
              </a:rPr>
              <a:t>Jonathan Katz</a:t>
            </a:r>
          </a:p>
          <a:p>
            <a:pPr algn="ctr"/>
            <a:r>
              <a:rPr lang="en-US" sz="2000" dirty="0" smtClean="0"/>
              <a:t>(University of Maryland)</a:t>
            </a:r>
            <a:endParaRPr lang="en-US" sz="2000" dirty="0"/>
          </a:p>
        </p:txBody>
      </p:sp>
      <p:pic>
        <p:nvPicPr>
          <p:cNvPr id="39940" name="Picture 4"/>
          <p:cNvPicPr>
            <a:picLocks noChangeAspect="1" noChangeArrowheads="1"/>
          </p:cNvPicPr>
          <p:nvPr/>
        </p:nvPicPr>
        <p:blipFill>
          <a:blip r:embed="rId4" cstate="print"/>
          <a:srcRect/>
          <a:stretch>
            <a:fillRect/>
          </a:stretch>
        </p:blipFill>
        <p:spPr bwMode="auto">
          <a:xfrm>
            <a:off x="4356290" y="4184208"/>
            <a:ext cx="2180312" cy="2180312"/>
          </a:xfrm>
          <a:prstGeom prst="rect">
            <a:avLst/>
          </a:prstGeom>
          <a:noFill/>
          <a:ln w="9525">
            <a:noFill/>
            <a:miter lim="800000"/>
            <a:headEnd/>
            <a:tailEnd/>
          </a:ln>
        </p:spPr>
      </p:pic>
      <p:sp>
        <p:nvSpPr>
          <p:cNvPr id="11" name="TextBox 10"/>
          <p:cNvSpPr txBox="1"/>
          <p:nvPr/>
        </p:nvSpPr>
        <p:spPr>
          <a:xfrm>
            <a:off x="3905793" y="5881838"/>
            <a:ext cx="3077446" cy="769441"/>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Aaron Mackey</a:t>
            </a:r>
          </a:p>
          <a:p>
            <a:pPr algn="ctr"/>
            <a:r>
              <a:rPr lang="en-US" sz="1600" dirty="0" smtClean="0"/>
              <a:t>(</a:t>
            </a:r>
            <a:r>
              <a:rPr lang="en-US" sz="1600" dirty="0" err="1" smtClean="0"/>
              <a:t>UVa</a:t>
            </a:r>
            <a:r>
              <a:rPr lang="en-US" sz="1600" dirty="0" smtClean="0"/>
              <a:t> Public Health Genomics)</a:t>
            </a:r>
            <a:endParaRPr lang="en-US" sz="1600" dirty="0"/>
          </a:p>
        </p:txBody>
      </p:sp>
      <p:sp>
        <p:nvSpPr>
          <p:cNvPr id="12" name="TextBox 11"/>
          <p:cNvSpPr txBox="1"/>
          <p:nvPr/>
        </p:nvSpPr>
        <p:spPr>
          <a:xfrm>
            <a:off x="516047" y="5942638"/>
            <a:ext cx="3195873"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indent="-457200" algn="ctr"/>
            <a:r>
              <a:rPr lang="en-US" dirty="0" smtClean="0"/>
              <a:t>Funding: </a:t>
            </a:r>
            <a:r>
              <a:rPr lang="en-US" b="1" dirty="0" smtClean="0"/>
              <a:t>NSF</a:t>
            </a:r>
            <a:r>
              <a:rPr lang="en-US" dirty="0" smtClean="0"/>
              <a:t>, </a:t>
            </a:r>
            <a:r>
              <a:rPr lang="en-US" b="1" dirty="0" smtClean="0"/>
              <a:t>MURI</a:t>
            </a:r>
            <a:r>
              <a:rPr lang="en-US" dirty="0" smtClean="0"/>
              <a:t> (AFOSR)  </a:t>
            </a:r>
          </a:p>
          <a:p>
            <a:pPr indent="-457200" algn="ctr"/>
            <a:r>
              <a:rPr lang="en-US" dirty="0" smtClean="0"/>
              <a:t>Android toys: </a:t>
            </a:r>
            <a:r>
              <a:rPr lang="en-US" b="1" dirty="0" smtClean="0"/>
              <a:t>Google</a:t>
            </a:r>
            <a:endParaRPr lang="en-US" b="1" dirty="0"/>
          </a:p>
        </p:txBody>
      </p:sp>
      <p:sp>
        <p:nvSpPr>
          <p:cNvPr id="16386" name="AutoShape 2" descr="imap://dee2b@cms.mail.virginia.edu:993/fetch%3EUID%3E/INBOX%3E111895?part=1.2&amp;type=image/png&amp;filename=Petermugsh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p://dee2b@cms.mail.virginia.edu:993/fetch%3EUID%3E/INBOX%3E111895?part=1.2&amp;type=image/png&amp;filename=Petermugsh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p://dee2b@cms.mail.virginia.edu:993/fetch%3EUID%3E/INBOX%3E111895?part=1.2&amp;type=image/png&amp;filename=Petermugsh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2" name="AutoShape 8" descr="imap://dee2b@cms.mail.virginia.edu:993/fetch%3EUID%3E/INBOX%3E111895?part=1.2&amp;type=image/png&amp;filename=Petermugshot.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Picture 14" descr="Petermugshot.png"/>
          <p:cNvPicPr>
            <a:picLocks noChangeAspect="1"/>
          </p:cNvPicPr>
          <p:nvPr/>
        </p:nvPicPr>
        <p:blipFill>
          <a:blip r:embed="rId5" cstate="print"/>
          <a:stretch>
            <a:fillRect/>
          </a:stretch>
        </p:blipFill>
        <p:spPr>
          <a:xfrm>
            <a:off x="3938158" y="291975"/>
            <a:ext cx="2386442" cy="3564559"/>
          </a:xfrm>
          <a:prstGeom prst="rect">
            <a:avLst/>
          </a:prstGeom>
        </p:spPr>
      </p:pic>
      <p:sp>
        <p:nvSpPr>
          <p:cNvPr id="16" name="TextBox 15"/>
          <p:cNvSpPr txBox="1"/>
          <p:nvPr/>
        </p:nvSpPr>
        <p:spPr>
          <a:xfrm>
            <a:off x="3847723" y="3383138"/>
            <a:ext cx="2607398" cy="830997"/>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Peter Chapman</a:t>
            </a:r>
          </a:p>
          <a:p>
            <a:pPr algn="ctr"/>
            <a:r>
              <a:rPr lang="en-US" sz="2000" dirty="0" smtClean="0"/>
              <a:t>(</a:t>
            </a:r>
            <a:r>
              <a:rPr lang="en-US" sz="2000" dirty="0" err="1" smtClean="0"/>
              <a:t>UVa</a:t>
            </a:r>
            <a:r>
              <a:rPr lang="en-US" sz="2000" dirty="0" smtClean="0"/>
              <a:t> BACS 2012)</a:t>
            </a:r>
            <a:endParaRPr lang="en-US" sz="2000" dirty="0"/>
          </a:p>
        </p:txBody>
      </p:sp>
      <p:pic>
        <p:nvPicPr>
          <p:cNvPr id="16393" name="Picture 9"/>
          <p:cNvPicPr>
            <a:picLocks noChangeAspect="1" noChangeArrowheads="1"/>
          </p:cNvPicPr>
          <p:nvPr/>
        </p:nvPicPr>
        <p:blipFill>
          <a:blip r:embed="rId6" cstate="print"/>
          <a:srcRect/>
          <a:stretch>
            <a:fillRect/>
          </a:stretch>
        </p:blipFill>
        <p:spPr bwMode="auto">
          <a:xfrm>
            <a:off x="6900248" y="3539149"/>
            <a:ext cx="2008361" cy="2680429"/>
          </a:xfrm>
          <a:prstGeom prst="rect">
            <a:avLst/>
          </a:prstGeom>
          <a:noFill/>
          <a:ln w="9525">
            <a:noFill/>
            <a:miter lim="800000"/>
            <a:headEnd/>
            <a:tailEnd/>
          </a:ln>
        </p:spPr>
      </p:pic>
      <p:sp>
        <p:nvSpPr>
          <p:cNvPr id="18" name="TextBox 17"/>
          <p:cNvSpPr txBox="1"/>
          <p:nvPr/>
        </p:nvSpPr>
        <p:spPr>
          <a:xfrm>
            <a:off x="7003539" y="5767812"/>
            <a:ext cx="1758815" cy="830997"/>
          </a:xfrm>
          <a:prstGeom prst="rect">
            <a:avLst/>
          </a:prstGeom>
          <a:noFill/>
        </p:spPr>
        <p:txBody>
          <a:bodyPr wrap="none" rtlCol="0">
            <a:spAutoFit/>
          </a:bodyPr>
          <a:lstStyle/>
          <a:p>
            <a:pPr algn="ctr"/>
            <a:r>
              <a:rPr lang="en-US" sz="2800" b="1" dirty="0" err="1" smtClean="0">
                <a:solidFill>
                  <a:schemeClr val="bg1"/>
                </a:solidFill>
                <a:effectLst>
                  <a:outerShdw blurRad="38100" dist="38100" dir="2700000" algn="tl">
                    <a:srgbClr val="000000">
                      <a:alpha val="43137"/>
                    </a:srgbClr>
                  </a:outerShdw>
                </a:effectLst>
              </a:rPr>
              <a:t>Lior</a:t>
            </a:r>
            <a:r>
              <a:rPr lang="en-US" sz="2800" b="1" dirty="0" smtClean="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Makla</a:t>
            </a:r>
            <a:endParaRPr lang="en-US" sz="2800" b="1" dirty="0" smtClean="0">
              <a:solidFill>
                <a:schemeClr val="bg1"/>
              </a:solidFill>
              <a:effectLst>
                <a:outerShdw blurRad="38100" dist="38100" dir="2700000" algn="tl">
                  <a:srgbClr val="000000">
                    <a:alpha val="43137"/>
                  </a:srgbClr>
                </a:outerShdw>
              </a:effectLst>
            </a:endParaRPr>
          </a:p>
          <a:p>
            <a:pPr algn="ctr"/>
            <a:r>
              <a:rPr lang="en-US" sz="2000" dirty="0" smtClean="0"/>
              <a:t>(</a:t>
            </a:r>
            <a:r>
              <a:rPr lang="en-US" sz="2000" dirty="0" err="1" smtClean="0"/>
              <a:t>UMd</a:t>
            </a:r>
            <a:r>
              <a:rPr lang="en-US" sz="2000" dirty="0" smtClean="0"/>
              <a:t> / Intel)</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76200" y="0"/>
            <a:ext cx="9220200" cy="6886693"/>
          </a:xfrm>
          <a:prstGeom prst="rect">
            <a:avLst/>
          </a:prstGeom>
          <a:noFill/>
          <a:ln w="9525">
            <a:noFill/>
            <a:miter lim="800000"/>
            <a:headEnd/>
            <a:tailEnd/>
          </a:ln>
        </p:spPr>
      </p:pic>
      <p:sp>
        <p:nvSpPr>
          <p:cNvPr id="8" name="Rectangle 7"/>
          <p:cNvSpPr/>
          <p:nvPr/>
        </p:nvSpPr>
        <p:spPr>
          <a:xfrm>
            <a:off x="136557" y="5634273"/>
            <a:ext cx="3663247" cy="1015663"/>
          </a:xfrm>
          <a:prstGeom prst="rect">
            <a:avLst/>
          </a:prstGeom>
          <a:solidFill>
            <a:srgbClr val="F8F8F8">
              <a:alpha val="74902"/>
            </a:srgbClr>
          </a:solidFill>
        </p:spPr>
        <p:txBody>
          <a:bodyPr wrap="none">
            <a:spAutoFit/>
          </a:bodyPr>
          <a:lstStyle/>
          <a:p>
            <a:r>
              <a:rPr lang="en-US" sz="2000" dirty="0" smtClean="0"/>
              <a:t>David Evans</a:t>
            </a:r>
          </a:p>
          <a:p>
            <a:r>
              <a:rPr lang="en-US" sz="2000" dirty="0" smtClean="0"/>
              <a:t>evans@cs.virginia.edu</a:t>
            </a:r>
          </a:p>
          <a:p>
            <a:r>
              <a:rPr lang="en-US" sz="2000" dirty="0" smtClean="0"/>
              <a:t>http://www.cs.virginia.edu/evans</a:t>
            </a:r>
            <a:endParaRPr lang="en-US" sz="2000"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46</a:t>
            </a:fld>
            <a:endParaRPr lang="en-US"/>
          </a:p>
        </p:txBody>
      </p:sp>
      <p:sp>
        <p:nvSpPr>
          <p:cNvPr id="7" name="TextBox 6"/>
          <p:cNvSpPr txBox="1"/>
          <p:nvPr/>
        </p:nvSpPr>
        <p:spPr>
          <a:xfrm>
            <a:off x="138066" y="74692"/>
            <a:ext cx="8915400" cy="3170099"/>
          </a:xfrm>
          <a:prstGeom prst="rect">
            <a:avLst/>
          </a:prstGeom>
          <a:solidFill>
            <a:srgbClr val="000000">
              <a:alpha val="43137"/>
            </a:srgbClr>
          </a:solidFill>
        </p:spPr>
        <p:txBody>
          <a:bodyPr wrap="square" rtlCol="0">
            <a:spAutoFit/>
          </a:bodyPr>
          <a:lstStyle/>
          <a:p>
            <a:r>
              <a:rPr lang="en-US" sz="2000" dirty="0" smtClean="0">
                <a:solidFill>
                  <a:schemeClr val="accent6">
                    <a:lumMod val="40000"/>
                    <a:lumOff val="60000"/>
                  </a:schemeClr>
                </a:solidFill>
              </a:rPr>
              <a:t>Much of the early engineering development of digital computers was done in universities. A few years ago, the view was commonly expressed that universities had played their part in computer design, and that the matter could now safely be left to industry. I do not think that it is necessary that work on computer design should go on in all universities, but I am glad that some have remained active in the field. Apart from the obvious functions of universities in spreading knowledge, and keeping in the public domain material that might otherwise be hidden, universities can make a special contribution by reason of their freedom from commercial considerations, including freedom from the need to follow the fashion.</a:t>
            </a:r>
          </a:p>
          <a:p>
            <a:pPr algn="r"/>
            <a:r>
              <a:rPr lang="en-US" sz="2000" dirty="0" smtClean="0">
                <a:solidFill>
                  <a:schemeClr val="accent5">
                    <a:lumMod val="40000"/>
                    <a:lumOff val="60000"/>
                  </a:schemeClr>
                </a:solidFill>
              </a:rPr>
              <a:t>Sir Maurice Wilkes (June 1913-Nov 2010), 1967 Turing Award Lecture</a:t>
            </a:r>
            <a:endParaRPr lang="en-US" sz="2000" dirty="0">
              <a:solidFill>
                <a:schemeClr val="accent5">
                  <a:lumMod val="40000"/>
                  <a:lumOff val="60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evans\Desktop\book\images\7.44x9.68-frontcover.png"/>
          <p:cNvPicPr>
            <a:picLocks noChangeAspect="1" noChangeArrowheads="1"/>
          </p:cNvPicPr>
          <p:nvPr/>
        </p:nvPicPr>
        <p:blipFill>
          <a:blip r:embed="rId2" cstate="print"/>
          <a:srcRect/>
          <a:stretch>
            <a:fillRect/>
          </a:stretch>
        </p:blipFill>
        <p:spPr bwMode="auto">
          <a:xfrm>
            <a:off x="289711" y="76200"/>
            <a:ext cx="5049187" cy="6623365"/>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5588252" y="338012"/>
            <a:ext cx="3124200" cy="1706562"/>
          </a:xfrm>
        </p:spPr>
        <p:txBody>
          <a:bodyPr>
            <a:normAutofit/>
          </a:bodyPr>
          <a:lstStyle/>
          <a:p>
            <a:r>
              <a:rPr lang="en-US" dirty="0" smtClean="0"/>
              <a:t>Shameless Plug</a:t>
            </a:r>
            <a:endParaRPr lang="en-US" dirty="0"/>
          </a:p>
        </p:txBody>
      </p:sp>
      <p:sp>
        <p:nvSpPr>
          <p:cNvPr id="4" name="Slide Number Placeholder 3"/>
          <p:cNvSpPr>
            <a:spLocks noGrp="1"/>
          </p:cNvSpPr>
          <p:nvPr>
            <p:ph type="sldNum" sz="quarter" idx="12"/>
          </p:nvPr>
        </p:nvSpPr>
        <p:spPr/>
        <p:txBody>
          <a:bodyPr/>
          <a:lstStyle/>
          <a:p>
            <a:fld id="{9BCA8C58-D9C0-40F5-BC6B-C481532BD1BC}" type="slidenum">
              <a:rPr lang="en-US" smtClean="0"/>
              <a:pPr/>
              <a:t>47</a:t>
            </a:fld>
            <a:endParaRPr lang="en-US"/>
          </a:p>
        </p:txBody>
      </p:sp>
      <p:sp>
        <p:nvSpPr>
          <p:cNvPr id="7" name="TextBox 6"/>
          <p:cNvSpPr txBox="1"/>
          <p:nvPr/>
        </p:nvSpPr>
        <p:spPr>
          <a:xfrm>
            <a:off x="1414605" y="4126116"/>
            <a:ext cx="6713313" cy="830997"/>
          </a:xfrm>
          <a:prstGeom prst="rect">
            <a:avLst/>
          </a:prstGeom>
          <a:solidFill>
            <a:schemeClr val="bg1"/>
          </a:solidFill>
          <a:effectLst>
            <a:outerShdw blurRad="50800" dist="228600" dir="6840000" sx="102000" sy="102000" algn="r" rotWithShape="0">
              <a:schemeClr val="accent6">
                <a:lumMod val="50000"/>
                <a:alpha val="40000"/>
              </a:schemeClr>
            </a:outerShdw>
          </a:effectLst>
          <a:scene3d>
            <a:camera prst="orthographicFront"/>
            <a:lightRig rig="morning" dir="t"/>
          </a:scene3d>
          <a:sp3d prstMaterial="powder"/>
        </p:spPr>
        <p:txBody>
          <a:bodyPr wrap="none" rtlCol="0">
            <a:spAutoFit/>
          </a:bodyPr>
          <a:lstStyle/>
          <a:p>
            <a:r>
              <a:rPr lang="en-US" sz="4800" b="1" dirty="0" smtClean="0">
                <a:solidFill>
                  <a:schemeClr val="tx2"/>
                </a:solidFill>
              </a:rPr>
              <a:t>www.computingbook.org</a:t>
            </a:r>
            <a:endParaRPr lang="en-US" sz="4800" b="1"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5</a:t>
            </a:fld>
            <a:endParaRPr lang="en-US"/>
          </a:p>
        </p:txBody>
      </p:sp>
      <p:graphicFrame>
        <p:nvGraphicFramePr>
          <p:cNvPr id="7" name="Chart 6"/>
          <p:cNvGraphicFramePr/>
          <p:nvPr/>
        </p:nvGraphicFramePr>
        <p:xfrm>
          <a:off x="152400" y="152400"/>
          <a:ext cx="8763000" cy="6248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911166" y="457200"/>
            <a:ext cx="3327834" cy="369332"/>
          </a:xfrm>
          <a:prstGeom prst="rect">
            <a:avLst/>
          </a:prstGeom>
          <a:noFill/>
        </p:spPr>
        <p:txBody>
          <a:bodyPr wrap="none" rtlCol="0">
            <a:spAutoFit/>
          </a:bodyPr>
          <a:lstStyle/>
          <a:p>
            <a:r>
              <a:rPr lang="en-US" dirty="0" smtClean="0"/>
              <a:t>Cost to sequence human genome</a:t>
            </a:r>
            <a:endParaRPr lang="en-US" dirty="0"/>
          </a:p>
        </p:txBody>
      </p:sp>
      <p:cxnSp>
        <p:nvCxnSpPr>
          <p:cNvPr id="11" name="Straight Arrow Connector 10"/>
          <p:cNvCxnSpPr>
            <a:stCxn id="9" idx="1"/>
          </p:cNvCxnSpPr>
          <p:nvPr/>
        </p:nvCxnSpPr>
        <p:spPr>
          <a:xfrm rot="10800000" flipV="1">
            <a:off x="3412222" y="641866"/>
            <a:ext cx="498944" cy="13736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36899" y="944745"/>
            <a:ext cx="2452724" cy="646331"/>
          </a:xfrm>
          <a:prstGeom prst="rect">
            <a:avLst/>
          </a:prstGeom>
          <a:solidFill>
            <a:schemeClr val="bg1"/>
          </a:solidFill>
        </p:spPr>
        <p:txBody>
          <a:bodyPr wrap="none" rtlCol="0">
            <a:spAutoFit/>
          </a:bodyPr>
          <a:lstStyle/>
          <a:p>
            <a:pPr algn="ctr"/>
            <a:r>
              <a:rPr lang="en-US" dirty="0" smtClean="0"/>
              <a:t>Moore’s Law prediction</a:t>
            </a:r>
          </a:p>
          <a:p>
            <a:pPr algn="ctr"/>
            <a:r>
              <a:rPr lang="en-US" dirty="0" smtClean="0"/>
              <a:t>(halve every 18 months)</a:t>
            </a:r>
            <a:endParaRPr lang="en-US" dirty="0"/>
          </a:p>
        </p:txBody>
      </p:sp>
      <p:cxnSp>
        <p:nvCxnSpPr>
          <p:cNvPr id="16" name="Straight Arrow Connector 15"/>
          <p:cNvCxnSpPr>
            <a:stCxn id="14" idx="2"/>
          </p:cNvCxnSpPr>
          <p:nvPr/>
        </p:nvCxnSpPr>
        <p:spPr>
          <a:xfrm rot="5400000">
            <a:off x="7432269" y="1702608"/>
            <a:ext cx="542524" cy="319461"/>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0" y="6367046"/>
            <a:ext cx="8342925" cy="338554"/>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sz="1600" dirty="0" smtClean="0"/>
              <a:t>Data from National Human Genome Research Institute: http://www.genome.gov/sequencingcosts</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152398" y="153727"/>
          <a:ext cx="8756212" cy="625612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9BCA8C58-D9C0-40F5-BC6B-C481532BD1BC}" type="slidenum">
              <a:rPr lang="en-US" smtClean="0"/>
              <a:pPr/>
              <a:t>6</a:t>
            </a:fld>
            <a:endParaRPr lang="en-US"/>
          </a:p>
        </p:txBody>
      </p:sp>
      <p:sp>
        <p:nvSpPr>
          <p:cNvPr id="9" name="TextBox 8"/>
          <p:cNvSpPr txBox="1"/>
          <p:nvPr/>
        </p:nvSpPr>
        <p:spPr>
          <a:xfrm>
            <a:off x="3911166" y="457200"/>
            <a:ext cx="3327834" cy="369332"/>
          </a:xfrm>
          <a:prstGeom prst="rect">
            <a:avLst/>
          </a:prstGeom>
          <a:noFill/>
        </p:spPr>
        <p:txBody>
          <a:bodyPr wrap="none" rtlCol="0">
            <a:spAutoFit/>
          </a:bodyPr>
          <a:lstStyle/>
          <a:p>
            <a:r>
              <a:rPr lang="en-US" dirty="0" smtClean="0"/>
              <a:t>Cost to sequence human genome</a:t>
            </a:r>
            <a:endParaRPr lang="en-US" dirty="0"/>
          </a:p>
        </p:txBody>
      </p:sp>
      <p:cxnSp>
        <p:nvCxnSpPr>
          <p:cNvPr id="11" name="Straight Arrow Connector 10"/>
          <p:cNvCxnSpPr>
            <a:stCxn id="9" idx="1"/>
          </p:cNvCxnSpPr>
          <p:nvPr/>
        </p:nvCxnSpPr>
        <p:spPr>
          <a:xfrm rot="10800000" flipV="1">
            <a:off x="3412222" y="641866"/>
            <a:ext cx="498944" cy="13736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36899" y="944745"/>
            <a:ext cx="2452724" cy="646331"/>
          </a:xfrm>
          <a:prstGeom prst="rect">
            <a:avLst/>
          </a:prstGeom>
          <a:solidFill>
            <a:schemeClr val="bg1"/>
          </a:solidFill>
        </p:spPr>
        <p:txBody>
          <a:bodyPr wrap="none" rtlCol="0">
            <a:spAutoFit/>
          </a:bodyPr>
          <a:lstStyle/>
          <a:p>
            <a:pPr algn="ctr"/>
            <a:r>
              <a:rPr lang="en-US" dirty="0" smtClean="0"/>
              <a:t>Moore’s Law prediction</a:t>
            </a:r>
          </a:p>
          <a:p>
            <a:pPr algn="ctr"/>
            <a:r>
              <a:rPr lang="en-US" dirty="0" smtClean="0"/>
              <a:t>(halve every 18 months)</a:t>
            </a:r>
            <a:endParaRPr lang="en-US" dirty="0"/>
          </a:p>
        </p:txBody>
      </p:sp>
      <p:cxnSp>
        <p:nvCxnSpPr>
          <p:cNvPr id="16" name="Straight Arrow Connector 15"/>
          <p:cNvCxnSpPr>
            <a:stCxn id="14" idx="2"/>
          </p:cNvCxnSpPr>
          <p:nvPr/>
        </p:nvCxnSpPr>
        <p:spPr>
          <a:xfrm rot="5400000">
            <a:off x="7432269" y="1702608"/>
            <a:ext cx="542524" cy="319461"/>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 y="6367046"/>
            <a:ext cx="8342925" cy="338554"/>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sz="1600" dirty="0" smtClean="0"/>
              <a:t>Data from National Human Genome Research Institute: http://www.genome.gov/sequencingcosts</a:t>
            </a:r>
            <a:endParaRPr lang="en-US" sz="1600" dirty="0"/>
          </a:p>
        </p:txBody>
      </p:sp>
      <p:pic>
        <p:nvPicPr>
          <p:cNvPr id="12" name="Picture 2"/>
          <p:cNvPicPr>
            <a:picLocks noChangeAspect="1" noChangeArrowheads="1"/>
          </p:cNvPicPr>
          <p:nvPr/>
        </p:nvPicPr>
        <p:blipFill>
          <a:blip r:embed="rId3" cstate="print"/>
          <a:srcRect l="18548" t="742" r="17217"/>
          <a:stretch>
            <a:fillRect/>
          </a:stretch>
        </p:blipFill>
        <p:spPr bwMode="auto">
          <a:xfrm>
            <a:off x="1814466" y="1575303"/>
            <a:ext cx="3952592" cy="3431951"/>
          </a:xfrm>
          <a:prstGeom prst="rect">
            <a:avLst/>
          </a:prstGeom>
          <a:noFill/>
          <a:ln w="9525">
            <a:noFill/>
            <a:miter lim="800000"/>
            <a:headEnd/>
            <a:tailEnd/>
          </a:ln>
        </p:spPr>
      </p:pic>
      <p:sp>
        <p:nvSpPr>
          <p:cNvPr id="13" name="TextBox 12"/>
          <p:cNvSpPr txBox="1"/>
          <p:nvPr/>
        </p:nvSpPr>
        <p:spPr>
          <a:xfrm>
            <a:off x="1934425" y="4964668"/>
            <a:ext cx="3788281" cy="369332"/>
          </a:xfrm>
          <a:prstGeom prst="rect">
            <a:avLst/>
          </a:prstGeom>
          <a:solidFill>
            <a:schemeClr val="bg1"/>
          </a:solidFill>
        </p:spPr>
        <p:txBody>
          <a:bodyPr wrap="none" rtlCol="0">
            <a:spAutoFit/>
          </a:bodyPr>
          <a:lstStyle/>
          <a:p>
            <a:r>
              <a:rPr lang="en-US" dirty="0" smtClean="0"/>
              <a:t>Ion torrent Personal Genome Machine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6731" y="705255"/>
            <a:ext cx="8915401" cy="3351179"/>
          </a:xfrm>
          <a:prstGeom prst="rect">
            <a:avLst/>
          </a:prstGeom>
          <a:noFill/>
          <a:ln w="9525">
            <a:noFill/>
            <a:miter lim="800000"/>
            <a:headEnd/>
            <a:tailEnd/>
          </a:ln>
        </p:spPr>
      </p:pic>
      <p:sp>
        <p:nvSpPr>
          <p:cNvPr id="5" name="Rectangle 4"/>
          <p:cNvSpPr/>
          <p:nvPr/>
        </p:nvSpPr>
        <p:spPr>
          <a:xfrm>
            <a:off x="226338" y="1964602"/>
            <a:ext cx="832918" cy="108641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99" name="Rectangle 3"/>
          <p:cNvSpPr>
            <a:spLocks noChangeArrowheads="1"/>
          </p:cNvSpPr>
          <p:nvPr/>
        </p:nvSpPr>
        <p:spPr bwMode="auto">
          <a:xfrm>
            <a:off x="400050" y="4079393"/>
            <a:ext cx="8305800" cy="2462213"/>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cs typeface="Arial" charset="0"/>
                <a:hlinkClick r:id="rId3"/>
              </a:rPr>
              <a:t>Human Genome Sequencing Using Unchained Base Reads on Self-Assembling DNA </a:t>
            </a:r>
            <a:r>
              <a:rPr kumimoji="0" lang="en-US" sz="1400" b="1" i="1" u="none" strike="noStrike" cap="none" normalizeH="0" baseline="0" dirty="0" err="1" smtClean="0">
                <a:ln>
                  <a:noFill/>
                </a:ln>
                <a:solidFill>
                  <a:schemeClr val="tx1"/>
                </a:solidFill>
                <a:effectLst/>
                <a:cs typeface="Arial" charset="0"/>
                <a:hlinkClick r:id="rId3"/>
              </a:rPr>
              <a:t>Nanoarrays</a:t>
            </a:r>
            <a:r>
              <a:rPr kumimoji="0" lang="en-US" sz="1400" b="1" i="1"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Radoje</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Drmanac</a:t>
            </a:r>
            <a:r>
              <a:rPr kumimoji="0" lang="en-US" sz="1400" b="0" i="0" u="none" strike="noStrike" cap="none" normalizeH="0" baseline="0" dirty="0" smtClean="0">
                <a:ln>
                  <a:noFill/>
                </a:ln>
                <a:solidFill>
                  <a:schemeClr val="tx1"/>
                </a:solidFill>
                <a:effectLst/>
                <a:cs typeface="Arial" charset="0"/>
              </a:rPr>
              <a:t>, Andrew B. Sparks, Matthew J. Callow, Aaron L. </a:t>
            </a:r>
            <a:r>
              <a:rPr kumimoji="0" lang="en-US" sz="1400" b="0" i="0" u="none" strike="noStrike" cap="none" normalizeH="0" baseline="0" dirty="0" err="1" smtClean="0">
                <a:ln>
                  <a:noFill/>
                </a:ln>
                <a:solidFill>
                  <a:schemeClr val="tx1"/>
                </a:solidFill>
                <a:effectLst/>
                <a:cs typeface="Arial" charset="0"/>
              </a:rPr>
              <a:t>Halpern</a:t>
            </a:r>
            <a:r>
              <a:rPr kumimoji="0" lang="en-US" sz="1400" b="0" i="0" u="none" strike="noStrike" cap="none" normalizeH="0" baseline="0" dirty="0" smtClean="0">
                <a:ln>
                  <a:noFill/>
                </a:ln>
                <a:solidFill>
                  <a:schemeClr val="tx1"/>
                </a:solidFill>
                <a:effectLst/>
                <a:cs typeface="Arial" charset="0"/>
              </a:rPr>
              <a:t>, Norman L. Burns, </a:t>
            </a:r>
            <a:r>
              <a:rPr kumimoji="0" lang="en-US" sz="1400" b="0" i="0" u="none" strike="noStrike" cap="none" normalizeH="0" baseline="0" dirty="0" err="1" smtClean="0">
                <a:ln>
                  <a:noFill/>
                </a:ln>
                <a:solidFill>
                  <a:schemeClr val="tx1"/>
                </a:solidFill>
                <a:effectLst/>
                <a:cs typeface="Arial" charset="0"/>
              </a:rPr>
              <a:t>Bahram</a:t>
            </a:r>
            <a:r>
              <a:rPr kumimoji="0" lang="en-US" sz="1400" b="0" i="0" u="none" strike="noStrike" cap="none" normalizeH="0" baseline="0" dirty="0" smtClean="0">
                <a:ln>
                  <a:noFill/>
                </a:ln>
                <a:solidFill>
                  <a:schemeClr val="tx1"/>
                </a:solidFill>
                <a:effectLst/>
                <a:cs typeface="Arial" charset="0"/>
              </a:rPr>
              <a:t> G. </a:t>
            </a:r>
            <a:r>
              <a:rPr kumimoji="0" lang="en-US" sz="1400" b="0" i="0" u="none" strike="noStrike" cap="none" normalizeH="0" baseline="0" dirty="0" err="1" smtClean="0">
                <a:ln>
                  <a:noFill/>
                </a:ln>
                <a:solidFill>
                  <a:schemeClr val="tx1"/>
                </a:solidFill>
                <a:effectLst/>
                <a:cs typeface="Arial" charset="0"/>
              </a:rPr>
              <a:t>Kermani</a:t>
            </a:r>
            <a:r>
              <a:rPr kumimoji="0" lang="en-US" sz="1400" b="0" i="0" u="none" strike="noStrike" cap="none" normalizeH="0" baseline="0" dirty="0" smtClean="0">
                <a:ln>
                  <a:noFill/>
                </a:ln>
                <a:solidFill>
                  <a:schemeClr val="tx1"/>
                </a:solidFill>
                <a:effectLst/>
                <a:cs typeface="Arial" charset="0"/>
              </a:rPr>
              <a:t>, Paolo </a:t>
            </a:r>
            <a:r>
              <a:rPr kumimoji="0" lang="en-US" sz="1400" b="0" i="0" u="none" strike="noStrike" cap="none" normalizeH="0" baseline="0" dirty="0" err="1" smtClean="0">
                <a:ln>
                  <a:noFill/>
                </a:ln>
                <a:solidFill>
                  <a:schemeClr val="tx1"/>
                </a:solidFill>
                <a:effectLst/>
                <a:cs typeface="Arial" charset="0"/>
              </a:rPr>
              <a:t>Carnevali</a:t>
            </a:r>
            <a:r>
              <a:rPr kumimoji="0" lang="en-US" sz="1400" b="0" i="0" u="none" strike="noStrike" cap="none" normalizeH="0" baseline="0" dirty="0" smtClean="0">
                <a:ln>
                  <a:noFill/>
                </a:ln>
                <a:solidFill>
                  <a:schemeClr val="tx1"/>
                </a:solidFill>
                <a:effectLst/>
                <a:cs typeface="Arial" charset="0"/>
              </a:rPr>
              <a:t>, Igor </a:t>
            </a:r>
            <a:r>
              <a:rPr kumimoji="0" lang="en-US" sz="1400" b="0" i="0" u="none" strike="noStrike" cap="none" normalizeH="0" baseline="0" dirty="0" err="1" smtClean="0">
                <a:ln>
                  <a:noFill/>
                </a:ln>
                <a:solidFill>
                  <a:schemeClr val="tx1"/>
                </a:solidFill>
                <a:effectLst/>
                <a:cs typeface="Arial" charset="0"/>
              </a:rPr>
              <a:t>Nazarenko</a:t>
            </a:r>
            <a:r>
              <a:rPr kumimoji="0" lang="en-US" sz="1400" b="0" i="0" u="none" strike="noStrike" cap="none" normalizeH="0" baseline="0" dirty="0" smtClean="0">
                <a:ln>
                  <a:noFill/>
                </a:ln>
                <a:solidFill>
                  <a:schemeClr val="tx1"/>
                </a:solidFill>
                <a:effectLst/>
                <a:cs typeface="Arial" charset="0"/>
              </a:rPr>
              <a:t>, Geoffrey B. </a:t>
            </a:r>
            <a:r>
              <a:rPr kumimoji="0" lang="en-US" sz="1400" b="0" i="0" u="none" strike="noStrike" cap="none" normalizeH="0" baseline="0" dirty="0" err="1" smtClean="0">
                <a:ln>
                  <a:noFill/>
                </a:ln>
                <a:solidFill>
                  <a:schemeClr val="tx1"/>
                </a:solidFill>
                <a:effectLst/>
                <a:cs typeface="Arial" charset="0"/>
              </a:rPr>
              <a:t>Nilsen</a:t>
            </a:r>
            <a:r>
              <a:rPr kumimoji="0" lang="en-US" sz="1400" b="0" i="0" u="none" strike="noStrike" cap="none" normalizeH="0" baseline="0" dirty="0" smtClean="0">
                <a:ln>
                  <a:noFill/>
                </a:ln>
                <a:solidFill>
                  <a:schemeClr val="tx1"/>
                </a:solidFill>
                <a:effectLst/>
                <a:cs typeface="Arial" charset="0"/>
              </a:rPr>
              <a:t>, George </a:t>
            </a:r>
            <a:r>
              <a:rPr kumimoji="0" lang="en-US" sz="1400" b="0" i="0" u="none" strike="noStrike" cap="none" normalizeH="0" baseline="0" dirty="0" err="1" smtClean="0">
                <a:ln>
                  <a:noFill/>
                </a:ln>
                <a:solidFill>
                  <a:schemeClr val="tx1"/>
                </a:solidFill>
                <a:effectLst/>
                <a:cs typeface="Arial" charset="0"/>
              </a:rPr>
              <a:t>Yeung</a:t>
            </a:r>
            <a:r>
              <a:rPr kumimoji="0" lang="en-US" sz="1400" b="0" i="0" u="none" strike="noStrike" cap="none" normalizeH="0" baseline="0" dirty="0" smtClean="0">
                <a:ln>
                  <a:noFill/>
                </a:ln>
                <a:solidFill>
                  <a:schemeClr val="tx1"/>
                </a:solidFill>
                <a:effectLst/>
                <a:cs typeface="Arial" charset="0"/>
              </a:rPr>
              <a:t>, Fredrik Dahl, Andres Fernandez, Bryan </a:t>
            </a:r>
            <a:r>
              <a:rPr kumimoji="0" lang="en-US" sz="1400" b="0" i="0" u="none" strike="noStrike" cap="none" normalizeH="0" baseline="0" dirty="0" err="1" smtClean="0">
                <a:ln>
                  <a:noFill/>
                </a:ln>
                <a:solidFill>
                  <a:schemeClr val="tx1"/>
                </a:solidFill>
                <a:effectLst/>
                <a:cs typeface="Arial" charset="0"/>
              </a:rPr>
              <a:t>Staker</a:t>
            </a:r>
            <a:r>
              <a:rPr kumimoji="0" lang="en-US" sz="1400" b="0" i="0" u="none" strike="noStrike" cap="none" normalizeH="0" baseline="0" dirty="0" smtClean="0">
                <a:ln>
                  <a:noFill/>
                </a:ln>
                <a:solidFill>
                  <a:schemeClr val="tx1"/>
                </a:solidFill>
                <a:effectLst/>
                <a:cs typeface="Arial" charset="0"/>
              </a:rPr>
              <a:t>, Krishna P. Pant, Jonathan </a:t>
            </a:r>
            <a:r>
              <a:rPr kumimoji="0" lang="en-US" sz="1400" b="0" i="0" u="none" strike="noStrike" cap="none" normalizeH="0" baseline="0" dirty="0" err="1" smtClean="0">
                <a:ln>
                  <a:noFill/>
                </a:ln>
                <a:solidFill>
                  <a:schemeClr val="tx1"/>
                </a:solidFill>
                <a:effectLst/>
                <a:cs typeface="Arial" charset="0"/>
              </a:rPr>
              <a:t>Baccash</a:t>
            </a:r>
            <a:r>
              <a:rPr kumimoji="0" lang="en-US" sz="1400" b="0" i="0" u="none" strike="noStrike" cap="none" normalizeH="0" baseline="0" dirty="0" smtClean="0">
                <a:ln>
                  <a:noFill/>
                </a:ln>
                <a:solidFill>
                  <a:schemeClr val="tx1"/>
                </a:solidFill>
                <a:effectLst/>
                <a:cs typeface="Arial" charset="0"/>
              </a:rPr>
              <a:t>, Adam P. </a:t>
            </a:r>
            <a:r>
              <a:rPr kumimoji="0" lang="en-US" sz="1400" b="0" i="0" u="none" strike="noStrike" cap="none" normalizeH="0" baseline="0" dirty="0" err="1" smtClean="0">
                <a:ln>
                  <a:noFill/>
                </a:ln>
                <a:solidFill>
                  <a:schemeClr val="tx1"/>
                </a:solidFill>
                <a:effectLst/>
                <a:cs typeface="Arial" charset="0"/>
              </a:rPr>
              <a:t>Borcherding</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Anushka</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Brownley</a:t>
            </a:r>
            <a:r>
              <a:rPr kumimoji="0" lang="en-US" sz="1400" b="0" i="0" u="none" strike="noStrike" cap="none" normalizeH="0" baseline="0" dirty="0" smtClean="0">
                <a:ln>
                  <a:noFill/>
                </a:ln>
                <a:solidFill>
                  <a:schemeClr val="tx1"/>
                </a:solidFill>
                <a:effectLst/>
                <a:cs typeface="Arial" charset="0"/>
              </a:rPr>
              <a:t>, Ryan </a:t>
            </a:r>
            <a:r>
              <a:rPr kumimoji="0" lang="en-US" sz="1400" b="0" i="0" u="none" strike="noStrike" cap="none" normalizeH="0" baseline="0" dirty="0" err="1" smtClean="0">
                <a:ln>
                  <a:noFill/>
                </a:ln>
                <a:solidFill>
                  <a:schemeClr val="tx1"/>
                </a:solidFill>
                <a:effectLst/>
                <a:cs typeface="Arial" charset="0"/>
              </a:rPr>
              <a:t>Cedeno</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Linsu</a:t>
            </a:r>
            <a:r>
              <a:rPr kumimoji="0" lang="en-US" sz="1400" b="0" i="0" u="none" strike="noStrike" cap="none" normalizeH="0" baseline="0" dirty="0" smtClean="0">
                <a:ln>
                  <a:noFill/>
                </a:ln>
                <a:solidFill>
                  <a:schemeClr val="tx1"/>
                </a:solidFill>
                <a:effectLst/>
                <a:cs typeface="Arial" charset="0"/>
              </a:rPr>
              <a:t> Chen, Dan </a:t>
            </a:r>
            <a:r>
              <a:rPr kumimoji="0" lang="en-US" sz="1400" b="0" i="0" u="none" strike="noStrike" cap="none" normalizeH="0" baseline="0" dirty="0" err="1" smtClean="0">
                <a:ln>
                  <a:noFill/>
                </a:ln>
                <a:solidFill>
                  <a:schemeClr val="tx1"/>
                </a:solidFill>
                <a:effectLst/>
                <a:cs typeface="Arial" charset="0"/>
              </a:rPr>
              <a:t>Chernikoff</a:t>
            </a:r>
            <a:r>
              <a:rPr kumimoji="0" lang="en-US" sz="1400" b="0" i="0" u="none" strike="noStrike" cap="none" normalizeH="0" baseline="0" dirty="0" smtClean="0">
                <a:ln>
                  <a:noFill/>
                </a:ln>
                <a:solidFill>
                  <a:schemeClr val="tx1"/>
                </a:solidFill>
                <a:effectLst/>
                <a:cs typeface="Arial" charset="0"/>
              </a:rPr>
              <a:t>, Alex Cheung, </a:t>
            </a:r>
            <a:r>
              <a:rPr kumimoji="0" lang="en-US" sz="1400" b="0" i="0" u="none" strike="noStrike" cap="none" normalizeH="0" baseline="0" dirty="0" err="1" smtClean="0">
                <a:ln>
                  <a:noFill/>
                </a:ln>
                <a:solidFill>
                  <a:schemeClr val="tx1"/>
                </a:solidFill>
                <a:effectLst/>
                <a:cs typeface="Arial" charset="0"/>
              </a:rPr>
              <a:t>Razvan</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Chirita</a:t>
            </a:r>
            <a:r>
              <a:rPr kumimoji="0" lang="en-US" sz="1400" b="0" i="0" u="none" strike="noStrike" cap="none" normalizeH="0" baseline="0" dirty="0" smtClean="0">
                <a:ln>
                  <a:noFill/>
                </a:ln>
                <a:solidFill>
                  <a:schemeClr val="tx1"/>
                </a:solidFill>
                <a:effectLst/>
                <a:cs typeface="Arial" charset="0"/>
              </a:rPr>
              <a:t>, Benjamin </a:t>
            </a:r>
            <a:r>
              <a:rPr kumimoji="0" lang="en-US" sz="1400" b="0" i="0" u="none" strike="noStrike" cap="none" normalizeH="0" baseline="0" dirty="0" err="1" smtClean="0">
                <a:ln>
                  <a:noFill/>
                </a:ln>
                <a:solidFill>
                  <a:schemeClr val="tx1"/>
                </a:solidFill>
                <a:effectLst/>
                <a:cs typeface="Arial" charset="0"/>
              </a:rPr>
              <a:t>Curson</a:t>
            </a:r>
            <a:r>
              <a:rPr kumimoji="0" lang="en-US" sz="1400" b="0" i="0" u="none" strike="noStrike" cap="none" normalizeH="0" baseline="0" dirty="0" smtClean="0">
                <a:ln>
                  <a:noFill/>
                </a:ln>
                <a:solidFill>
                  <a:schemeClr val="tx1"/>
                </a:solidFill>
                <a:effectLst/>
                <a:cs typeface="Arial" charset="0"/>
              </a:rPr>
              <a:t>, Jessica C. Ebert</a:t>
            </a:r>
            <a:r>
              <a:rPr kumimoji="0" lang="en-US" sz="1400" i="0" u="none" strike="noStrike" cap="none" normalizeH="0" baseline="0" dirty="0" smtClean="0">
                <a:ln>
                  <a:noFill/>
                </a:ln>
                <a:solidFill>
                  <a:schemeClr val="tx1"/>
                </a:solidFill>
                <a:effectLst/>
                <a:cs typeface="Arial" charset="0"/>
              </a:rPr>
              <a:t>, Coleen R. Hacker</a:t>
            </a:r>
            <a:r>
              <a:rPr kumimoji="0" lang="en-US" sz="1400" b="0" i="0" u="none" strike="noStrike" cap="none" normalizeH="0" baseline="0" dirty="0" smtClean="0">
                <a:ln>
                  <a:noFill/>
                </a:ln>
                <a:solidFill>
                  <a:schemeClr val="tx1"/>
                </a:solidFill>
                <a:effectLst/>
                <a:cs typeface="Arial" charset="0"/>
              </a:rPr>
              <a:t>, Robert </a:t>
            </a:r>
            <a:r>
              <a:rPr kumimoji="0" lang="en-US" sz="1400" b="0" i="0" u="none" strike="noStrike" cap="none" normalizeH="0" baseline="0" dirty="0" err="1" smtClean="0">
                <a:ln>
                  <a:noFill/>
                </a:ln>
                <a:solidFill>
                  <a:schemeClr val="tx1"/>
                </a:solidFill>
                <a:effectLst/>
                <a:cs typeface="Arial" charset="0"/>
              </a:rPr>
              <a:t>Hartlage</a:t>
            </a:r>
            <a:r>
              <a:rPr kumimoji="0" lang="en-US" sz="1400" b="0" i="0" u="none" strike="noStrike" cap="none" normalizeH="0" baseline="0" dirty="0" smtClean="0">
                <a:ln>
                  <a:noFill/>
                </a:ln>
                <a:solidFill>
                  <a:schemeClr val="tx1"/>
                </a:solidFill>
                <a:effectLst/>
                <a:cs typeface="Arial" charset="0"/>
              </a:rPr>
              <a:t>, Brian Hauser, Steve Huang, Yuan Jiang, </a:t>
            </a:r>
            <a:r>
              <a:rPr kumimoji="0" lang="en-US" sz="1400" b="0" i="0" u="none" strike="noStrike" cap="none" normalizeH="0" baseline="0" dirty="0" err="1" smtClean="0">
                <a:ln>
                  <a:noFill/>
                </a:ln>
                <a:solidFill>
                  <a:schemeClr val="tx1"/>
                </a:solidFill>
                <a:effectLst/>
                <a:cs typeface="Arial" charset="0"/>
              </a:rPr>
              <a:t>Vitali</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Karpinchyk</a:t>
            </a:r>
            <a:r>
              <a:rPr kumimoji="0" lang="en-US" sz="1400" b="0" i="0" u="none" strike="noStrike" cap="none" normalizeH="0" baseline="0" dirty="0" smtClean="0">
                <a:ln>
                  <a:noFill/>
                </a:ln>
                <a:solidFill>
                  <a:schemeClr val="tx1"/>
                </a:solidFill>
                <a:effectLst/>
                <a:cs typeface="Arial" charset="0"/>
              </a:rPr>
              <a:t>, Mark Koenig, Calvin Kong, Tom Landers, Catherine Le, </a:t>
            </a:r>
            <a:r>
              <a:rPr kumimoji="0" lang="en-US" sz="1400" b="0" i="0" u="none" strike="noStrike" cap="none" normalizeH="0" baseline="0" dirty="0" err="1" smtClean="0">
                <a:ln>
                  <a:noFill/>
                </a:ln>
                <a:solidFill>
                  <a:schemeClr val="tx1"/>
                </a:solidFill>
                <a:effectLst/>
                <a:cs typeface="Arial" charset="0"/>
              </a:rPr>
              <a:t>Jia</a:t>
            </a:r>
            <a:r>
              <a:rPr kumimoji="0" lang="en-US" sz="1400" b="0" i="0" u="none" strike="noStrike" cap="none" normalizeH="0" baseline="0" dirty="0" smtClean="0">
                <a:ln>
                  <a:noFill/>
                </a:ln>
                <a:solidFill>
                  <a:schemeClr val="tx1"/>
                </a:solidFill>
                <a:effectLst/>
                <a:cs typeface="Arial" charset="0"/>
              </a:rPr>
              <a:t> Liu, Celeste E. McBride, Matt </a:t>
            </a:r>
            <a:r>
              <a:rPr kumimoji="0" lang="en-US" sz="1400" b="0" i="0" u="none" strike="noStrike" cap="none" normalizeH="0" baseline="0" dirty="0" err="1" smtClean="0">
                <a:ln>
                  <a:noFill/>
                </a:ln>
                <a:solidFill>
                  <a:schemeClr val="tx1"/>
                </a:solidFill>
                <a:effectLst/>
                <a:cs typeface="Arial" charset="0"/>
              </a:rPr>
              <a:t>Morenzoni</a:t>
            </a:r>
            <a:r>
              <a:rPr kumimoji="0" lang="en-US" sz="1400" b="0" i="0" u="none" strike="noStrike" cap="none" normalizeH="0" baseline="0" dirty="0" smtClean="0">
                <a:ln>
                  <a:noFill/>
                </a:ln>
                <a:solidFill>
                  <a:schemeClr val="tx1"/>
                </a:solidFill>
                <a:effectLst/>
                <a:cs typeface="Arial" charset="0"/>
              </a:rPr>
              <a:t>, Robert E. Morey, Karl </a:t>
            </a:r>
            <a:r>
              <a:rPr kumimoji="0" lang="en-US" sz="1400" b="0" i="0" u="none" strike="noStrike" cap="none" normalizeH="0" baseline="0" dirty="0" err="1" smtClean="0">
                <a:ln>
                  <a:noFill/>
                </a:ln>
                <a:solidFill>
                  <a:schemeClr val="tx1"/>
                </a:solidFill>
                <a:effectLst/>
                <a:cs typeface="Arial" charset="0"/>
              </a:rPr>
              <a:t>Mutch</a:t>
            </a:r>
            <a:r>
              <a:rPr kumimoji="0" lang="en-US" sz="1400" b="0" i="0" u="none" strike="noStrike" cap="none" normalizeH="0" baseline="0" dirty="0" smtClean="0">
                <a:ln>
                  <a:noFill/>
                </a:ln>
                <a:solidFill>
                  <a:schemeClr val="tx1"/>
                </a:solidFill>
                <a:effectLst/>
                <a:cs typeface="Arial" charset="0"/>
              </a:rPr>
              <a:t>, Helena </a:t>
            </a:r>
            <a:r>
              <a:rPr kumimoji="0" lang="en-US" sz="1400" b="0" i="0" u="none" strike="noStrike" cap="none" normalizeH="0" baseline="0" dirty="0" err="1" smtClean="0">
                <a:ln>
                  <a:noFill/>
                </a:ln>
                <a:solidFill>
                  <a:schemeClr val="tx1"/>
                </a:solidFill>
                <a:effectLst/>
                <a:cs typeface="Arial" charset="0"/>
              </a:rPr>
              <a:t>Perazich</a:t>
            </a:r>
            <a:r>
              <a:rPr kumimoji="0" lang="en-US" sz="1400" b="0" i="0" u="none" strike="noStrike" cap="none" normalizeH="0" baseline="0" dirty="0" smtClean="0">
                <a:ln>
                  <a:noFill/>
                </a:ln>
                <a:solidFill>
                  <a:schemeClr val="tx1"/>
                </a:solidFill>
                <a:effectLst/>
                <a:cs typeface="Arial" charset="0"/>
              </a:rPr>
              <a:t>, Kimberly Perry, Brock A. Peters, Joe Peterson, </a:t>
            </a:r>
            <a:r>
              <a:rPr kumimoji="0" lang="en-US" sz="1400" b="0" i="0" u="none" strike="noStrike" cap="none" normalizeH="0" baseline="0" dirty="0" err="1" smtClean="0">
                <a:ln>
                  <a:noFill/>
                </a:ln>
                <a:solidFill>
                  <a:schemeClr val="tx1"/>
                </a:solidFill>
                <a:effectLst/>
                <a:cs typeface="Arial" charset="0"/>
              </a:rPr>
              <a:t>Charit</a:t>
            </a:r>
            <a:r>
              <a:rPr kumimoji="0" lang="en-US" sz="1400" b="0" i="0" u="none" strike="noStrike" cap="none" normalizeH="0" baseline="0" dirty="0" smtClean="0">
                <a:ln>
                  <a:noFill/>
                </a:ln>
                <a:solidFill>
                  <a:schemeClr val="tx1"/>
                </a:solidFill>
                <a:effectLst/>
                <a:cs typeface="Arial" charset="0"/>
              </a:rPr>
              <a:t> L. </a:t>
            </a:r>
            <a:r>
              <a:rPr kumimoji="0" lang="en-US" sz="1400" b="0" i="0" u="none" strike="noStrike" cap="none" normalizeH="0" baseline="0" dirty="0" err="1" smtClean="0">
                <a:ln>
                  <a:noFill/>
                </a:ln>
                <a:solidFill>
                  <a:schemeClr val="tx1"/>
                </a:solidFill>
                <a:effectLst/>
                <a:cs typeface="Arial" charset="0"/>
              </a:rPr>
              <a:t>Pethiyagoda</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Kaliprasad</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Pothuraju</a:t>
            </a:r>
            <a:r>
              <a:rPr kumimoji="0" lang="en-US" sz="1400" b="0" i="0" u="none" strike="noStrike" cap="none" normalizeH="0" baseline="0" dirty="0" smtClean="0">
                <a:ln>
                  <a:noFill/>
                </a:ln>
                <a:solidFill>
                  <a:schemeClr val="tx1"/>
                </a:solidFill>
                <a:effectLst/>
                <a:cs typeface="Arial" charset="0"/>
              </a:rPr>
              <a:t>, Claudia Richter, Abraham M. Rosenbaum, </a:t>
            </a:r>
            <a:r>
              <a:rPr kumimoji="0" lang="en-US" sz="1400" b="0" i="0" u="none" strike="noStrike" cap="none" normalizeH="0" baseline="0" dirty="0" err="1" smtClean="0">
                <a:ln>
                  <a:noFill/>
                </a:ln>
                <a:solidFill>
                  <a:schemeClr val="tx1"/>
                </a:solidFill>
                <a:effectLst/>
                <a:cs typeface="Arial" charset="0"/>
              </a:rPr>
              <a:t>Shaunak</a:t>
            </a:r>
            <a:r>
              <a:rPr kumimoji="0" lang="en-US" sz="1400" b="0" i="0" u="none" strike="noStrike" cap="none" normalizeH="0" baseline="0" dirty="0" smtClean="0">
                <a:ln>
                  <a:noFill/>
                </a:ln>
                <a:solidFill>
                  <a:schemeClr val="tx1"/>
                </a:solidFill>
                <a:effectLst/>
                <a:cs typeface="Arial" charset="0"/>
              </a:rPr>
              <a:t> Roy, Jay Shafto, </a:t>
            </a:r>
            <a:r>
              <a:rPr kumimoji="0" lang="en-US" sz="1400" b="0" i="0" u="none" strike="noStrike" cap="none" normalizeH="0" baseline="0" dirty="0" err="1" smtClean="0">
                <a:ln>
                  <a:noFill/>
                </a:ln>
                <a:solidFill>
                  <a:schemeClr val="tx1"/>
                </a:solidFill>
                <a:effectLst/>
                <a:cs typeface="Arial" charset="0"/>
              </a:rPr>
              <a:t>Uladzislau</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Sharanhovich</a:t>
            </a:r>
            <a:r>
              <a:rPr kumimoji="0" lang="en-US" sz="1400" b="0" i="0" u="none" strike="noStrike" cap="none" normalizeH="0" baseline="0" dirty="0" smtClean="0">
                <a:ln>
                  <a:noFill/>
                </a:ln>
                <a:solidFill>
                  <a:schemeClr val="tx1"/>
                </a:solidFill>
                <a:effectLst/>
                <a:cs typeface="Arial" charset="0"/>
              </a:rPr>
              <a:t>, Karen W. Shannon, Conrad G. </a:t>
            </a:r>
            <a:r>
              <a:rPr kumimoji="0" lang="en-US" sz="1400" b="0" i="0" u="none" strike="noStrike" cap="none" normalizeH="0" baseline="0" dirty="0" err="1" smtClean="0">
                <a:ln>
                  <a:noFill/>
                </a:ln>
                <a:solidFill>
                  <a:schemeClr val="tx1"/>
                </a:solidFill>
                <a:effectLst/>
                <a:cs typeface="Arial" charset="0"/>
              </a:rPr>
              <a:t>Sheppy</a:t>
            </a:r>
            <a:r>
              <a:rPr kumimoji="0" lang="en-US" sz="1400" b="0" i="0" u="none" strike="noStrike" cap="none" normalizeH="0" baseline="0" dirty="0" smtClean="0">
                <a:ln>
                  <a:noFill/>
                </a:ln>
                <a:solidFill>
                  <a:schemeClr val="tx1"/>
                </a:solidFill>
                <a:effectLst/>
                <a:cs typeface="Arial" charset="0"/>
              </a:rPr>
              <a:t>, Michel Sun, Joseph V. </a:t>
            </a:r>
            <a:r>
              <a:rPr kumimoji="0" lang="en-US" sz="1400" b="0" i="0" u="none" strike="noStrike" cap="none" normalizeH="0" baseline="0" dirty="0" err="1" smtClean="0">
                <a:ln>
                  <a:noFill/>
                </a:ln>
                <a:solidFill>
                  <a:schemeClr val="tx1"/>
                </a:solidFill>
                <a:effectLst/>
                <a:cs typeface="Arial" charset="0"/>
              </a:rPr>
              <a:t>Thakuria</a:t>
            </a:r>
            <a:r>
              <a:rPr kumimoji="0" lang="en-US" sz="1400" b="0" i="0" u="none" strike="noStrike" cap="none" normalizeH="0" baseline="0" dirty="0" smtClean="0">
                <a:ln>
                  <a:noFill/>
                </a:ln>
                <a:solidFill>
                  <a:schemeClr val="tx1"/>
                </a:solidFill>
                <a:effectLst/>
                <a:cs typeface="Arial" charset="0"/>
              </a:rPr>
              <a:t>, Anne Tran, Dylan Vu, Alexander Wait </a:t>
            </a:r>
            <a:r>
              <a:rPr kumimoji="0" lang="en-US" sz="1400" b="0" i="0" u="none" strike="noStrike" cap="none" normalizeH="0" baseline="0" dirty="0" err="1" smtClean="0">
                <a:ln>
                  <a:noFill/>
                </a:ln>
                <a:solidFill>
                  <a:schemeClr val="tx1"/>
                </a:solidFill>
                <a:effectLst/>
                <a:cs typeface="Arial" charset="0"/>
              </a:rPr>
              <a:t>Zaranek</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Xiaodi</a:t>
            </a:r>
            <a:r>
              <a:rPr kumimoji="0" lang="en-US" sz="1400" b="0" i="0" u="none" strike="noStrike" cap="none" normalizeH="0" baseline="0" dirty="0" smtClean="0">
                <a:ln>
                  <a:noFill/>
                </a:ln>
                <a:solidFill>
                  <a:schemeClr val="tx1"/>
                </a:solidFill>
                <a:effectLst/>
                <a:cs typeface="Arial" charset="0"/>
              </a:rPr>
              <a:t> Wu, </a:t>
            </a:r>
            <a:r>
              <a:rPr kumimoji="0" lang="en-US" sz="1400" b="0" i="0" u="none" strike="noStrike" cap="none" normalizeH="0" baseline="0" dirty="0" err="1" smtClean="0">
                <a:ln>
                  <a:noFill/>
                </a:ln>
                <a:solidFill>
                  <a:schemeClr val="tx1"/>
                </a:solidFill>
                <a:effectLst/>
                <a:cs typeface="Arial" charset="0"/>
              </a:rPr>
              <a:t>Snezana</a:t>
            </a:r>
            <a:r>
              <a:rPr kumimoji="0" lang="en-US" sz="1400" b="0" i="0" u="none" strike="noStrike" cap="none" normalizeH="0" baseline="0" dirty="0" smtClean="0">
                <a:ln>
                  <a:noFill/>
                </a:ln>
                <a:solidFill>
                  <a:schemeClr val="tx1"/>
                </a:solidFill>
                <a:effectLst/>
                <a:cs typeface="Arial" charset="0"/>
              </a:rPr>
              <a:t> </a:t>
            </a:r>
            <a:r>
              <a:rPr kumimoji="0" lang="en-US" sz="1400" b="0" i="0" u="none" strike="noStrike" cap="none" normalizeH="0" baseline="0" dirty="0" err="1" smtClean="0">
                <a:ln>
                  <a:noFill/>
                </a:ln>
                <a:solidFill>
                  <a:schemeClr val="tx1"/>
                </a:solidFill>
                <a:effectLst/>
                <a:cs typeface="Arial" charset="0"/>
              </a:rPr>
              <a:t>Drmanac</a:t>
            </a:r>
            <a:r>
              <a:rPr kumimoji="0" lang="en-US" sz="1400" b="0" i="0" u="none" strike="noStrike" cap="none" normalizeH="0" baseline="0" dirty="0" smtClean="0">
                <a:ln>
                  <a:noFill/>
                </a:ln>
                <a:solidFill>
                  <a:schemeClr val="tx1"/>
                </a:solidFill>
                <a:effectLst/>
                <a:cs typeface="Arial" charset="0"/>
              </a:rPr>
              <a:t>, Arnold R. Oliphant, William C. </a:t>
            </a:r>
            <a:r>
              <a:rPr kumimoji="0" lang="en-US" sz="1400" b="0" i="0" u="none" strike="noStrike" cap="none" normalizeH="0" baseline="0" dirty="0" err="1" smtClean="0">
                <a:ln>
                  <a:noFill/>
                </a:ln>
                <a:solidFill>
                  <a:schemeClr val="tx1"/>
                </a:solidFill>
                <a:effectLst/>
                <a:cs typeface="Arial" charset="0"/>
              </a:rPr>
              <a:t>Banyai</a:t>
            </a:r>
            <a:r>
              <a:rPr kumimoji="0" lang="en-US" sz="1400" b="0" i="0" u="none" strike="noStrike" cap="none" normalizeH="0" baseline="0" dirty="0" smtClean="0">
                <a:ln>
                  <a:noFill/>
                </a:ln>
                <a:solidFill>
                  <a:schemeClr val="tx1"/>
                </a:solidFill>
                <a:effectLst/>
                <a:cs typeface="Arial" charset="0"/>
              </a:rPr>
              <a:t>, Bruce Martin, Dennis G. Ballinger, </a:t>
            </a:r>
            <a:r>
              <a:rPr kumimoji="0" lang="en-US" sz="1400" i="0" u="none" strike="noStrike" cap="none" normalizeH="0" baseline="0" dirty="0" smtClean="0">
                <a:ln>
                  <a:noFill/>
                </a:ln>
                <a:solidFill>
                  <a:schemeClr val="tx1"/>
                </a:solidFill>
                <a:effectLst/>
                <a:cs typeface="Arial" charset="0"/>
              </a:rPr>
              <a:t>George M. Church</a:t>
            </a:r>
            <a:r>
              <a:rPr kumimoji="0" lang="en-US" sz="1400" b="0" i="0" u="none" strike="noStrike" cap="none" normalizeH="0" baseline="0" dirty="0" smtClean="0">
                <a:ln>
                  <a:noFill/>
                </a:ln>
                <a:solidFill>
                  <a:schemeClr val="tx1"/>
                </a:solidFill>
                <a:effectLst/>
                <a:cs typeface="Arial" charset="0"/>
              </a:rPr>
              <a:t>, Clifford A. Reid.</a:t>
            </a:r>
            <a:r>
              <a:rPr kumimoji="0" lang="en-US" sz="1400" b="0" i="0" u="none" strike="noStrike" cap="none" normalizeH="0" dirty="0" smtClean="0">
                <a:ln>
                  <a:noFill/>
                </a:ln>
                <a:solidFill>
                  <a:schemeClr val="tx1"/>
                </a:solidFill>
                <a:effectLst/>
                <a:cs typeface="Arial" charset="0"/>
              </a:rPr>
              <a:t>  </a:t>
            </a:r>
            <a:r>
              <a:rPr kumimoji="0" lang="en-US" sz="1400" b="1" i="1" u="none" strike="noStrike" cap="none" normalizeH="0" dirty="0" smtClean="0">
                <a:ln>
                  <a:noFill/>
                </a:ln>
                <a:solidFill>
                  <a:schemeClr val="tx1"/>
                </a:solidFill>
                <a:effectLst/>
                <a:cs typeface="Arial" charset="0"/>
              </a:rPr>
              <a:t>Science</a:t>
            </a:r>
            <a:r>
              <a:rPr kumimoji="0" lang="en-US" sz="1400" b="1" i="0" u="none" strike="noStrike" cap="none" normalizeH="0" dirty="0" smtClean="0">
                <a:ln>
                  <a:noFill/>
                </a:ln>
                <a:solidFill>
                  <a:schemeClr val="tx1"/>
                </a:solidFill>
                <a:effectLst/>
                <a:cs typeface="Arial" charset="0"/>
              </a:rPr>
              <a:t>, January 2010.</a:t>
            </a:r>
            <a:endParaRPr kumimoji="0" lang="en-US" sz="1400" b="1" i="0" u="none" strike="noStrike" cap="none" normalizeH="0" baseline="0" dirty="0" smtClean="0">
              <a:ln>
                <a:noFill/>
              </a:ln>
              <a:solidFill>
                <a:schemeClr val="tx1"/>
              </a:solidFill>
              <a:effectLst/>
              <a:cs typeface="Arial" charset="0"/>
            </a:endParaRPr>
          </a:p>
        </p:txBody>
      </p:sp>
      <p:pic>
        <p:nvPicPr>
          <p:cNvPr id="27649" name="Picture 1"/>
          <p:cNvPicPr>
            <a:picLocks noChangeAspect="1" noChangeArrowheads="1"/>
          </p:cNvPicPr>
          <p:nvPr/>
        </p:nvPicPr>
        <p:blipFill>
          <a:blip r:embed="rId4" cstate="print"/>
          <a:srcRect/>
          <a:stretch>
            <a:fillRect/>
          </a:stretch>
        </p:blipFill>
        <p:spPr bwMode="auto">
          <a:xfrm>
            <a:off x="1447800" y="565085"/>
            <a:ext cx="4452797" cy="4452797"/>
          </a:xfrm>
          <a:prstGeom prst="rect">
            <a:avLst/>
          </a:prstGeom>
          <a:noFill/>
          <a:ln w="9525">
            <a:noFill/>
            <a:miter lim="800000"/>
            <a:headEnd/>
            <a:tailEnd/>
          </a:ln>
        </p:spPr>
      </p:pic>
      <p:sp>
        <p:nvSpPr>
          <p:cNvPr id="6" name="TextBox 5"/>
          <p:cNvSpPr txBox="1"/>
          <p:nvPr/>
        </p:nvSpPr>
        <p:spPr>
          <a:xfrm>
            <a:off x="1598117" y="5036745"/>
            <a:ext cx="415216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n-US" dirty="0" smtClean="0"/>
              <a:t>George Church (Personal Genome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49"/>
                                        </p:tgtEl>
                                        <p:attrNameLst>
                                          <p:attrName>style.visibility</p:attrName>
                                        </p:attrNameLst>
                                      </p:cBhvr>
                                      <p:to>
                                        <p:strVal val="visible"/>
                                      </p:to>
                                    </p:set>
                                    <p:anim calcmode="lin" valueType="num">
                                      <p:cBhvr additive="base">
                                        <p:cTn id="12" dur="500" fill="hold"/>
                                        <p:tgtEl>
                                          <p:spTgt spid="27649"/>
                                        </p:tgtEl>
                                        <p:attrNameLst>
                                          <p:attrName>ppt_x</p:attrName>
                                        </p:attrNameLst>
                                      </p:cBhvr>
                                      <p:tavLst>
                                        <p:tav tm="0">
                                          <p:val>
                                            <p:strVal val="#ppt_x"/>
                                          </p:val>
                                        </p:tav>
                                        <p:tav tm="100000">
                                          <p:val>
                                            <p:strVal val="#ppt_x"/>
                                          </p:val>
                                        </p:tav>
                                      </p:tavLst>
                                    </p:anim>
                                    <p:anim calcmode="lin" valueType="num">
                                      <p:cBhvr additive="base">
                                        <p:cTn id="13" dur="500" fill="hold"/>
                                        <p:tgtEl>
                                          <p:spTgt spid="2764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8</a:t>
            </a:fld>
            <a:endParaRPr lang="en-US"/>
          </a:p>
        </p:txBody>
      </p:sp>
      <p:pic>
        <p:nvPicPr>
          <p:cNvPr id="6147" name="Picture 3"/>
          <p:cNvPicPr>
            <a:picLocks noChangeAspect="1" noChangeArrowheads="1"/>
          </p:cNvPicPr>
          <p:nvPr/>
        </p:nvPicPr>
        <p:blipFill>
          <a:blip r:embed="rId2" cstate="print"/>
          <a:srcRect/>
          <a:stretch>
            <a:fillRect/>
          </a:stretch>
        </p:blipFill>
        <p:spPr bwMode="auto">
          <a:xfrm>
            <a:off x="5504507" y="43995"/>
            <a:ext cx="3041963" cy="387850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136602" y="150892"/>
            <a:ext cx="4377540" cy="372399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164595" y="3107090"/>
            <a:ext cx="4799091" cy="3357083"/>
          </a:xfrm>
          <a:prstGeom prst="rect">
            <a:avLst/>
          </a:prstGeom>
          <a:noFill/>
          <a:ln w="9525">
            <a:noFill/>
            <a:miter lim="800000"/>
            <a:headEnd/>
            <a:tailEnd/>
          </a:ln>
        </p:spPr>
      </p:pic>
      <p:sp>
        <p:nvSpPr>
          <p:cNvPr id="7" name="Rectangle 6"/>
          <p:cNvSpPr/>
          <p:nvPr/>
        </p:nvSpPr>
        <p:spPr>
          <a:xfrm>
            <a:off x="668702" y="3959558"/>
            <a:ext cx="3052310" cy="461665"/>
          </a:xfrm>
          <a:prstGeom prst="rect">
            <a:avLst/>
          </a:prstGeom>
        </p:spPr>
        <p:txBody>
          <a:bodyPr wrap="none">
            <a:spAutoFit/>
          </a:bodyPr>
          <a:lstStyle/>
          <a:p>
            <a:r>
              <a:rPr lang="en-US" sz="2400" dirty="0" smtClean="0"/>
              <a:t>Steven Pinker (PGP-10)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heckerboard(across)">
                                      <p:cBhvr>
                                        <p:cTn id="7" dur="500"/>
                                        <p:tgtEl>
                                          <p:spTgt spid="6147"/>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CA8C58-D9C0-40F5-BC6B-C481532BD1BC}" type="slidenum">
              <a:rPr lang="en-US" smtClean="0"/>
              <a:pPr/>
              <a:t>9</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308949" y="817077"/>
            <a:ext cx="2937263" cy="4250130"/>
          </a:xfrm>
          <a:prstGeom prst="rect">
            <a:avLst/>
          </a:prstGeom>
          <a:noFill/>
          <a:ln w="9525">
            <a:noFill/>
            <a:miter lim="800000"/>
            <a:headEnd/>
            <a:tailEnd/>
          </a:ln>
        </p:spPr>
      </p:pic>
      <p:sp>
        <p:nvSpPr>
          <p:cNvPr id="9" name="TextBox 8"/>
          <p:cNvSpPr txBox="1"/>
          <p:nvPr/>
        </p:nvSpPr>
        <p:spPr>
          <a:xfrm>
            <a:off x="918927" y="188991"/>
            <a:ext cx="1864806" cy="646331"/>
          </a:xfrm>
          <a:prstGeom prst="rect">
            <a:avLst/>
          </a:prstGeom>
          <a:noFill/>
        </p:spPr>
        <p:txBody>
          <a:bodyPr wrap="none" rtlCol="0">
            <a:spAutoFit/>
          </a:bodyPr>
          <a:lstStyle/>
          <a:p>
            <a:r>
              <a:rPr lang="en-US" sz="3600" b="1" dirty="0" smtClean="0"/>
              <a:t>Dystopia</a:t>
            </a:r>
            <a:endParaRPr lang="en-US" sz="3600" b="1" dirty="0"/>
          </a:p>
        </p:txBody>
      </p:sp>
      <p:pic>
        <p:nvPicPr>
          <p:cNvPr id="35844" name="Picture 4"/>
          <p:cNvPicPr>
            <a:picLocks noChangeAspect="1" noChangeArrowheads="1"/>
          </p:cNvPicPr>
          <p:nvPr/>
        </p:nvPicPr>
        <p:blipFill>
          <a:blip r:embed="rId3" cstate="print"/>
          <a:srcRect/>
          <a:stretch>
            <a:fillRect/>
          </a:stretch>
        </p:blipFill>
        <p:spPr bwMode="auto">
          <a:xfrm>
            <a:off x="5794972" y="3810000"/>
            <a:ext cx="2438400" cy="1828800"/>
          </a:xfrm>
          <a:prstGeom prst="rect">
            <a:avLst/>
          </a:prstGeom>
          <a:noFill/>
          <a:ln w="9525">
            <a:noFill/>
            <a:miter lim="800000"/>
            <a:headEnd/>
            <a:tailEnd/>
          </a:ln>
        </p:spPr>
      </p:pic>
      <p:sp>
        <p:nvSpPr>
          <p:cNvPr id="12" name="TextBox 11"/>
          <p:cNvSpPr txBox="1"/>
          <p:nvPr/>
        </p:nvSpPr>
        <p:spPr>
          <a:xfrm>
            <a:off x="5864383" y="5649551"/>
            <a:ext cx="2291653" cy="369332"/>
          </a:xfrm>
          <a:prstGeom prst="rect">
            <a:avLst/>
          </a:prstGeom>
          <a:noFill/>
        </p:spPr>
        <p:txBody>
          <a:bodyPr wrap="none" rtlCol="0">
            <a:spAutoFit/>
          </a:bodyPr>
          <a:lstStyle/>
          <a:p>
            <a:r>
              <a:rPr lang="en-US" dirty="0" smtClean="0"/>
              <a:t>Personalized Medicine</a:t>
            </a:r>
            <a:endParaRPr lang="en-US" dirty="0"/>
          </a:p>
        </p:txBody>
      </p:sp>
      <p:pic>
        <p:nvPicPr>
          <p:cNvPr id="35845" name="Picture 5"/>
          <p:cNvPicPr>
            <a:picLocks noChangeAspect="1" noChangeArrowheads="1"/>
          </p:cNvPicPr>
          <p:nvPr/>
        </p:nvPicPr>
        <p:blipFill>
          <a:blip r:embed="rId4" cstate="print"/>
          <a:srcRect/>
          <a:stretch>
            <a:fillRect/>
          </a:stretch>
        </p:blipFill>
        <p:spPr bwMode="auto">
          <a:xfrm>
            <a:off x="5334000" y="3200400"/>
            <a:ext cx="3200400" cy="5334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5334000" y="3124200"/>
            <a:ext cx="3130235" cy="1049340"/>
          </a:xfrm>
          <a:prstGeom prst="rect">
            <a:avLst/>
          </a:prstGeom>
          <a:noFill/>
          <a:ln w="9525">
            <a:noFill/>
            <a:miter lim="800000"/>
            <a:headEnd/>
            <a:tailEnd/>
          </a:ln>
        </p:spPr>
      </p:pic>
      <p:pic>
        <p:nvPicPr>
          <p:cNvPr id="35847" name="Picture 7"/>
          <p:cNvPicPr>
            <a:picLocks noChangeAspect="1" noChangeArrowheads="1"/>
          </p:cNvPicPr>
          <p:nvPr/>
        </p:nvPicPr>
        <p:blipFill>
          <a:blip r:embed="rId6" cstate="print"/>
          <a:srcRect/>
          <a:stretch>
            <a:fillRect/>
          </a:stretch>
        </p:blipFill>
        <p:spPr bwMode="auto">
          <a:xfrm>
            <a:off x="5804119" y="154995"/>
            <a:ext cx="2117662" cy="27811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nodeType="clickEffect">
                                  <p:stCondLst>
                                    <p:cond delay="0"/>
                                  </p:stCondLst>
                                  <p:childTnLst>
                                    <p:animMotion origin="layout" path="M -3.88889E-6 -0.00231 C -0.01145 -0.01179 -0.05121 -0.02128 -0.06493 -0.02128 C -0.15312 -0.02128 -0.24357 0.12885 -0.24357 0.27898 C -0.24357 0.2031 -0.28888 0.12885 -0.33159 0.12885 C -0.37691 0.12885 -0.41961 0.20449 -0.41961 0.27898 C -0.41961 0.2415 -0.44236 0.2031 -0.46493 0.2031 C -0.4875 0.2031 -0.51024 0.24058 -0.51024 0.27898 C -0.51024 0.25978 -0.52152 0.2415 -0.53281 0.2415 C -0.54409 0.2415 -0.55538 0.2607 -0.55538 0.27898 C -0.55538 0.26926 -0.56128 0.25978 -0.56666 0.25978 C -0.56961 0.25978 -0.57812 0.26926 -0.57812 0.27898 C -0.57812 0.27412 -0.58107 0.26926 -0.58402 0.26926 C -0.58402 0.2681 -0.58993 0.27412 -0.58993 0.27898 C -0.58993 0.27666 -0.58993 0.27412 -0.59288 0.27412 C -0.59288 0.27527 -0.59583 0.27643 -0.59583 0.27898 C -0.59583 0.27759 -0.59583 0.27666 -0.59583 0.27527 C -0.59878 0.27527 -0.59878 0.27666 -0.59878 0.27759 C -0.60173 0.27759 -0.60173 0.27643 -0.60173 0.27527 C -0.60451 0.27527 -0.60451 0.27666 -0.60451 0.27759 " pathEditMode="relative" rAng="0" ptsTypes="fffffffffffffffffff">
                                      <p:cBhvr>
                                        <p:cTn id="6" dur="2000" fill="hold"/>
                                        <p:tgtEl>
                                          <p:spTgt spid="6"/>
                                        </p:tgtEl>
                                        <p:attrNameLst>
                                          <p:attrName>ppt_x</p:attrName>
                                          <p:attrName>ppt_y</p:attrName>
                                        </p:attrNameLst>
                                      </p:cBhvr>
                                      <p:rCtr x="-302" y="1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3.5in}&#10;\setlength{\parindent}{0pt}&#10;\begin{document}&#10;\raggedright&#10;$$x = f(g_A, g_B)$$&#10;\end{document}&#10;"/>
  <p:tag name="FILENAME" val="TP_tmp"/>
  <p:tag name="FORMAT" val="pngmono"/>
  <p:tag name="RES" val="1200"/>
  <p:tag name="BLEND" val="0"/>
  <p:tag name="TRANSPARENT" val="0"/>
  <p:tag name="TBUG" val="0"/>
  <p:tag name="ALLOWFS" val="0"/>
  <p:tag name="ORIGWIDTH" val="71"/>
  <p:tag name="PICTUREFILESIZE" val="3740"/>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Learns $b_i$ (only)&#10;\end{document}&#10;"/>
  <p:tag name="FILENAME" val="TP_tmp"/>
  <p:tag name="FORMAT" val="pngmono"/>
  <p:tag name="RES" val="1200"/>
  <p:tag name="BLEND" val="0"/>
  <p:tag name="TRANSPARENT" val="0"/>
  <p:tag name="TBUG" val="0"/>
  <p:tag name="ALLOWFS" val="0"/>
  <p:tag name="ORIGWIDTH" val="82"/>
  <p:tag name="PICTUREFILESIZE" val="3778"/>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Learns nothing&#10;\end{document}&#10;"/>
  <p:tag name="FILENAME" val="TP_tmp"/>
  <p:tag name="FORMAT" val="pngmono"/>
  <p:tag name="RES" val="1200"/>
  <p:tag name="BLEND" val="0"/>
  <p:tag name="TRANSPARENT" val="0"/>
  <p:tag name="TBUG" val="0"/>
  <p:tag name="ALLOWFS" val="0"/>
  <p:tag name="ORIGWIDTH" val="82"/>
  <p:tag name="PICTUREFILESIZE" val="313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mathptmx}&#10;\begin{document}&#10;\begin{eqnarray*}&#10;N_{\sf Equal}&amp;\approx&amp;\frac{(2n-\hat{n})^2+\hat{n}}{4}&#10;\end{eqnarray*}&#10;&#10;\end{document}&#10;"/>
  <p:tag name="FILENAME" val="TP_tmp"/>
  <p:tag name="FORMAT" val="pngmono"/>
  <p:tag name="RES" val="1200"/>
  <p:tag name="BLEND" val="0"/>
  <p:tag name="TRANSPARENT" val="0"/>
  <p:tag name="TBUG" val="0"/>
  <p:tag name="ALLOWFS" val="0"/>
  <p:tag name="ORIGWIDTH" val="108"/>
  <p:tag name="PICTUREFILESIZE" val="4772"/>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mathptmx}&#10;\begin{document}&#10;This is still $O(n^2)$.  Is there an $O(n \log n)$ solution?&#10;\end{document}&#10;"/>
  <p:tag name="FILENAME" val="TP_tmp"/>
  <p:tag name="FORMAT" val="pngmono"/>
  <p:tag name="RES" val="1200"/>
  <p:tag name="BLEND" val="0"/>
  <p:tag name="TRANSPARENT" val="0"/>
  <p:tag name="TBUG" val="0"/>
  <p:tag name="ALLOWFS" val="0"/>
  <p:tag name="ORIGWIDTH" val="200"/>
  <p:tag name="PICTUREFILESIZE" val="9198"/>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mathptmx}&#10;\begin{document}&#10;Sort $2n$ bitonic inputs with $n \log (2n)$ {\sf CompareSwap} circuits.&#10;\end{document}&#10;"/>
  <p:tag name="FILENAME" val="TP_tmp"/>
  <p:tag name="FORMAT" val="pngmono"/>
  <p:tag name="RES" val="1200"/>
  <p:tag name="BLEND" val="0"/>
  <p:tag name="TRANSPARENT" val="0"/>
  <p:tag name="TBUG" val="0"/>
  <p:tag name="ALLOWFS" val="0"/>
  <p:tag name="ORIGWIDTH" val="240"/>
  <p:tag name="PICTUREFILESIZE" val="11000"/>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mathptmx}&#10;\begin{document}&#10;$n \log n - n + 1$ gates&#10;\end{document}&#10;"/>
  <p:tag name="FILENAME" val="TP_tmp"/>
  <p:tag name="FORMAT" val="pngmono"/>
  <p:tag name="RES" val="1200"/>
  <p:tag name="BLEND" val="0"/>
  <p:tag name="TRANSPARENT" val="0"/>
  <p:tag name="TBUG" val="0"/>
  <p:tag name="ALLOWFS" val="0"/>
  <p:tag name="ORIGWIDTH" val="80"/>
  <p:tag name="PICTUREFILESIZE" val="3332"/>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mathptmx}&#10;\begin{document}&#10;$n \log (2n) \times 2\sigma$&#10;\end{document}&#10;"/>
  <p:tag name="FILENAME" val="TP_tmp"/>
  <p:tag name="FORMAT" val="pngmono"/>
  <p:tag name="RES" val="1200"/>
  <p:tag name="BLEND" val="0"/>
  <p:tag name="TRANSPARENT" val="0"/>
  <p:tag name="TBUG" val="0"/>
  <p:tag name="ALLOWFS" val="0"/>
  <p:tag name="ORIGWIDTH" val="60"/>
  <p:tag name="PICTUREFILESIZE" val="326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mathptmx}&#10;\begin{document}&#10;$(3\sigma - 1)(n - 1) + (2\sigma - 1)$&#10;\end{document}&#10;"/>
  <p:tag name="FILENAME" val="TP_tmp"/>
  <p:tag name="FORMAT" val="pngmono"/>
  <p:tag name="RES" val="1200"/>
  <p:tag name="BLEND" val="0"/>
  <p:tag name="TRANSPARENT" val="0"/>
  <p:tag name="TBUG" val="0"/>
  <p:tag name="ALLOWFS" val="0"/>
  <p:tag name="ORIGWIDTH" val="108"/>
  <p:tag name="PICTUREFILESIZE" val="3917"/>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usepackage{mathptmx}&#10;\begin{document}&#10;$n \log n - n + 1$&#10;\end{document}&#10;"/>
  <p:tag name="FILENAME" val="TP_tmp"/>
  <p:tag name="FORMAT" val="pngmono"/>
  <p:tag name="RES" val="1200"/>
  <p:tag name="BLEND" val="0"/>
  <p:tag name="TRANSPARENT" val="0"/>
  <p:tag name="TBUG" val="0"/>
  <p:tag name="ALLOWFS" val="0"/>
  <p:tag name="ORIGWIDTH" val="56"/>
  <p:tag name="PICTUREFILESIZE" val="200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Picks $a \in \{ 0, 1 \}^s$&#10;\end{document}&#10;"/>
  <p:tag name="FILENAME" val="TP_tmp"/>
  <p:tag name="FORMAT" val="pngmono"/>
  <p:tag name="RES" val="1200"/>
  <p:tag name="BLEND" val="0"/>
  <p:tag name="TRANSPARENT" val="0"/>
  <p:tag name="TBUG" val="0"/>
  <p:tag name="ALLOWFS" val="0"/>
  <p:tag name="ORIGWIDTH" val="85"/>
  <p:tag name="PICTUREFILESIZE" val="3931"/>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Picks $b \in \{ 0, 1 \}^t$&#10;\end{document}&#10;"/>
  <p:tag name="FILENAME" val="TP_tmp"/>
  <p:tag name="FORMAT" val="pngmono"/>
  <p:tag name="RES" val="1200"/>
  <p:tag name="BLEND" val="0"/>
  <p:tag name="TRANSPARENT" val="0"/>
  <p:tag name="TBUG" val="0"/>
  <p:tag name="ALLOWFS" val="0"/>
  <p:tag name="ORIGWIDTH" val="85"/>
  <p:tag name="PICTUREFILESIZE" val="3865"/>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Outputs $x = f(a, b)$ without revealing $a$ to Bob or $b$ to Alice.&#10;\end{document}&#10;"/>
  <p:tag name="FILENAME" val="TP_tmp"/>
  <p:tag name="FORMAT" val="pngmono"/>
  <p:tag name="RES" val="1200"/>
  <p:tag name="BLEND" val="0"/>
  <p:tag name="TRANSPARENT" val="0"/>
  <p:tag name="TBUG" val="0"/>
  <p:tag name="ALLOWFS" val="0"/>
  <p:tag name="ORIGWIDTH" val="105"/>
  <p:tag name="PICTUREFILESIZE" val="12781"/>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Agree on $f(a, b) \rightarrow x$&#10;\end{document}&#10;"/>
  <p:tag name="FILENAME" val="TP_tmp"/>
  <p:tag name="FORMAT" val="pngmono"/>
  <p:tag name="RES" val="1200"/>
  <p:tag name="BLEND" val="0"/>
  <p:tag name="TRANSPARENT" val="0"/>
  <p:tag name="TBUG" val="0"/>
  <p:tag name="ALLOWFS" val="0"/>
  <p:tag name="ORIGWIDTH" val="60"/>
  <p:tag name="PICTUREFILESIZE" val="5191"/>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3.5in}&#10;\setlength{\parindent}{0pt}&#10;\begin{document}&#10;\raggedright&#10;Creates random keys: $a_0$, $a_1$, $b_0$, $b_1$, $x_0$, $x_1$&#10;\end{document}&#10;"/>
  <p:tag name="FILENAME" val="TP_tmp"/>
  <p:tag name="FORMAT" val="pngmono"/>
  <p:tag name="RES" val="1200"/>
  <p:tag name="BLEND" val="0"/>
  <p:tag name="TRANSPARENT" val="0"/>
  <p:tag name="TBUG" val="0"/>
  <p:tag name="ALLOWFS" val="0"/>
  <p:tag name="ORIGWIDTH" val="213"/>
  <p:tag name="PICTUREFILESIZE" val="1001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3.5in}&#10;\setlength{\parindent}{0pt}&#10;\begin{document}&#10;\raggedright&#10;$a_0$&#10;\end{document}&#10;"/>
  <p:tag name="FILENAME" val="TP_tmp"/>
  <p:tag name="FORMAT" val="pngmono"/>
  <p:tag name="RES" val="1200"/>
  <p:tag name="BLEND" val="0"/>
  <p:tag name="TRANSPARENT" val="0"/>
  <p:tag name="TBUG" val="0"/>
  <p:tag name="ALLOWFS" val="0"/>
  <p:tag name="ORIGWIDTH" val="10"/>
  <p:tag name="PICTUREFILESIZE" val="731"/>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Picks $i \in \{ 0, 1 \}$&#10;\end{document}&#10;"/>
  <p:tag name="FILENAME" val="TP_tmp"/>
  <p:tag name="FORMAT" val="pngmono"/>
  <p:tag name="RES" val="1200"/>
  <p:tag name="BLEND" val="0"/>
  <p:tag name="TRANSPARENT" val="0"/>
  <p:tag name="TBUG" val="0"/>
  <p:tag name="ALLOWFS" val="0"/>
  <p:tag name="ORIGWIDTH" val="79"/>
  <p:tag name="PICTUREFILESIZE" val="352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12pt]{article}\pagestyle{empty}&#10;\usepackage{amssymb, amsmath, amsfonts}&#10;\usepackage{mathpazo} % palatino math fonts&#10;\usepackage{utopia}&#10;\setlength{\textwidth}{1.5in}&#10;\setlength{\parindent}{0pt}&#10;\begin{document}&#10;\raggedright&#10;Knows $b_0, b_1$&#10;\end{document}&#10;"/>
  <p:tag name="FILENAME" val="TP_tmp"/>
  <p:tag name="FORMAT" val="pngmono"/>
  <p:tag name="RES" val="1200"/>
  <p:tag name="BLEND" val="0"/>
  <p:tag name="TRANSPARENT" val="0"/>
  <p:tag name="TBUG" val="0"/>
  <p:tag name="ALLOWFS" val="0"/>
  <p:tag name="ORIGWIDTH" val="64"/>
  <p:tag name="PICTUREFILESIZE" val="33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12230</TotalTime>
  <Words>2243</Words>
  <Application>Microsoft Office PowerPoint</Application>
  <PresentationFormat>On-screen Show (4:3)</PresentationFormat>
  <Paragraphs>499</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“Genetic Dating”</vt:lpstr>
      <vt:lpstr>Slide 3</vt:lpstr>
      <vt:lpstr>Genome Sequencing</vt:lpstr>
      <vt:lpstr>Slide 5</vt:lpstr>
      <vt:lpstr>Slide 6</vt:lpstr>
      <vt:lpstr>Slide 7</vt:lpstr>
      <vt:lpstr>Slide 8</vt:lpstr>
      <vt:lpstr>Slide 9</vt:lpstr>
      <vt:lpstr>Secure Two-Party Computation</vt:lpstr>
      <vt:lpstr>Secure Function Evaluation</vt:lpstr>
      <vt:lpstr>Yao’s Garbled Circuits</vt:lpstr>
      <vt:lpstr>Computing with Meaningless Values?</vt:lpstr>
      <vt:lpstr>Computing with Garbled Tables</vt:lpstr>
      <vt:lpstr>Garbled Circuit Protocol</vt:lpstr>
      <vt:lpstr>Primitive: Oblivious Transfer</vt:lpstr>
      <vt:lpstr>Chaining Garbled Circuits</vt:lpstr>
      <vt:lpstr>Threat Model</vt:lpstr>
      <vt:lpstr>Building Computing Systems</vt:lpstr>
      <vt:lpstr>Fairplay</vt:lpstr>
      <vt:lpstr>(Un)Fairplay?</vt:lpstr>
      <vt:lpstr>Faster Garbled Circuits</vt:lpstr>
      <vt:lpstr>Applications</vt:lpstr>
      <vt:lpstr>Heterozygous Recessive Risk</vt:lpstr>
      <vt:lpstr>Bit Vector Intersection</vt:lpstr>
      <vt:lpstr>Scaling</vt:lpstr>
      <vt:lpstr>Pairwise Comparison</vt:lpstr>
      <vt:lpstr>Short-Circuit Pairwise Comparison</vt:lpstr>
      <vt:lpstr>Short-Circuit Analysis</vt:lpstr>
      <vt:lpstr>Scaling</vt:lpstr>
      <vt:lpstr>Sort-Compare-Shuffle</vt:lpstr>
      <vt:lpstr>Sort-Compare-Shuffle</vt:lpstr>
      <vt:lpstr>Bitonic Sorting</vt:lpstr>
      <vt:lpstr>Slide 34</vt:lpstr>
      <vt:lpstr>Slide 35</vt:lpstr>
      <vt:lpstr>Slide 36</vt:lpstr>
      <vt:lpstr>Oblivious Shuffling</vt:lpstr>
      <vt:lpstr>Slide 38</vt:lpstr>
      <vt:lpstr>Slide 39</vt:lpstr>
      <vt:lpstr>Waksman Network</vt:lpstr>
      <vt:lpstr>Slide 41</vt:lpstr>
      <vt:lpstr>Private Set Intersection Results</vt:lpstr>
      <vt:lpstr>Some Other Results</vt:lpstr>
      <vt:lpstr>Demo!  Private Set Intersection on  Android Devices</vt:lpstr>
      <vt:lpstr>Slide 45</vt:lpstr>
      <vt:lpstr>Slide 46</vt:lpstr>
      <vt:lpstr>Shameless Plug</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evans</dc:creator>
  <cp:lastModifiedBy>David Evans</cp:lastModifiedBy>
  <cp:revision>911</cp:revision>
  <dcterms:created xsi:type="dcterms:W3CDTF">2009-09-06T16:07:04Z</dcterms:created>
  <dcterms:modified xsi:type="dcterms:W3CDTF">2011-04-20T21:22:15Z</dcterms:modified>
</cp:coreProperties>
</file>