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56" r:id="rId2"/>
    <p:sldId id="393" r:id="rId3"/>
    <p:sldId id="398" r:id="rId4"/>
    <p:sldId id="399" r:id="rId5"/>
    <p:sldId id="400" r:id="rId6"/>
    <p:sldId id="401" r:id="rId7"/>
    <p:sldId id="403" r:id="rId8"/>
    <p:sldId id="306" r:id="rId9"/>
    <p:sldId id="404" r:id="rId10"/>
    <p:sldId id="405" r:id="rId11"/>
    <p:sldId id="406" r:id="rId12"/>
    <p:sldId id="407" r:id="rId13"/>
    <p:sldId id="426" r:id="rId14"/>
    <p:sldId id="428" r:id="rId15"/>
    <p:sldId id="450" r:id="rId16"/>
    <p:sldId id="451" r:id="rId17"/>
    <p:sldId id="432" r:id="rId18"/>
    <p:sldId id="440" r:id="rId19"/>
    <p:sldId id="394" r:id="rId20"/>
    <p:sldId id="395" r:id="rId21"/>
    <p:sldId id="377" r:id="rId22"/>
    <p:sldId id="384" r:id="rId23"/>
    <p:sldId id="378" r:id="rId24"/>
    <p:sldId id="379" r:id="rId25"/>
    <p:sldId id="380" r:id="rId26"/>
    <p:sldId id="335" r:id="rId27"/>
    <p:sldId id="338" r:id="rId28"/>
    <p:sldId id="457" r:id="rId29"/>
    <p:sldId id="456" r:id="rId30"/>
    <p:sldId id="340" r:id="rId31"/>
    <p:sldId id="334" r:id="rId32"/>
    <p:sldId id="370" r:id="rId33"/>
    <p:sldId id="455" r:id="rId34"/>
    <p:sldId id="383" r:id="rId35"/>
    <p:sldId id="452" r:id="rId36"/>
    <p:sldId id="45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C0C0C0"/>
    <a:srgbClr val="F8F8F8"/>
    <a:srgbClr val="FF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0303" autoAdjust="0"/>
  </p:normalViewPr>
  <p:slideViewPr>
    <p:cSldViewPr>
      <p:cViewPr varScale="1">
        <p:scale>
          <a:sx n="120" d="100"/>
          <a:sy n="120" d="100"/>
        </p:scale>
        <p:origin x="-7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922D232B-165A-404A-9EF0-235EFA547B59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A36FFE09-A869-42D8-8E8E-9C72F79F1A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F517F5-4FCE-466F-886C-BBA4FDF70F2E}" type="slidenum">
              <a:rPr lang="en-US"/>
              <a:pPr/>
              <a:t>4</a:t>
            </a:fld>
            <a:endParaRPr lang="en-US"/>
          </a:p>
        </p:txBody>
      </p:sp>
      <p:sp>
        <p:nvSpPr>
          <p:cNvPr id="102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C3B49-6D4A-8E4A-A2DD-A53185E68B1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mv="urn:schemas-microsoft-com:mac:vml" xmlns:mc="http://schemas.openxmlformats.org/markup-compatibility/2006" val="2948337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C3B49-6D4A-8E4A-A2DD-A53185E68B1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958575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FE09-A869-42D8-8E8E-9C72F79F1A1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FE09-A869-42D8-8E8E-9C72F79F1A13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6887-1B6B-4646-97A0-744934E34B5B}" type="datetime1">
              <a:rPr lang="en-US" smtClean="0"/>
              <a:pPr/>
              <a:t>3/3/2011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E5849-BCD5-4795-B6A0-D3D37A685452}" type="datetime1">
              <a:rPr lang="en-US" smtClean="0"/>
              <a:pPr/>
              <a:t>3/3/2011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550-51EE-4E2E-932B-1C626E30B524}" type="datetime1">
              <a:rPr lang="en-US" smtClean="0"/>
              <a:pPr/>
              <a:t>3/3/2011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75039-9677-40B7-915D-D9AA432C9911}" type="datetime1">
              <a:rPr lang="en-US" smtClean="0"/>
              <a:pPr/>
              <a:t>3/3/2011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AD52-ABBC-4B0B-9A9A-8684371503C6}" type="datetime1">
              <a:rPr lang="en-US" smtClean="0"/>
              <a:pPr/>
              <a:t>3/3/2011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FA8E-6A9F-4129-BAFF-BB7CC6190299}" type="datetime1">
              <a:rPr lang="en-US" smtClean="0"/>
              <a:pPr/>
              <a:t>3/3/2011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2013-DA7B-4357-B360-B08777A7AC42}" type="datetime1">
              <a:rPr lang="en-US" smtClean="0"/>
              <a:pPr/>
              <a:t>3/3/2011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D3A24-3254-4343-AC2C-E4D5B9D21797}" type="datetime1">
              <a:rPr lang="en-US" smtClean="0"/>
              <a:pPr/>
              <a:t>3/3/2011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23F3D-2B2E-4F76-8B28-8CB84CB76361}" type="datetime1">
              <a:rPr lang="en-US" smtClean="0"/>
              <a:pPr/>
              <a:t>3/3/2011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206ED-16FD-4048-A762-63773CD04E55}" type="datetime1">
              <a:rPr lang="en-US" smtClean="0"/>
              <a:pPr/>
              <a:t>3/3/2011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83EA-21A6-49FD-921C-A4C8F6904373}" type="datetime1">
              <a:rPr lang="en-US" smtClean="0"/>
              <a:pPr/>
              <a:t>3/3/2011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968A9-D716-4FAB-9EA7-1D9EC1F3335C}" type="datetime1">
              <a:rPr lang="en-US" smtClean="0"/>
              <a:pPr/>
              <a:t>3/3/2011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hyperlink" Target="http://www.sciencemag.org/cgi/content/abstract/327/5961/78?ijkey=2cSK/YvTtuDSU&amp;keytype=re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4.xml"/><Relationship Id="rId7" Type="http://schemas.openxmlformats.org/officeDocument/2006/relationships/image" Target="../media/image2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tags" Target="../tags/tag5.xml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3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11.xml"/><Relationship Id="rId7" Type="http://schemas.openxmlformats.org/officeDocument/2006/relationships/image" Target="../media/image33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tags" Target="../tags/tag12.xml"/><Relationship Id="rId9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9220200" cy="688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1154" y="5009047"/>
            <a:ext cx="4176514" cy="1542893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David Evans</a:t>
            </a:r>
          </a:p>
          <a:p>
            <a:pPr algn="r"/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www.cs.virginia.edu/evans</a:t>
            </a:r>
          </a:p>
          <a:p>
            <a:pPr algn="r"/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cs2190</a:t>
            </a:r>
          </a:p>
          <a:p>
            <a:pPr algn="r"/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3 March 2011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52361" y="328100"/>
            <a:ext cx="32451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Security and Privacy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9557" y="6388056"/>
            <a:ext cx="2092561" cy="338554"/>
          </a:xfrm>
          <a:prstGeom prst="rect">
            <a:avLst/>
          </a:prstGeom>
          <a:solidFill>
            <a:srgbClr val="F8F8F8">
              <a:alpha val="74902"/>
            </a:srgbClr>
          </a:solidFill>
        </p:spPr>
        <p:txBody>
          <a:bodyPr wrap="none">
            <a:spAutoFit/>
          </a:bodyPr>
          <a:lstStyle/>
          <a:p>
            <a:r>
              <a:rPr lang="en-US" sz="1600" dirty="0" smtClean="0"/>
              <a:t>Image: Roger </a:t>
            </a:r>
            <a:r>
              <a:rPr lang="en-US" sz="1600" dirty="0" err="1" smtClean="0"/>
              <a:t>Halbheer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3925" y="381000"/>
            <a:ext cx="4057650" cy="5410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1032197" name="Picture 5" descr="PC1901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81000"/>
            <a:ext cx="4503738" cy="5370512"/>
          </a:xfrm>
          <a:prstGeom prst="rect">
            <a:avLst/>
          </a:prstGeom>
          <a:noFill/>
        </p:spPr>
      </p:pic>
      <p:sp>
        <p:nvSpPr>
          <p:cNvPr id="1032198" name="Text Box 6"/>
          <p:cNvSpPr txBox="1">
            <a:spLocks noChangeArrowheads="1"/>
          </p:cNvSpPr>
          <p:nvPr/>
        </p:nvSpPr>
        <p:spPr bwMode="auto">
          <a:xfrm>
            <a:off x="282575" y="5880100"/>
            <a:ext cx="5465763" cy="8223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Authentication, Protection, Authorization, Policy, or Deterrent?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173" name="Picture 5" descr="PC2301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1174" name="Text Box 6"/>
          <p:cNvSpPr txBox="1">
            <a:spLocks noChangeArrowheads="1"/>
          </p:cNvSpPr>
          <p:nvPr/>
        </p:nvSpPr>
        <p:spPr bwMode="auto">
          <a:xfrm>
            <a:off x="4742293" y="6254185"/>
            <a:ext cx="4237507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Charlottesville Airport, Dec 2001</a:t>
            </a:r>
          </a:p>
        </p:txBody>
      </p:sp>
      <p:sp>
        <p:nvSpPr>
          <p:cNvPr id="1031175" name="Text Box 7"/>
          <p:cNvSpPr txBox="1">
            <a:spLocks noChangeArrowheads="1"/>
          </p:cNvSpPr>
          <p:nvPr/>
        </p:nvSpPr>
        <p:spPr bwMode="auto">
          <a:xfrm>
            <a:off x="96838" y="131763"/>
            <a:ext cx="5465762" cy="8223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Authentication, Protection, Authorization, Policy, or Deterrent?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6225" y="47625"/>
            <a:ext cx="5057775" cy="67437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sp>
        <p:nvSpPr>
          <p:cNvPr id="1030149" name="Text Box 5"/>
          <p:cNvSpPr txBox="1">
            <a:spLocks noChangeArrowheads="1"/>
          </p:cNvSpPr>
          <p:nvPr/>
        </p:nvSpPr>
        <p:spPr bwMode="auto">
          <a:xfrm>
            <a:off x="990600" y="5743575"/>
            <a:ext cx="2908300" cy="9461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British Parliament, Dec 2007</a:t>
            </a:r>
          </a:p>
        </p:txBody>
      </p:sp>
      <p:sp>
        <p:nvSpPr>
          <p:cNvPr id="1030150" name="Text Box 6"/>
          <p:cNvSpPr txBox="1">
            <a:spLocks noChangeArrowheads="1"/>
          </p:cNvSpPr>
          <p:nvPr/>
        </p:nvSpPr>
        <p:spPr bwMode="auto">
          <a:xfrm>
            <a:off x="534988" y="1162050"/>
            <a:ext cx="3255962" cy="255454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Authentication, Protection, Authorization, Policy, or Deterrent?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2362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(Nearly) Painless Solution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 Web Application Security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62000" y="4648200"/>
            <a:ext cx="7620000" cy="1257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Jonathan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Burket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Patrick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Mutchler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Michael Weaver,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Muzzammil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Zaveri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4619" y="2076906"/>
            <a:ext cx="1969920" cy="82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974260" y="2076906"/>
            <a:ext cx="1969920" cy="82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84539" y="2076906"/>
            <a:ext cx="2689721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GuardRails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Web Security is Annoying and Tedious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380" y="2174535"/>
            <a:ext cx="8229600" cy="139238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 smtClean="0">
                <a:cs typeface="Courier New" pitchFamily="49" charset="0"/>
              </a:rPr>
              <a:t>if </a:t>
            </a:r>
            <a:r>
              <a:rPr lang="en-US" sz="2400" dirty="0" err="1" smtClean="0">
                <a:cs typeface="Courier New" pitchFamily="49" charset="0"/>
              </a:rPr>
              <a:t>include_subprojects</a:t>
            </a:r>
            <a:r>
              <a:rPr lang="en-US" sz="2400" dirty="0" smtClean="0">
                <a:cs typeface="Courier New" pitchFamily="49" charset="0"/>
              </a:rPr>
              <a:t> &amp;&amp; !</a:t>
            </a:r>
            <a:r>
              <a:rPr lang="en-US" sz="2400" dirty="0" err="1" smtClean="0">
                <a:cs typeface="Courier New" pitchFamily="49" charset="0"/>
              </a:rPr>
              <a:t>active_children.empty</a:t>
            </a:r>
            <a:r>
              <a:rPr lang="en-US" sz="2400" dirty="0" smtClean="0">
                <a:cs typeface="Courier New" pitchFamily="49" charset="0"/>
              </a:rPr>
              <a:t>? 	</a:t>
            </a:r>
          </a:p>
          <a:p>
            <a:pPr marL="0" indent="0">
              <a:buNone/>
            </a:pPr>
            <a:r>
              <a:rPr lang="en-US" sz="2400" dirty="0" smtClean="0">
                <a:cs typeface="Courier New" pitchFamily="49" charset="0"/>
              </a:rPr>
              <a:t>     ids = [id] + </a:t>
            </a:r>
            <a:r>
              <a:rPr lang="en-US" sz="2400" dirty="0" err="1" smtClean="0">
                <a:cs typeface="Courier New" pitchFamily="49" charset="0"/>
              </a:rPr>
              <a:t>active_children.collect</a:t>
            </a:r>
            <a:r>
              <a:rPr lang="en-US" sz="2400" dirty="0" smtClean="0">
                <a:cs typeface="Courier New" pitchFamily="49" charset="0"/>
              </a:rPr>
              <a:t> {|c| c.id} 	</a:t>
            </a:r>
          </a:p>
          <a:p>
            <a:pPr marL="0" indent="0">
              <a:buNone/>
            </a:pPr>
            <a:r>
              <a:rPr lang="en-US" sz="2400" dirty="0" smtClean="0">
                <a:cs typeface="Courier New" pitchFamily="49" charset="0"/>
              </a:rPr>
              <a:t>          conditions = ["#{</a:t>
            </a:r>
            <a:r>
              <a:rPr lang="en-US" sz="2400" dirty="0" err="1" smtClean="0">
                <a:cs typeface="Courier New" pitchFamily="49" charset="0"/>
              </a:rPr>
              <a:t>Project.table_name</a:t>
            </a:r>
            <a:r>
              <a:rPr lang="en-US" sz="2400" dirty="0" smtClean="0">
                <a:cs typeface="Courier New" pitchFamily="49" charset="0"/>
              </a:rPr>
              <a:t>}.id IN (#{</a:t>
            </a:r>
            <a:r>
              <a:rPr lang="en-US" sz="2400" dirty="0" err="1" smtClean="0">
                <a:cs typeface="Courier New" pitchFamily="49" charset="0"/>
              </a:rPr>
              <a:t>ids.join</a:t>
            </a:r>
            <a:r>
              <a:rPr lang="en-US" sz="2400" dirty="0" smtClean="0">
                <a:cs typeface="Courier New" pitchFamily="49" charset="0"/>
              </a:rPr>
              <a:t>(',')})"]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	       </a:t>
            </a:r>
            <a:r>
              <a:rPr lang="en-US" sz="2400" b="1" dirty="0" smtClean="0">
                <a:solidFill>
                  <a:srgbClr val="FF0000"/>
                </a:solidFill>
                <a:cs typeface="Courier New" pitchFamily="49" charset="0"/>
              </a:rPr>
              <a:t>AND #{</a:t>
            </a:r>
            <a:r>
              <a:rPr lang="en-US" sz="2400" b="1" dirty="0" err="1" smtClean="0">
                <a:solidFill>
                  <a:srgbClr val="FF0000"/>
                </a:solidFill>
                <a:cs typeface="Courier New" pitchFamily="49" charset="0"/>
              </a:rPr>
              <a:t>Project.visible_by</a:t>
            </a:r>
            <a:r>
              <a:rPr lang="en-US" sz="2400" b="1" dirty="0" smtClean="0">
                <a:solidFill>
                  <a:srgbClr val="FF0000"/>
                </a:solidFill>
                <a:cs typeface="Courier New" pitchFamily="49" charset="0"/>
              </a:rPr>
              <a:t>}"]</a:t>
            </a:r>
            <a:r>
              <a:rPr lang="en-US" sz="24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endParaRPr lang="en-US" sz="2400" dirty="0" smtClean="0">
              <a:cs typeface="Courier New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6C672-F4AD-F84D-BD96-1A7C40C6980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1761" y="1541003"/>
            <a:ext cx="2663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Access Control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41856" y="3628002"/>
            <a:ext cx="4950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(Example from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Redmine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project management tool)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362" y="4323247"/>
            <a:ext cx="2913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Input Validation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01306" y="4920164"/>
            <a:ext cx="63460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1"/>
                </a:solidFill>
              </a:rPr>
              <a:t>“User: &lt;a </a:t>
            </a:r>
            <a:r>
              <a:rPr lang="en-US" sz="2200" dirty="0" err="1" smtClean="0">
                <a:solidFill>
                  <a:schemeClr val="accent1"/>
                </a:solidFill>
              </a:rPr>
              <a:t>href</a:t>
            </a:r>
            <a:r>
              <a:rPr lang="en-US" sz="2200" dirty="0" smtClean="0">
                <a:solidFill>
                  <a:schemeClr val="accent1"/>
                </a:solidFill>
              </a:rPr>
              <a:t>=‘</a:t>
            </a:r>
            <a:r>
              <a:rPr lang="en-US" sz="2200" dirty="0" err="1" smtClean="0">
                <a:solidFill>
                  <a:schemeClr val="accent1"/>
                </a:solidFill>
              </a:rPr>
              <a:t>profile_page</a:t>
            </a:r>
            <a:r>
              <a:rPr lang="en-US" sz="2200" dirty="0" smtClean="0">
                <a:solidFill>
                  <a:schemeClr val="accent1"/>
                </a:solidFill>
              </a:rPr>
              <a:t>’&gt;” </a:t>
            </a:r>
            <a:r>
              <a:rPr lang="en-US" sz="2200" dirty="0" smtClean="0"/>
              <a:t>+ </a:t>
            </a:r>
            <a:r>
              <a:rPr lang="en-US" sz="2200" dirty="0" err="1" smtClean="0">
                <a:solidFill>
                  <a:schemeClr val="accent2"/>
                </a:solidFill>
              </a:rPr>
              <a:t>user_name</a:t>
            </a:r>
            <a:r>
              <a:rPr lang="en-US" sz="2200" dirty="0" smtClean="0">
                <a:solidFill>
                  <a:schemeClr val="accent2"/>
                </a:solidFill>
              </a:rPr>
              <a:t> </a:t>
            </a:r>
            <a:r>
              <a:rPr lang="en-US" sz="2200" dirty="0" smtClean="0"/>
              <a:t>+ </a:t>
            </a:r>
            <a:r>
              <a:rPr lang="en-US" sz="2200" dirty="0" smtClean="0">
                <a:solidFill>
                  <a:schemeClr val="accent1"/>
                </a:solidFill>
              </a:rPr>
              <a:t>“&lt;/a&gt;”</a:t>
            </a:r>
            <a:endParaRPr lang="en-US" sz="22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2879" y="5408106"/>
            <a:ext cx="641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user_name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smtClean="0"/>
              <a:t>is</a:t>
            </a:r>
            <a:r>
              <a:rPr lang="en-US" dirty="0" smtClean="0">
                <a:solidFill>
                  <a:schemeClr val="accent2"/>
                </a:solidFill>
              </a:rPr>
              <a:t> “&lt;script language=‘</a:t>
            </a:r>
            <a:r>
              <a:rPr lang="en-US" dirty="0" err="1" smtClean="0">
                <a:solidFill>
                  <a:schemeClr val="accent2"/>
                </a:solidFill>
              </a:rPr>
              <a:t>javascript</a:t>
            </a:r>
            <a:r>
              <a:rPr lang="en-US" dirty="0" smtClean="0">
                <a:solidFill>
                  <a:schemeClr val="accent2"/>
                </a:solidFill>
              </a:rPr>
              <a:t>’&gt;</a:t>
            </a:r>
            <a:r>
              <a:rPr lang="en-US" dirty="0" err="1" smtClean="0">
                <a:solidFill>
                  <a:schemeClr val="accent2"/>
                </a:solidFill>
              </a:rPr>
              <a:t>doEvil</a:t>
            </a:r>
            <a:r>
              <a:rPr lang="en-US" dirty="0" smtClean="0">
                <a:solidFill>
                  <a:schemeClr val="accent2"/>
                </a:solidFill>
              </a:rPr>
              <a:t>();&lt;/script&gt;”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1585" y="5843470"/>
            <a:ext cx="2084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(Cross-site scripting)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24889" y="1488401"/>
            <a:ext cx="2689721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GuardRails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1304216" y="1143000"/>
            <a:ext cx="2325922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Ruby on Rails Code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289102" y="2363143"/>
            <a:ext cx="2339692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Policy Annotations</a:t>
            </a:r>
            <a:endParaRPr lang="en-US" b="1" dirty="0"/>
          </a:p>
        </p:txBody>
      </p:sp>
      <p:sp>
        <p:nvSpPr>
          <p:cNvPr id="8" name="Right Arrow 7"/>
          <p:cNvSpPr/>
          <p:nvPr/>
        </p:nvSpPr>
        <p:spPr>
          <a:xfrm>
            <a:off x="3666416" y="1829743"/>
            <a:ext cx="609600" cy="2286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5400000">
            <a:off x="5526704" y="2526248"/>
            <a:ext cx="609600" cy="2286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28416" y="3048943"/>
            <a:ext cx="2810584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Secure Web Application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685800" y="3045379"/>
            <a:ext cx="32438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Attach Policies to </a:t>
            </a:r>
            <a:r>
              <a:rPr lang="en-US" sz="2400" b="1" dirty="0" smtClean="0"/>
              <a:t>Data</a:t>
            </a:r>
          </a:p>
          <a:p>
            <a:r>
              <a:rPr lang="en-US" sz="2400" b="1" dirty="0" smtClean="0"/>
              <a:t>   </a:t>
            </a:r>
            <a:r>
              <a:rPr lang="en-US" sz="2400" dirty="0" smtClean="0"/>
              <a:t>Little developer effort</a:t>
            </a:r>
          </a:p>
          <a:p>
            <a:r>
              <a:rPr lang="en-US" sz="2400" dirty="0" smtClean="0"/>
              <a:t>   Improved readability 	and analyzability</a:t>
            </a:r>
          </a:p>
          <a:p>
            <a:endParaRPr lang="en-US" sz="2400" b="1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4229414" y="4414461"/>
            <a:ext cx="31235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Automatically enforce policies throughout application</a:t>
            </a:r>
            <a:endParaRPr 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Policies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23192" y="1487684"/>
          <a:ext cx="8426083" cy="354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5422"/>
                <a:gridCol w="3400661"/>
              </a:tblGrid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Annotation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Meaning</a:t>
                      </a:r>
                      <a:endParaRPr lang="en-US" sz="2800" dirty="0"/>
                    </a:p>
                  </a:txBody>
                  <a:tcPr/>
                </a:tc>
              </a:tr>
              <a:tr h="7556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@</a:t>
                      </a:r>
                      <a:r>
                        <a:rPr lang="en-US" sz="32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delete</a:t>
                      </a:r>
                      <a:r>
                        <a:rPr lang="en-US" sz="3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b="1" kern="1200" baseline="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:admin</a:t>
                      </a:r>
                      <a:r>
                        <a:rPr lang="en-US" sz="3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:to login</a:t>
                      </a:r>
                      <a:endParaRPr lang="en-US" sz="4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Only</a:t>
                      </a:r>
                      <a:r>
                        <a:rPr lang="en-US" sz="2400" baseline="0" dirty="0" smtClean="0"/>
                        <a:t> administrators can delete this object</a:t>
                      </a:r>
                      <a:endParaRPr lang="en-US" sz="2400" dirty="0"/>
                    </a:p>
                  </a:txBody>
                  <a:tcPr/>
                </a:tc>
              </a:tr>
              <a:tr h="755650">
                <a:tc>
                  <a:txBody>
                    <a:bodyPr/>
                    <a:lstStyle/>
                    <a:p>
                      <a:pPr algn="l"/>
                      <a:r>
                        <a:rPr lang="en-US" sz="3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@</a:t>
                      </a:r>
                      <a:r>
                        <a:rPr lang="en-US" sz="32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edit</a:t>
                      </a:r>
                      <a:r>
                        <a:rPr lang="en-US" sz="3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b="1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pswrd</a:t>
                      </a:r>
                      <a:r>
                        <a:rPr lang="en-US" sz="3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l"/>
                      <a:r>
                        <a:rPr lang="en-US" sz="3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sz="3200" b="1" kern="1200" baseline="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self.id == user.id</a:t>
                      </a:r>
                      <a:r>
                        <a:rPr lang="en-US" sz="3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:to login</a:t>
                      </a:r>
                      <a:endParaRPr lang="en-US" sz="4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Only</a:t>
                      </a:r>
                      <a:r>
                        <a:rPr lang="en-US" sz="2400" baseline="0" dirty="0" smtClean="0"/>
                        <a:t> the user may change that user’s password</a:t>
                      </a:r>
                      <a:endParaRPr lang="en-US" sz="2400" dirty="0"/>
                    </a:p>
                  </a:txBody>
                  <a:tcPr/>
                </a:tc>
              </a:tr>
              <a:tr h="755650">
                <a:tc>
                  <a:txBody>
                    <a:bodyPr/>
                    <a:lstStyle/>
                    <a:p>
                      <a:pPr algn="l"/>
                      <a:r>
                        <a:rPr lang="en-US" sz="3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@</a:t>
                      </a:r>
                      <a:r>
                        <a:rPr lang="en-US" sz="32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create</a:t>
                      </a:r>
                      <a:r>
                        <a:rPr lang="en-US" sz="3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User, </a:t>
                      </a:r>
                    </a:p>
                    <a:p>
                      <a:pPr algn="l"/>
                      <a:r>
                        <a:rPr lang="en-US" sz="3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sz="3200" b="1" kern="1200" baseline="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log_create</a:t>
                      </a:r>
                      <a:r>
                        <a:rPr lang="en-US" sz="3200" b="1" kern="1200" baseline="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; true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Whenever</a:t>
                      </a:r>
                      <a:r>
                        <a:rPr lang="en-US" sz="2400" baseline="0" dirty="0" smtClean="0"/>
                        <a:t> a User object is created, write to log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41110" y="5175303"/>
            <a:ext cx="6899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Policies are attached to classes or individual fields.  Can perform arbitrary checking and actions based on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read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edit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append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create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destroy</a:t>
            </a:r>
            <a:r>
              <a:rPr lang="en-US" sz="2400" dirty="0" smtClean="0"/>
              <a:t> events.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897626" y="1752600"/>
            <a:ext cx="5250426" cy="313649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GuardRails Proxy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Enforcing Policies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6C672-F4AD-F84D-BD96-1A7C40C6980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310582" y="2431026"/>
            <a:ext cx="4471524" cy="2101799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                             Protected </a:t>
            </a:r>
          </a:p>
          <a:p>
            <a:pPr algn="ctr"/>
            <a:r>
              <a:rPr lang="en-US" sz="2400" dirty="0" smtClean="0"/>
              <a:t>                            Object</a:t>
            </a:r>
          </a:p>
          <a:p>
            <a:pPr algn="ctr"/>
            <a:endParaRPr lang="en-US" sz="3200" dirty="0" smtClean="0"/>
          </a:p>
          <a:p>
            <a:pPr algn="ctr"/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2700030" y="2661160"/>
            <a:ext cx="1919287" cy="16871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  </a:t>
            </a:r>
          </a:p>
          <a:p>
            <a:r>
              <a:rPr lang="en-US" sz="1700" dirty="0" smtClean="0">
                <a:solidFill>
                  <a:schemeClr val="tx1"/>
                </a:solidFill>
              </a:rPr>
              <a:t> GuardRails Alias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43071" y="3138948"/>
            <a:ext cx="1481445" cy="1042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Protected Field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2700030" y="3067663"/>
            <a:ext cx="145238" cy="1425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484671" y="2863645"/>
            <a:ext cx="1287977" cy="27530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0800000" flipV="1">
            <a:off x="6854209" y="2792360"/>
            <a:ext cx="145237" cy="1425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854207" y="2792360"/>
            <a:ext cx="145238" cy="1425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0800000">
            <a:off x="6926829" y="2863645"/>
            <a:ext cx="1047132" cy="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0800000" flipV="1">
            <a:off x="2700032" y="3067663"/>
            <a:ext cx="145237" cy="1425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 smtClean="0"/>
              <a:t>Taint Tracking</a:t>
            </a:r>
            <a:endParaRPr lang="en-US" dirty="0"/>
          </a:p>
        </p:txBody>
      </p:sp>
      <p:sp>
        <p:nvSpPr>
          <p:cNvPr id="5" name="Flowchart: Process 4"/>
          <p:cNvSpPr/>
          <p:nvPr/>
        </p:nvSpPr>
        <p:spPr>
          <a:xfrm>
            <a:off x="6235993" y="1820920"/>
            <a:ext cx="2349795" cy="861237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6" name="Flowchart: Process 5"/>
          <p:cNvSpPr/>
          <p:nvPr/>
        </p:nvSpPr>
        <p:spPr>
          <a:xfrm>
            <a:off x="3242927" y="1818378"/>
            <a:ext cx="2349795" cy="861237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</a:t>
            </a:r>
            <a:endParaRPr lang="en-US" dirty="0"/>
          </a:p>
        </p:txBody>
      </p:sp>
      <p:grpSp>
        <p:nvGrpSpPr>
          <p:cNvPr id="7" name="Group 13"/>
          <p:cNvGrpSpPr/>
          <p:nvPr/>
        </p:nvGrpSpPr>
        <p:grpSpPr>
          <a:xfrm>
            <a:off x="6453964" y="3337463"/>
            <a:ext cx="2020186" cy="1881963"/>
            <a:chOff x="5996762" y="3221664"/>
            <a:chExt cx="2020186" cy="1881963"/>
          </a:xfrm>
          <a:solidFill>
            <a:schemeClr val="accent6"/>
          </a:solidFill>
        </p:grpSpPr>
        <p:sp>
          <p:nvSpPr>
            <p:cNvPr id="4" name="Flowchart: Magnetic Disk 3"/>
            <p:cNvSpPr/>
            <p:nvPr/>
          </p:nvSpPr>
          <p:spPr>
            <a:xfrm>
              <a:off x="5996762" y="3221664"/>
              <a:ext cx="2020186" cy="1881963"/>
            </a:xfrm>
            <a:prstGeom prst="flowChartMagneticDisk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>
              <a:stCxn id="4" idx="0"/>
              <a:endCxn id="4" idx="3"/>
            </p:cNvCxnSpPr>
            <p:nvPr/>
          </p:nvCxnSpPr>
          <p:spPr>
            <a:xfrm>
              <a:off x="7006855" y="3848985"/>
              <a:ext cx="0" cy="1254642"/>
            </a:xfrm>
            <a:prstGeom prst="line">
              <a:avLst/>
            </a:prstGeom>
            <a:grpFill/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477767" y="3359887"/>
              <a:ext cx="1058175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Database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67490" y="4211896"/>
              <a:ext cx="62055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Data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51234" y="4109477"/>
              <a:ext cx="761619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Taint 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Status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 flipH="1" flipV="1">
            <a:off x="7464057" y="2679615"/>
            <a:ext cx="521656" cy="648586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927537" y="2682157"/>
            <a:ext cx="529088" cy="648586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lowchart: Process 18"/>
          <p:cNvSpPr/>
          <p:nvPr/>
        </p:nvSpPr>
        <p:spPr>
          <a:xfrm>
            <a:off x="3242928" y="2895600"/>
            <a:ext cx="2349795" cy="43061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592723" y="2041429"/>
            <a:ext cx="64327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592722" y="2456098"/>
            <a:ext cx="64327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42260" y="1371571"/>
            <a:ext cx="1860698" cy="5103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URL Parameters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42260" y="2009757"/>
            <a:ext cx="1860698" cy="5103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Form Data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42260" y="2672520"/>
            <a:ext cx="1860698" cy="5103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User Input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5" idx="3"/>
          </p:cNvCxnSpPr>
          <p:nvPr/>
        </p:nvCxnSpPr>
        <p:spPr>
          <a:xfrm>
            <a:off x="2402958" y="1626753"/>
            <a:ext cx="839970" cy="3830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6" idx="3"/>
            <a:endCxn id="6" idx="1"/>
          </p:cNvCxnSpPr>
          <p:nvPr/>
        </p:nvCxnSpPr>
        <p:spPr>
          <a:xfrm flipV="1">
            <a:off x="2402958" y="2248997"/>
            <a:ext cx="839969" cy="15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7" idx="3"/>
          </p:cNvCxnSpPr>
          <p:nvPr/>
        </p:nvCxnSpPr>
        <p:spPr>
          <a:xfrm flipV="1">
            <a:off x="2402958" y="2456098"/>
            <a:ext cx="839970" cy="4716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6" idx="2"/>
          </p:cNvCxnSpPr>
          <p:nvPr/>
        </p:nvCxnSpPr>
        <p:spPr>
          <a:xfrm rot="16200000" flipH="1">
            <a:off x="4319997" y="2777443"/>
            <a:ext cx="198757" cy="3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9" idx="2"/>
          </p:cNvCxnSpPr>
          <p:nvPr/>
        </p:nvCxnSpPr>
        <p:spPr>
          <a:xfrm>
            <a:off x="4417826" y="3326219"/>
            <a:ext cx="0" cy="3044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Flowchart: Process 38"/>
          <p:cNvSpPr/>
          <p:nvPr/>
        </p:nvSpPr>
        <p:spPr>
          <a:xfrm>
            <a:off x="3242926" y="3640145"/>
            <a:ext cx="2349795" cy="43061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Tainted HTML</a:t>
            </a:r>
            <a:endParaRPr lang="en-US" dirty="0"/>
          </a:p>
        </p:txBody>
      </p:sp>
      <p:cxnSp>
        <p:nvCxnSpPr>
          <p:cNvPr id="43" name="Straight Arrow Connector 42"/>
          <p:cNvCxnSpPr>
            <a:stCxn id="39" idx="2"/>
          </p:cNvCxnSpPr>
          <p:nvPr/>
        </p:nvCxnSpPr>
        <p:spPr>
          <a:xfrm>
            <a:off x="4417824" y="4070764"/>
            <a:ext cx="2" cy="2603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3189798" y="4325510"/>
            <a:ext cx="2449002" cy="10098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Context-Sensitive</a:t>
            </a:r>
          </a:p>
          <a:p>
            <a:pPr algn="ctr"/>
            <a:r>
              <a:rPr lang="en-US" dirty="0" smtClean="0"/>
              <a:t>Sanitization</a:t>
            </a:r>
            <a:endParaRPr lang="en-US" dirty="0"/>
          </a:p>
        </p:txBody>
      </p:sp>
      <p:cxnSp>
        <p:nvCxnSpPr>
          <p:cNvPr id="47" name="Straight Arrow Connector 46"/>
          <p:cNvCxnSpPr>
            <a:stCxn id="45" idx="2"/>
          </p:cNvCxnSpPr>
          <p:nvPr/>
        </p:nvCxnSpPr>
        <p:spPr>
          <a:xfrm rot="10800000" flipV="1">
            <a:off x="2361538" y="4830418"/>
            <a:ext cx="828261" cy="1789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Flowchart: Process 47"/>
          <p:cNvSpPr/>
          <p:nvPr/>
        </p:nvSpPr>
        <p:spPr>
          <a:xfrm>
            <a:off x="228600" y="4648200"/>
            <a:ext cx="2105247" cy="801178"/>
          </a:xfrm>
          <a:prstGeom prst="flowChart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Safe HTML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42260" y="5741581"/>
            <a:ext cx="8218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“</a:t>
            </a:r>
            <a:r>
              <a:rPr lang="en-US" sz="2800" b="1" dirty="0"/>
              <a:t>foo</a:t>
            </a:r>
            <a:r>
              <a:rPr lang="en-US" sz="2800" dirty="0"/>
              <a:t>” + “</a:t>
            </a:r>
            <a:r>
              <a:rPr lang="en-US" sz="2800" u="sng" dirty="0"/>
              <a:t>bar</a:t>
            </a:r>
            <a:r>
              <a:rPr lang="en-US" sz="2800" dirty="0"/>
              <a:t>” </a:t>
            </a:r>
            <a:r>
              <a:rPr lang="en-US" sz="2800" dirty="0">
                <a:sym typeface="Wingdings"/>
              </a:rPr>
              <a:t> “</a:t>
            </a:r>
            <a:r>
              <a:rPr lang="en-US" sz="2800" b="1" dirty="0" err="1">
                <a:sym typeface="Wingdings"/>
              </a:rPr>
              <a:t>foo</a:t>
            </a:r>
            <a:r>
              <a:rPr lang="en-US" sz="2800" u="sng" dirty="0" err="1">
                <a:sym typeface="Wingdings"/>
              </a:rPr>
              <a:t>bar</a:t>
            </a:r>
            <a:r>
              <a:rPr lang="en-US" sz="2800" dirty="0" smtClean="0">
                <a:sym typeface="Wingdings"/>
              </a:rPr>
              <a:t>”</a:t>
            </a:r>
            <a:endParaRPr lang="en-US" sz="2800" dirty="0">
              <a:sym typeface="Wingdings"/>
            </a:endParaRPr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6C672-F4AD-F84D-BD96-1A7C40C6980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7153994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Projects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32298" y="1918253"/>
            <a:ext cx="4038600" cy="34290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Automating Annotations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Client/Server Side Integration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Evaluation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938" y="1944533"/>
            <a:ext cx="415943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Menu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29" y="1383223"/>
            <a:ext cx="8857281" cy="513381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 smtClean="0"/>
              <a:t>What Every Computer Scientist Should Know about Security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GuardRails</a:t>
            </a:r>
          </a:p>
          <a:p>
            <a:pPr>
              <a:buNone/>
            </a:pPr>
            <a:r>
              <a:rPr lang="en-US" b="1" dirty="0" smtClean="0">
                <a:solidFill>
                  <a:srgbClr val="00B050"/>
                </a:solidFill>
              </a:rPr>
              <a:t>	</a:t>
            </a:r>
            <a:r>
              <a:rPr lang="en-US" dirty="0" smtClean="0"/>
              <a:t>Jonathan </a:t>
            </a:r>
            <a:r>
              <a:rPr lang="en-US" dirty="0" err="1" smtClean="0"/>
              <a:t>Burket</a:t>
            </a:r>
            <a:r>
              <a:rPr lang="en-US" dirty="0" smtClean="0"/>
              <a:t> (BACS 2)</a:t>
            </a:r>
          </a:p>
          <a:p>
            <a:pPr>
              <a:buNone/>
            </a:pPr>
            <a:r>
              <a:rPr lang="en-US" dirty="0" smtClean="0"/>
              <a:t>    Patrick </a:t>
            </a:r>
            <a:r>
              <a:rPr lang="en-US" dirty="0" err="1" smtClean="0"/>
              <a:t>Mutchler</a:t>
            </a:r>
            <a:r>
              <a:rPr lang="en-US" dirty="0" smtClean="0"/>
              <a:t> (BSCS 4)</a:t>
            </a:r>
          </a:p>
          <a:p>
            <a:pPr>
              <a:buNone/>
            </a:pPr>
            <a:r>
              <a:rPr lang="en-US" dirty="0" smtClean="0"/>
              <a:t>    Michael Weaver (BSCS 4)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/>
              <a:t>Muzzammil</a:t>
            </a:r>
            <a:r>
              <a:rPr lang="en-US" dirty="0" smtClean="0"/>
              <a:t> </a:t>
            </a:r>
            <a:r>
              <a:rPr lang="en-US" dirty="0" err="1" smtClean="0"/>
              <a:t>Zaveri</a:t>
            </a:r>
            <a:r>
              <a:rPr lang="en-US" dirty="0" smtClean="0"/>
              <a:t> (BACS 4)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Efficient Secure Computation</a:t>
            </a:r>
          </a:p>
          <a:p>
            <a:pPr>
              <a:buNone/>
            </a:pPr>
            <a:r>
              <a:rPr lang="en-US" b="1" dirty="0" smtClean="0">
                <a:solidFill>
                  <a:schemeClr val="tx2"/>
                </a:solidFill>
              </a:rPr>
              <a:t>	</a:t>
            </a:r>
            <a:r>
              <a:rPr lang="en-US" dirty="0" smtClean="0"/>
              <a:t>Yan Huang (CS PhD)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/>
              <a:t>Yikan</a:t>
            </a:r>
            <a:r>
              <a:rPr lang="en-US" dirty="0" smtClean="0"/>
              <a:t> Chen (</a:t>
            </a:r>
            <a:r>
              <a:rPr lang="en-US" dirty="0" err="1" smtClean="0"/>
              <a:t>CpE</a:t>
            </a:r>
            <a:r>
              <a:rPr lang="en-US" dirty="0" smtClean="0"/>
              <a:t> PhD)</a:t>
            </a:r>
          </a:p>
          <a:p>
            <a:pPr>
              <a:buNone/>
            </a:pPr>
            <a:r>
              <a:rPr lang="en-US" dirty="0" smtClean="0"/>
              <a:t>	Jerry Ye (BSCS 3)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/>
              <a:t>Samee</a:t>
            </a:r>
            <a:r>
              <a:rPr lang="en-US" dirty="0" smtClean="0"/>
              <a:t> </a:t>
            </a:r>
            <a:r>
              <a:rPr lang="en-US" dirty="0" err="1" smtClean="0"/>
              <a:t>Zahur</a:t>
            </a:r>
            <a:r>
              <a:rPr lang="en-US" dirty="0" smtClean="0"/>
              <a:t> (CS PhD)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14832" y="3326287"/>
            <a:ext cx="3304134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I’m looking for new students for the summer for both projects (and other ideas)!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19" r="64" b="20423"/>
          <a:stretch>
            <a:fillRect/>
          </a:stretch>
        </p:blipFill>
        <p:spPr bwMode="auto">
          <a:xfrm>
            <a:off x="7951" y="-457199"/>
            <a:ext cx="9144000" cy="73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83406" y="433072"/>
            <a:ext cx="52534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Secure Computation</a:t>
            </a:r>
          </a:p>
          <a:p>
            <a:r>
              <a:rPr lang="en-US" sz="4400" b="1" dirty="0" smtClean="0"/>
              <a:t>in the Real(</a:t>
            </a:r>
            <a:r>
              <a:rPr lang="en-US" sz="4400" b="1" dirty="0" err="1" smtClean="0"/>
              <a:t>ish</a:t>
            </a:r>
            <a:r>
              <a:rPr lang="en-US" sz="4400" b="1" dirty="0" smtClean="0"/>
              <a:t>) World</a:t>
            </a:r>
            <a:endParaRPr lang="en-US" sz="4400" b="1" dirty="0"/>
          </a:p>
        </p:txBody>
      </p:sp>
      <p:sp>
        <p:nvSpPr>
          <p:cNvPr id="8" name="Rectangle 7"/>
          <p:cNvSpPr/>
          <p:nvPr/>
        </p:nvSpPr>
        <p:spPr>
          <a:xfrm>
            <a:off x="4830418" y="4228265"/>
            <a:ext cx="3446890" cy="1815882"/>
          </a:xfrm>
          <a:prstGeom prst="rect">
            <a:avLst/>
          </a:prstGeom>
          <a:solidFill>
            <a:schemeClr val="bg1">
              <a:lumMod val="85000"/>
              <a:alpha val="78824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 smtClean="0"/>
              <a:t>Yan Huang </a:t>
            </a:r>
            <a:r>
              <a:rPr lang="en-US" sz="2800" dirty="0" smtClean="0"/>
              <a:t>(CS PhD)</a:t>
            </a:r>
          </a:p>
          <a:p>
            <a:pPr>
              <a:buNone/>
            </a:pPr>
            <a:r>
              <a:rPr lang="en-US" sz="2800" dirty="0" err="1" smtClean="0"/>
              <a:t>Yikan</a:t>
            </a:r>
            <a:r>
              <a:rPr lang="en-US" sz="2800" dirty="0" smtClean="0"/>
              <a:t> Chen (</a:t>
            </a:r>
            <a:r>
              <a:rPr lang="en-US" sz="2800" dirty="0" err="1" smtClean="0"/>
              <a:t>CpE</a:t>
            </a:r>
            <a:r>
              <a:rPr lang="en-US" sz="2800" dirty="0" smtClean="0"/>
              <a:t> PhD)</a:t>
            </a:r>
          </a:p>
          <a:p>
            <a:pPr>
              <a:buNone/>
            </a:pPr>
            <a:r>
              <a:rPr lang="en-US" sz="2800" dirty="0" smtClean="0"/>
              <a:t>Jerry Ye (BSCS 3)</a:t>
            </a:r>
          </a:p>
          <a:p>
            <a:pPr>
              <a:buNone/>
            </a:pPr>
            <a:r>
              <a:rPr lang="en-US" sz="2800" dirty="0" err="1" smtClean="0"/>
              <a:t>Samee</a:t>
            </a:r>
            <a:r>
              <a:rPr lang="en-US" sz="2800" dirty="0" smtClean="0"/>
              <a:t> </a:t>
            </a:r>
            <a:r>
              <a:rPr lang="en-US" sz="2800" dirty="0" err="1" smtClean="0"/>
              <a:t>Zahur</a:t>
            </a:r>
            <a:r>
              <a:rPr lang="en-US" sz="2800" dirty="0" smtClean="0"/>
              <a:t> (CS PhD)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“Genetic Dating”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3534" t="41081" r="35432" b="3756"/>
          <a:stretch>
            <a:fillRect/>
          </a:stretch>
        </p:blipFill>
        <p:spPr bwMode="auto">
          <a:xfrm>
            <a:off x="3329796" y="1328469"/>
            <a:ext cx="2470873" cy="293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553200" y="3048000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Alice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05000" y="3124200"/>
            <a:ext cx="771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Bob</a:t>
            </a:r>
            <a:endParaRPr lang="en-US" sz="28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0586" y="3665059"/>
            <a:ext cx="1867080" cy="129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1250" y="3581400"/>
            <a:ext cx="1428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3267974" y="4710022"/>
            <a:ext cx="2819400" cy="836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Genome Compatibility Protocol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44592" y="5743755"/>
            <a:ext cx="2590800" cy="762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Your offspring will have good immune systems!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470584" y="5715000"/>
            <a:ext cx="2590800" cy="762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Your offspring will have good immune systems!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960408" y="5743755"/>
            <a:ext cx="25908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WARNING!  </a:t>
            </a:r>
          </a:p>
          <a:p>
            <a:pPr algn="ctr"/>
            <a:r>
              <a:rPr lang="en-US" dirty="0" smtClean="0"/>
              <a:t>Don’t Reproduce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486400" y="5715000"/>
            <a:ext cx="25908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WARNING!</a:t>
            </a:r>
          </a:p>
          <a:p>
            <a:pPr algn="ctr"/>
            <a:r>
              <a:rPr lang="en-US" dirty="0" smtClean="0"/>
              <a:t>Don’t Reproduce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995" y="1015042"/>
            <a:ext cx="545540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7860" y="1709467"/>
            <a:ext cx="2278063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7186" t="37006" r="49151" b="30835"/>
          <a:stretch>
            <a:fillRect/>
          </a:stretch>
        </p:blipFill>
        <p:spPr bwMode="auto">
          <a:xfrm>
            <a:off x="310550" y="3019245"/>
            <a:ext cx="5278433" cy="345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6119" t="24068" r="34988" b="36014"/>
          <a:stretch>
            <a:fillRect/>
          </a:stretch>
        </p:blipFill>
        <p:spPr bwMode="auto">
          <a:xfrm>
            <a:off x="5595667" y="3657939"/>
            <a:ext cx="3160144" cy="246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3192" y="12320"/>
            <a:ext cx="7969371" cy="683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31295" y="1320022"/>
            <a:ext cx="2409824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1990: Human Genome Project starts, estimate $3B to sequence one genome ($0.50/base)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03555" y="3526407"/>
            <a:ext cx="240982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2000: Human Genome Project  declared success, cost ~$300M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731" y="705255"/>
            <a:ext cx="8915401" cy="335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67510" y="2010384"/>
            <a:ext cx="763621" cy="976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00050" y="4079393"/>
            <a:ext cx="8305800" cy="24622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  <a:hlinkClick r:id="rId4"/>
              </a:rPr>
              <a:t>Human Genome Sequencing Using Unchained Base Reads on Self-Assembling DNA </a:t>
            </a:r>
            <a:r>
              <a:rPr kumimoji="0" lang="en-US" sz="1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  <a:hlinkClick r:id="rId4"/>
              </a:rPr>
              <a:t>Nanoarrays</a:t>
            </a: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. 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Radoje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Drmanac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Andrew B. Sparks, Matthew J. Callow, Aaron L.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Halpern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Norman L. Burns,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Bahram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G.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Kermani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Paolo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Carnevali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Igor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Nazarenko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Geoffrey B.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Nilsen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George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Yeung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Fredrik Dahl, Andres Fernandez, Bryan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Staker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Krishna P. Pant, Jonathan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Baccash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Adam P.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Borcherding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Anushka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Brownley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Ryan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Cedeno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Linsu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Chen, Dan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Chernikoff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Alex Cheung,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Razvan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Chirita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Benjamin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Curson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Jessica C. Ebert</a:t>
            </a: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Coleen R. Hacker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Robert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Hartlage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Brian Hauser, Steve Huang, Yuan Jiang,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Vitali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Karpinchyk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Mark Koenig, Calvin Kong, Tom Landers, Catherine Le,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Jia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Liu, Celeste E. McBride, Matt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Morenzoni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Robert E. Morey, Karl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Mutch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Helena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Perazich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Kimberly Perry, Brock A. Peters, Joe Peterson,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Charit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L.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Pethiyagoda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Kaliprasad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Pothuraju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Claudia Richter, Abraham M. Rosenbaum,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Shaunak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Roy, Jay Shafto,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Uladzislau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Sharanhovich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Karen W. Shannon, Conrad G.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Sheppy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Michel Sun, Joseph V.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Thakuria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Anne Tran, Dylan Vu, Alexander Wait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Zaranek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Xiaodi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Wu,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Snezana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Drmanac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Arnold R. Oliphant, William C.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Banyai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Bruce Martin, Dennis G. Ballinger, </a:t>
            </a: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George M. Church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Clifford A. Reid.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 </a:t>
            </a:r>
            <a:r>
              <a:rPr kumimoji="0" lang="en-US" sz="14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Science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January 2010.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Secure Two-Party Computation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3534" t="41081" r="35432" b="3756"/>
          <a:stretch>
            <a:fillRect/>
          </a:stretch>
        </p:blipFill>
        <p:spPr bwMode="auto">
          <a:xfrm>
            <a:off x="3329796" y="1328469"/>
            <a:ext cx="2470873" cy="293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53200" y="3048000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Alice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05000" y="3124200"/>
            <a:ext cx="771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Bob</a:t>
            </a:r>
            <a:endParaRPr lang="en-US" sz="2800" b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0586" y="3665059"/>
            <a:ext cx="1867080" cy="129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1250" y="3581400"/>
            <a:ext cx="1428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14709" y="2297502"/>
            <a:ext cx="2640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Bob’s Genome: ACTG…</a:t>
            </a:r>
          </a:p>
          <a:p>
            <a:r>
              <a:rPr lang="en-US" dirty="0" smtClean="0"/>
              <a:t>Markers (~1000): [A, T, … ]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265653" y="2372263"/>
            <a:ext cx="2698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Alice’s Genome: ACTG…</a:t>
            </a:r>
          </a:p>
          <a:p>
            <a:r>
              <a:rPr lang="en-US" dirty="0" smtClean="0"/>
              <a:t>Markers (~1000): [A, G, … ]</a:t>
            </a:r>
            <a:endParaRPr lang="en-US" dirty="0"/>
          </a:p>
        </p:txBody>
      </p: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3301399" y="4650633"/>
            <a:ext cx="3095102" cy="609600"/>
          </a:xfrm>
          <a:prstGeom prst="rect">
            <a:avLst/>
          </a:prstGeom>
          <a:noFill/>
          <a:ln/>
          <a:effectLst/>
        </p:spPr>
      </p:pic>
      <p:sp>
        <p:nvSpPr>
          <p:cNvPr id="20" name="TextBox 19"/>
          <p:cNvSpPr txBox="1"/>
          <p:nvPr/>
        </p:nvSpPr>
        <p:spPr>
          <a:xfrm>
            <a:off x="395654" y="5418992"/>
            <a:ext cx="8581292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Can Alice and Bob compute a function of their private data, without exposing anything about their data (other than the result)?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Secure Function Evaluation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4768" y="1462026"/>
            <a:ext cx="3168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Alice (circuit generator)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15817" y="1519535"/>
            <a:ext cx="3018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Bob (circuit evaluator)</a:t>
            </a:r>
            <a:endParaRPr lang="en-US" sz="2400" b="1" dirty="0"/>
          </a:p>
        </p:txBody>
      </p:sp>
      <p:pic>
        <p:nvPicPr>
          <p:cNvPr id="16" name="Picture 1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92020" y="2362200"/>
            <a:ext cx="1962374" cy="300518"/>
          </a:xfrm>
          <a:prstGeom prst="rect">
            <a:avLst/>
          </a:prstGeom>
          <a:noFill/>
          <a:ln/>
          <a:effectLst/>
        </p:spPr>
      </p:pic>
      <p:pic>
        <p:nvPicPr>
          <p:cNvPr id="18" name="Picture 17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6126020" y="2362200"/>
            <a:ext cx="1962377" cy="322677"/>
          </a:xfrm>
          <a:prstGeom prst="rect">
            <a:avLst/>
          </a:prstGeom>
          <a:noFill/>
          <a:ln/>
          <a:effectLst/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2971800" y="4495800"/>
            <a:ext cx="3077308" cy="1143000"/>
          </a:xfrm>
          <a:prstGeom prst="rect">
            <a:avLst/>
          </a:prstGeom>
          <a:noFill/>
          <a:ln/>
          <a:effectLst/>
        </p:spPr>
      </p:pic>
      <p:sp>
        <p:nvSpPr>
          <p:cNvPr id="12" name="Rectangle 11"/>
          <p:cNvSpPr/>
          <p:nvPr/>
        </p:nvSpPr>
        <p:spPr>
          <a:xfrm>
            <a:off x="2143665" y="2861094"/>
            <a:ext cx="44196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Garbled Circuit Protocol</a:t>
            </a:r>
            <a:endParaRPr lang="en-US" sz="3200" dirty="0"/>
          </a:p>
        </p:txBody>
      </p:sp>
      <p:pic>
        <p:nvPicPr>
          <p:cNvPr id="14" name="Picture 13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3665658" y="1991263"/>
            <a:ext cx="1632629" cy="734683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6100313" y="6166449"/>
            <a:ext cx="267849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Andrew Yao, 1982/1986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with Lookup Tables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1752600"/>
          <a:ext cx="6096000" cy="219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Input 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Input</a:t>
                      </a:r>
                      <a:r>
                        <a:rPr lang="en-US" baseline="0" dirty="0" smtClean="0"/>
                        <a:t> 1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Output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3352800" y="4822167"/>
            <a:ext cx="2133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AND</a:t>
            </a:r>
            <a:endParaRPr lang="en-US" sz="3200" b="1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3612314" y="4640296"/>
            <a:ext cx="313424" cy="10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08718" y="419100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i</a:t>
            </a:r>
            <a:r>
              <a:rPr lang="en-US" baseline="-25000" dirty="0" smtClean="0">
                <a:latin typeface="Palatino Linotype" pitchFamily="18" charset="0"/>
              </a:rPr>
              <a:t>0</a:t>
            </a:r>
            <a:endParaRPr lang="en-US" baseline="-25000" dirty="0">
              <a:latin typeface="Palatino Linotype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79675" y="4221191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i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baseline="-25000" dirty="0">
              <a:latin typeface="Palatino Linotype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4873209" y="4687740"/>
            <a:ext cx="281793" cy="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</p:cNvCxnSpPr>
          <p:nvPr/>
        </p:nvCxnSpPr>
        <p:spPr>
          <a:xfrm rot="5400000">
            <a:off x="4263606" y="5885373"/>
            <a:ext cx="304800" cy="7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14491" y="5821393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o</a:t>
            </a:r>
            <a:r>
              <a:rPr lang="en-US" baseline="-25000" dirty="0" smtClean="0">
                <a:latin typeface="Palatino Linotype" pitchFamily="18" charset="0"/>
              </a:rPr>
              <a:t>0</a:t>
            </a:r>
            <a:endParaRPr lang="en-US" baseline="-25000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with Garbled Tables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1752600"/>
          <a:ext cx="6096000" cy="219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Input 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Input</a:t>
                      </a:r>
                      <a:r>
                        <a:rPr lang="en-US" baseline="0" dirty="0" smtClean="0"/>
                        <a:t> 1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Output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with Garbled Tables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1752600"/>
          <a:ext cx="6096000" cy="219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Input 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Input</a:t>
                      </a:r>
                      <a:r>
                        <a:rPr lang="en-US" baseline="0" dirty="0" smtClean="0"/>
                        <a:t> 1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Output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,b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o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,b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o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,b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o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,b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o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423" name="Picture 7" descr="normalized-P10002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227" y="-901605"/>
            <a:ext cx="9174228" cy="7903372"/>
          </a:xfrm>
          <a:prstGeom prst="rect">
            <a:avLst/>
          </a:prstGeom>
          <a:noFill/>
        </p:spPr>
      </p:pic>
      <p:sp>
        <p:nvSpPr>
          <p:cNvPr id="1084419" name="Rectangle 3"/>
          <p:cNvSpPr>
            <a:spLocks noChangeArrowheads="1"/>
          </p:cNvSpPr>
          <p:nvPr/>
        </p:nvSpPr>
        <p:spPr bwMode="auto">
          <a:xfrm>
            <a:off x="929897" y="138193"/>
            <a:ext cx="444801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What Every </a:t>
            </a:r>
            <a:r>
              <a:rPr lang="en-US" sz="4000" b="1" i="1" dirty="0">
                <a:solidFill>
                  <a:srgbClr val="FFFF00"/>
                </a:solidFill>
              </a:rPr>
              <a:t>Human</a:t>
            </a:r>
            <a:r>
              <a:rPr lang="en-US" sz="4000" b="1" dirty="0">
                <a:solidFill>
                  <a:srgbClr val="FFFF00"/>
                </a:solidFill>
              </a:rPr>
              <a:t> Should Know About Security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Garbled Circuit Protocol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8779" y="1326904"/>
            <a:ext cx="3168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Alice (circuit generator)</a:t>
            </a:r>
            <a:endParaRPr lang="en-US" sz="2400" b="1" dirty="0"/>
          </a:p>
        </p:txBody>
      </p:sp>
      <p:pic>
        <p:nvPicPr>
          <p:cNvPr id="24" name="Picture 2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36040" y="1843048"/>
            <a:ext cx="4870131" cy="300488"/>
          </a:xfrm>
          <a:prstGeom prst="rect">
            <a:avLst/>
          </a:prstGeom>
          <a:noFill/>
          <a:ln/>
          <a:effectLst/>
        </p:spPr>
      </p:pic>
      <p:pic>
        <p:nvPicPr>
          <p:cNvPr id="25" name="Picture 2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143174" y="2139522"/>
            <a:ext cx="1408126" cy="1408126"/>
          </a:xfrm>
          <a:prstGeom prst="rect">
            <a:avLst/>
          </a:prstGeom>
          <a:noFill/>
          <a:ln/>
          <a:effectLst/>
        </p:spPr>
      </p:pic>
      <p:sp>
        <p:nvSpPr>
          <p:cNvPr id="16" name="TextBox 15"/>
          <p:cNvSpPr txBox="1"/>
          <p:nvPr/>
        </p:nvSpPr>
        <p:spPr>
          <a:xfrm>
            <a:off x="362568" y="3753039"/>
            <a:ext cx="2282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Sends </a:t>
            </a:r>
            <a:r>
              <a:rPr lang="en-US" sz="2000" i="1" dirty="0" err="1" smtClean="0">
                <a:latin typeface="Palatino Linotype" pitchFamily="18" charset="0"/>
              </a:rPr>
              <a:t>a</a:t>
            </a:r>
            <a:r>
              <a:rPr lang="en-US" sz="2000" i="1" baseline="-25000" dirty="0" err="1" smtClean="0">
                <a:latin typeface="Palatino Linotype" pitchFamily="18" charset="0"/>
              </a:rPr>
              <a:t>i</a:t>
            </a:r>
            <a:r>
              <a:rPr lang="en-US" sz="2000" dirty="0" smtClean="0"/>
              <a:t> to Bob based on her input value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5397078" y="1413743"/>
            <a:ext cx="3018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Bob (circuit evaluator)</a:t>
            </a:r>
            <a:endParaRPr lang="en-US" sz="2400" b="1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039193" y="3600956"/>
            <a:ext cx="3965097" cy="45315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73046" y="5896630"/>
            <a:ext cx="501547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How does the Bob learn his own input wires?</a:t>
            </a:r>
            <a:endParaRPr lang="en-US" sz="20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249586" y="4110754"/>
            <a:ext cx="3754704" cy="5583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2239959" y="3840150"/>
            <a:ext cx="231273" cy="20773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37196E-6 L 0.33872 0.05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9.71548E-7 L 0.38299 0.0719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Primitive: </a:t>
            </a:r>
            <a:r>
              <a:rPr lang="en-US" b="1" dirty="0" smtClean="0"/>
              <a:t>Oblivious Transfer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29905" y="1447800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Alice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00954" y="1505309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Bob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2066027" y="2524664"/>
            <a:ext cx="44196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Oblivious Transfer Protocol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963947" y="4883989"/>
            <a:ext cx="539596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Oblivious:</a:t>
            </a:r>
            <a:r>
              <a:rPr lang="en-US" dirty="0" smtClean="0"/>
              <a:t>  Alice doesn’t learn which secret Bob obtains</a:t>
            </a:r>
          </a:p>
          <a:p>
            <a:r>
              <a:rPr lang="en-US" b="1" dirty="0" smtClean="0"/>
              <a:t>Transfer:</a:t>
            </a:r>
            <a:r>
              <a:rPr lang="en-US" dirty="0" smtClean="0"/>
              <a:t> 	   Bob learns one of Alice’s secrets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600200" y="6172200"/>
            <a:ext cx="712592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Rabin, 1981; Even, </a:t>
            </a:r>
            <a:r>
              <a:rPr lang="en-US" dirty="0" err="1" smtClean="0"/>
              <a:t>Goldreich</a:t>
            </a:r>
            <a:r>
              <a:rPr lang="en-US" dirty="0" smtClean="0"/>
              <a:t>, and Lempel, 1985; many subsequent papers</a:t>
            </a:r>
            <a:endParaRPr lang="en-US" dirty="0"/>
          </a:p>
        </p:txBody>
      </p:sp>
      <p:pic>
        <p:nvPicPr>
          <p:cNvPr id="15" name="Picture 1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010400" y="2057400"/>
            <a:ext cx="1823840" cy="300511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45424" y="2133600"/>
            <a:ext cx="1478009" cy="277039"/>
          </a:xfrm>
          <a:prstGeom prst="rect">
            <a:avLst/>
          </a:prstGeom>
          <a:noFill/>
          <a:ln/>
          <a:effectLst/>
        </p:spPr>
      </p:pic>
      <p:cxnSp>
        <p:nvCxnSpPr>
          <p:cNvPr id="18" name="Straight Arrow Connector 17"/>
          <p:cNvCxnSpPr/>
          <p:nvPr/>
        </p:nvCxnSpPr>
        <p:spPr>
          <a:xfrm>
            <a:off x="1676400" y="2514600"/>
            <a:ext cx="421257" cy="12077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6477000" y="2438400"/>
            <a:ext cx="914402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6008023" y="4267200"/>
            <a:ext cx="1893568" cy="300588"/>
          </a:xfrm>
          <a:prstGeom prst="rect">
            <a:avLst/>
          </a:prstGeom>
          <a:noFill/>
          <a:ln/>
          <a:effectLst/>
        </p:spPr>
      </p:pic>
      <p:pic>
        <p:nvPicPr>
          <p:cNvPr id="26" name="Picture 25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037804" y="4086478"/>
            <a:ext cx="1893568" cy="30058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Chaining Garbled Circuits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81000" y="2231367"/>
            <a:ext cx="2133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AND</a:t>
            </a:r>
            <a:endParaRPr lang="en-US" sz="3200" b="1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640514" y="2049496"/>
            <a:ext cx="313424" cy="10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6918" y="16002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a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baseline="-25000" dirty="0">
              <a:latin typeface="Palatino Linotyp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7875" y="1630391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b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baseline="-25000" dirty="0">
              <a:latin typeface="Palatino Linotype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1901409" y="2096940"/>
            <a:ext cx="281793" cy="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43928" y="3192807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o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baseline="-25000" dirty="0">
              <a:latin typeface="Palatino Linotype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95600" y="2212842"/>
            <a:ext cx="2133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AND</a:t>
            </a:r>
            <a:endParaRPr lang="en-US" sz="3200" b="1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3155114" y="2030971"/>
            <a:ext cx="313424" cy="10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51518" y="1581675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a</a:t>
            </a:r>
            <a:r>
              <a:rPr lang="en-US" baseline="-25000" dirty="0" smtClean="0">
                <a:latin typeface="Palatino Linotype" pitchFamily="18" charset="0"/>
              </a:rPr>
              <a:t>0</a:t>
            </a:r>
            <a:endParaRPr lang="en-US" baseline="-25000" dirty="0">
              <a:latin typeface="Palatino Linotyp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2475" y="1611866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b</a:t>
            </a:r>
            <a:r>
              <a:rPr lang="en-US" baseline="-25000" dirty="0" smtClean="0">
                <a:latin typeface="Palatino Linotype" pitchFamily="18" charset="0"/>
              </a:rPr>
              <a:t>0</a:t>
            </a:r>
            <a:endParaRPr lang="en-US" baseline="-25000" dirty="0">
              <a:latin typeface="Palatino Linotype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4416009" y="2078415"/>
            <a:ext cx="281793" cy="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38600" y="31242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o</a:t>
            </a:r>
            <a:r>
              <a:rPr lang="en-US" baseline="-25000" dirty="0" smtClean="0">
                <a:latin typeface="Palatino Linotype" pitchFamily="18" charset="0"/>
              </a:rPr>
              <a:t>0</a:t>
            </a:r>
            <a:endParaRPr lang="en-US" baseline="-25000" dirty="0">
              <a:latin typeface="Palatino Linotype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52600" y="3907767"/>
            <a:ext cx="2133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AND</a:t>
            </a:r>
            <a:endParaRPr lang="en-US" sz="3200" b="1" dirty="0"/>
          </a:p>
        </p:txBody>
      </p:sp>
      <p:cxnSp>
        <p:nvCxnSpPr>
          <p:cNvPr id="24" name="Straight Arrow Connector 23"/>
          <p:cNvCxnSpPr>
            <a:stCxn id="19" idx="2"/>
          </p:cNvCxnSpPr>
          <p:nvPr/>
        </p:nvCxnSpPr>
        <p:spPr>
          <a:xfrm rot="5400000">
            <a:off x="2663406" y="4970973"/>
            <a:ext cx="304800" cy="7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914291" y="4906993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o</a:t>
            </a:r>
            <a:r>
              <a:rPr lang="en-US" baseline="-25000" dirty="0" smtClean="0">
                <a:latin typeface="Palatino Linotype" pitchFamily="18" charset="0"/>
              </a:rPr>
              <a:t>2</a:t>
            </a:r>
            <a:endParaRPr lang="en-US" baseline="-25000" dirty="0">
              <a:latin typeface="Palatino Linotype" pitchFamily="18" charset="0"/>
            </a:endParaRPr>
          </a:p>
        </p:txBody>
      </p:sp>
      <p:cxnSp>
        <p:nvCxnSpPr>
          <p:cNvPr id="27" name="Elbow Connector 26"/>
          <p:cNvCxnSpPr>
            <a:stCxn id="12" idx="2"/>
          </p:cNvCxnSpPr>
          <p:nvPr/>
        </p:nvCxnSpPr>
        <p:spPr>
          <a:xfrm rot="5400000">
            <a:off x="3240021" y="3163821"/>
            <a:ext cx="758958" cy="685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5" idx="2"/>
            <a:endCxn id="19" idx="0"/>
          </p:cNvCxnSpPr>
          <p:nvPr/>
        </p:nvCxnSpPr>
        <p:spPr>
          <a:xfrm rot="16200000" flipH="1">
            <a:off x="1752600" y="2840967"/>
            <a:ext cx="762000" cy="13716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579368" y="1715627"/>
            <a:ext cx="1408126" cy="1707196"/>
          </a:xfrm>
          <a:prstGeom prst="rect">
            <a:avLst/>
          </a:prstGeom>
          <a:noFill/>
          <a:ln/>
          <a:effectLst/>
        </p:spPr>
      </p:pic>
      <p:pic>
        <p:nvPicPr>
          <p:cNvPr id="35" name="Picture 3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08824" y="4014220"/>
            <a:ext cx="1409056" cy="170832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6934200" y="1342249"/>
            <a:ext cx="9906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ym typeface="Symbol"/>
              </a:rPr>
              <a:t></a:t>
            </a:r>
            <a:endParaRPr lang="en-US" b="1" dirty="0"/>
          </a:p>
        </p:txBody>
      </p:sp>
      <p:sp>
        <p:nvSpPr>
          <p:cNvPr id="53" name="Rectangle 52"/>
          <p:cNvSpPr/>
          <p:nvPr/>
        </p:nvSpPr>
        <p:spPr>
          <a:xfrm>
            <a:off x="3733800" y="1342249"/>
            <a:ext cx="9906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ym typeface="Symbol"/>
              </a:rPr>
              <a:t></a:t>
            </a:r>
            <a:endParaRPr lang="en-US" b="1" dirty="0"/>
          </a:p>
        </p:txBody>
      </p:sp>
      <p:sp>
        <p:nvSpPr>
          <p:cNvPr id="50" name="Rectangle 49"/>
          <p:cNvSpPr/>
          <p:nvPr/>
        </p:nvSpPr>
        <p:spPr>
          <a:xfrm>
            <a:off x="2362200" y="1342249"/>
            <a:ext cx="9906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ym typeface="Symbol"/>
              </a:rPr>
              <a:t></a:t>
            </a:r>
            <a:endParaRPr lang="en-US" b="1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2057400" y="3284949"/>
            <a:ext cx="320040" cy="138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335876" y="31009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rot="10800000" flipV="1">
            <a:off x="4646815" y="3284949"/>
            <a:ext cx="320040" cy="138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25291" y="31009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8182838" y="3284950"/>
            <a:ext cx="320040" cy="138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461314" y="31009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267200" y="4314049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. . .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231669" y="99497"/>
            <a:ext cx="2696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Alice:	a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a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a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… a</a:t>
            </a:r>
            <a:r>
              <a:rPr lang="en-US" sz="2800" baseline="-25000" dirty="0" smtClean="0"/>
              <a:t>n</a:t>
            </a:r>
            <a:endParaRPr lang="en-US" sz="28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4759037" y="185395"/>
            <a:ext cx="2767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Bob:	b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b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b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… </a:t>
            </a:r>
            <a:r>
              <a:rPr lang="en-US" sz="2800" dirty="0" err="1" smtClean="0"/>
              <a:t>b</a:t>
            </a:r>
            <a:r>
              <a:rPr lang="en-US" sz="2800" baseline="-25000" dirty="0" err="1" smtClean="0"/>
              <a:t>n</a:t>
            </a:r>
            <a:endParaRPr lang="en-US" sz="2800" baseline="-25000" dirty="0"/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2286000" y="656449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2590800" y="656449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5791200" y="732649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6019800" y="808849"/>
            <a:ext cx="304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/>
          <p:nvPr/>
        </p:nvCxnSpPr>
        <p:spPr>
          <a:xfrm rot="10800000" flipV="1">
            <a:off x="1272542" y="732649"/>
            <a:ext cx="1089659" cy="609600"/>
          </a:xfrm>
          <a:prstGeom prst="bent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5"/>
          <p:cNvCxnSpPr/>
          <p:nvPr/>
        </p:nvCxnSpPr>
        <p:spPr>
          <a:xfrm rot="10800000" flipV="1">
            <a:off x="1882142" y="808849"/>
            <a:ext cx="3985259" cy="533400"/>
          </a:xfrm>
          <a:prstGeom prst="bent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066800" y="1342249"/>
            <a:ext cx="9906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ym typeface="Symbol"/>
              </a:rPr>
              <a:t></a:t>
            </a:r>
            <a:endParaRPr lang="en-US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4876800" y="1494649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. . .</a:t>
            </a:r>
            <a:endParaRPr lang="en-US" sz="2400" b="1" dirty="0"/>
          </a:p>
        </p:txBody>
      </p:sp>
      <p:cxnSp>
        <p:nvCxnSpPr>
          <p:cNvPr id="61" name="Elbow Connector 35"/>
          <p:cNvCxnSpPr/>
          <p:nvPr/>
        </p:nvCxnSpPr>
        <p:spPr>
          <a:xfrm rot="5400000">
            <a:off x="2324101" y="999348"/>
            <a:ext cx="609600" cy="76202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35"/>
          <p:cNvCxnSpPr/>
          <p:nvPr/>
        </p:nvCxnSpPr>
        <p:spPr>
          <a:xfrm rot="10800000" flipV="1">
            <a:off x="3177542" y="961249"/>
            <a:ext cx="2994659" cy="381000"/>
          </a:xfrm>
          <a:prstGeom prst="bent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35"/>
          <p:cNvCxnSpPr/>
          <p:nvPr/>
        </p:nvCxnSpPr>
        <p:spPr>
          <a:xfrm rot="16200000" flipH="1">
            <a:off x="3124200" y="526908"/>
            <a:ext cx="685800" cy="944881"/>
          </a:xfrm>
          <a:prstGeom prst="bentConnector3">
            <a:avLst>
              <a:gd name="adj1" fmla="val 59697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35"/>
          <p:cNvCxnSpPr/>
          <p:nvPr/>
        </p:nvCxnSpPr>
        <p:spPr>
          <a:xfrm rot="5400000">
            <a:off x="5234941" y="46849"/>
            <a:ext cx="609600" cy="198120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35"/>
          <p:cNvCxnSpPr/>
          <p:nvPr/>
        </p:nvCxnSpPr>
        <p:spPr>
          <a:xfrm rot="16200000" flipH="1">
            <a:off x="5029200" y="-768492"/>
            <a:ext cx="685800" cy="3535681"/>
          </a:xfrm>
          <a:prstGeom prst="bentConnector3">
            <a:avLst>
              <a:gd name="adj1" fmla="val 34242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35"/>
          <p:cNvCxnSpPr/>
          <p:nvPr/>
        </p:nvCxnSpPr>
        <p:spPr>
          <a:xfrm rot="16200000" flipH="1">
            <a:off x="7162800" y="755508"/>
            <a:ext cx="609600" cy="56388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35"/>
          <p:cNvCxnSpPr>
            <a:stCxn id="23" idx="2"/>
            <a:endCxn id="93" idx="0"/>
          </p:cNvCxnSpPr>
          <p:nvPr/>
        </p:nvCxnSpPr>
        <p:spPr>
          <a:xfrm rot="5400000">
            <a:off x="769621" y="2302370"/>
            <a:ext cx="990600" cy="594359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>
            <a:off x="1554481" y="3094849"/>
            <a:ext cx="45719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944881" y="3094849"/>
            <a:ext cx="45719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Elbow Connector 35"/>
          <p:cNvCxnSpPr>
            <a:stCxn id="50" idx="2"/>
            <a:endCxn id="92" idx="0"/>
          </p:cNvCxnSpPr>
          <p:nvPr/>
        </p:nvCxnSpPr>
        <p:spPr>
          <a:xfrm rot="5400000">
            <a:off x="1722121" y="1959470"/>
            <a:ext cx="990600" cy="1280159"/>
          </a:xfrm>
          <a:prstGeom prst="bentConnector3">
            <a:avLst>
              <a:gd name="adj1" fmla="val 65105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lbow Connector 35"/>
          <p:cNvCxnSpPr>
            <a:stCxn id="53" idx="2"/>
            <a:endCxn id="103" idx="0"/>
          </p:cNvCxnSpPr>
          <p:nvPr/>
        </p:nvCxnSpPr>
        <p:spPr>
          <a:xfrm rot="5400000">
            <a:off x="3360421" y="2226170"/>
            <a:ext cx="990600" cy="746759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4069081" y="3094849"/>
            <a:ext cx="45719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3459481" y="3094849"/>
            <a:ext cx="45719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Elbow Connector 35"/>
          <p:cNvCxnSpPr/>
          <p:nvPr/>
        </p:nvCxnSpPr>
        <p:spPr>
          <a:xfrm rot="5400000">
            <a:off x="3992880" y="2226170"/>
            <a:ext cx="990600" cy="746759"/>
          </a:xfrm>
          <a:prstGeom prst="bentConnector3">
            <a:avLst>
              <a:gd name="adj1" fmla="val 65944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/>
          <p:cNvSpPr/>
          <p:nvPr/>
        </p:nvSpPr>
        <p:spPr>
          <a:xfrm>
            <a:off x="7772400" y="3094849"/>
            <a:ext cx="45719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7117081" y="3094849"/>
            <a:ext cx="45719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Elbow Connector 35"/>
          <p:cNvCxnSpPr>
            <a:stCxn id="59" idx="2"/>
            <a:endCxn id="109" idx="0"/>
          </p:cNvCxnSpPr>
          <p:nvPr/>
        </p:nvCxnSpPr>
        <p:spPr>
          <a:xfrm rot="16200000" flipH="1">
            <a:off x="7117080" y="2416669"/>
            <a:ext cx="990600" cy="36576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Elbow Connector 35"/>
          <p:cNvCxnSpPr/>
          <p:nvPr/>
        </p:nvCxnSpPr>
        <p:spPr>
          <a:xfrm rot="16200000" flipH="1">
            <a:off x="6419849" y="2390001"/>
            <a:ext cx="1066802" cy="34290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rot="10800000" flipV="1">
            <a:off x="3382238" y="4427949"/>
            <a:ext cx="320040" cy="138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3660714" y="42439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19" name="Rectangle 118"/>
          <p:cNvSpPr/>
          <p:nvPr/>
        </p:nvSpPr>
        <p:spPr>
          <a:xfrm>
            <a:off x="2879319" y="4237849"/>
            <a:ext cx="45719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2269719" y="4237849"/>
            <a:ext cx="45719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Elbow Connector 35"/>
          <p:cNvCxnSpPr>
            <a:stCxn id="14" idx="2"/>
            <a:endCxn id="119" idx="0"/>
          </p:cNvCxnSpPr>
          <p:nvPr/>
        </p:nvCxnSpPr>
        <p:spPr>
          <a:xfrm rot="5400000">
            <a:off x="3108440" y="3498189"/>
            <a:ext cx="533400" cy="945921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Elbow Connector 35"/>
          <p:cNvCxnSpPr>
            <a:stCxn id="7" idx="2"/>
            <a:endCxn id="120" idx="0"/>
          </p:cNvCxnSpPr>
          <p:nvPr/>
        </p:nvCxnSpPr>
        <p:spPr>
          <a:xfrm rot="16200000" flipH="1">
            <a:off x="1508932" y="3454202"/>
            <a:ext cx="533400" cy="103389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rot="10800000" flipV="1">
            <a:off x="7039838" y="4427949"/>
            <a:ext cx="320040" cy="138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7318314" y="42439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30" name="Rectangle 129"/>
          <p:cNvSpPr/>
          <p:nvPr/>
        </p:nvSpPr>
        <p:spPr>
          <a:xfrm>
            <a:off x="6536919" y="4237849"/>
            <a:ext cx="45719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5927319" y="4237849"/>
            <a:ext cx="45719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2" name="Elbow Connector 35"/>
          <p:cNvCxnSpPr>
            <a:endCxn id="130" idx="0"/>
          </p:cNvCxnSpPr>
          <p:nvPr/>
        </p:nvCxnSpPr>
        <p:spPr>
          <a:xfrm rot="5400000">
            <a:off x="6766040" y="3498189"/>
            <a:ext cx="533400" cy="945921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Elbow Connector 35"/>
          <p:cNvCxnSpPr>
            <a:endCxn id="131" idx="0"/>
          </p:cNvCxnSpPr>
          <p:nvPr/>
        </p:nvCxnSpPr>
        <p:spPr>
          <a:xfrm rot="16200000" flipH="1">
            <a:off x="5166532" y="3454202"/>
            <a:ext cx="533400" cy="103389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 rot="10800000" flipV="1">
            <a:off x="5211038" y="5951949"/>
            <a:ext cx="320040" cy="138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5489514" y="57679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37" name="Rectangle 136"/>
          <p:cNvSpPr/>
          <p:nvPr/>
        </p:nvSpPr>
        <p:spPr>
          <a:xfrm>
            <a:off x="4708119" y="5761849"/>
            <a:ext cx="45719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4098519" y="5761849"/>
            <a:ext cx="45719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Elbow Connector 35"/>
          <p:cNvCxnSpPr>
            <a:stCxn id="116" idx="2"/>
            <a:endCxn id="138" idx="0"/>
          </p:cNvCxnSpPr>
          <p:nvPr/>
        </p:nvCxnSpPr>
        <p:spPr>
          <a:xfrm rot="16200000" flipH="1">
            <a:off x="2895251" y="4535721"/>
            <a:ext cx="914400" cy="1537856"/>
          </a:xfrm>
          <a:prstGeom prst="bent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3965172" y="4746311"/>
            <a:ext cx="98135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  . . .   </a:t>
            </a:r>
            <a:endParaRPr lang="en-US" sz="2400" b="1" dirty="0"/>
          </a:p>
        </p:txBody>
      </p:sp>
      <p:cxnSp>
        <p:nvCxnSpPr>
          <p:cNvPr id="143" name="Elbow Connector 35"/>
          <p:cNvCxnSpPr>
            <a:stCxn id="127" idx="2"/>
            <a:endCxn id="137" idx="0"/>
          </p:cNvCxnSpPr>
          <p:nvPr/>
        </p:nvCxnSpPr>
        <p:spPr>
          <a:xfrm rot="5400000">
            <a:off x="5028851" y="4549577"/>
            <a:ext cx="914400" cy="1510144"/>
          </a:xfrm>
          <a:prstGeom prst="bent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Elbow Connector 35"/>
          <p:cNvCxnSpPr>
            <a:stCxn id="134" idx="2"/>
          </p:cNvCxnSpPr>
          <p:nvPr/>
        </p:nvCxnSpPr>
        <p:spPr>
          <a:xfrm rot="16200000" flipH="1">
            <a:off x="4186173" y="6597599"/>
            <a:ext cx="458229" cy="5928"/>
          </a:xfrm>
          <a:prstGeom prst="bent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4814087" y="6435191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Hamming Distance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458585" y="3094849"/>
            <a:ext cx="1600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1-bit adder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48000" y="3094849"/>
            <a:ext cx="1600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1-bit adder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584023" y="3094849"/>
            <a:ext cx="1600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1-bit adder</a:t>
            </a:r>
            <a:endParaRPr lang="en-US" dirty="0"/>
          </a:p>
        </p:txBody>
      </p:sp>
      <p:sp>
        <p:nvSpPr>
          <p:cNvPr id="116" name="Rectangle 115"/>
          <p:cNvSpPr/>
          <p:nvPr/>
        </p:nvSpPr>
        <p:spPr>
          <a:xfrm>
            <a:off x="1783423" y="4237849"/>
            <a:ext cx="1600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1-bit adder</a:t>
            </a:r>
            <a:endParaRPr lang="en-US" dirty="0"/>
          </a:p>
        </p:txBody>
      </p:sp>
      <p:sp>
        <p:nvSpPr>
          <p:cNvPr id="127" name="Rectangle 126"/>
          <p:cNvSpPr/>
          <p:nvPr/>
        </p:nvSpPr>
        <p:spPr>
          <a:xfrm>
            <a:off x="5441023" y="4237849"/>
            <a:ext cx="1600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1-bit adder</a:t>
            </a:r>
            <a:endParaRPr lang="en-US" dirty="0"/>
          </a:p>
        </p:txBody>
      </p:sp>
      <p:sp>
        <p:nvSpPr>
          <p:cNvPr id="134" name="Rectangle 133"/>
          <p:cNvSpPr/>
          <p:nvPr/>
        </p:nvSpPr>
        <p:spPr>
          <a:xfrm>
            <a:off x="3612223" y="5761849"/>
            <a:ext cx="1600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1-bit adder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3" grpId="0" animBg="1"/>
      <p:bldP spid="50" grpId="0" animBg="1"/>
      <p:bldP spid="13" grpId="0"/>
      <p:bldP spid="16" grpId="0"/>
      <p:bldP spid="19" grpId="0"/>
      <p:bldP spid="20" grpId="0"/>
      <p:bldP spid="23" grpId="0" animBg="1"/>
      <p:bldP spid="60" grpId="0"/>
      <p:bldP spid="92" grpId="0" animBg="1"/>
      <p:bldP spid="93" grpId="0" animBg="1"/>
      <p:bldP spid="102" grpId="0" animBg="1"/>
      <p:bldP spid="103" grpId="0" animBg="1"/>
      <p:bldP spid="109" grpId="0" animBg="1"/>
      <p:bldP spid="110" grpId="0" animBg="1"/>
      <p:bldP spid="118" grpId="0"/>
      <p:bldP spid="119" grpId="0" animBg="1"/>
      <p:bldP spid="120" grpId="0" animBg="1"/>
      <p:bldP spid="129" grpId="0"/>
      <p:bldP spid="130" grpId="0" animBg="1"/>
      <p:bldP spid="131" grpId="0" animBg="1"/>
      <p:bldP spid="136" grpId="0"/>
      <p:bldP spid="137" grpId="0" animBg="1"/>
      <p:bldP spid="138" grpId="0" animBg="1"/>
      <p:bldP spid="151" grpId="0"/>
      <p:bldP spid="7" grpId="0" animBg="1"/>
      <p:bldP spid="14" grpId="0" animBg="1"/>
      <p:bldP spid="17" grpId="0" animBg="1"/>
      <p:bldP spid="116" grpId="0" animBg="1"/>
      <p:bldP spid="127" grpId="0" animBg="1"/>
      <p:bldP spid="13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Building Secure Computing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We can do </a:t>
            </a:r>
            <a:r>
              <a:rPr lang="en-US" b="1" i="1" dirty="0" smtClean="0"/>
              <a:t>any</a:t>
            </a:r>
            <a:r>
              <a:rPr lang="en-US" dirty="0" smtClean="0"/>
              <a:t> computation privately this way!</a:t>
            </a:r>
          </a:p>
          <a:p>
            <a:pPr>
              <a:buNone/>
            </a:pPr>
            <a:r>
              <a:rPr lang="en-US" b="1" dirty="0" smtClean="0"/>
              <a:t>Cost metric very different from normal circuits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	</a:t>
            </a:r>
            <a:r>
              <a:rPr lang="en-US" dirty="0" smtClean="0"/>
              <a:t>Generating/evaluating each gate requires 		several encryption operations</a:t>
            </a:r>
          </a:p>
          <a:p>
            <a:pPr>
              <a:buNone/>
            </a:pPr>
            <a:r>
              <a:rPr lang="en-US" dirty="0" smtClean="0"/>
              <a:t>	Can only execute each gate</a:t>
            </a:r>
            <a:r>
              <a:rPr lang="en-US" b="1" dirty="0" smtClean="0"/>
              <a:t> once</a:t>
            </a:r>
          </a:p>
          <a:p>
            <a:pPr>
              <a:buNone/>
            </a:pPr>
            <a:r>
              <a:rPr lang="en-US" b="1" dirty="0" smtClean="0"/>
              <a:t>	XOR </a:t>
            </a:r>
            <a:r>
              <a:rPr lang="en-US" dirty="0" smtClean="0"/>
              <a:t>is free (and </a:t>
            </a:r>
            <a:r>
              <a:rPr lang="en-US" b="1" dirty="0" smtClean="0"/>
              <a:t>NOT</a:t>
            </a:r>
            <a:r>
              <a:rPr lang="en-US" dirty="0" smtClean="0"/>
              <a:t>) is nearly free</a:t>
            </a:r>
          </a:p>
          <a:p>
            <a:pPr>
              <a:buNone/>
            </a:pPr>
            <a:r>
              <a:rPr lang="en-US" b="1" dirty="0" smtClean="0"/>
              <a:t>Framework for Efficiently Executing Circuits</a:t>
            </a:r>
          </a:p>
          <a:p>
            <a:pPr>
              <a:buNone/>
            </a:pPr>
            <a:r>
              <a:rPr lang="en-US" b="1" dirty="0" smtClean="0"/>
              <a:t>	</a:t>
            </a:r>
            <a:r>
              <a:rPr lang="en-US" dirty="0" smtClean="0"/>
              <a:t>Pipeline generation and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416" y="1536590"/>
            <a:ext cx="4214191" cy="452596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b="1" dirty="0" smtClean="0"/>
              <a:t>Design and implement a secure computation</a:t>
            </a:r>
          </a:p>
          <a:p>
            <a:pPr>
              <a:buNone/>
            </a:pPr>
            <a:r>
              <a:rPr lang="en-US" b="1" dirty="0" smtClean="0"/>
              <a:t>	</a:t>
            </a:r>
            <a:r>
              <a:rPr lang="en-US" dirty="0" smtClean="0"/>
              <a:t>Fingerprint matching</a:t>
            </a:r>
          </a:p>
          <a:p>
            <a:pPr>
              <a:buNone/>
            </a:pPr>
            <a:r>
              <a:rPr lang="en-US" b="1" dirty="0" smtClean="0"/>
              <a:t>	</a:t>
            </a:r>
            <a:r>
              <a:rPr lang="en-US" dirty="0" smtClean="0"/>
              <a:t>Genome analysis</a:t>
            </a:r>
          </a:p>
          <a:p>
            <a:pPr>
              <a:buNone/>
            </a:pPr>
            <a:r>
              <a:rPr lang="en-US" b="1" dirty="0" smtClean="0"/>
              <a:t>	</a:t>
            </a:r>
            <a:r>
              <a:rPr lang="en-US" dirty="0" smtClean="0"/>
              <a:t>Image recognition</a:t>
            </a:r>
          </a:p>
          <a:p>
            <a:pPr>
              <a:buNone/>
            </a:pPr>
            <a:r>
              <a:rPr lang="en-US" b="1" dirty="0" smtClean="0"/>
              <a:t>	</a:t>
            </a:r>
            <a:r>
              <a:rPr lang="en-US" dirty="0" smtClean="0"/>
              <a:t>Auctions</a:t>
            </a:r>
          </a:p>
          <a:p>
            <a:pPr>
              <a:buNone/>
            </a:pPr>
            <a:r>
              <a:rPr lang="en-US" b="1" dirty="0" smtClean="0"/>
              <a:t>Improve garbled circuit evaluation</a:t>
            </a:r>
          </a:p>
          <a:p>
            <a:pPr>
              <a:buNone/>
            </a:pPr>
            <a:r>
              <a:rPr lang="en-US" b="1" dirty="0" smtClean="0"/>
              <a:t>	</a:t>
            </a:r>
            <a:r>
              <a:rPr lang="en-US" dirty="0" smtClean="0"/>
              <a:t>Multi-core, GPU</a:t>
            </a:r>
          </a:p>
          <a:p>
            <a:pPr>
              <a:buNone/>
            </a:pPr>
            <a:r>
              <a:rPr lang="en-US" b="1" dirty="0" smtClean="0"/>
              <a:t>Stronger Adversary Model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26029" t="24362" r="25840" b="4693"/>
          <a:stretch>
            <a:fillRect/>
          </a:stretch>
        </p:blipFill>
        <p:spPr bwMode="auto">
          <a:xfrm>
            <a:off x="64736" y="1949275"/>
            <a:ext cx="4451605" cy="351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34972" y="4822991"/>
            <a:ext cx="66382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MightBeEvil.com</a:t>
            </a:r>
            <a:endParaRPr lang="en-US" sz="7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969" y="416066"/>
            <a:ext cx="5891003" cy="1569660"/>
          </a:xfrm>
          <a:prstGeom prst="rect">
            <a:avLst/>
          </a:prstGeom>
          <a:solidFill>
            <a:srgbClr val="000000">
              <a:alpha val="3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“If you have something that you don't want anyone to know, maybe you shouldn't be doing it in the first place.”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Eric Schmidt (then CEO of Google)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908" name="Picture 4" descr="51R9AJTQ80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" y="166688"/>
            <a:ext cx="4378325" cy="4378325"/>
          </a:xfrm>
          <a:prstGeom prst="rect">
            <a:avLst/>
          </a:prstGeom>
          <a:noFill/>
        </p:spPr>
      </p:pic>
      <p:pic>
        <p:nvPicPr>
          <p:cNvPr id="1019911" name="Picture 7" descr="51E00PYXFT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2975" y="838200"/>
            <a:ext cx="4375150" cy="5467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956" name="Text Box 4"/>
          <p:cNvSpPr txBox="1">
            <a:spLocks noChangeArrowheads="1"/>
          </p:cNvSpPr>
          <p:nvPr/>
        </p:nvSpPr>
        <p:spPr bwMode="auto">
          <a:xfrm>
            <a:off x="3886200" y="228600"/>
            <a:ext cx="5229225" cy="28384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“Many children are taught never to talk to strangers, an </a:t>
            </a:r>
            <a:r>
              <a:rPr lang="en-US" sz="3600" b="1" dirty="0">
                <a:solidFill>
                  <a:schemeClr val="accent1"/>
                </a:solidFill>
              </a:rPr>
              <a:t>extreme precaution with minimal security benefit</a:t>
            </a:r>
            <a:r>
              <a:rPr lang="en-US" sz="3600" dirty="0">
                <a:solidFill>
                  <a:schemeClr val="accent1"/>
                </a:solidFill>
              </a:rPr>
              <a:t>.”</a:t>
            </a:r>
          </a:p>
        </p:txBody>
      </p:sp>
      <p:pic>
        <p:nvPicPr>
          <p:cNvPr id="1021960" name="Picture 8" descr="beyondfe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4875" y="2514600"/>
            <a:ext cx="2854325" cy="4267200"/>
          </a:xfrm>
          <a:prstGeom prst="rect">
            <a:avLst/>
          </a:prstGeom>
          <a:noFill/>
        </p:spPr>
      </p:pic>
      <p:pic>
        <p:nvPicPr>
          <p:cNvPr id="1021962" name="Picture 10" descr="bru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11150"/>
            <a:ext cx="3673475" cy="5784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04" name="Text Box 4"/>
          <p:cNvSpPr txBox="1">
            <a:spLocks noChangeArrowheads="1"/>
          </p:cNvSpPr>
          <p:nvPr/>
        </p:nvSpPr>
        <p:spPr bwMode="auto">
          <a:xfrm>
            <a:off x="5113150" y="980268"/>
            <a:ext cx="3962400" cy="397031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“Emma Lion loves to make new friends, but Mama tells her to be careful and never talk to strangers. Emma sees new people to meet everywhere she goes. </a:t>
            </a:r>
            <a:r>
              <a:rPr lang="en-US" sz="2800" b="1" dirty="0">
                <a:solidFill>
                  <a:schemeClr val="tx2"/>
                </a:solidFill>
              </a:rPr>
              <a:t>How will she know who is a stranger</a:t>
            </a:r>
            <a:r>
              <a:rPr lang="en-US" sz="2800" dirty="0">
                <a:solidFill>
                  <a:schemeClr val="tx2"/>
                </a:solidFill>
              </a:rPr>
              <a:t>?”</a:t>
            </a:r>
          </a:p>
        </p:txBody>
      </p:sp>
      <p:pic>
        <p:nvPicPr>
          <p:cNvPr id="1024006" name="Picture 6" descr="51dLmuJJ8t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28600"/>
            <a:ext cx="4872037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Security</a:t>
            </a:r>
          </a:p>
        </p:txBody>
      </p:sp>
      <p:sp>
        <p:nvSpPr>
          <p:cNvPr id="1025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158163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Technical questions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Figuring out who is not a “stranger” (</a:t>
            </a:r>
            <a:r>
              <a:rPr lang="en-US" b="1" i="1" dirty="0"/>
              <a:t>authentication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Controlling access to resources (</a:t>
            </a:r>
            <a:r>
              <a:rPr lang="en-US" b="1" i="1" dirty="0"/>
              <a:t>protection</a:t>
            </a:r>
            <a:r>
              <a:rPr lang="en-US" dirty="0"/>
              <a:t> and </a:t>
            </a:r>
            <a:r>
              <a:rPr lang="en-US" b="1" i="1" dirty="0"/>
              <a:t>authorization</a:t>
            </a:r>
            <a:r>
              <a:rPr lang="en-US" dirty="0"/>
              <a:t>)</a:t>
            </a:r>
          </a:p>
          <a:p>
            <a:pPr>
              <a:lnSpc>
                <a:spcPct val="90000"/>
              </a:lnSpc>
            </a:pPr>
            <a:r>
              <a:rPr lang="en-US" dirty="0"/>
              <a:t>Value judgments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Managing risk vs. benefit (</a:t>
            </a:r>
            <a:r>
              <a:rPr lang="en-US" b="1" i="1" dirty="0"/>
              <a:t>policy</a:t>
            </a:r>
            <a:r>
              <a:rPr lang="en-US" dirty="0"/>
              <a:t>)</a:t>
            </a:r>
          </a:p>
          <a:p>
            <a:pPr>
              <a:lnSpc>
                <a:spcPct val="90000"/>
              </a:lnSpc>
            </a:pPr>
            <a:r>
              <a:rPr lang="en-US" dirty="0"/>
              <a:t>Deterrents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you get caught, bad things happen to you</a:t>
            </a:r>
          </a:p>
        </p:txBody>
      </p:sp>
      <p:sp>
        <p:nvSpPr>
          <p:cNvPr id="1025028" name="Text Box 4"/>
          <p:cNvSpPr txBox="1">
            <a:spLocks noChangeArrowheads="1"/>
          </p:cNvSpPr>
          <p:nvPr/>
        </p:nvSpPr>
        <p:spPr bwMode="auto">
          <a:xfrm>
            <a:off x="1798638" y="5829300"/>
            <a:ext cx="5908156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Protecting assets from misuse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Computer Security</a:t>
            </a:r>
          </a:p>
        </p:txBody>
      </p:sp>
      <p:sp>
        <p:nvSpPr>
          <p:cNvPr id="905220" name="Text Box 4"/>
          <p:cNvSpPr txBox="1">
            <a:spLocks noChangeArrowheads="1"/>
          </p:cNvSpPr>
          <p:nvPr/>
        </p:nvSpPr>
        <p:spPr bwMode="auto">
          <a:xfrm>
            <a:off x="2895600" y="1676400"/>
            <a:ext cx="5867400" cy="2123658"/>
          </a:xfrm>
          <a:prstGeom prst="rect">
            <a:avLst/>
          </a:prstGeom>
          <a:noFill/>
          <a:ln w="31750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Study of computing systems in the presence of </a:t>
            </a:r>
            <a:r>
              <a:rPr lang="en-US" sz="4400" i="1" dirty="0"/>
              <a:t>adversaries</a:t>
            </a:r>
          </a:p>
        </p:txBody>
      </p:sp>
      <p:sp>
        <p:nvSpPr>
          <p:cNvPr id="905222" name="Text Box 6"/>
          <p:cNvSpPr txBox="1">
            <a:spLocks noChangeArrowheads="1"/>
          </p:cNvSpPr>
          <p:nvPr/>
        </p:nvSpPr>
        <p:spPr bwMode="auto">
          <a:xfrm>
            <a:off x="3886200" y="4267200"/>
            <a:ext cx="4584700" cy="95410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2800" dirty="0"/>
              <a:t>about what happens when people don’t follow the rules</a:t>
            </a:r>
          </a:p>
        </p:txBody>
      </p:sp>
      <p:pic>
        <p:nvPicPr>
          <p:cNvPr id="905224" name="Picture 8" descr="bigstockphoto_Red_And_Blue_1297357"/>
          <p:cNvPicPr>
            <a:picLocks noChangeAspect="1" noChangeArrowheads="1"/>
          </p:cNvPicPr>
          <p:nvPr/>
        </p:nvPicPr>
        <p:blipFill>
          <a:blip r:embed="rId2" cstate="print"/>
          <a:srcRect l="15685" r="50793"/>
          <a:stretch>
            <a:fillRect/>
          </a:stretch>
        </p:blipFill>
        <p:spPr bwMode="auto">
          <a:xfrm>
            <a:off x="488950" y="1208088"/>
            <a:ext cx="2328863" cy="4624387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54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905000"/>
            <a:ext cx="8229600" cy="23622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Quiz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>
                <a:solidFill>
                  <a:schemeClr val="bg1"/>
                </a:solidFill>
              </a:rPr>
              <a:t>Authentication, Protection, Authorization</a:t>
            </a:r>
            <a:r>
              <a:rPr lang="en-US" sz="4000" dirty="0">
                <a:solidFill>
                  <a:schemeClr val="bg1"/>
                </a:solidFill>
              </a:rPr>
              <a:t>, Policy, or Deterrent?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3.5in}&#10;\setlength{\parindent}{0pt}&#10;\begin{document}&#10;\raggedright&#10;$$x = f(g_A, g_B)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374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Knows $b_0, b_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4"/>
  <p:tag name="PICTUREFILESIZE" val="33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Learns $b_i$ (only)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2"/>
  <p:tag name="PICTUREFILESIZE" val="377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Learns nothing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2"/>
  <p:tag name="PICTUREFILESIZE" val="313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3.5in}&#10;\setlength{\parindent}{0pt}&#10;\begin{document}&#10;\raggedright&#10;\begin{center}&#10;\begin{tabular}{|c|} \hline&#10;$E_{a_0^0, b_0^0}(o_0^0)$ \\ \hline&#10;$E_{a_0^0, b_0^1}(o_0^0)$ \\ \hline&#10;$E_{a_0^1, b_0^0}(o_0^0)$ \\ \hline&#10;$E_{a_0^1, b_0^1}(o_0^1)$ \\ \hline&#10;\end{tabular}&#10;\end{center}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1"/>
  <p:tag name="PICTUREFILESIZE" val="1367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3.5in}&#10;\setlength{\parindent}{0pt}&#10;\begin{document}&#10;\raggedright&#10;\begin{center}&#10;\begin{tabular}{|c|} \hline&#10;$E_{o_0^0, o_1^0}(o_2^0)$ \\ \hline&#10;$E_{o_0^0, o_1^1}(o_2^0)$ \\ \hline&#10;$E_{o_0^1, o_1^0}(o_2^0)$ \\ \hline&#10;$E_{o_0^1, o_1^1}(o_2^1)$ \\ \hline&#10;\end{tabular}&#10;\end{center}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1"/>
  <p:tag name="PICTUREFILESIZE" val="126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Picks $a \in \{ 0, 1 \}^s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5"/>
  <p:tag name="PICTUREFILESIZE" val="39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Picks $b \in \{ 0, 1 \}^t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5"/>
  <p:tag name="PICTUREFILESIZE" val="386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Outputs $f(a, b)$ without revealing $a$ to Bob or $b$ to Alice.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5"/>
  <p:tag name="PICTUREFILESIZE" val="1249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Agree on $f(a, b) \rightarrow 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0"/>
  <p:tag name="PICTUREFILESIZE" val="519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3.5in}&#10;\setlength{\parindent}{0pt}&#10;\begin{document}&#10;\raggedright&#10;Creates random keys: $a_0$, $a_1$, $b_0$, $b_1$, $o_0$, $o_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11"/>
  <p:tag name="PICTUREFILESIZE" val="98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3.5in}&#10;\setlength{\parindent}{0pt}&#10;\begin{document}&#10;\raggedright&#10;%Computes garbled output table:&#10;\begin{center}&#10;\begin{tabular}{|c|} \hline&#10;$E_{a_0, b_0}(o_0)$ \\ \hline&#10;$E_{a_1, b_1}(o_1)$ \\ \hline&#10;$E_{a_1, b_0}(o_0)$ \\ \hline&#10;$E_{a_0, b_1}(o_0)$ \\ \hline&#10;\end{tabular}&#10;\end{center}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1"/>
  <p:tag name="PICTUREFILESIZE" val="768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3.5in}&#10;\setlength{\parindent}{0pt}&#10;\begin{document}&#10;\raggedright&#10;$a_0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73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Picks $i \in \{ 0, 1 \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352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6307</TotalTime>
  <Words>1158</Words>
  <Application>Microsoft Office PowerPoint</Application>
  <PresentationFormat>On-screen Show (4:3)</PresentationFormat>
  <Paragraphs>284</Paragraphs>
  <Slides>36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Today’s Menu</vt:lpstr>
      <vt:lpstr>Slide 3</vt:lpstr>
      <vt:lpstr>Slide 4</vt:lpstr>
      <vt:lpstr>Slide 5</vt:lpstr>
      <vt:lpstr>Slide 6</vt:lpstr>
      <vt:lpstr>Security</vt:lpstr>
      <vt:lpstr>Computer Security</vt:lpstr>
      <vt:lpstr>Quiz Authentication, Protection, Authorization, Policy, or Deterrent?</vt:lpstr>
      <vt:lpstr>Slide 10</vt:lpstr>
      <vt:lpstr>Slide 11</vt:lpstr>
      <vt:lpstr>Slide 12</vt:lpstr>
      <vt:lpstr>Slide 13</vt:lpstr>
      <vt:lpstr>Web Security is Annoying and Tedious</vt:lpstr>
      <vt:lpstr>Slide 15</vt:lpstr>
      <vt:lpstr>Example Policies</vt:lpstr>
      <vt:lpstr>Enforcing Policies</vt:lpstr>
      <vt:lpstr>Taint Tracking</vt:lpstr>
      <vt:lpstr>Possible Projects</vt:lpstr>
      <vt:lpstr>Slide 20</vt:lpstr>
      <vt:lpstr>“Genetic Dating”</vt:lpstr>
      <vt:lpstr>Slide 22</vt:lpstr>
      <vt:lpstr>Slide 23</vt:lpstr>
      <vt:lpstr>Slide 24</vt:lpstr>
      <vt:lpstr>Secure Two-Party Computation</vt:lpstr>
      <vt:lpstr>Secure Function Evaluation</vt:lpstr>
      <vt:lpstr>Computing with Lookup Tables</vt:lpstr>
      <vt:lpstr>Computing with Garbled Tables</vt:lpstr>
      <vt:lpstr>Computing with Garbled Tables</vt:lpstr>
      <vt:lpstr>Garbled Circuit Protocol</vt:lpstr>
      <vt:lpstr>Primitive: Oblivious Transfer</vt:lpstr>
      <vt:lpstr>Chaining Garbled Circuits</vt:lpstr>
      <vt:lpstr>Slide 33</vt:lpstr>
      <vt:lpstr>Building Secure Computing Systems</vt:lpstr>
      <vt:lpstr>Possible Projects</vt:lpstr>
      <vt:lpstr>Slide 36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evans</dc:creator>
  <cp:lastModifiedBy>evans</cp:lastModifiedBy>
  <cp:revision>398</cp:revision>
  <dcterms:created xsi:type="dcterms:W3CDTF">2009-09-06T16:07:04Z</dcterms:created>
  <dcterms:modified xsi:type="dcterms:W3CDTF">2011-03-03T21:53:17Z</dcterms:modified>
</cp:coreProperties>
</file>