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sldIdLst>
    <p:sldId id="395" r:id="rId2"/>
    <p:sldId id="517" r:id="rId3"/>
    <p:sldId id="518" r:id="rId4"/>
    <p:sldId id="560" r:id="rId5"/>
    <p:sldId id="561" r:id="rId6"/>
    <p:sldId id="558" r:id="rId7"/>
    <p:sldId id="559" r:id="rId8"/>
    <p:sldId id="519" r:id="rId9"/>
    <p:sldId id="520" r:id="rId10"/>
    <p:sldId id="565" r:id="rId11"/>
    <p:sldId id="522" r:id="rId12"/>
    <p:sldId id="562" r:id="rId13"/>
    <p:sldId id="563" r:id="rId14"/>
    <p:sldId id="564" r:id="rId15"/>
    <p:sldId id="566" r:id="rId16"/>
    <p:sldId id="529" r:id="rId17"/>
    <p:sldId id="523" r:id="rId18"/>
    <p:sldId id="567" r:id="rId19"/>
    <p:sldId id="480" r:id="rId20"/>
    <p:sldId id="377" r:id="rId21"/>
    <p:sldId id="384" r:id="rId22"/>
    <p:sldId id="467" r:id="rId23"/>
    <p:sldId id="461" r:id="rId24"/>
    <p:sldId id="465" r:id="rId25"/>
    <p:sldId id="379" r:id="rId26"/>
    <p:sldId id="470" r:id="rId27"/>
    <p:sldId id="380" r:id="rId28"/>
    <p:sldId id="335" r:id="rId29"/>
    <p:sldId id="338" r:id="rId30"/>
    <p:sldId id="469" r:id="rId31"/>
    <p:sldId id="340" r:id="rId32"/>
    <p:sldId id="334" r:id="rId33"/>
    <p:sldId id="370" r:id="rId34"/>
    <p:sldId id="383" r:id="rId35"/>
    <p:sldId id="570" r:id="rId36"/>
    <p:sldId id="571" r:id="rId37"/>
    <p:sldId id="572" r:id="rId38"/>
    <p:sldId id="573" r:id="rId39"/>
    <p:sldId id="569" r:id="rId40"/>
    <p:sldId id="499" r:id="rId41"/>
    <p:sldId id="474" r:id="rId42"/>
    <p:sldId id="475" r:id="rId43"/>
    <p:sldId id="482" r:id="rId44"/>
    <p:sldId id="503" r:id="rId45"/>
    <p:sldId id="485" r:id="rId46"/>
    <p:sldId id="574" r:id="rId47"/>
    <p:sldId id="568" r:id="rId48"/>
    <p:sldId id="512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  <a:srgbClr val="CCFFFF"/>
    <a:srgbClr val="C0C0C0"/>
    <a:srgbClr val="009900"/>
    <a:srgbClr val="000000"/>
    <a:srgbClr val="F8F8F8"/>
    <a:srgbClr val="FF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0303" autoAdjust="0"/>
  </p:normalViewPr>
  <p:slideViewPr>
    <p:cSldViewPr>
      <p:cViewPr varScale="1">
        <p:scale>
          <a:sx n="120" d="100"/>
          <a:sy n="120" d="100"/>
        </p:scale>
        <p:origin x="-7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vans\Dropbox\Talks\radford\genom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vans\Dropbox\Talks\radford\genom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Cost per Genome</c:v>
                </c:pt>
              </c:strCache>
            </c:strRef>
          </c:tx>
          <c:marker>
            <c:symbol val="diamond"/>
            <c:size val="8"/>
          </c:marker>
          <c:cat>
            <c:numRef>
              <c:f>Sheet1!$A$2:$A$34</c:f>
              <c:numCache>
                <c:formatCode>mmmm\-yyyy</c:formatCode>
                <c:ptCount val="33"/>
                <c:pt idx="0">
                  <c:v>37164</c:v>
                </c:pt>
                <c:pt idx="1">
                  <c:v>37346</c:v>
                </c:pt>
                <c:pt idx="2">
                  <c:v>37529</c:v>
                </c:pt>
                <c:pt idx="3">
                  <c:v>37711</c:v>
                </c:pt>
                <c:pt idx="4" formatCode="mmm\ yyyy">
                  <c:v>37925</c:v>
                </c:pt>
                <c:pt idx="5" formatCode="mmm\ yyyy">
                  <c:v>38017</c:v>
                </c:pt>
                <c:pt idx="6" formatCode="mmm\ yyyy">
                  <c:v>38107</c:v>
                </c:pt>
                <c:pt idx="7" formatCode="mmm\ yyyy">
                  <c:v>38199</c:v>
                </c:pt>
                <c:pt idx="8" formatCode="mmm\ yyyy">
                  <c:v>38291</c:v>
                </c:pt>
                <c:pt idx="9" formatCode="mmm\ yyyy">
                  <c:v>38383</c:v>
                </c:pt>
                <c:pt idx="10" formatCode="mmm\ yyyy">
                  <c:v>38472</c:v>
                </c:pt>
                <c:pt idx="11" formatCode="mmm\ yyyy">
                  <c:v>38564</c:v>
                </c:pt>
                <c:pt idx="12" formatCode="mmm\ yyyy">
                  <c:v>38656</c:v>
                </c:pt>
                <c:pt idx="13" formatCode="mmm\ yyyy">
                  <c:v>38748</c:v>
                </c:pt>
                <c:pt idx="14" formatCode="mmm\ yyyy">
                  <c:v>38837</c:v>
                </c:pt>
                <c:pt idx="15" formatCode="mmm\ yyyy">
                  <c:v>38929</c:v>
                </c:pt>
                <c:pt idx="16" formatCode="mmm\ yyyy">
                  <c:v>39021</c:v>
                </c:pt>
                <c:pt idx="17" formatCode="mmm\ yyyy">
                  <c:v>39113</c:v>
                </c:pt>
                <c:pt idx="18" formatCode="mmm\ yyyy">
                  <c:v>39202</c:v>
                </c:pt>
                <c:pt idx="19" formatCode="mmm\ yyyy">
                  <c:v>39294</c:v>
                </c:pt>
                <c:pt idx="20" formatCode="mmm\ yyyy">
                  <c:v>39386</c:v>
                </c:pt>
                <c:pt idx="21" formatCode="mmm\ yyyy">
                  <c:v>39478</c:v>
                </c:pt>
                <c:pt idx="22" formatCode="mmm\ yyyy">
                  <c:v>39568</c:v>
                </c:pt>
                <c:pt idx="23" formatCode="mmm\ yyyy">
                  <c:v>39660</c:v>
                </c:pt>
                <c:pt idx="24" formatCode="mmm\ yyyy">
                  <c:v>39752</c:v>
                </c:pt>
                <c:pt idx="25" formatCode="mmm\ yyyy">
                  <c:v>39844</c:v>
                </c:pt>
                <c:pt idx="26" formatCode="mmm\ yyyy">
                  <c:v>39933</c:v>
                </c:pt>
                <c:pt idx="27" formatCode="mmm\ yyyy">
                  <c:v>40025</c:v>
                </c:pt>
                <c:pt idx="28" formatCode="mmm\ yyyy">
                  <c:v>40117</c:v>
                </c:pt>
                <c:pt idx="29" formatCode="mmm\ yyyy">
                  <c:v>40209</c:v>
                </c:pt>
                <c:pt idx="30" formatCode="mmm\ yyyy">
                  <c:v>40298</c:v>
                </c:pt>
                <c:pt idx="31" formatCode="mmm\ yyyy">
                  <c:v>40390</c:v>
                </c:pt>
                <c:pt idx="32" formatCode="mmm\ yyyy">
                  <c:v>40482</c:v>
                </c:pt>
              </c:numCache>
            </c:numRef>
          </c:cat>
          <c:val>
            <c:numRef>
              <c:f>Sheet1!$B$2:$B$22</c:f>
              <c:numCache>
                <c:formatCode>_("$"* #,##0_);_("$"* \(#,##0\);_("$"* "-"??_);_(@_)</c:formatCode>
                <c:ptCount val="21"/>
                <c:pt idx="0">
                  <c:v>95263071.922753572</c:v>
                </c:pt>
                <c:pt idx="1">
                  <c:v>70175437.415747836</c:v>
                </c:pt>
                <c:pt idx="2">
                  <c:v>61448421.502537832</c:v>
                </c:pt>
                <c:pt idx="3">
                  <c:v>53751684.077380426</c:v>
                </c:pt>
                <c:pt idx="4">
                  <c:v>40157554.230323397</c:v>
                </c:pt>
                <c:pt idx="5">
                  <c:v>28780376.206324272</c:v>
                </c:pt>
                <c:pt idx="6">
                  <c:v>20442576.140845843</c:v>
                </c:pt>
                <c:pt idx="7">
                  <c:v>19934345.735188048</c:v>
                </c:pt>
                <c:pt idx="8">
                  <c:v>18519312.163625963</c:v>
                </c:pt>
                <c:pt idx="9">
                  <c:v>17534969.561815083</c:v>
                </c:pt>
                <c:pt idx="10">
                  <c:v>16159699.438085223</c:v>
                </c:pt>
                <c:pt idx="11">
                  <c:v>16180224.104398534</c:v>
                </c:pt>
                <c:pt idx="12">
                  <c:v>13801124.193906741</c:v>
                </c:pt>
                <c:pt idx="13">
                  <c:v>12585658.901177494</c:v>
                </c:pt>
                <c:pt idx="14">
                  <c:v>11732534.520223875</c:v>
                </c:pt>
                <c:pt idx="15">
                  <c:v>11455315.221123463</c:v>
                </c:pt>
                <c:pt idx="16">
                  <c:v>10474556.361047938</c:v>
                </c:pt>
                <c:pt idx="17">
                  <c:v>9408738.909724161</c:v>
                </c:pt>
                <c:pt idx="18">
                  <c:v>9047002.969120523</c:v>
                </c:pt>
                <c:pt idx="19">
                  <c:v>8927342.142801797</c:v>
                </c:pt>
                <c:pt idx="20">
                  <c:v>7147571.3884828947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Moore's Law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Sheet1!$A$2:$A$34</c:f>
              <c:numCache>
                <c:formatCode>mmmm\-yyyy</c:formatCode>
                <c:ptCount val="33"/>
                <c:pt idx="0">
                  <c:v>37164</c:v>
                </c:pt>
                <c:pt idx="1">
                  <c:v>37346</c:v>
                </c:pt>
                <c:pt idx="2">
                  <c:v>37529</c:v>
                </c:pt>
                <c:pt idx="3">
                  <c:v>37711</c:v>
                </c:pt>
                <c:pt idx="4" formatCode="mmm\ yyyy">
                  <c:v>37925</c:v>
                </c:pt>
                <c:pt idx="5" formatCode="mmm\ yyyy">
                  <c:v>38017</c:v>
                </c:pt>
                <c:pt idx="6" formatCode="mmm\ yyyy">
                  <c:v>38107</c:v>
                </c:pt>
                <c:pt idx="7" formatCode="mmm\ yyyy">
                  <c:v>38199</c:v>
                </c:pt>
                <c:pt idx="8" formatCode="mmm\ yyyy">
                  <c:v>38291</c:v>
                </c:pt>
                <c:pt idx="9" formatCode="mmm\ yyyy">
                  <c:v>38383</c:v>
                </c:pt>
                <c:pt idx="10" formatCode="mmm\ yyyy">
                  <c:v>38472</c:v>
                </c:pt>
                <c:pt idx="11" formatCode="mmm\ yyyy">
                  <c:v>38564</c:v>
                </c:pt>
                <c:pt idx="12" formatCode="mmm\ yyyy">
                  <c:v>38656</c:v>
                </c:pt>
                <c:pt idx="13" formatCode="mmm\ yyyy">
                  <c:v>38748</c:v>
                </c:pt>
                <c:pt idx="14" formatCode="mmm\ yyyy">
                  <c:v>38837</c:v>
                </c:pt>
                <c:pt idx="15" formatCode="mmm\ yyyy">
                  <c:v>38929</c:v>
                </c:pt>
                <c:pt idx="16" formatCode="mmm\ yyyy">
                  <c:v>39021</c:v>
                </c:pt>
                <c:pt idx="17" formatCode="mmm\ yyyy">
                  <c:v>39113</c:v>
                </c:pt>
                <c:pt idx="18" formatCode="mmm\ yyyy">
                  <c:v>39202</c:v>
                </c:pt>
                <c:pt idx="19" formatCode="mmm\ yyyy">
                  <c:v>39294</c:v>
                </c:pt>
                <c:pt idx="20" formatCode="mmm\ yyyy">
                  <c:v>39386</c:v>
                </c:pt>
                <c:pt idx="21" formatCode="mmm\ yyyy">
                  <c:v>39478</c:v>
                </c:pt>
                <c:pt idx="22" formatCode="mmm\ yyyy">
                  <c:v>39568</c:v>
                </c:pt>
                <c:pt idx="23" formatCode="mmm\ yyyy">
                  <c:v>39660</c:v>
                </c:pt>
                <c:pt idx="24" formatCode="mmm\ yyyy">
                  <c:v>39752</c:v>
                </c:pt>
                <c:pt idx="25" formatCode="mmm\ yyyy">
                  <c:v>39844</c:v>
                </c:pt>
                <c:pt idx="26" formatCode="mmm\ yyyy">
                  <c:v>39933</c:v>
                </c:pt>
                <c:pt idx="27" formatCode="mmm\ yyyy">
                  <c:v>40025</c:v>
                </c:pt>
                <c:pt idx="28" formatCode="mmm\ yyyy">
                  <c:v>40117</c:v>
                </c:pt>
                <c:pt idx="29" formatCode="mmm\ yyyy">
                  <c:v>40209</c:v>
                </c:pt>
                <c:pt idx="30" formatCode="mmm\ yyyy">
                  <c:v>40298</c:v>
                </c:pt>
                <c:pt idx="31" formatCode="mmm\ yyyy">
                  <c:v>40390</c:v>
                </c:pt>
                <c:pt idx="32" formatCode="mmm\ yyyy">
                  <c:v>40482</c:v>
                </c:pt>
              </c:numCache>
            </c:numRef>
          </c:cat>
          <c:val>
            <c:numRef>
              <c:f>Sheet1!$C$2:$C$34</c:f>
              <c:numCache>
                <c:formatCode>_("$"* #,##0.00_);_("$"* \(#,##0.00\);_("$"* "-"??_);_(@_)</c:formatCode>
                <c:ptCount val="33"/>
                <c:pt idx="0" formatCode="_(&quot;$&quot;* #,##0_);_(&quot;$&quot;* \(#,##0\);_(&quot;$&quot;* &quot;-&quot;??_);_(@_)">
                  <c:v>95263071.922753572</c:v>
                </c:pt>
                <c:pt idx="1">
                  <c:v>75754073.294575617</c:v>
                </c:pt>
                <c:pt idx="2">
                  <c:v>60164120.325332016</c:v>
                </c:pt>
                <c:pt idx="3">
                  <c:v>47843063.307097293</c:v>
                </c:pt>
                <c:pt idx="4">
                  <c:v>36534733.147501551</c:v>
                </c:pt>
                <c:pt idx="5">
                  <c:v>32559050.418614537</c:v>
                </c:pt>
                <c:pt idx="6">
                  <c:v>29089561.445906147</c:v>
                </c:pt>
                <c:pt idx="7">
                  <c:v>25924056.81324688</c:v>
                </c:pt>
                <c:pt idx="8">
                  <c:v>23103020.061205853</c:v>
                </c:pt>
                <c:pt idx="9">
                  <c:v>20588966.448944949</c:v>
                </c:pt>
                <c:pt idx="10">
                  <c:v>18418311.59731625</c:v>
                </c:pt>
                <c:pt idx="11">
                  <c:v>16414044.506680138</c:v>
                </c:pt>
                <c:pt idx="12">
                  <c:v>14627880.283366133</c:v>
                </c:pt>
                <c:pt idx="13">
                  <c:v>13036085.134130659</c:v>
                </c:pt>
                <c:pt idx="14">
                  <c:v>11661715.929497952</c:v>
                </c:pt>
                <c:pt idx="15">
                  <c:v>10392696.598689986</c:v>
                </c:pt>
                <c:pt idx="16">
                  <c:v>9261771.0159804914</c:v>
                </c:pt>
                <c:pt idx="17">
                  <c:v>8253911.9214996304</c:v>
                </c:pt>
                <c:pt idx="18">
                  <c:v>7383717.9755457789</c:v>
                </c:pt>
                <c:pt idx="19">
                  <c:v>6580227.2284850534</c:v>
                </c:pt>
                <c:pt idx="20">
                  <c:v>5864171.7522120615</c:v>
                </c:pt>
                <c:pt idx="21">
                  <c:v>5226036.9050141815</c:v>
                </c:pt>
                <c:pt idx="22">
                  <c:v>4669150.9645523597</c:v>
                </c:pt>
                <c:pt idx="23">
                  <c:v>4161057.3985369205</c:v>
                </c:pt>
                <c:pt idx="24">
                  <c:v>3708254.1998251197</c:v>
                </c:pt>
                <c:pt idx="25">
                  <c:v>3304724.7114052484</c:v>
                </c:pt>
                <c:pt idx="26">
                  <c:v>2956313.9863745882</c:v>
                </c:pt>
                <c:pt idx="27">
                  <c:v>2634610.0776763968</c:v>
                </c:pt>
                <c:pt idx="28">
                  <c:v>2347913.7511730227</c:v>
                </c:pt>
                <c:pt idx="29">
                  <c:v>2092415.507576488</c:v>
                </c:pt>
                <c:pt idx="30">
                  <c:v>1871816.1936475048</c:v>
                </c:pt>
                <c:pt idx="31">
                  <c:v>1668126.5352971626</c:v>
                </c:pt>
                <c:pt idx="32">
                  <c:v>1486602.2354150789</c:v>
                </c:pt>
              </c:numCache>
            </c:numRef>
          </c:val>
        </c:ser>
        <c:marker val="1"/>
        <c:axId val="87941888"/>
        <c:axId val="87943424"/>
      </c:lineChart>
      <c:dateAx>
        <c:axId val="87941888"/>
        <c:scaling>
          <c:orientation val="minMax"/>
        </c:scaling>
        <c:axPos val="b"/>
        <c:numFmt formatCode="mmm\ yyyy" sourceLinked="0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7943424"/>
        <c:crosses val="autoZero"/>
        <c:auto val="1"/>
        <c:lblOffset val="100"/>
      </c:dateAx>
      <c:valAx>
        <c:axId val="87943424"/>
        <c:scaling>
          <c:logBase val="10"/>
          <c:orientation val="minMax"/>
          <c:min val="10000"/>
        </c:scaling>
        <c:axPos val="l"/>
        <c:majorGridlines/>
        <c:numFmt formatCode="_(&quot;$&quot;* #,##0_);_(&quot;$&quot;* \(#,##0\);_(&quot;$&quot;* &quot;-&quot;??_);_(@_)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7941888"/>
        <c:crosses val="autoZero"/>
        <c:crossBetween val="midCat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Cost per Genome</c:v>
                </c:pt>
              </c:strCache>
            </c:strRef>
          </c:tx>
          <c:marker>
            <c:symbol val="diamond"/>
            <c:size val="8"/>
          </c:marker>
          <c:cat>
            <c:numRef>
              <c:f>Sheet1!$A$2:$A$34</c:f>
              <c:numCache>
                <c:formatCode>mmmm\-yyyy</c:formatCode>
                <c:ptCount val="33"/>
                <c:pt idx="0">
                  <c:v>37164</c:v>
                </c:pt>
                <c:pt idx="1">
                  <c:v>37346</c:v>
                </c:pt>
                <c:pt idx="2">
                  <c:v>37529</c:v>
                </c:pt>
                <c:pt idx="3">
                  <c:v>37711</c:v>
                </c:pt>
                <c:pt idx="4" formatCode="mmm\ yyyy">
                  <c:v>37925</c:v>
                </c:pt>
                <c:pt idx="5" formatCode="mmm\ yyyy">
                  <c:v>38017</c:v>
                </c:pt>
                <c:pt idx="6" formatCode="mmm\ yyyy">
                  <c:v>38107</c:v>
                </c:pt>
                <c:pt idx="7" formatCode="mmm\ yyyy">
                  <c:v>38199</c:v>
                </c:pt>
                <c:pt idx="8" formatCode="mmm\ yyyy">
                  <c:v>38291</c:v>
                </c:pt>
                <c:pt idx="9" formatCode="mmm\ yyyy">
                  <c:v>38383</c:v>
                </c:pt>
                <c:pt idx="10" formatCode="mmm\ yyyy">
                  <c:v>38472</c:v>
                </c:pt>
                <c:pt idx="11" formatCode="mmm\ yyyy">
                  <c:v>38564</c:v>
                </c:pt>
                <c:pt idx="12" formatCode="mmm\ yyyy">
                  <c:v>38656</c:v>
                </c:pt>
                <c:pt idx="13" formatCode="mmm\ yyyy">
                  <c:v>38748</c:v>
                </c:pt>
                <c:pt idx="14" formatCode="mmm\ yyyy">
                  <c:v>38837</c:v>
                </c:pt>
                <c:pt idx="15" formatCode="mmm\ yyyy">
                  <c:v>38929</c:v>
                </c:pt>
                <c:pt idx="16" formatCode="mmm\ yyyy">
                  <c:v>39021</c:v>
                </c:pt>
                <c:pt idx="17" formatCode="mmm\ yyyy">
                  <c:v>39113</c:v>
                </c:pt>
                <c:pt idx="18" formatCode="mmm\ yyyy">
                  <c:v>39202</c:v>
                </c:pt>
                <c:pt idx="19" formatCode="mmm\ yyyy">
                  <c:v>39294</c:v>
                </c:pt>
                <c:pt idx="20" formatCode="mmm\ yyyy">
                  <c:v>39386</c:v>
                </c:pt>
                <c:pt idx="21" formatCode="mmm\ yyyy">
                  <c:v>39478</c:v>
                </c:pt>
                <c:pt idx="22" formatCode="mmm\ yyyy">
                  <c:v>39568</c:v>
                </c:pt>
                <c:pt idx="23" formatCode="mmm\ yyyy">
                  <c:v>39660</c:v>
                </c:pt>
                <c:pt idx="24" formatCode="mmm\ yyyy">
                  <c:v>39752</c:v>
                </c:pt>
                <c:pt idx="25" formatCode="mmm\ yyyy">
                  <c:v>39844</c:v>
                </c:pt>
                <c:pt idx="26" formatCode="mmm\ yyyy">
                  <c:v>39933</c:v>
                </c:pt>
                <c:pt idx="27" formatCode="mmm\ yyyy">
                  <c:v>40025</c:v>
                </c:pt>
                <c:pt idx="28" formatCode="mmm\ yyyy">
                  <c:v>40117</c:v>
                </c:pt>
                <c:pt idx="29" formatCode="mmm\ yyyy">
                  <c:v>40209</c:v>
                </c:pt>
                <c:pt idx="30" formatCode="mmm\ yyyy">
                  <c:v>40298</c:v>
                </c:pt>
                <c:pt idx="31" formatCode="mmm\ yyyy">
                  <c:v>40390</c:v>
                </c:pt>
                <c:pt idx="32" formatCode="mmm\ yyyy">
                  <c:v>40482</c:v>
                </c:pt>
              </c:numCache>
            </c:numRef>
          </c:cat>
          <c:val>
            <c:numRef>
              <c:f>Sheet1!$B$2:$B$34</c:f>
              <c:numCache>
                <c:formatCode>_("$"* #,##0_);_("$"* \(#,##0\);_("$"* "-"??_);_(@_)</c:formatCode>
                <c:ptCount val="33"/>
                <c:pt idx="0">
                  <c:v>95263071.922753572</c:v>
                </c:pt>
                <c:pt idx="1">
                  <c:v>70175437.415747836</c:v>
                </c:pt>
                <c:pt idx="2">
                  <c:v>61448421.502537832</c:v>
                </c:pt>
                <c:pt idx="3">
                  <c:v>53751684.077380426</c:v>
                </c:pt>
                <c:pt idx="4">
                  <c:v>40157554.230323397</c:v>
                </c:pt>
                <c:pt idx="5">
                  <c:v>28780376.206324272</c:v>
                </c:pt>
                <c:pt idx="6">
                  <c:v>20442576.140845843</c:v>
                </c:pt>
                <c:pt idx="7">
                  <c:v>19934345.735188048</c:v>
                </c:pt>
                <c:pt idx="8">
                  <c:v>18519312.163625963</c:v>
                </c:pt>
                <c:pt idx="9">
                  <c:v>17534969.561815083</c:v>
                </c:pt>
                <c:pt idx="10">
                  <c:v>16159699.438085223</c:v>
                </c:pt>
                <c:pt idx="11">
                  <c:v>16180224.104398534</c:v>
                </c:pt>
                <c:pt idx="12">
                  <c:v>13801124.193906741</c:v>
                </c:pt>
                <c:pt idx="13">
                  <c:v>12585658.901177494</c:v>
                </c:pt>
                <c:pt idx="14">
                  <c:v>11732534.520223875</c:v>
                </c:pt>
                <c:pt idx="15">
                  <c:v>11455315.221123463</c:v>
                </c:pt>
                <c:pt idx="16">
                  <c:v>10474556.361047938</c:v>
                </c:pt>
                <c:pt idx="17">
                  <c:v>9408738.909724161</c:v>
                </c:pt>
                <c:pt idx="18">
                  <c:v>9047002.969120523</c:v>
                </c:pt>
                <c:pt idx="19">
                  <c:v>8927342.142801797</c:v>
                </c:pt>
                <c:pt idx="20">
                  <c:v>7147571.3884828947</c:v>
                </c:pt>
                <c:pt idx="21">
                  <c:v>3063819.9893069034</c:v>
                </c:pt>
                <c:pt idx="22">
                  <c:v>1352982.2289679046</c:v>
                </c:pt>
                <c:pt idx="23">
                  <c:v>752079.90221002302</c:v>
                </c:pt>
                <c:pt idx="24">
                  <c:v>342502.06021790468</c:v>
                </c:pt>
                <c:pt idx="25">
                  <c:v>232735.43774306407</c:v>
                </c:pt>
                <c:pt idx="26">
                  <c:v>154713.5990722806</c:v>
                </c:pt>
                <c:pt idx="27">
                  <c:v>108065.13943785356</c:v>
                </c:pt>
                <c:pt idx="28">
                  <c:v>70333.334424159024</c:v>
                </c:pt>
                <c:pt idx="29">
                  <c:v>46774.272829412592</c:v>
                </c:pt>
                <c:pt idx="30">
                  <c:v>31512.039542536018</c:v>
                </c:pt>
                <c:pt idx="31">
                  <c:v>31124.96073757426</c:v>
                </c:pt>
                <c:pt idx="32">
                  <c:v>29091.733745450718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Moore's Law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Sheet1!$A$2:$A$34</c:f>
              <c:numCache>
                <c:formatCode>mmmm\-yyyy</c:formatCode>
                <c:ptCount val="33"/>
                <c:pt idx="0">
                  <c:v>37164</c:v>
                </c:pt>
                <c:pt idx="1">
                  <c:v>37346</c:v>
                </c:pt>
                <c:pt idx="2">
                  <c:v>37529</c:v>
                </c:pt>
                <c:pt idx="3">
                  <c:v>37711</c:v>
                </c:pt>
                <c:pt idx="4" formatCode="mmm\ yyyy">
                  <c:v>37925</c:v>
                </c:pt>
                <c:pt idx="5" formatCode="mmm\ yyyy">
                  <c:v>38017</c:v>
                </c:pt>
                <c:pt idx="6" formatCode="mmm\ yyyy">
                  <c:v>38107</c:v>
                </c:pt>
                <c:pt idx="7" formatCode="mmm\ yyyy">
                  <c:v>38199</c:v>
                </c:pt>
                <c:pt idx="8" formatCode="mmm\ yyyy">
                  <c:v>38291</c:v>
                </c:pt>
                <c:pt idx="9" formatCode="mmm\ yyyy">
                  <c:v>38383</c:v>
                </c:pt>
                <c:pt idx="10" formatCode="mmm\ yyyy">
                  <c:v>38472</c:v>
                </c:pt>
                <c:pt idx="11" formatCode="mmm\ yyyy">
                  <c:v>38564</c:v>
                </c:pt>
                <c:pt idx="12" formatCode="mmm\ yyyy">
                  <c:v>38656</c:v>
                </c:pt>
                <c:pt idx="13" formatCode="mmm\ yyyy">
                  <c:v>38748</c:v>
                </c:pt>
                <c:pt idx="14" formatCode="mmm\ yyyy">
                  <c:v>38837</c:v>
                </c:pt>
                <c:pt idx="15" formatCode="mmm\ yyyy">
                  <c:v>38929</c:v>
                </c:pt>
                <c:pt idx="16" formatCode="mmm\ yyyy">
                  <c:v>39021</c:v>
                </c:pt>
                <c:pt idx="17" formatCode="mmm\ yyyy">
                  <c:v>39113</c:v>
                </c:pt>
                <c:pt idx="18" formatCode="mmm\ yyyy">
                  <c:v>39202</c:v>
                </c:pt>
                <c:pt idx="19" formatCode="mmm\ yyyy">
                  <c:v>39294</c:v>
                </c:pt>
                <c:pt idx="20" formatCode="mmm\ yyyy">
                  <c:v>39386</c:v>
                </c:pt>
                <c:pt idx="21" formatCode="mmm\ yyyy">
                  <c:v>39478</c:v>
                </c:pt>
                <c:pt idx="22" formatCode="mmm\ yyyy">
                  <c:v>39568</c:v>
                </c:pt>
                <c:pt idx="23" formatCode="mmm\ yyyy">
                  <c:v>39660</c:v>
                </c:pt>
                <c:pt idx="24" formatCode="mmm\ yyyy">
                  <c:v>39752</c:v>
                </c:pt>
                <c:pt idx="25" formatCode="mmm\ yyyy">
                  <c:v>39844</c:v>
                </c:pt>
                <c:pt idx="26" formatCode="mmm\ yyyy">
                  <c:v>39933</c:v>
                </c:pt>
                <c:pt idx="27" formatCode="mmm\ yyyy">
                  <c:v>40025</c:v>
                </c:pt>
                <c:pt idx="28" formatCode="mmm\ yyyy">
                  <c:v>40117</c:v>
                </c:pt>
                <c:pt idx="29" formatCode="mmm\ yyyy">
                  <c:v>40209</c:v>
                </c:pt>
                <c:pt idx="30" formatCode="mmm\ yyyy">
                  <c:v>40298</c:v>
                </c:pt>
                <c:pt idx="31" formatCode="mmm\ yyyy">
                  <c:v>40390</c:v>
                </c:pt>
                <c:pt idx="32" formatCode="mmm\ yyyy">
                  <c:v>40482</c:v>
                </c:pt>
              </c:numCache>
            </c:numRef>
          </c:cat>
          <c:val>
            <c:numRef>
              <c:f>Sheet1!$C$2:$C$34</c:f>
              <c:numCache>
                <c:formatCode>_("$"* #,##0.00_);_("$"* \(#,##0.00\);_("$"* "-"??_);_(@_)</c:formatCode>
                <c:ptCount val="33"/>
                <c:pt idx="0" formatCode="_(&quot;$&quot;* #,##0_);_(&quot;$&quot;* \(#,##0\);_(&quot;$&quot;* &quot;-&quot;??_);_(@_)">
                  <c:v>95263071.922753572</c:v>
                </c:pt>
                <c:pt idx="1">
                  <c:v>75754073.294575617</c:v>
                </c:pt>
                <c:pt idx="2">
                  <c:v>60164120.325332016</c:v>
                </c:pt>
                <c:pt idx="3">
                  <c:v>47843063.307097293</c:v>
                </c:pt>
                <c:pt idx="4">
                  <c:v>36534733.147501551</c:v>
                </c:pt>
                <c:pt idx="5">
                  <c:v>32559050.418614537</c:v>
                </c:pt>
                <c:pt idx="6">
                  <c:v>29089561.445906147</c:v>
                </c:pt>
                <c:pt idx="7">
                  <c:v>25924056.81324688</c:v>
                </c:pt>
                <c:pt idx="8">
                  <c:v>23103020.061205853</c:v>
                </c:pt>
                <c:pt idx="9">
                  <c:v>20588966.448944949</c:v>
                </c:pt>
                <c:pt idx="10">
                  <c:v>18418311.59731625</c:v>
                </c:pt>
                <c:pt idx="11">
                  <c:v>16414044.506680138</c:v>
                </c:pt>
                <c:pt idx="12">
                  <c:v>14627880.283366133</c:v>
                </c:pt>
                <c:pt idx="13">
                  <c:v>13036085.134130659</c:v>
                </c:pt>
                <c:pt idx="14">
                  <c:v>11661715.929497952</c:v>
                </c:pt>
                <c:pt idx="15">
                  <c:v>10392696.598689986</c:v>
                </c:pt>
                <c:pt idx="16">
                  <c:v>9261771.0159804914</c:v>
                </c:pt>
                <c:pt idx="17">
                  <c:v>8253911.9214996304</c:v>
                </c:pt>
                <c:pt idx="18">
                  <c:v>7383717.9755457789</c:v>
                </c:pt>
                <c:pt idx="19">
                  <c:v>6580227.2284850534</c:v>
                </c:pt>
                <c:pt idx="20">
                  <c:v>5864171.7522120615</c:v>
                </c:pt>
                <c:pt idx="21">
                  <c:v>5226036.9050141815</c:v>
                </c:pt>
                <c:pt idx="22">
                  <c:v>4669150.9645523597</c:v>
                </c:pt>
                <c:pt idx="23">
                  <c:v>4161057.3985369205</c:v>
                </c:pt>
                <c:pt idx="24">
                  <c:v>3708254.1998251197</c:v>
                </c:pt>
                <c:pt idx="25">
                  <c:v>3304724.7114052484</c:v>
                </c:pt>
                <c:pt idx="26">
                  <c:v>2956313.9863745882</c:v>
                </c:pt>
                <c:pt idx="27">
                  <c:v>2634610.0776763968</c:v>
                </c:pt>
                <c:pt idx="28">
                  <c:v>2347913.7511730227</c:v>
                </c:pt>
                <c:pt idx="29">
                  <c:v>2092415.507576488</c:v>
                </c:pt>
                <c:pt idx="30">
                  <c:v>1871816.1936475048</c:v>
                </c:pt>
                <c:pt idx="31">
                  <c:v>1668126.5352971626</c:v>
                </c:pt>
                <c:pt idx="32">
                  <c:v>1486602.2354150789</c:v>
                </c:pt>
              </c:numCache>
            </c:numRef>
          </c:val>
        </c:ser>
        <c:marker val="1"/>
        <c:axId val="116473856"/>
        <c:axId val="127677568"/>
      </c:lineChart>
      <c:dateAx>
        <c:axId val="116473856"/>
        <c:scaling>
          <c:orientation val="minMax"/>
        </c:scaling>
        <c:axPos val="b"/>
        <c:numFmt formatCode="mmm\ yyyy" sourceLinked="0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27677568"/>
        <c:crosses val="autoZero"/>
        <c:auto val="1"/>
        <c:lblOffset val="100"/>
      </c:dateAx>
      <c:valAx>
        <c:axId val="127677568"/>
        <c:scaling>
          <c:logBase val="10"/>
          <c:orientation val="minMax"/>
          <c:min val="10000"/>
        </c:scaling>
        <c:axPos val="l"/>
        <c:majorGridlines/>
        <c:numFmt formatCode="_(&quot;$&quot;* #,##0_);_(&quot;$&quot;* \(#,##0\);_(&quot;$&quot;* &quot;-&quot;??_);_(@_)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16473856"/>
        <c:crosses val="autoZero"/>
        <c:crossBetween val="midCat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autoTitleDeleted val="1"/>
    <c:view3D>
      <c:hPercent val="94"/>
      <c:depthPercent val="100"/>
      <c:rAngAx val="1"/>
    </c:view3D>
    <c:plotArea>
      <c:layout>
        <c:manualLayout>
          <c:layoutTarget val="inner"/>
          <c:xMode val="edge"/>
          <c:yMode val="edge"/>
          <c:x val="6.1922195070443817E-2"/>
          <c:y val="2.8455097861042691E-2"/>
          <c:w val="0.92598011721137663"/>
          <c:h val="0.83932853717026379"/>
        </c:manualLayout>
      </c:layout>
      <c:bar3DChart>
        <c:barDir val="col"/>
        <c:grouping val="clustered"/>
        <c:ser>
          <c:idx val="0"/>
          <c:order val="0"/>
          <c:tx>
            <c:strRef>
              <c:f>Sheet3!$C$31</c:f>
              <c:strCache>
                <c:ptCount val="1"/>
                <c:pt idx="0">
                  <c:v>max gates</c:v>
                </c:pt>
              </c:strCache>
            </c:strRef>
          </c:tx>
          <c:cat>
            <c:strRef>
              <c:f>Sheet3!$D$30:$G$30</c:f>
              <c:strCache>
                <c:ptCount val="4"/>
                <c:pt idx="0">
                  <c:v>Fairplay</c:v>
                </c:pt>
                <c:pt idx="1">
                  <c:v>[PSSW09]</c:v>
                </c:pt>
                <c:pt idx="2">
                  <c:v>TASTY</c:v>
                </c:pt>
                <c:pt idx="3">
                  <c:v>Here</c:v>
                </c:pt>
              </c:strCache>
            </c:strRef>
          </c:cat>
          <c:val>
            <c:numRef>
              <c:f>Sheet3!$D$31:$G$31</c:f>
              <c:numCache>
                <c:formatCode>General</c:formatCode>
                <c:ptCount val="4"/>
                <c:pt idx="0">
                  <c:v>4096</c:v>
                </c:pt>
                <c:pt idx="1">
                  <c:v>32768</c:v>
                </c:pt>
                <c:pt idx="2">
                  <c:v>4194304</c:v>
                </c:pt>
                <c:pt idx="3">
                  <c:v>1073741824</c:v>
                </c:pt>
              </c:numCache>
            </c:numRef>
          </c:val>
        </c:ser>
        <c:gapDepth val="0"/>
        <c:shape val="box"/>
        <c:axId val="141474816"/>
        <c:axId val="152147456"/>
        <c:axId val="0"/>
      </c:bar3DChart>
      <c:catAx>
        <c:axId val="141474816"/>
        <c:scaling>
          <c:orientation val="minMax"/>
        </c:scaling>
        <c:axPos val="b"/>
        <c:numFmt formatCode="General" sourceLinked="1"/>
        <c:tickLblPos val="low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152147456"/>
        <c:crosses val="autoZero"/>
        <c:auto val="1"/>
        <c:lblAlgn val="ctr"/>
        <c:lblOffset val="100"/>
        <c:tickLblSkip val="1"/>
        <c:tickMarkSkip val="1"/>
      </c:catAx>
      <c:valAx>
        <c:axId val="152147456"/>
        <c:scaling>
          <c:orientation val="minMax"/>
        </c:scaling>
        <c:axPos val="l"/>
        <c:numFmt formatCode="General" sourceLinked="1"/>
        <c:tickLblPos val="nextTo"/>
        <c:txPr>
          <a:bodyPr rot="0" vert="horz"/>
          <a:lstStyle/>
          <a:p>
            <a:pPr>
              <a:defRPr sz="1200"/>
            </a:pPr>
            <a:endParaRPr lang="en-US"/>
          </a:p>
        </c:txPr>
        <c:crossAx val="141474816"/>
        <c:crosses val="autoZero"/>
        <c:crossBetween val="between"/>
        <c:dispUnits>
          <c:builtInUnit val="billions"/>
          <c:dispUnitsLbl>
            <c:layout/>
          </c:dispUnitsLbl>
        </c:dispUnits>
      </c:valAx>
    </c:plotArea>
    <c:legend>
      <c:legendPos val="r"/>
      <c:legendEntry>
        <c:idx val="0"/>
        <c:txPr>
          <a:bodyPr/>
          <a:lstStyle/>
          <a:p>
            <a:pPr>
              <a:defRPr sz="2000"/>
            </a:pPr>
            <a:endParaRPr lang="en-US"/>
          </a:p>
        </c:txPr>
      </c:legendEntry>
      <c:layout>
        <c:manualLayout>
          <c:xMode val="edge"/>
          <c:yMode val="edge"/>
          <c:x val="0.28103313092219379"/>
          <c:y val="0.15303177975451218"/>
          <c:w val="0.35015487243144688"/>
          <c:h val="0.11854887475383048"/>
        </c:manualLayout>
      </c:layout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hPercent val="71"/>
      <c:depthPercent val="100"/>
      <c:rAngAx val="1"/>
    </c:view3D>
    <c:sideWall>
      <c:spPr>
        <a:noFill/>
        <a:ln w="63500"/>
      </c:spPr>
    </c:sideWall>
    <c:backWall>
      <c:spPr>
        <a:noFill/>
        <a:ln w="63500"/>
      </c:spPr>
    </c:backWall>
    <c:plotArea>
      <c:layout>
        <c:manualLayout>
          <c:layoutTarget val="inner"/>
          <c:xMode val="edge"/>
          <c:yMode val="edge"/>
          <c:x val="0.10889929742388769"/>
          <c:y val="2.7896995708154747E-2"/>
          <c:w val="0.85573444465356296"/>
          <c:h val="0.85836909871244638"/>
        </c:manualLayout>
      </c:layout>
      <c:bar3DChart>
        <c:barDir val="col"/>
        <c:grouping val="clustered"/>
        <c:ser>
          <c:idx val="0"/>
          <c:order val="0"/>
          <c:tx>
            <c:strRef>
              <c:f>Sheet3!$A$2</c:f>
              <c:strCache>
                <c:ptCount val="1"/>
                <c:pt idx="0">
                  <c:v>non-free gates/s</c:v>
                </c:pt>
              </c:strCache>
            </c:strRef>
          </c:tx>
          <c:cat>
            <c:strRef>
              <c:f>Sheet3!$B$1:$E$1</c:f>
              <c:strCache>
                <c:ptCount val="4"/>
                <c:pt idx="0">
                  <c:v>Fairplay</c:v>
                </c:pt>
                <c:pt idx="1">
                  <c:v>[PSSW09]</c:v>
                </c:pt>
                <c:pt idx="2">
                  <c:v>TASTY</c:v>
                </c:pt>
                <c:pt idx="3">
                  <c:v>Here</c:v>
                </c:pt>
              </c:strCache>
            </c:strRef>
          </c:cat>
          <c:val>
            <c:numRef>
              <c:f>Sheet3!$B$2:$E$2</c:f>
              <c:numCache>
                <c:formatCode>General</c:formatCode>
                <c:ptCount val="4"/>
                <c:pt idx="0">
                  <c:v>1300</c:v>
                </c:pt>
                <c:pt idx="1">
                  <c:v>1600</c:v>
                </c:pt>
                <c:pt idx="2">
                  <c:v>4500</c:v>
                </c:pt>
                <c:pt idx="3">
                  <c:v>100000</c:v>
                </c:pt>
              </c:numCache>
            </c:numRef>
          </c:val>
        </c:ser>
        <c:gapDepth val="0"/>
        <c:shape val="box"/>
        <c:axId val="170074496"/>
        <c:axId val="170076800"/>
        <c:axId val="0"/>
      </c:bar3DChart>
      <c:catAx>
        <c:axId val="170074496"/>
        <c:scaling>
          <c:orientation val="minMax"/>
        </c:scaling>
        <c:axPos val="b"/>
        <c:numFmt formatCode="General" sourceLinked="1"/>
        <c:tickLblPos val="low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170076800"/>
        <c:crosses val="autoZero"/>
        <c:auto val="1"/>
        <c:lblAlgn val="ctr"/>
        <c:lblOffset val="100"/>
        <c:tickLblSkip val="1"/>
        <c:tickMarkSkip val="1"/>
      </c:catAx>
      <c:valAx>
        <c:axId val="170076800"/>
        <c:scaling>
          <c:orientation val="minMax"/>
          <c:max val="110000"/>
          <c:min val="0"/>
        </c:scaling>
        <c:axPos val="l"/>
        <c:numFmt formatCode="General" sourceLinked="1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170074496"/>
        <c:crosses val="autoZero"/>
        <c:crossBetween val="between"/>
        <c:majorUnit val="20000"/>
        <c:minorUnit val="220"/>
        <c:dispUnits>
          <c:builtInUnit val="tenThousands"/>
          <c:dispUnitsLbl>
            <c:layout/>
          </c:dispUnitsLbl>
        </c:dispUnits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9429890906074171"/>
          <c:y val="0.16067081295092617"/>
          <c:w val="0.41816249243579101"/>
          <c:h val="0.11595603863638092"/>
        </c:manualLayout>
      </c:layout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922D232B-165A-404A-9EF0-235EFA547B59}" type="datetimeFigureOut">
              <a:rPr lang="en-US" smtClean="0"/>
              <a:pPr/>
              <a:t>9/21/2011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A36FFE09-A869-42D8-8E8E-9C72F79F1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Circuit structure is small and can be reused;</a:t>
            </a:r>
          </a:p>
          <a:p>
            <a:pPr>
              <a:spcBef>
                <a:spcPct val="0"/>
              </a:spcBef>
            </a:pPr>
            <a:r>
              <a:rPr lang="en-US" smtClean="0"/>
              <a:t>Each GT can be used only once.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Significance:</a:t>
            </a:r>
          </a:p>
          <a:p>
            <a:pPr>
              <a:spcBef>
                <a:spcPct val="0"/>
              </a:spcBef>
            </a:pPr>
            <a:r>
              <a:rPr lang="en-US" smtClean="0"/>
              <a:t>  1) allow GC to easily scale to arbitrary problem size;</a:t>
            </a:r>
          </a:p>
          <a:p>
            <a:pPr>
              <a:spcBef>
                <a:spcPct val="0"/>
              </a:spcBef>
            </a:pPr>
            <a:r>
              <a:rPr lang="en-US" smtClean="0"/>
              <a:t>  2) indirectly improves time efficiency;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AB2431-EAB6-4ACF-B663-A2D4C0339AC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423E0B-B041-40FC-95E8-86F6EB9AA31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6887-1B6B-4646-97A0-744934E34B5B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5849-BCD5-4795-B6A0-D3D37A685452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550-51EE-4E2E-932B-1C626E30B524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75039-9677-40B7-915D-D9AA432C9911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AD52-ABBC-4B0B-9A9A-8684371503C6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FA8E-6A9F-4129-BAFF-BB7CC6190299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2013-DA7B-4357-B360-B08777A7AC42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3A24-3254-4343-AC2C-E4D5B9D21797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23F3D-2B2E-4F76-8B28-8CB84CB76361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06ED-16FD-4048-A762-63773CD04E55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83EA-21A6-49FD-921C-A4C8F6904373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968A9-D716-4FAB-9EA7-1D9EC1F3335C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virginia.edu/evan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jeffersonswheel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.mit.edu/projects/leglab/old-leglab/simulations/otr/otr_part_3.mpe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hyperlink" Target="http://www.mdotm.com/front/team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gi/content/abstract/327/5961/78?ijkey=2cSK/YvTtuDSU&amp;keytype=ref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4.xml"/><Relationship Id="rId7" Type="http://schemas.openxmlformats.org/officeDocument/2006/relationships/image" Target="../media/image5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4" Type="http://schemas.openxmlformats.org/officeDocument/2006/relationships/tags" Target="../tags/tag5.xml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10.xml"/><Relationship Id="rId7" Type="http://schemas.openxmlformats.org/officeDocument/2006/relationships/image" Target="../media/image59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2.png"/><Relationship Id="rId4" Type="http://schemas.openxmlformats.org/officeDocument/2006/relationships/tags" Target="../tags/tag11.xml"/><Relationship Id="rId9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ghtbeevil.com/" TargetMode="External"/><Relationship Id="rId2" Type="http://schemas.openxmlformats.org/officeDocument/2006/relationships/hyperlink" Target="http://www.jeffersonswheel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s.virginia.edu/evans/pubs/" TargetMode="External"/><Relationship Id="rId4" Type="http://schemas.openxmlformats.org/officeDocument/2006/relationships/hyperlink" Target="http://www.cs.virginia.edu/evans/sr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220200" cy="688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052614" y="6555033"/>
            <a:ext cx="2092561" cy="338554"/>
          </a:xfrm>
          <a:prstGeom prst="rect">
            <a:avLst/>
          </a:prstGeom>
          <a:solidFill>
            <a:srgbClr val="F8F8F8">
              <a:alpha val="74902"/>
            </a:srgbClr>
          </a:solidFill>
        </p:spPr>
        <p:txBody>
          <a:bodyPr wrap="none">
            <a:spAutoFit/>
          </a:bodyPr>
          <a:lstStyle/>
          <a:p>
            <a:r>
              <a:rPr lang="en-US" sz="1600" dirty="0" smtClean="0"/>
              <a:t>Image: Roger </a:t>
            </a:r>
            <a:r>
              <a:rPr lang="en-US" sz="1600" dirty="0" err="1" smtClean="0"/>
              <a:t>Halbheer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8800" y="152400"/>
            <a:ext cx="6096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>
                <a:solidFill>
                  <a:srgbClr val="FFFF00"/>
                </a:solidFill>
              </a:rPr>
              <a:t>Research in </a:t>
            </a:r>
          </a:p>
          <a:p>
            <a:pPr algn="r"/>
            <a:r>
              <a:rPr lang="en-US" sz="5400" b="1" dirty="0" smtClean="0">
                <a:solidFill>
                  <a:srgbClr val="FFFF00"/>
                </a:solidFill>
              </a:rPr>
              <a:t>Security and Privacy</a:t>
            </a:r>
          </a:p>
        </p:txBody>
      </p:sp>
      <p:sp>
        <p:nvSpPr>
          <p:cNvPr id="8" name="Rectangle 7"/>
          <p:cNvSpPr/>
          <p:nvPr/>
        </p:nvSpPr>
        <p:spPr>
          <a:xfrm>
            <a:off x="364235" y="4675736"/>
            <a:ext cx="3508513" cy="1261884"/>
          </a:xfrm>
          <a:prstGeom prst="rect">
            <a:avLst/>
          </a:prstGeom>
          <a:solidFill>
            <a:schemeClr val="bg1">
              <a:lumMod val="85000"/>
              <a:alpha val="78824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David Evans</a:t>
            </a:r>
          </a:p>
          <a:p>
            <a:r>
              <a:rPr lang="en-US" sz="2400" dirty="0" smtClean="0">
                <a:solidFill>
                  <a:srgbClr val="00B0F0"/>
                </a:solidFill>
                <a:hlinkClick r:id="rId3"/>
              </a:rPr>
              <a:t>www.cs.virginia.edu/evans</a:t>
            </a:r>
            <a:endParaRPr lang="en-US" sz="2400" dirty="0" smtClean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  <a:hlinkClick r:id="rId4"/>
              </a:rPr>
              <a:t>www.jeffersonswheel.org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0783" y="6000690"/>
            <a:ext cx="3535417" cy="400110"/>
          </a:xfrm>
          <a:prstGeom prst="rect">
            <a:avLst/>
          </a:prstGeom>
          <a:solidFill>
            <a:schemeClr val="bg1">
              <a:lumMod val="85000"/>
              <a:alpha val="78824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cs6190 - 21 September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2" descr="http://archive.computerhistory.org/resources/text/Apple/Apple.II.1977.102637933.fc.lg.jpg"/>
          <p:cNvPicPr>
            <a:picLocks noChangeAspect="1" noChangeArrowheads="1"/>
          </p:cNvPicPr>
          <p:nvPr/>
        </p:nvPicPr>
        <p:blipFill>
          <a:blip r:embed="rId2" cstate="print"/>
          <a:srcRect l="2622" t="424" r="2276" b="3315"/>
          <a:stretch>
            <a:fillRect/>
          </a:stretch>
        </p:blipFill>
        <p:spPr bwMode="auto">
          <a:xfrm>
            <a:off x="2480807" y="254442"/>
            <a:ext cx="4301656" cy="586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4754" name="Picture 2" descr="http://my.stratos.net/~hewston95/RTM36/The_Apple_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133600"/>
            <a:ext cx="4724400" cy="3543300"/>
          </a:xfrm>
          <a:prstGeom prst="rect">
            <a:avLst/>
          </a:prstGeom>
          <a:noFill/>
        </p:spPr>
      </p:pic>
      <p:pic>
        <p:nvPicPr>
          <p:cNvPr id="74756" name="Picture 4" descr="http://www.aoaforums.com/frontpage/images/stories/Articles/200503/museum/apple_ii_frogg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04800"/>
            <a:ext cx="3048000" cy="1905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4016" y="5086184"/>
            <a:ext cx="4800600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Eureka!  Graphics!</a:t>
            </a:r>
            <a:endParaRPr lang="en-US" sz="4800" dirty="0"/>
          </a:p>
        </p:txBody>
      </p:sp>
      <p:pic>
        <p:nvPicPr>
          <p:cNvPr id="7" name="Picture 2" descr="http://www.cs.virginia.edu/~evans/pictures/oldfamily/box-16-1974-spring/normalize-36-cowboy-dave-on-hor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39624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514600"/>
            <a:ext cx="9144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851" y="261597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1978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97142" y="252652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1989</a:t>
            </a:r>
            <a:endParaRPr lang="en-US" sz="2000" b="1" dirty="0"/>
          </a:p>
        </p:txBody>
      </p:sp>
      <p:pic>
        <p:nvPicPr>
          <p:cNvPr id="200706" name="Picture 2" descr="http://philip.greenspun.com/seia/gallery/spring2002/mitclub/d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33350"/>
            <a:ext cx="2870199" cy="21526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09800" y="1600200"/>
            <a:ext cx="840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MIT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200708" name="Picture 4" descr="http://www.ai.mit.edu/projects/leglab/old-leglab/simulations/otr/otr_still.jpe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9225" y="76200"/>
            <a:ext cx="3686175" cy="294178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143625" y="1524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“On the Run”, 1991</a:t>
            </a:r>
            <a:endParaRPr lang="en-US" sz="2000" dirty="0"/>
          </a:p>
        </p:txBody>
      </p:sp>
      <p:pic>
        <p:nvPicPr>
          <p:cNvPr id="200710" name="Picture 6" descr="People of the Leg La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1915" y="3505200"/>
            <a:ext cx="4495800" cy="289015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845644" y="6396901"/>
            <a:ext cx="140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 </a:t>
            </a:r>
            <a:r>
              <a:rPr lang="en-US" dirty="0" err="1" smtClean="0"/>
              <a:t>Raibert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657600" y="2286000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962400" y="3276600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81400" y="2819400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1990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0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00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01730" name="Picture 2" descr="http://www.siggraph.org/publications/newsletter/v33n3/columns/images/machov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6896100" cy="462915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71800" y="5181600"/>
            <a:ext cx="57702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David (C.) Evans </a:t>
            </a:r>
            <a:r>
              <a:rPr lang="en-US" sz="2800" dirty="0" smtClean="0"/>
              <a:t>(and Ivan Sutherland)</a:t>
            </a:r>
          </a:p>
          <a:p>
            <a:r>
              <a:rPr lang="en-US" sz="2800" dirty="0" smtClean="0"/>
              <a:t>Computer Graphics Pioneer</a:t>
            </a:r>
            <a:endParaRPr lang="en-US" sz="2800" dirty="0"/>
          </a:p>
        </p:txBody>
      </p:sp>
      <p:pic>
        <p:nvPicPr>
          <p:cNvPr id="201732" name="Picture 4" descr="http://www.computer.org/portal/image/image_gallery?img_id=4475754&amp;t=13118603463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429000"/>
            <a:ext cx="2514600" cy="3003550"/>
          </a:xfrm>
          <a:prstGeom prst="rect">
            <a:avLst/>
          </a:prstGeom>
          <a:noFill/>
        </p:spPr>
      </p:pic>
      <p:pic>
        <p:nvPicPr>
          <p:cNvPr id="201734" name="Picture 6" descr="Evans &amp; Sutherland lin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200400"/>
            <a:ext cx="2733261" cy="1676400"/>
          </a:xfrm>
          <a:prstGeom prst="rect">
            <a:avLst/>
          </a:prstGeom>
          <a:noFill/>
        </p:spPr>
      </p:pic>
      <p:pic>
        <p:nvPicPr>
          <p:cNvPr id="107522" name="Picture 2" descr="http://upload.wikimedia.org/wikipedia/commons/thumb/c/c0/The_Edge_360_Tour_Foxboro_2009.jpg/220px-The_Edge_360_Tour_Foxboro_2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9877"/>
            <a:ext cx="2438399" cy="330292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81108" y="2645699"/>
            <a:ext cx="1981199" cy="646331"/>
          </a:xfrm>
          <a:prstGeom prst="rect">
            <a:avLst/>
          </a:prstGeom>
          <a:solidFill>
            <a:srgbClr val="FFFFCC">
              <a:alpha val="6705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David (H.) Evans (aka, “The Edge”)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 flipV="1">
            <a:off x="1371600" y="2819400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989431"/>
            <a:ext cx="9144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9257" y="31197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1991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31197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1994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629400" y="31197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1999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772400" y="31197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2000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26936" y="3970092"/>
            <a:ext cx="831706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Programming Languages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0" y="4583668"/>
            <a:ext cx="609599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Software Engineering</a:t>
            </a:r>
            <a:endParaRPr lang="en-US" dirty="0"/>
          </a:p>
        </p:txBody>
      </p:sp>
      <p:pic>
        <p:nvPicPr>
          <p:cNvPr id="12" name="Picture 11" descr="back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567019"/>
            <a:ext cx="1717061" cy="22523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4346" y="0"/>
            <a:ext cx="1323054" cy="553998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Backus</a:t>
            </a:r>
          </a:p>
          <a:p>
            <a:pPr algn="ctr"/>
            <a:r>
              <a:rPr lang="en-US" sz="1200" dirty="0" smtClean="0"/>
              <a:t>(IBM </a:t>
            </a:r>
            <a:r>
              <a:rPr lang="en-US" sz="1200" dirty="0" err="1" smtClean="0"/>
              <a:t>Almaden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pic>
        <p:nvPicPr>
          <p:cNvPr id="106498" name="Picture 2" descr="http://lazowska.cs.washington.edu/director.jpg"/>
          <p:cNvPicPr>
            <a:picLocks noChangeAspect="1" noChangeArrowheads="1"/>
          </p:cNvPicPr>
          <p:nvPr/>
        </p:nvPicPr>
        <p:blipFill>
          <a:blip r:embed="rId3" cstate="print"/>
          <a:srcRect t="9327" r="27537"/>
          <a:stretch>
            <a:fillRect/>
          </a:stretch>
        </p:blipFill>
        <p:spPr bwMode="auto">
          <a:xfrm>
            <a:off x="2286000" y="95576"/>
            <a:ext cx="3015532" cy="283000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352800" y="2438400"/>
            <a:ext cx="1905001" cy="369332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</a:t>
            </a:r>
            <a:r>
              <a:rPr lang="en-US" dirty="0" err="1" smtClean="0"/>
              <a:t>Guttag</a:t>
            </a:r>
            <a:r>
              <a:rPr lang="en-US" dirty="0" smtClean="0"/>
              <a:t> (MIT)</a:t>
            </a:r>
            <a:endParaRPr lang="en-US" sz="1200" dirty="0"/>
          </a:p>
        </p:txBody>
      </p:sp>
      <p:pic>
        <p:nvPicPr>
          <p:cNvPr id="106500" name="Picture 4" descr="http://www.mdotm.com/images/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613413" y="949187"/>
            <a:ext cx="2531456" cy="109028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 rot="5400000">
            <a:off x="6581459" y="205569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Finished PhD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5400000">
            <a:off x="7198141" y="2146265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Joined </a:t>
            </a:r>
            <a:r>
              <a:rPr lang="en-US" dirty="0" err="1" smtClean="0"/>
              <a:t>UVa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5400000">
            <a:off x="6938361" y="1188430"/>
            <a:ext cx="2860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Someone noticed I hadn’t passed </a:t>
            </a:r>
            <a:r>
              <a:rPr lang="en-US" dirty="0" err="1" smtClean="0"/>
              <a:t>quals</a:t>
            </a:r>
            <a:r>
              <a:rPr lang="en-US" dirty="0" smtClean="0"/>
              <a:t> yet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5400000">
            <a:off x="5667675" y="1822811"/>
            <a:ext cx="186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 for PhD topic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82747" y="5193268"/>
            <a:ext cx="306125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34046" y="5029200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splint.org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06502" name="Picture 6" descr="Nacci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0685" y="5682970"/>
            <a:ext cx="781050" cy="1031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/>
      <p:bldP spid="17" grpId="0"/>
      <p:bldP spid="18" grpId="0"/>
      <p:bldP spid="19" grpId="0"/>
      <p:bldP spid="20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1600200"/>
            <a:ext cx="8839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0945" y="1730504"/>
            <a:ext cx="154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2000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799288" y="1730504"/>
            <a:ext cx="88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2011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2580861"/>
            <a:ext cx="8839200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7001">
                <a:schemeClr val="accent3">
                  <a:lumMod val="60000"/>
                  <a:lumOff val="40000"/>
                </a:schemeClr>
              </a:gs>
              <a:gs pos="32001">
                <a:schemeClr val="accent3">
                  <a:lumMod val="40000"/>
                  <a:lumOff val="60000"/>
                </a:schemeClr>
              </a:gs>
              <a:gs pos="47000">
                <a:schemeClr val="bg1"/>
              </a:gs>
              <a:gs pos="85001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0" scaled="0"/>
            <a:tileRect/>
          </a:gra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Programming Languages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312486" y="5715000"/>
            <a:ext cx="8831514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35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Security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3195935"/>
            <a:ext cx="8839200" cy="461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7001">
                <a:schemeClr val="accent6">
                  <a:lumMod val="60000"/>
                  <a:lumOff val="40000"/>
                </a:schemeClr>
              </a:gs>
              <a:gs pos="32001">
                <a:schemeClr val="accent6">
                  <a:lumMod val="40000"/>
                  <a:lumOff val="60000"/>
                </a:schemeClr>
              </a:gs>
              <a:gs pos="47000">
                <a:schemeClr val="accent6">
                  <a:lumMod val="20000"/>
                  <a:lumOff val="80000"/>
                </a:schemeClr>
              </a:gs>
              <a:gs pos="85001">
                <a:schemeClr val="bg1"/>
              </a:gs>
              <a:gs pos="100000">
                <a:schemeClr val="bg1"/>
              </a:gs>
            </a:gsLst>
            <a:lin ang="0" scaled="0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Software Engineering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1752600" y="3810000"/>
            <a:ext cx="7391400" cy="46166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7001">
                <a:schemeClr val="accent4">
                  <a:lumMod val="60000"/>
                  <a:lumOff val="40000"/>
                </a:schemeClr>
              </a:gs>
              <a:gs pos="32001">
                <a:schemeClr val="accent4">
                  <a:lumMod val="40000"/>
                  <a:lumOff val="60000"/>
                </a:schemeClr>
              </a:gs>
              <a:gs pos="47000">
                <a:schemeClr val="accent4">
                  <a:lumMod val="20000"/>
                  <a:lumOff val="80000"/>
                </a:schemeClr>
              </a:gs>
              <a:gs pos="85001">
                <a:schemeClr val="bg1"/>
              </a:gs>
              <a:gs pos="100000">
                <a:schemeClr val="bg1"/>
              </a:gs>
            </a:gsLst>
            <a:lin ang="0" scaled="0"/>
            <a:tileRect/>
          </a:gra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Networking, Sensor Networks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2223052" y="4471284"/>
            <a:ext cx="6912997" cy="46166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7001">
                <a:schemeClr val="accent5">
                  <a:lumMod val="60000"/>
                  <a:lumOff val="40000"/>
                </a:schemeClr>
              </a:gs>
              <a:gs pos="32001">
                <a:schemeClr val="accent5">
                  <a:lumMod val="40000"/>
                  <a:lumOff val="60000"/>
                </a:schemeClr>
              </a:gs>
              <a:gs pos="47000">
                <a:schemeClr val="accent5">
                  <a:lumMod val="50000"/>
                </a:schemeClr>
              </a:gs>
              <a:gs pos="85001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0" scaled="0"/>
            <a:tileRect/>
          </a:gra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Applied Cryptography</a:t>
            </a:r>
            <a:endParaRPr lang="en-US" sz="2400" dirty="0"/>
          </a:p>
        </p:txBody>
      </p:sp>
      <p:pic>
        <p:nvPicPr>
          <p:cNvPr id="203778" name="Picture 2" descr="Rotun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237" y="284592"/>
            <a:ext cx="1856352" cy="1235434"/>
          </a:xfrm>
          <a:prstGeom prst="rect">
            <a:avLst/>
          </a:prstGeom>
          <a:noFill/>
        </p:spPr>
      </p:pic>
      <p:pic>
        <p:nvPicPr>
          <p:cNvPr id="28" name="Picture 2" descr="Rotun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228600"/>
            <a:ext cx="1856352" cy="1235434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015779" y="5076908"/>
            <a:ext cx="8136172" cy="461665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7001">
                <a:srgbClr val="FFFFCC"/>
              </a:gs>
              <a:gs pos="32001">
                <a:srgbClr val="FFFFCC"/>
              </a:gs>
              <a:gs pos="47000">
                <a:srgbClr val="FFFF00"/>
              </a:gs>
              <a:gs pos="85001">
                <a:srgbClr val="FFFFCC"/>
              </a:gs>
              <a:gs pos="100000">
                <a:srgbClr val="FFFF00"/>
              </a:gs>
            </a:gsLst>
            <a:lin ang="0" scaled="0"/>
            <a:tileRect/>
          </a:gradFill>
          <a:ln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Operating Systems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 Security</a:t>
            </a:r>
          </a:p>
        </p:txBody>
      </p:sp>
      <p:sp>
        <p:nvSpPr>
          <p:cNvPr id="905220" name="Text Box 4"/>
          <p:cNvSpPr txBox="1">
            <a:spLocks noChangeArrowheads="1"/>
          </p:cNvSpPr>
          <p:nvPr/>
        </p:nvSpPr>
        <p:spPr bwMode="auto">
          <a:xfrm>
            <a:off x="2895600" y="1676400"/>
            <a:ext cx="5867400" cy="2123658"/>
          </a:xfrm>
          <a:prstGeom prst="rect">
            <a:avLst/>
          </a:prstGeom>
          <a:noFill/>
          <a:ln w="31750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Study of computing systems in the presence of </a:t>
            </a:r>
            <a:r>
              <a:rPr lang="en-US" sz="4400" i="1" dirty="0"/>
              <a:t>adversaries</a:t>
            </a:r>
          </a:p>
        </p:txBody>
      </p:sp>
      <p:sp>
        <p:nvSpPr>
          <p:cNvPr id="905222" name="Text Box 6"/>
          <p:cNvSpPr txBox="1">
            <a:spLocks noChangeArrowheads="1"/>
          </p:cNvSpPr>
          <p:nvPr/>
        </p:nvSpPr>
        <p:spPr bwMode="auto">
          <a:xfrm>
            <a:off x="3886200" y="4267200"/>
            <a:ext cx="4584700" cy="95410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800" dirty="0"/>
              <a:t>about what happens when people don’t follow the rules</a:t>
            </a:r>
          </a:p>
        </p:txBody>
      </p:sp>
      <p:pic>
        <p:nvPicPr>
          <p:cNvPr id="905224" name="Picture 8" descr="bigstockphoto_Red_And_Blue_1297357"/>
          <p:cNvPicPr>
            <a:picLocks noChangeAspect="1" noChangeArrowheads="1"/>
          </p:cNvPicPr>
          <p:nvPr/>
        </p:nvPicPr>
        <p:blipFill>
          <a:blip r:embed="rId2" cstate="print"/>
          <a:srcRect l="15685" r="50793"/>
          <a:stretch>
            <a:fillRect/>
          </a:stretch>
        </p:blipFill>
        <p:spPr bwMode="auto">
          <a:xfrm>
            <a:off x="488950" y="1208088"/>
            <a:ext cx="2328863" cy="4624387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Security Research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400800"/>
            <a:ext cx="2133600" cy="365125"/>
          </a:xfrm>
        </p:spPr>
        <p:txBody>
          <a:bodyPr/>
          <a:lstStyle/>
          <a:p>
            <a:fld id="{9BCA8C58-D9C0-40F5-BC6B-C481532BD1B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 cstate="print"/>
          <a:srcRect l="1307" r="1605"/>
          <a:stretch>
            <a:fillRect/>
          </a:stretch>
        </p:blipFill>
        <p:spPr bwMode="auto">
          <a:xfrm>
            <a:off x="152400" y="914400"/>
            <a:ext cx="8869281" cy="5135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7869805" y="4999810"/>
            <a:ext cx="12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 PL Group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6096000"/>
            <a:ext cx="572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</a:t>
            </a:r>
            <a:r>
              <a:rPr lang="en-US" i="1" dirty="0" smtClean="0"/>
              <a:t>USENIX Security Symposium</a:t>
            </a:r>
            <a:r>
              <a:rPr lang="en-US" dirty="0" smtClean="0"/>
              <a:t>, San Francisco, August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Active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DHOSA</a:t>
            </a:r>
            <a:r>
              <a:rPr lang="en-US" dirty="0" smtClean="0"/>
              <a:t>: End-to-end Security for Web and Smartphone Applications</a:t>
            </a:r>
          </a:p>
          <a:p>
            <a:pPr>
              <a:buNone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	(MURI with UC Berkeley, Harvard, UIUC, </a:t>
            </a: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Stonybrook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0070C0"/>
                </a:solidFill>
              </a:rPr>
              <a:t>Secure Computation </a:t>
            </a:r>
            <a:r>
              <a:rPr lang="en-US" sz="2800" dirty="0" smtClean="0">
                <a:solidFill>
                  <a:srgbClr val="0070C0"/>
                </a:solidFill>
              </a:rPr>
              <a:t>(www.securecomputation.org)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	(NSF with </a:t>
            </a: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abhi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shelat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UMd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, Indiana)</a:t>
            </a:r>
          </a:p>
          <a:p>
            <a:pPr>
              <a:lnSpc>
                <a:spcPct val="150000"/>
              </a:lnSpc>
              <a:buNone/>
            </a:pPr>
            <a:r>
              <a:rPr lang="en-US" sz="2800" b="1" dirty="0" smtClean="0"/>
              <a:t>Resilient Clouds</a:t>
            </a:r>
            <a:endParaRPr lang="en-US" sz="2800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	(DARPA with JHU, Purdue)</a:t>
            </a:r>
          </a:p>
          <a:p>
            <a:pPr>
              <a:buNone/>
            </a:pP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81600" y="4876800"/>
            <a:ext cx="3489298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 am looking for 1-3 students for each of these, but will only talk about Secure Computation today.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Secure Computation with Garbled Circuits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 t="18045" r="7251"/>
          <a:stretch>
            <a:fillRect/>
          </a:stretch>
        </p:blipFill>
        <p:spPr bwMode="auto">
          <a:xfrm>
            <a:off x="49794" y="1524000"/>
            <a:ext cx="4169120" cy="490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183" y="5943045"/>
            <a:ext cx="4073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 Huang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UVa</a:t>
            </a:r>
            <a:r>
              <a:rPr lang="en-US" sz="2000" dirty="0" smtClean="0"/>
              <a:t> Computer Science PhD Student)</a:t>
            </a:r>
            <a:endParaRPr lang="en-US" sz="2000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6155" y="347463"/>
            <a:ext cx="2289773" cy="304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424153" y="2902803"/>
            <a:ext cx="27198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Jonathan Katz</a:t>
            </a:r>
          </a:p>
          <a:p>
            <a:pPr algn="ctr"/>
            <a:r>
              <a:rPr lang="en-US" sz="2000" dirty="0" smtClean="0"/>
              <a:t>(University of Maryland)</a:t>
            </a:r>
            <a:endParaRPr lang="en-US" sz="2000" dirty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7051" y="3962400"/>
            <a:ext cx="2180312" cy="218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066554" y="5660030"/>
            <a:ext cx="3077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Aaron Mackey</a:t>
            </a:r>
          </a:p>
          <a:p>
            <a:pPr algn="ctr"/>
            <a:r>
              <a:rPr lang="en-US" sz="1600" dirty="0" smtClean="0"/>
              <a:t>(</a:t>
            </a:r>
            <a:r>
              <a:rPr lang="en-US" sz="1600" dirty="0" err="1" smtClean="0"/>
              <a:t>UVa</a:t>
            </a:r>
            <a:r>
              <a:rPr lang="en-US" sz="1600" dirty="0" smtClean="0"/>
              <a:t> Public Health Genomics)</a:t>
            </a:r>
            <a:endParaRPr lang="en-US" sz="1600" dirty="0"/>
          </a:p>
        </p:txBody>
      </p:sp>
      <p:sp>
        <p:nvSpPr>
          <p:cNvPr id="16386" name="AutoShape 2" descr="imap://dee2b@cms.mail.virginia.edu:993/fetch%3EUID%3E/INBOX%3E111895?part=1.2&amp;type=image/png&amp;filename=Petermug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AutoShape 4" descr="imap://dee2b@cms.mail.virginia.edu:993/fetch%3EUID%3E/INBOX%3E111895?part=1.2&amp;type=image/png&amp;filename=Petermug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AutoShape 6" descr="imap://dee2b@cms.mail.virginia.edu:993/fetch%3EUID%3E/INBOX%3E111895?part=1.2&amp;type=image/png&amp;filename=Petermug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2" name="AutoShape 8" descr="imap://dee2b@cms.mail.virginia.edu:993/fetch%3EUID%3E/INBOX%3E111895?part=1.2&amp;type=image/png&amp;filename=Petermug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 descr="Petermugsho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01929" y="2743200"/>
            <a:ext cx="2020749" cy="30183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91000" y="5357336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Chapman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UVa</a:t>
            </a:r>
            <a:r>
              <a:rPr lang="en-US" dirty="0" smtClean="0"/>
              <a:t> BACS 2012)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514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My Life Story!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3534" t="41081" r="35432" b="3756"/>
          <a:stretch>
            <a:fillRect/>
          </a:stretch>
        </p:blipFill>
        <p:spPr bwMode="auto">
          <a:xfrm>
            <a:off x="3329796" y="1328469"/>
            <a:ext cx="2470873" cy="293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“Genetic Dating”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53200" y="3048000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Alice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05000" y="3124200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Bob</a:t>
            </a:r>
            <a:endParaRPr lang="en-US" sz="28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0586" y="3665059"/>
            <a:ext cx="1867080" cy="129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250" y="3581400"/>
            <a:ext cx="1428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267974" y="4710022"/>
            <a:ext cx="2819400" cy="836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Genome Compatibility Protocol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44592" y="5743755"/>
            <a:ext cx="2590800" cy="76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Your offspring will have good immune systems!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470584" y="5715000"/>
            <a:ext cx="2590800" cy="76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Your offspring will have good immune systems!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60408" y="5743755"/>
            <a:ext cx="25908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WARNING!  </a:t>
            </a:r>
          </a:p>
          <a:p>
            <a:pPr algn="ctr"/>
            <a:r>
              <a:rPr lang="en-US" dirty="0" smtClean="0"/>
              <a:t>Don’t Reproduce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86400" y="5715000"/>
            <a:ext cx="25908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WARNING!</a:t>
            </a:r>
          </a:p>
          <a:p>
            <a:pPr algn="ctr"/>
            <a:r>
              <a:rPr lang="en-US" dirty="0" smtClean="0"/>
              <a:t>Don’t Reproduce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545540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7860" y="1709467"/>
            <a:ext cx="2278063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7186" t="37006" r="49151" b="30835"/>
          <a:stretch>
            <a:fillRect/>
          </a:stretch>
        </p:blipFill>
        <p:spPr bwMode="auto">
          <a:xfrm>
            <a:off x="310550" y="3019245"/>
            <a:ext cx="5278433" cy="345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6119" t="24068" r="34988" b="36014"/>
          <a:stretch>
            <a:fillRect/>
          </a:stretch>
        </p:blipFill>
        <p:spPr bwMode="auto">
          <a:xfrm>
            <a:off x="5595667" y="3657939"/>
            <a:ext cx="3160144" cy="246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Genome Sequencing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2493" y="1263238"/>
            <a:ext cx="8368421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1990: Human Genome Project starts, estimate $3B to sequence one genome ($0.50/base)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90810" y="2641709"/>
            <a:ext cx="2858972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2000: Human Genome Project  declared complete, cost ~$300M</a:t>
            </a:r>
            <a:endParaRPr lang="en-US" sz="3200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 b="6497"/>
          <a:stretch>
            <a:fillRect/>
          </a:stretch>
        </p:blipFill>
        <p:spPr bwMode="auto">
          <a:xfrm>
            <a:off x="3438384" y="2411853"/>
            <a:ext cx="5081043" cy="3825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933384" y="6267261"/>
            <a:ext cx="253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Whitehead Institute, MIT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7" name="Chart 6"/>
          <p:cNvGraphicFramePr/>
          <p:nvPr/>
        </p:nvGraphicFramePr>
        <p:xfrm>
          <a:off x="152400" y="152400"/>
          <a:ext cx="8763000" cy="624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11166" y="457200"/>
            <a:ext cx="3327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 to sequence human genome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rot="10800000" flipV="1">
            <a:off x="3412222" y="641866"/>
            <a:ext cx="498944" cy="137362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36899" y="944745"/>
            <a:ext cx="24527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Moore’s Law prediction</a:t>
            </a:r>
          </a:p>
          <a:p>
            <a:pPr algn="ctr"/>
            <a:r>
              <a:rPr lang="en-US" dirty="0" smtClean="0"/>
              <a:t>(halve every 18 months)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 rot="5400000">
            <a:off x="7432269" y="1702608"/>
            <a:ext cx="542524" cy="319461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81000" y="6367046"/>
            <a:ext cx="8342925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 smtClean="0"/>
              <a:t>Data from National Human Genome Research Institute: http://www.genome.gov/sequencingcosts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/>
        </p:nvGraphicFramePr>
        <p:xfrm>
          <a:off x="152398" y="153727"/>
          <a:ext cx="8756212" cy="6256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11166" y="457200"/>
            <a:ext cx="3327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 to sequence human genome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rot="10800000" flipV="1">
            <a:off x="3412222" y="641866"/>
            <a:ext cx="498944" cy="137362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36899" y="944745"/>
            <a:ext cx="24527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Moore’s Law prediction</a:t>
            </a:r>
          </a:p>
          <a:p>
            <a:pPr algn="ctr"/>
            <a:r>
              <a:rPr lang="en-US" dirty="0" smtClean="0"/>
              <a:t>(halve every 18 months)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 rot="5400000">
            <a:off x="7432269" y="1702608"/>
            <a:ext cx="542524" cy="319461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81000" y="6367046"/>
            <a:ext cx="8342925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 smtClean="0"/>
              <a:t>Data from National Human Genome Research Institute: http://www.genome.gov/sequencingcosts</a:t>
            </a:r>
            <a:endParaRPr lang="en-US" sz="16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18548" t="742" r="17217"/>
          <a:stretch>
            <a:fillRect/>
          </a:stretch>
        </p:blipFill>
        <p:spPr bwMode="auto">
          <a:xfrm>
            <a:off x="1814466" y="1575303"/>
            <a:ext cx="3952592" cy="343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934425" y="4964668"/>
            <a:ext cx="37882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Ion torrent Personal Genome Machine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31" y="705255"/>
            <a:ext cx="8915401" cy="335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6338" y="1964602"/>
            <a:ext cx="832918" cy="108641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00050" y="4079393"/>
            <a:ext cx="8305800" cy="24622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  <a:hlinkClick r:id="rId3"/>
              </a:rPr>
              <a:t>Human Genome Sequencing Using Unchained Base Reads on Self-Assembling DNA 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  <a:hlinkClick r:id="rId3"/>
              </a:rPr>
              <a:t>Nanoarrays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. 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Radoje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Drmanac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Andrew B. Sparks, Matthew J. Callow, Aaron L.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Halpern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Norman L. Burns,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Bahram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G.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Kermani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Paolo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Carnevali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Igor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Nazarenko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Geoffrey B.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Nilsen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George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Yeung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Fredrik Dahl, Andres Fernandez, Bryan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Staker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Krishna P. Pant, Jonathan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Baccash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Adam P.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Borcherding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Anushka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Brownley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Ryan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Cedeno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Linsu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Chen, Dan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Chernikoff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Alex Cheung,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Razvan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Chirita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Benjamin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Curson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Jessica C. Ebert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Coleen R. Hacker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Robert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Hartlage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Brian Hauser, Steve Huang, Yuan Jiang,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Vitali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Karpinchyk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Mark Koenig, Calvin Kong, Tom Landers, Catherine Le,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Jia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Liu, Celeste E. McBride, Matt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Morenzoni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Robert E. Morey, Karl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Mutch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Helena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Perazich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Kimberly Perry, Brock A. Peters, Joe Peterson,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Charit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L.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Pethiyagoda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Kaliprasad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Pothuraju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Claudia Richter, Abraham M. Rosenbaum,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Shaunak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Roy, Jay Shafto,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Uladzislau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Sharanhovich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Karen W. Shannon, Conrad G.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Sheppy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Michel Sun, Joseph V.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Thakuria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Anne Tran, Dylan Vu, Alexander Wait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Zaranek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Xiaodi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Wu,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Snezana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Drmanac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Arnold R. Oliphant, William C.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Banyai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Bruce Martin, Dennis G. Ballinger, 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George M. Church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Clifford A. Reid.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 </a:t>
            </a:r>
            <a:r>
              <a:rPr kumimoji="0" lang="en-US" sz="14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Science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January 2010.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949" y="817077"/>
            <a:ext cx="2937263" cy="425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18927" y="188991"/>
            <a:ext cx="1864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Dystopia</a:t>
            </a:r>
            <a:endParaRPr lang="en-US" sz="3600" b="1" dirty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4972" y="38100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864383" y="5649551"/>
            <a:ext cx="229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Personalized Medicine</a:t>
            </a:r>
            <a:endParaRPr lang="en-US" dirty="0"/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2004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124200"/>
            <a:ext cx="3130235" cy="104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4119" y="154995"/>
            <a:ext cx="2117662" cy="278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231 C -0.01145 -0.01179 -0.05121 -0.02128 -0.06493 -0.02128 C -0.15312 -0.02128 -0.24357 0.12885 -0.24357 0.27898 C -0.24357 0.2031 -0.28888 0.12885 -0.33159 0.12885 C -0.37691 0.12885 -0.41961 0.20449 -0.41961 0.27898 C -0.41961 0.2415 -0.44236 0.2031 -0.46493 0.2031 C -0.4875 0.2031 -0.51024 0.24058 -0.51024 0.27898 C -0.51024 0.25978 -0.52152 0.2415 -0.53281 0.2415 C -0.54409 0.2415 -0.55538 0.2607 -0.55538 0.27898 C -0.55538 0.26926 -0.56128 0.25978 -0.56666 0.25978 C -0.56961 0.25978 -0.57812 0.26926 -0.57812 0.27898 C -0.57812 0.27412 -0.58107 0.26926 -0.58402 0.26926 C -0.58402 0.2681 -0.58993 0.27412 -0.58993 0.27898 C -0.58993 0.27666 -0.58993 0.27412 -0.59288 0.27412 C -0.59288 0.27527 -0.59583 0.27643 -0.59583 0.27898 C -0.59583 0.27759 -0.59583 0.27666 -0.59583 0.27527 C -0.59878 0.27527 -0.59878 0.27666 -0.59878 0.27759 C -0.60173 0.27759 -0.60173 0.27643 -0.60173 0.27527 C -0.60451 0.27527 -0.60451 0.27666 -0.60451 0.27759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Secure Two-Party 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3534" t="41081" r="35432" b="3756"/>
          <a:stretch>
            <a:fillRect/>
          </a:stretch>
        </p:blipFill>
        <p:spPr bwMode="auto">
          <a:xfrm>
            <a:off x="3329796" y="1328469"/>
            <a:ext cx="2470873" cy="293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53200" y="3048000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Alice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3124200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Bob</a:t>
            </a:r>
            <a:endParaRPr lang="en-US" sz="2800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0586" y="3665059"/>
            <a:ext cx="1867080" cy="129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250" y="3581400"/>
            <a:ext cx="1428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14709" y="2297502"/>
            <a:ext cx="2773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Bob’s Genome: ACTG…</a:t>
            </a:r>
          </a:p>
          <a:p>
            <a:r>
              <a:rPr lang="en-US" dirty="0" smtClean="0"/>
              <a:t>Markers (~1000): [0,1, …, 0]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93225" y="2317943"/>
            <a:ext cx="282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Alice’s Genome: ACTG…</a:t>
            </a:r>
          </a:p>
          <a:p>
            <a:r>
              <a:rPr lang="en-US" dirty="0" smtClean="0"/>
              <a:t>Markers (~1000): [0, 0, …, 1]</a:t>
            </a:r>
            <a:endParaRPr lang="en-US" dirty="0"/>
          </a:p>
        </p:txBody>
      </p: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301399" y="4650633"/>
            <a:ext cx="3095102" cy="609600"/>
          </a:xfrm>
          <a:prstGeom prst="rect">
            <a:avLst/>
          </a:prstGeom>
          <a:noFill/>
          <a:ln/>
          <a:effectLst/>
        </p:spPr>
      </p:pic>
      <p:sp>
        <p:nvSpPr>
          <p:cNvPr id="20" name="TextBox 19"/>
          <p:cNvSpPr txBox="1"/>
          <p:nvPr/>
        </p:nvSpPr>
        <p:spPr>
          <a:xfrm>
            <a:off x="395654" y="5418992"/>
            <a:ext cx="829114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Can Alice and Bob compute a function of their private data, without exposing anything about their data besides the result?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Secure Function Evaluation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4768" y="1462026"/>
            <a:ext cx="3168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Alice (circuit generator)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15817" y="1519535"/>
            <a:ext cx="3018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Bob (circuit evaluator)</a:t>
            </a:r>
            <a:endParaRPr lang="en-US" sz="2400" b="1" dirty="0"/>
          </a:p>
        </p:txBody>
      </p:sp>
      <p:pic>
        <p:nvPicPr>
          <p:cNvPr id="16" name="Picture 1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92020" y="2362200"/>
            <a:ext cx="1962374" cy="300518"/>
          </a:xfrm>
          <a:prstGeom prst="rect">
            <a:avLst/>
          </a:prstGeom>
          <a:noFill/>
          <a:ln/>
          <a:effectLst/>
        </p:spPr>
      </p:pic>
      <p:pic>
        <p:nvPicPr>
          <p:cNvPr id="18" name="Picture 1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6126020" y="2362200"/>
            <a:ext cx="1962377" cy="322677"/>
          </a:xfrm>
          <a:prstGeom prst="rect">
            <a:avLst/>
          </a:prstGeom>
          <a:noFill/>
          <a:ln/>
          <a:effectLst/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971796" y="4495800"/>
            <a:ext cx="3077315" cy="1143002"/>
          </a:xfrm>
          <a:prstGeom prst="rect">
            <a:avLst/>
          </a:prstGeom>
          <a:noFill/>
          <a:ln/>
          <a:effectLst/>
        </p:spPr>
      </p:pic>
      <p:sp>
        <p:nvSpPr>
          <p:cNvPr id="12" name="Rectangle 11"/>
          <p:cNvSpPr/>
          <p:nvPr/>
        </p:nvSpPr>
        <p:spPr>
          <a:xfrm>
            <a:off x="2143665" y="2861094"/>
            <a:ext cx="4419600" cy="13716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Garbled Circuit Protocol</a:t>
            </a:r>
            <a:endParaRPr lang="en-US" sz="3200" dirty="0"/>
          </a:p>
        </p:txBody>
      </p:sp>
      <p:pic>
        <p:nvPicPr>
          <p:cNvPr id="14" name="Picture 13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3665658" y="1991263"/>
            <a:ext cx="1632629" cy="734683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6100313" y="6166449"/>
            <a:ext cx="2678490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Andrew Yao, 1982/1986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Yao’s Garbled Circuits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447800"/>
          <a:ext cx="60960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1981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Inputs</a:t>
                      </a:r>
                      <a:endParaRPr lang="en-US" sz="2000" b="1" i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i="1" dirty="0">
                        <a:latin typeface="Palatino Linotype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Output</a:t>
                      </a:r>
                      <a:endParaRPr lang="en-US" b="1" i="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a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b</a:t>
                      </a:r>
                      <a:endParaRPr lang="en-US" sz="2400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x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999506" y="3126534"/>
            <a:ext cx="3156" cy="4436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3400" y="3115270"/>
            <a:ext cx="0" cy="304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3505200"/>
            <a:ext cx="2276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3, 1971</a:t>
            </a:r>
          </a:p>
          <a:p>
            <a:r>
              <a:rPr lang="en-US" dirty="0" smtClean="0"/>
              <a:t>(Shaker Heights, Ohio)</a:t>
            </a:r>
          </a:p>
          <a:p>
            <a:endParaRPr lang="en-US" dirty="0"/>
          </a:p>
        </p:txBody>
      </p:sp>
      <p:pic>
        <p:nvPicPr>
          <p:cNvPr id="1028" name="Picture 4" descr="http://www.cs.virginia.edu/~evans/pictures/oldfamily/box-10-Mar-71-summer/normalize-36-gma-dave.jpg"/>
          <p:cNvPicPr>
            <a:picLocks noChangeAspect="1" noChangeArrowheads="1"/>
          </p:cNvPicPr>
          <p:nvPr/>
        </p:nvPicPr>
        <p:blipFill>
          <a:blip r:embed="rId2" cstate="print"/>
          <a:srcRect l="31579" t="38596"/>
          <a:stretch>
            <a:fillRect/>
          </a:stretch>
        </p:blipFill>
        <p:spPr bwMode="auto">
          <a:xfrm>
            <a:off x="228600" y="152400"/>
            <a:ext cx="2981915" cy="2007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3" name="Straight Connector 12"/>
          <p:cNvCxnSpPr/>
          <p:nvPr/>
        </p:nvCxnSpPr>
        <p:spPr>
          <a:xfrm>
            <a:off x="685800" y="2133600"/>
            <a:ext cx="0" cy="533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85800" y="2057400"/>
            <a:ext cx="190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Later in May 1971</a:t>
            </a:r>
          </a:p>
          <a:p>
            <a:r>
              <a:rPr lang="en-US" dirty="0" smtClean="0"/>
              <a:t>(Michigan)</a:t>
            </a:r>
            <a:endParaRPr lang="en-US" dirty="0"/>
          </a:p>
        </p:txBody>
      </p:sp>
      <p:pic>
        <p:nvPicPr>
          <p:cNvPr id="69634" name="Picture 2" descr="http://www.cs.virginia.edu/~evans/pictures/oldfamily/box-19-1975-WindyAcres/normalize-28onsheriff's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5519"/>
            <a:ext cx="3417736" cy="2316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8" name="Straight Connector 17"/>
          <p:cNvCxnSpPr/>
          <p:nvPr/>
        </p:nvCxnSpPr>
        <p:spPr>
          <a:xfrm flipH="1">
            <a:off x="4764156" y="2237313"/>
            <a:ext cx="3156" cy="4436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854844" y="3077536"/>
            <a:ext cx="3156" cy="4436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57200" y="2658070"/>
            <a:ext cx="8077200" cy="457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19587" t="7860" r="24028" b="29297"/>
          <a:stretch>
            <a:fillRect/>
          </a:stretch>
        </p:blipFill>
        <p:spPr bwMode="auto">
          <a:xfrm>
            <a:off x="1447800" y="1371600"/>
            <a:ext cx="678983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1"/>
          <p:cNvPicPr>
            <a:picLocks noChangeAspect="1" noChangeArrowheads="1"/>
          </p:cNvPicPr>
          <p:nvPr/>
        </p:nvPicPr>
        <p:blipFill>
          <a:blip r:embed="rId5" cstate="print"/>
          <a:srcRect l="16238" r="9416"/>
          <a:stretch>
            <a:fillRect/>
          </a:stretch>
        </p:blipFill>
        <p:spPr bwMode="auto">
          <a:xfrm>
            <a:off x="2541767" y="3516465"/>
            <a:ext cx="2928888" cy="2955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9636" name="Picture 4" descr="http://www.cs.virginia.edu/~evans/pictures/oldfamily/box-16-1974-spring/normalize-26-dave-as-robin-icecre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2533" y="3523925"/>
            <a:ext cx="2310935" cy="295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1999E-6 L -0.28784 0.244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" y="1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with Garbled Tables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447800"/>
          <a:ext cx="60960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1981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Inputs</a:t>
                      </a:r>
                      <a:endParaRPr lang="en-US" sz="2000" b="1" i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i="1" dirty="0">
                        <a:latin typeface="Palatino Linotype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Output</a:t>
                      </a:r>
                      <a:endParaRPr lang="en-US" b="1" i="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a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b</a:t>
                      </a:r>
                      <a:endParaRPr lang="en-US" sz="2400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x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,b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,b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,b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dirty="0" smtClean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,b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3429000" y="4974567"/>
            <a:ext cx="2133600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</a:t>
            </a:r>
            <a:endParaRPr lang="en-US" sz="3200" b="1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3688514" y="4792696"/>
            <a:ext cx="313424" cy="1006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21697" y="4343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a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smtClean="0"/>
              <a:t>or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a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 smtClean="0"/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4949409" y="4840140"/>
            <a:ext cx="281793" cy="431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</p:cNvCxnSpPr>
          <p:nvPr/>
        </p:nvCxnSpPr>
        <p:spPr>
          <a:xfrm rot="5400000">
            <a:off x="4339806" y="6037773"/>
            <a:ext cx="304800" cy="718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75819" y="434340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b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smtClean="0"/>
              <a:t>or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b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033318" y="624840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smtClean="0"/>
              <a:t>or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42795" y="4588598"/>
            <a:ext cx="2254313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Palatino Linotype" pitchFamily="18" charset="0"/>
              </a:rPr>
              <a:t>a</a:t>
            </a:r>
            <a:r>
              <a:rPr lang="en-US" baseline="-25000" dirty="0" err="1" smtClean="0">
                <a:latin typeface="Palatino Linotype" pitchFamily="18" charset="0"/>
              </a:rPr>
              <a:t>i</a:t>
            </a:r>
            <a:r>
              <a:rPr lang="en-US" i="1" dirty="0" smtClean="0">
                <a:latin typeface="Palatino Linotype" pitchFamily="18" charset="0"/>
              </a:rPr>
              <a:t>,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b</a:t>
            </a:r>
            <a:r>
              <a:rPr lang="en-US" baseline="-25000" dirty="0" smtClean="0">
                <a:latin typeface="Palatino Linotype" pitchFamily="18" charset="0"/>
              </a:rPr>
              <a:t>i</a:t>
            </a:r>
            <a:r>
              <a:rPr lang="en-US" i="1" dirty="0" smtClean="0">
                <a:latin typeface="Palatino Linotype" pitchFamily="18" charset="0"/>
              </a:rPr>
              <a:t>,</a:t>
            </a:r>
            <a:r>
              <a:rPr lang="en-US" baseline="-25000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baseline="-25000" dirty="0" smtClean="0">
                <a:latin typeface="Palatino Linotype" pitchFamily="18" charset="0"/>
              </a:rPr>
              <a:t>i </a:t>
            </a:r>
            <a:r>
              <a:rPr lang="en-US" dirty="0" smtClean="0"/>
              <a:t>are </a:t>
            </a:r>
            <a:r>
              <a:rPr lang="en-US" b="1" dirty="0" smtClean="0"/>
              <a:t>random</a:t>
            </a:r>
            <a:r>
              <a:rPr lang="en-US" dirty="0" smtClean="0"/>
              <a:t> values, chosen by the </a:t>
            </a:r>
            <a:r>
              <a:rPr lang="en-US" b="1" dirty="0" smtClean="0"/>
              <a:t>circuit generator</a:t>
            </a:r>
            <a:r>
              <a:rPr lang="en-US" dirty="0" smtClean="0"/>
              <a:t> but </a:t>
            </a:r>
            <a:r>
              <a:rPr lang="en-US" b="1" dirty="0" smtClean="0"/>
              <a:t>meaningless</a:t>
            </a:r>
            <a:r>
              <a:rPr lang="en-US" dirty="0" smtClean="0"/>
              <a:t> to the </a:t>
            </a:r>
            <a:r>
              <a:rPr lang="en-US" b="1" dirty="0" smtClean="0"/>
              <a:t>circuit evaluator</a:t>
            </a:r>
            <a:r>
              <a:rPr lang="en-US" dirty="0" smtClean="0"/>
              <a:t>.</a:t>
            </a:r>
            <a:endParaRPr lang="en-US" baseline="-25000" dirty="0" smtClean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7216117" y="2776799"/>
            <a:ext cx="2411735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Bob can only decrypt </a:t>
            </a:r>
            <a:r>
              <a:rPr lang="en-US" sz="2000" b="1" dirty="0" smtClean="0"/>
              <a:t>one</a:t>
            </a:r>
            <a:r>
              <a:rPr lang="en-US" sz="2000" dirty="0" smtClean="0"/>
              <a:t> of these!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7696200" y="2362200"/>
            <a:ext cx="228600" cy="1752600"/>
          </a:xfrm>
          <a:prstGeom prst="rightBrace">
            <a:avLst>
              <a:gd name="adj1" fmla="val 8358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6553200" y="4419600"/>
          <a:ext cx="2263366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3366"/>
              </a:tblGrid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Garbled And Gate</a:t>
                      </a:r>
                      <a:endParaRPr lang="en-US" b="1" i="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Right Arrow 19"/>
          <p:cNvSpPr/>
          <p:nvPr/>
        </p:nvSpPr>
        <p:spPr>
          <a:xfrm rot="2555712">
            <a:off x="5588951" y="4283363"/>
            <a:ext cx="960923" cy="609600"/>
          </a:xfrm>
          <a:prstGeom prst="rightArrow">
            <a:avLst>
              <a:gd name="adj1" fmla="val 34769"/>
              <a:gd name="adj2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>
            <a:off x="2039193" y="3600956"/>
            <a:ext cx="4209207" cy="361444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276537" y="2181884"/>
          <a:ext cx="1692999" cy="21004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92999"/>
              </a:tblGrid>
              <a:tr h="3740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And Gate</a:t>
                      </a:r>
                      <a:endParaRPr lang="en-US" sz="1600" b="1" i="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Garbled Circuit Protocol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8779" y="1326904"/>
            <a:ext cx="3168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Alice (circuit generator)</a:t>
            </a:r>
            <a:endParaRPr lang="en-US" sz="2400" b="1" dirty="0"/>
          </a:p>
        </p:txBody>
      </p:sp>
      <p:pic>
        <p:nvPicPr>
          <p:cNvPr id="15" name="Picture 1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22419" y="1806833"/>
            <a:ext cx="4916304" cy="300517"/>
          </a:xfrm>
          <a:prstGeom prst="rect">
            <a:avLst/>
          </a:prstGeom>
          <a:noFill/>
          <a:ln/>
          <a:effectLst/>
        </p:spPr>
      </p:pic>
      <p:sp>
        <p:nvSpPr>
          <p:cNvPr id="16" name="TextBox 15"/>
          <p:cNvSpPr txBox="1"/>
          <p:nvPr/>
        </p:nvSpPr>
        <p:spPr>
          <a:xfrm>
            <a:off x="425942" y="4441102"/>
            <a:ext cx="2282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Sends </a:t>
            </a:r>
            <a:r>
              <a:rPr lang="en-US" sz="2000" i="1" dirty="0" err="1" smtClean="0">
                <a:latin typeface="Palatino Linotype" pitchFamily="18" charset="0"/>
              </a:rPr>
              <a:t>a</a:t>
            </a:r>
            <a:r>
              <a:rPr lang="en-US" sz="2000" i="1" baseline="-25000" dirty="0" err="1" smtClean="0">
                <a:latin typeface="Palatino Linotype" pitchFamily="18" charset="0"/>
              </a:rPr>
              <a:t>i</a:t>
            </a:r>
            <a:r>
              <a:rPr lang="en-US" sz="2000" dirty="0" smtClean="0"/>
              <a:t> to Bob based on her input value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397078" y="1413743"/>
            <a:ext cx="3018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Bob (circuit evaluator)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335597" y="5887577"/>
            <a:ext cx="5015476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How does the Bob learn his own input wires?</a:t>
            </a:r>
            <a:endParaRPr lang="en-US" sz="20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249586" y="4775650"/>
            <a:ext cx="4075014" cy="4059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239959" y="4440470"/>
            <a:ext cx="231273" cy="20773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65672E-7 L 0.60121 0.07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" y="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9827E-7 L 0.53403 0.0596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" y="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Primitive: </a:t>
            </a:r>
            <a:r>
              <a:rPr lang="en-US" b="1" dirty="0" smtClean="0"/>
              <a:t>Oblivious Transfer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29905" y="1447800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Alice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00954" y="1505309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Bob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133599" y="2514600"/>
            <a:ext cx="4267201" cy="13816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Oblivious Transfer Protocol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0" y="4876800"/>
            <a:ext cx="7121245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Oblivious:</a:t>
            </a:r>
            <a:r>
              <a:rPr lang="en-US" sz="2400" dirty="0" smtClean="0"/>
              <a:t>  Alice doesn’t learn which secret Bob obtains</a:t>
            </a:r>
          </a:p>
          <a:p>
            <a:r>
              <a:rPr lang="en-US" sz="2400" b="1" dirty="0" smtClean="0"/>
              <a:t>Transfer:</a:t>
            </a:r>
            <a:r>
              <a:rPr lang="en-US" sz="2400" dirty="0" smtClean="0"/>
              <a:t>    Bob learns one of Alice’s secrets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1708842" y="6317055"/>
            <a:ext cx="712592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Rabin, 1981; Even, </a:t>
            </a:r>
            <a:r>
              <a:rPr lang="en-US" dirty="0" err="1" smtClean="0"/>
              <a:t>Goldreich</a:t>
            </a:r>
            <a:r>
              <a:rPr lang="en-US" dirty="0" smtClean="0"/>
              <a:t>, and Lempel, 1985; many subsequent papers</a:t>
            </a:r>
            <a:endParaRPr lang="en-US" dirty="0"/>
          </a:p>
        </p:txBody>
      </p:sp>
      <p:pic>
        <p:nvPicPr>
          <p:cNvPr id="15" name="Picture 1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010400" y="2057400"/>
            <a:ext cx="1823840" cy="30051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45424" y="2133600"/>
            <a:ext cx="1478009" cy="277039"/>
          </a:xfrm>
          <a:prstGeom prst="rect">
            <a:avLst/>
          </a:prstGeom>
          <a:noFill/>
          <a:ln/>
          <a:effectLst/>
        </p:spPr>
      </p:pic>
      <p:cxnSp>
        <p:nvCxnSpPr>
          <p:cNvPr id="18" name="Straight Arrow Connector 17"/>
          <p:cNvCxnSpPr/>
          <p:nvPr/>
        </p:nvCxnSpPr>
        <p:spPr>
          <a:xfrm>
            <a:off x="1676400" y="2514600"/>
            <a:ext cx="421257" cy="12077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6477000" y="2438400"/>
            <a:ext cx="914402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6008023" y="4267200"/>
            <a:ext cx="1893568" cy="300588"/>
          </a:xfrm>
          <a:prstGeom prst="rect">
            <a:avLst/>
          </a:prstGeom>
          <a:noFill/>
          <a:ln/>
          <a:effectLst/>
        </p:spPr>
      </p:pic>
      <p:pic>
        <p:nvPicPr>
          <p:cNvPr id="26" name="Picture 25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037804" y="4086478"/>
            <a:ext cx="1893568" cy="30058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Chaining Garbled Circuits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371600" y="2048626"/>
            <a:ext cx="2133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</a:t>
            </a:r>
            <a:endParaRPr lang="en-US" sz="3200" b="1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1631114" y="1866755"/>
            <a:ext cx="313424" cy="10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27518" y="141745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a</a:t>
            </a:r>
            <a:r>
              <a:rPr lang="en-US" dirty="0" smtClean="0">
                <a:latin typeface="Palatino Linotype" pitchFamily="18" charset="0"/>
              </a:rPr>
              <a:t>0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144765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Palatino Linotype" pitchFamily="18" charset="0"/>
              </a:rPr>
              <a:t>b</a:t>
            </a:r>
            <a:r>
              <a:rPr lang="en-US" b="1" dirty="0" smtClean="0">
                <a:solidFill>
                  <a:srgbClr val="7030A0"/>
                </a:solidFill>
                <a:latin typeface="Palatino Linotype" pitchFamily="18" charset="0"/>
              </a:rPr>
              <a:t>0</a:t>
            </a:r>
            <a:endParaRPr lang="en-US" b="1" baseline="-25000" dirty="0">
              <a:solidFill>
                <a:srgbClr val="7030A0"/>
              </a:solidFill>
              <a:latin typeface="Palatino Linotype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2892009" y="1914199"/>
            <a:ext cx="281793" cy="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80102" y="29718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0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6200" y="2030101"/>
            <a:ext cx="2133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</a:t>
            </a:r>
            <a:endParaRPr lang="en-US" sz="3200" b="1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4145714" y="1848230"/>
            <a:ext cx="313424" cy="10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42118" y="139893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a1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2912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Palatino Linotype" pitchFamily="18" charset="0"/>
              </a:rPr>
              <a:t>b</a:t>
            </a:r>
            <a:r>
              <a:rPr lang="en-US" b="1" dirty="0" smtClean="0">
                <a:solidFill>
                  <a:srgbClr val="7030A0"/>
                </a:solidFill>
                <a:latin typeface="Palatino Linotype" pitchFamily="18" charset="0"/>
              </a:rPr>
              <a:t>1</a:t>
            </a:r>
            <a:endParaRPr lang="en-US" b="1" baseline="-25000" dirty="0">
              <a:solidFill>
                <a:srgbClr val="7030A0"/>
              </a:solidFill>
              <a:latin typeface="Palatino Linotype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406609" y="1895674"/>
            <a:ext cx="281793" cy="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95800" y="294145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1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43200" y="3725026"/>
            <a:ext cx="2133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OR</a:t>
            </a:r>
            <a:endParaRPr lang="en-US" sz="3200" b="1" dirty="0"/>
          </a:p>
        </p:txBody>
      </p:sp>
      <p:cxnSp>
        <p:nvCxnSpPr>
          <p:cNvPr id="24" name="Straight Arrow Connector 23"/>
          <p:cNvCxnSpPr>
            <a:stCxn id="19" idx="2"/>
          </p:cNvCxnSpPr>
          <p:nvPr/>
        </p:nvCxnSpPr>
        <p:spPr>
          <a:xfrm rot="5400000">
            <a:off x="3654006" y="4788232"/>
            <a:ext cx="304800" cy="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904891" y="472425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baseline="-25000" dirty="0" smtClean="0">
                <a:latin typeface="Palatino Linotype" pitchFamily="18" charset="0"/>
              </a:rPr>
              <a:t>2</a:t>
            </a:r>
            <a:endParaRPr lang="en-US" baseline="-25000" dirty="0">
              <a:latin typeface="Palatino Linotype" pitchFamily="18" charset="0"/>
            </a:endParaRPr>
          </a:p>
        </p:txBody>
      </p:sp>
      <p:cxnSp>
        <p:nvCxnSpPr>
          <p:cNvPr id="27" name="Elbow Connector 26"/>
          <p:cNvCxnSpPr>
            <a:stCxn id="12" idx="2"/>
          </p:cNvCxnSpPr>
          <p:nvPr/>
        </p:nvCxnSpPr>
        <p:spPr>
          <a:xfrm rot="5400000">
            <a:off x="4230621" y="2981080"/>
            <a:ext cx="758958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5" idx="2"/>
            <a:endCxn id="19" idx="0"/>
          </p:cNvCxnSpPr>
          <p:nvPr/>
        </p:nvCxnSpPr>
        <p:spPr>
          <a:xfrm rot="16200000" flipH="1">
            <a:off x="2743200" y="2658226"/>
            <a:ext cx="762000" cy="13716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209568" y="1143000"/>
          <a:ext cx="1982710" cy="21004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82710"/>
              </a:tblGrid>
              <a:tr h="3740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And Gate 1</a:t>
                      </a:r>
                      <a:endParaRPr lang="en-US" sz="1600" b="1" i="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379490" y="3157395"/>
          <a:ext cx="1982710" cy="21004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82710"/>
              </a:tblGrid>
              <a:tr h="3740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Or Gate 2</a:t>
                      </a:r>
                      <a:endParaRPr lang="en-US" sz="1600" b="1" i="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596836" y="5009290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…</a:t>
            </a:r>
            <a:endParaRPr lang="en-US" sz="2800" b="1" dirty="0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31966" y="5562599"/>
            <a:ext cx="8382000" cy="616889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We can do </a:t>
            </a:r>
            <a:r>
              <a:rPr lang="en-US" b="1" i="1" dirty="0" smtClean="0"/>
              <a:t>any</a:t>
            </a:r>
            <a:r>
              <a:rPr lang="en-US" dirty="0" smtClean="0"/>
              <a:t> computation privately this way!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Computing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534" y="1514103"/>
            <a:ext cx="3821099" cy="150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651205" y="1352449"/>
          <a:ext cx="1982710" cy="172636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982710"/>
              </a:tblGrid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73712" y="3257535"/>
          <a:ext cx="8501932" cy="2855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488"/>
                <a:gridCol w="4608444"/>
              </a:tblGrid>
              <a:tr h="41676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Digital Electronic</a:t>
                      </a:r>
                      <a:r>
                        <a:rPr lang="en-US" baseline="0" dirty="0" smtClean="0"/>
                        <a:t> Circuits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Garbled Circuits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416764">
                <a:tc>
                  <a:txBody>
                    <a:bodyPr/>
                    <a:lstStyle/>
                    <a:p>
                      <a:r>
                        <a:rPr lang="en-US" dirty="0" smtClean="0"/>
                        <a:t>Operate on </a:t>
                      </a:r>
                      <a:r>
                        <a:rPr lang="en-US" b="1" dirty="0" smtClean="0"/>
                        <a:t>known</a:t>
                      </a:r>
                      <a:r>
                        <a:rPr lang="en-US" b="1" baseline="0" dirty="0" smtClean="0"/>
                        <a:t> data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Operate on </a:t>
                      </a:r>
                      <a:r>
                        <a:rPr lang="en-US" b="1" dirty="0" smtClean="0"/>
                        <a:t>encrypted wire labels</a:t>
                      </a:r>
                      <a:endParaRPr lang="en-US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27638">
                <a:tc>
                  <a:txBody>
                    <a:bodyPr/>
                    <a:lstStyle/>
                    <a:p>
                      <a:r>
                        <a:rPr lang="en-US" dirty="0" smtClean="0"/>
                        <a:t>One-bit</a:t>
                      </a:r>
                      <a:r>
                        <a:rPr lang="en-US" baseline="0" dirty="0" smtClean="0"/>
                        <a:t> logical operation requires moving a few electrons a few nanometers </a:t>
                      </a:r>
                    </a:p>
                    <a:p>
                      <a:r>
                        <a:rPr lang="en-US" baseline="0" dirty="0" smtClean="0"/>
                        <a:t>(hundreds of Billions per second)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One-bit</a:t>
                      </a:r>
                      <a:r>
                        <a:rPr lang="en-US" baseline="0" dirty="0" smtClean="0"/>
                        <a:t> logical operation requires performing (up to) 4 encryption operations</a:t>
                      </a:r>
                    </a:p>
                    <a:p>
                      <a:r>
                        <a:rPr lang="en-US" baseline="0" dirty="0" smtClean="0"/>
                        <a:t>(~100,000 gates per second)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16764">
                <a:tc>
                  <a:txBody>
                    <a:bodyPr/>
                    <a:lstStyle/>
                    <a:p>
                      <a:r>
                        <a:rPr lang="en-US" dirty="0" smtClean="0"/>
                        <a:t>Reuse is great!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Reuse is not allowed!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16764">
                <a:tc>
                  <a:txBody>
                    <a:bodyPr/>
                    <a:lstStyle/>
                    <a:p>
                      <a:r>
                        <a:rPr lang="en-US" dirty="0" smtClean="0"/>
                        <a:t>All basic operations have similar 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 logical operations “free” (XOR, NOT)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ent-Up Arrow 15"/>
          <p:cNvSpPr/>
          <p:nvPr/>
        </p:nvSpPr>
        <p:spPr>
          <a:xfrm rot="10800000">
            <a:off x="2895600" y="3657600"/>
            <a:ext cx="1341438" cy="609600"/>
          </a:xfrm>
          <a:prstGeom prst="bentUpArrow">
            <a:avLst>
              <a:gd name="adj1" fmla="val 25751"/>
              <a:gd name="adj2" fmla="val 27903"/>
              <a:gd name="adj3" fmla="val 24430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Fairplay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DCB28-AA8F-457A-B8CE-7DB3D63A5C05}" type="slidenum">
              <a:rPr lang="en-US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5638800"/>
            <a:ext cx="2886075" cy="9239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Dahlia</a:t>
            </a:r>
            <a:r>
              <a:rPr lang="fi-FI" dirty="0"/>
              <a:t> Malkhi, Noam Nisan, Benny Pinkas and Yaron Sella [USENIX Security 2004]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22770" y="1237659"/>
            <a:ext cx="2587950" cy="19627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914400" y="3352800"/>
            <a:ext cx="1508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SFDL Program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48200" y="1371600"/>
            <a:ext cx="1735138" cy="1143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SFDL Compiler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65638" y="3352800"/>
            <a:ext cx="2133600" cy="8302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Circuit</a:t>
            </a:r>
            <a:r>
              <a:rPr lang="en-US" sz="2400" dirty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(SHDL)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5334000" y="2590800"/>
            <a:ext cx="381000" cy="6858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706" name="TextBox 12"/>
          <p:cNvSpPr txBox="1">
            <a:spLocks noChangeArrowheads="1"/>
          </p:cNvSpPr>
          <p:nvPr/>
        </p:nvSpPr>
        <p:spPr bwMode="auto">
          <a:xfrm>
            <a:off x="1828800" y="3819525"/>
            <a:ext cx="911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Calibri" pitchFamily="34" charset="0"/>
              </a:rPr>
              <a:t>Alice</a:t>
            </a:r>
          </a:p>
        </p:txBody>
      </p:sp>
      <p:sp>
        <p:nvSpPr>
          <p:cNvPr id="29707" name="TextBox 13"/>
          <p:cNvSpPr txBox="1">
            <a:spLocks noChangeArrowheads="1"/>
          </p:cNvSpPr>
          <p:nvPr/>
        </p:nvSpPr>
        <p:spPr bwMode="auto">
          <a:xfrm>
            <a:off x="8229600" y="3733800"/>
            <a:ext cx="771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Calibri" pitchFamily="34" charset="0"/>
              </a:rPr>
              <a:t>Bob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86000" y="4419600"/>
            <a:ext cx="1676400" cy="990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Garbled Tables Generator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86600" y="5334000"/>
            <a:ext cx="1676400" cy="990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Garbled Tables Evaluator</a:t>
            </a:r>
          </a:p>
        </p:txBody>
      </p:sp>
      <p:sp>
        <p:nvSpPr>
          <p:cNvPr id="19" name="Bent-Up Arrow 18"/>
          <p:cNvSpPr/>
          <p:nvPr/>
        </p:nvSpPr>
        <p:spPr>
          <a:xfrm flipV="1">
            <a:off x="6781800" y="3581400"/>
            <a:ext cx="1371600" cy="1676400"/>
          </a:xfrm>
          <a:prstGeom prst="bentUpArrow">
            <a:avLst>
              <a:gd name="adj1" fmla="val 11793"/>
              <a:gd name="adj2" fmla="val 17361"/>
              <a:gd name="adj3" fmla="val 2209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3200400" y="1828800"/>
            <a:ext cx="1371600" cy="1524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921303">
            <a:off x="4122738" y="4694238"/>
            <a:ext cx="2867025" cy="1598612"/>
          </a:xfrm>
          <a:prstGeom prst="rightArrow">
            <a:avLst>
              <a:gd name="adj1" fmla="val 51485"/>
              <a:gd name="adj2" fmla="val 54453"/>
            </a:avLst>
          </a:prstGeom>
          <a:gradFill flip="none" rotWithShape="1">
            <a:gsLst>
              <a:gs pos="12000">
                <a:schemeClr val="tx2"/>
              </a:gs>
              <a:gs pos="88000">
                <a:schemeClr val="accent2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914512">
            <a:off x="4140200" y="5184775"/>
            <a:ext cx="2773363" cy="5842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Garbled Tables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Problems?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980DD-87FA-422F-AB64-FA190EC670B1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19200" y="1371600"/>
            <a:ext cx="6464300" cy="20240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An alternative approach … would have been to apply Yao’s generic secure two-party protocol…. This would have required expressing the algorithm as a circuit … and then sending and computing that circuit.… </a:t>
            </a:r>
            <a:r>
              <a:rPr lang="en-US" b="1" dirty="0">
                <a:solidFill>
                  <a:srgbClr val="000000"/>
                </a:solidFill>
              </a:rPr>
              <a:t>[We] believe that the performance of our protocols is significantly better than that of applying generic protocols.</a:t>
            </a:r>
          </a:p>
          <a:p>
            <a:pPr algn="r"/>
            <a:r>
              <a:rPr lang="en-US" dirty="0">
                <a:solidFill>
                  <a:srgbClr val="000000"/>
                </a:solidFill>
              </a:rPr>
              <a:t>Margarita </a:t>
            </a:r>
            <a:r>
              <a:rPr lang="en-US" dirty="0" err="1">
                <a:solidFill>
                  <a:srgbClr val="000000"/>
                </a:solidFill>
              </a:rPr>
              <a:t>Osadchy</a:t>
            </a:r>
            <a:r>
              <a:rPr lang="en-US" dirty="0">
                <a:solidFill>
                  <a:srgbClr val="000000"/>
                </a:solidFill>
              </a:rPr>
              <a:t>, Benny </a:t>
            </a:r>
            <a:r>
              <a:rPr lang="en-US" dirty="0" err="1">
                <a:solidFill>
                  <a:srgbClr val="000000"/>
                </a:solidFill>
              </a:rPr>
              <a:t>Pinkas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Ayman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Jarrous</a:t>
            </a:r>
            <a:r>
              <a:rPr lang="en-US" dirty="0">
                <a:solidFill>
                  <a:srgbClr val="000000"/>
                </a:solidFill>
              </a:rPr>
              <a:t>, Boaz </a:t>
            </a:r>
            <a:r>
              <a:rPr lang="en-US" dirty="0" err="1">
                <a:solidFill>
                  <a:srgbClr val="000000"/>
                </a:solidFill>
              </a:rPr>
              <a:t>Moskovich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  <a:p>
            <a:pPr algn="r"/>
            <a:r>
              <a:rPr lang="en-US" i="1" dirty="0" err="1">
                <a:solidFill>
                  <a:srgbClr val="000000"/>
                </a:solidFill>
              </a:rPr>
              <a:t>SCiFI</a:t>
            </a:r>
            <a:r>
              <a:rPr lang="en-US" i="1" dirty="0">
                <a:solidFill>
                  <a:srgbClr val="000000"/>
                </a:solidFill>
              </a:rPr>
              <a:t> – A System for Secure Face Identification</a:t>
            </a:r>
            <a:r>
              <a:rPr lang="en-US" dirty="0">
                <a:solidFill>
                  <a:srgbClr val="000000"/>
                </a:solidFill>
              </a:rPr>
              <a:t>. Oakland 2010.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4267200"/>
            <a:ext cx="7197725" cy="17494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[Generic SFE] is very fast … but the circuit size is extremely large…. Our prototype circuit compiler can compile circuits for problems of size (200, 200) but uses almost 2 GB of memory to do so….</a:t>
            </a:r>
            <a:r>
              <a:rPr lang="en-US" b="1">
                <a:solidFill>
                  <a:srgbClr val="000000"/>
                </a:solidFill>
              </a:rPr>
              <a:t> larger circuits would be constrained by available memory for constructing their garbled versions.</a:t>
            </a:r>
          </a:p>
          <a:p>
            <a:pPr algn="r"/>
            <a:r>
              <a:rPr lang="en-US">
                <a:solidFill>
                  <a:srgbClr val="000000"/>
                </a:solidFill>
              </a:rPr>
              <a:t>Somesh Jha, Louis Kruger, Vitaly Shmatikov. </a:t>
            </a:r>
          </a:p>
          <a:p>
            <a:pPr algn="r"/>
            <a:r>
              <a:rPr lang="en-US" i="1">
                <a:solidFill>
                  <a:srgbClr val="000000"/>
                </a:solidFill>
              </a:rPr>
              <a:t>Towards Practical Privacy for Genomic Computation</a:t>
            </a:r>
            <a:r>
              <a:rPr lang="en-US">
                <a:solidFill>
                  <a:srgbClr val="000000"/>
                </a:solidFill>
              </a:rPr>
              <a:t>.  Oakland 2008.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The Fallacy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A79AA7-2E1C-4A4C-9612-0825042B60D5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6200" y="5562600"/>
            <a:ext cx="3048000" cy="12128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2400" b="1">
                <a:solidFill>
                  <a:srgbClr val="FFFFFF"/>
                </a:solidFill>
              </a:rPr>
              <a:t>The </a:t>
            </a:r>
            <a:r>
              <a:rPr lang="en-US" sz="2400" b="1" i="1">
                <a:solidFill>
                  <a:srgbClr val="FFFFFF"/>
                </a:solidFill>
              </a:rPr>
              <a:t>entire</a:t>
            </a:r>
            <a:r>
              <a:rPr lang="en-US" sz="2400" b="1">
                <a:solidFill>
                  <a:srgbClr val="FFFFFF"/>
                </a:solidFill>
              </a:rPr>
              <a:t> circuit is prepared and stored on both sides</a:t>
            </a:r>
          </a:p>
        </p:txBody>
      </p:sp>
      <p:sp>
        <p:nvSpPr>
          <p:cNvPr id="24" name="Bent-Up Arrow 23"/>
          <p:cNvSpPr/>
          <p:nvPr/>
        </p:nvSpPr>
        <p:spPr>
          <a:xfrm rot="10800000">
            <a:off x="3006725" y="3733800"/>
            <a:ext cx="1339850" cy="609600"/>
          </a:xfrm>
          <a:prstGeom prst="bentUpArrow">
            <a:avLst>
              <a:gd name="adj1" fmla="val 25751"/>
              <a:gd name="adj2" fmla="val 27903"/>
              <a:gd name="adj3" fmla="val 24430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33400" y="1313859"/>
            <a:ext cx="2587950" cy="19627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750" name="TextBox 25"/>
          <p:cNvSpPr txBox="1">
            <a:spLocks noChangeArrowheads="1"/>
          </p:cNvSpPr>
          <p:nvPr/>
        </p:nvSpPr>
        <p:spPr bwMode="auto">
          <a:xfrm>
            <a:off x="1025525" y="3429000"/>
            <a:ext cx="1508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SFDL Program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59325" y="1447800"/>
            <a:ext cx="1733550" cy="1143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SFDL Compiler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75175" y="3429000"/>
            <a:ext cx="2133600" cy="8302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Circuit</a:t>
            </a:r>
            <a:r>
              <a:rPr lang="en-US" sz="2400" dirty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(SHDL)</a:t>
            </a:r>
          </a:p>
        </p:txBody>
      </p:sp>
      <p:sp>
        <p:nvSpPr>
          <p:cNvPr id="29" name="Down Arrow 28"/>
          <p:cNvSpPr/>
          <p:nvPr/>
        </p:nvSpPr>
        <p:spPr>
          <a:xfrm>
            <a:off x="5445125" y="2667000"/>
            <a:ext cx="381000" cy="6858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754" name="TextBox 29"/>
          <p:cNvSpPr txBox="1">
            <a:spLocks noChangeArrowheads="1"/>
          </p:cNvSpPr>
          <p:nvPr/>
        </p:nvSpPr>
        <p:spPr bwMode="auto">
          <a:xfrm>
            <a:off x="1939925" y="3895725"/>
            <a:ext cx="909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Calibri" pitchFamily="34" charset="0"/>
              </a:rPr>
              <a:t>Alice</a:t>
            </a:r>
          </a:p>
        </p:txBody>
      </p:sp>
      <p:sp>
        <p:nvSpPr>
          <p:cNvPr id="31755" name="TextBox 30"/>
          <p:cNvSpPr txBox="1">
            <a:spLocks noChangeArrowheads="1"/>
          </p:cNvSpPr>
          <p:nvPr/>
        </p:nvSpPr>
        <p:spPr bwMode="auto">
          <a:xfrm>
            <a:off x="8340725" y="3810000"/>
            <a:ext cx="771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Calibri" pitchFamily="34" charset="0"/>
              </a:rPr>
              <a:t>Bob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397125" y="4495800"/>
            <a:ext cx="1676400" cy="990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Garbled Tables Generator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197725" y="5410200"/>
            <a:ext cx="1676400" cy="990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Garbled Tables Evaluator</a:t>
            </a:r>
          </a:p>
        </p:txBody>
      </p:sp>
      <p:sp>
        <p:nvSpPr>
          <p:cNvPr id="34" name="Bent-Up Arrow 33"/>
          <p:cNvSpPr/>
          <p:nvPr/>
        </p:nvSpPr>
        <p:spPr>
          <a:xfrm flipV="1">
            <a:off x="6892925" y="3657600"/>
            <a:ext cx="1371600" cy="1676400"/>
          </a:xfrm>
          <a:prstGeom prst="bentUpArrow">
            <a:avLst>
              <a:gd name="adj1" fmla="val 11793"/>
              <a:gd name="adj2" fmla="val 17361"/>
              <a:gd name="adj3" fmla="val 2209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3311525" y="1905000"/>
            <a:ext cx="1371600" cy="1524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 rot="914512">
            <a:off x="4108450" y="5184775"/>
            <a:ext cx="2773363" cy="5842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Garbled Tables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4275138" y="4846638"/>
            <a:ext cx="2867025" cy="1598612"/>
          </a:xfrm>
          <a:prstGeom prst="rightArrow">
            <a:avLst>
              <a:gd name="adj1" fmla="val 51485"/>
              <a:gd name="adj2" fmla="val 54453"/>
            </a:avLst>
          </a:prstGeom>
          <a:gradFill flip="none" rotWithShape="1">
            <a:gsLst>
              <a:gs pos="12000">
                <a:schemeClr val="tx2"/>
              </a:gs>
              <a:gs pos="88000">
                <a:schemeClr val="accent2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260850" y="5337175"/>
            <a:ext cx="2773363" cy="5842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Garbled Tables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47800" y="31242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00200" y="32766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x3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x3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52600" y="34290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x2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905000" y="35814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057400" y="37338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209800" y="38862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7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7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7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8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Faster Garbled Circuits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FE7FB7-39BA-4086-8F29-C527F2028111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76638" y="1249363"/>
            <a:ext cx="19050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Circuit-Level Application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29400" y="2339975"/>
            <a:ext cx="1905000" cy="60166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GC Framework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(Evaluator)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0563" y="2332038"/>
            <a:ext cx="1905000" cy="61118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GC Framework (Generator)</a:t>
            </a:r>
          </a:p>
        </p:txBody>
      </p:sp>
      <p:sp>
        <p:nvSpPr>
          <p:cNvPr id="17" name="Bent-Up Arrow 16"/>
          <p:cNvSpPr/>
          <p:nvPr/>
        </p:nvSpPr>
        <p:spPr>
          <a:xfrm rot="10800000">
            <a:off x="1457325" y="1600200"/>
            <a:ext cx="2092325" cy="685800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Bent-Up Arrow 17"/>
          <p:cNvSpPr/>
          <p:nvPr/>
        </p:nvSpPr>
        <p:spPr>
          <a:xfrm rot="10800000" flipH="1">
            <a:off x="5507038" y="1585913"/>
            <a:ext cx="2265362" cy="6858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836" name="TextBox 18"/>
          <p:cNvSpPr txBox="1">
            <a:spLocks noChangeArrowheads="1"/>
          </p:cNvSpPr>
          <p:nvPr/>
        </p:nvSpPr>
        <p:spPr bwMode="auto">
          <a:xfrm>
            <a:off x="5543550" y="1795463"/>
            <a:ext cx="17129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Circuit Structure</a:t>
            </a:r>
          </a:p>
        </p:txBody>
      </p:sp>
      <p:sp>
        <p:nvSpPr>
          <p:cNvPr id="32837" name="TextBox 19"/>
          <p:cNvSpPr txBox="1">
            <a:spLocks noChangeArrowheads="1"/>
          </p:cNvSpPr>
          <p:nvPr/>
        </p:nvSpPr>
        <p:spPr bwMode="auto">
          <a:xfrm>
            <a:off x="1838325" y="1747838"/>
            <a:ext cx="171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Circuit Structure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848600" y="3806825"/>
            <a:ext cx="492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Palatino Linotype" pitchFamily="18" charset="0"/>
              </a:rPr>
              <a:t>x</a:t>
            </a:r>
            <a:r>
              <a:rPr lang="en-US">
                <a:latin typeface="Palatino Linotype" pitchFamily="18" charset="0"/>
              </a:rPr>
              <a:t>4</a:t>
            </a:r>
            <a:r>
              <a:rPr lang="en-US" baseline="-25000">
                <a:latin typeface="Palatino Linotype" pitchFamily="18" charset="0"/>
              </a:rPr>
              <a:t>1</a:t>
            </a:r>
            <a:endParaRPr lang="en-US">
              <a:latin typeface="Calibri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848600" y="3287713"/>
            <a:ext cx="49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Palatino Linotype" pitchFamily="18" charset="0"/>
              </a:rPr>
              <a:t>x</a:t>
            </a:r>
            <a:r>
              <a:rPr lang="en-US">
                <a:latin typeface="Palatino Linotype" pitchFamily="18" charset="0"/>
              </a:rPr>
              <a:t>2</a:t>
            </a:r>
            <a:r>
              <a:rPr lang="en-US" baseline="-25000">
                <a:latin typeface="Palatino Linotype" pitchFamily="18" charset="0"/>
              </a:rPr>
              <a:t>1</a:t>
            </a:r>
            <a:endParaRPr lang="en-US">
              <a:latin typeface="Calibri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7848600" y="3548063"/>
            <a:ext cx="492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Palatino Linotype" pitchFamily="18" charset="0"/>
              </a:rPr>
              <a:t>x3</a:t>
            </a:r>
            <a:r>
              <a:rPr lang="en-US" baseline="-25000">
                <a:latin typeface="Palatino Linotype" pitchFamily="18" charset="0"/>
              </a:rPr>
              <a:t>1</a:t>
            </a:r>
            <a:endParaRPr lang="en-US">
              <a:latin typeface="Calibri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848600" y="4324350"/>
            <a:ext cx="49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Palatino Linotype" pitchFamily="18" charset="0"/>
              </a:rPr>
              <a:t>x</a:t>
            </a:r>
            <a:r>
              <a:rPr lang="en-US">
                <a:latin typeface="Palatino Linotype" pitchFamily="18" charset="0"/>
              </a:rPr>
              <a:t>6</a:t>
            </a:r>
            <a:r>
              <a:rPr lang="en-US" baseline="-25000">
                <a:latin typeface="Palatino Linotype" pitchFamily="18" charset="0"/>
              </a:rPr>
              <a:t>0</a:t>
            </a:r>
            <a:endParaRPr lang="en-US">
              <a:latin typeface="Calibri" pitchFamily="34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7848600" y="4065588"/>
            <a:ext cx="49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Palatino Linotype" pitchFamily="18" charset="0"/>
              </a:rPr>
              <a:t>x</a:t>
            </a:r>
            <a:r>
              <a:rPr lang="en-US">
                <a:latin typeface="Palatino Linotype" pitchFamily="18" charset="0"/>
              </a:rPr>
              <a:t>5</a:t>
            </a:r>
            <a:r>
              <a:rPr lang="en-US" baseline="-25000">
                <a:latin typeface="Palatino Linotype" pitchFamily="18" charset="0"/>
              </a:rPr>
              <a:t>1</a:t>
            </a:r>
            <a:endParaRPr lang="en-US">
              <a:latin typeface="Calibri" pitchFamily="34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7848600" y="4583113"/>
            <a:ext cx="49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Palatino Linotype" pitchFamily="18" charset="0"/>
              </a:rPr>
              <a:t>x</a:t>
            </a:r>
            <a:r>
              <a:rPr lang="en-US">
                <a:latin typeface="Palatino Linotype" pitchFamily="18" charset="0"/>
              </a:rPr>
              <a:t>7</a:t>
            </a:r>
            <a:r>
              <a:rPr lang="en-US" baseline="-25000">
                <a:latin typeface="Palatino Linotype" pitchFamily="18" charset="0"/>
              </a:rPr>
              <a:t>1</a:t>
            </a:r>
            <a:endParaRPr lang="en-US"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14525" y="5573713"/>
            <a:ext cx="5508625" cy="36988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Gates can be evaluated as they are generated: </a:t>
            </a:r>
            <a:r>
              <a:rPr lang="en-US" b="1" dirty="0"/>
              <a:t>pipelining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41198E-6 L 0.47378 0.0023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12815E-7 L 0.49879 0.0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24045 0.00231 L 0.49045 0.00231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8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81448E-6 L 0.48211 0.0023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8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3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15313E-7 L 0.48143 -0.0009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3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800"/>
                            </p:stCondLst>
                            <p:childTnLst>
                              <p:par>
                                <p:cTn id="84" presetID="48" presetClass="exit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8385E-6 L 0.48212 0.0023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8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300"/>
                            </p:stCondLst>
                            <p:childTnLst>
                              <p:par>
                                <p:cTn id="102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/>
          <p:cNvGraphicFramePr>
            <a:graphicFrameLocks noGrp="1" noChangeAspect="1"/>
          </p:cNvGraphicFramePr>
          <p:nvPr/>
        </p:nvGraphicFramePr>
        <p:xfrm>
          <a:off x="0" y="1371600"/>
          <a:ext cx="46482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Results</a:t>
            </a:r>
          </a:p>
        </p:txBody>
      </p:sp>
      <p:graphicFrame>
        <p:nvGraphicFramePr>
          <p:cNvPr id="9" name="Object 2"/>
          <p:cNvGraphicFramePr>
            <a:graphicFrameLocks noGrp="1" noChangeAspect="1"/>
          </p:cNvGraphicFramePr>
          <p:nvPr/>
        </p:nvGraphicFramePr>
        <p:xfrm>
          <a:off x="4191000" y="1447800"/>
          <a:ext cx="4953000" cy="353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5562600" y="5410200"/>
            <a:ext cx="2743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/>
                </a:solidFill>
              </a:rPr>
              <a:t>Performance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90600" y="5486400"/>
            <a:ext cx="2743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Scalability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0864" y="36443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Finding a Research Area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5714" name="Picture 2" descr=", Spring 19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3013" y="1828466"/>
            <a:ext cx="5534025" cy="4152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4414" y="462058"/>
            <a:ext cx="26289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283" y="2519898"/>
            <a:ext cx="4178174" cy="1143000"/>
          </a:xfrm>
        </p:spPr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611" y="768790"/>
            <a:ext cx="1769519" cy="24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6225" y="3387505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Privacy-Preserving Biometric Matching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671587" y="1186004"/>
            <a:ext cx="18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Private Personal Genomics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075" name="Picture 3" descr="C:\Users\evans\Documents\My Dropbox\Talks\cmu\logos\venn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6240" y="3622365"/>
            <a:ext cx="3067049" cy="217669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393602" y="5848290"/>
            <a:ext cx="3152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Private Set Intersection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8955" y="4320673"/>
            <a:ext cx="19526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112883" y="4778721"/>
            <a:ext cx="1880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Private AES Encryption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Heterozygous Recessive Risk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41</a:t>
            </a:fld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148689" y="2130331"/>
          <a:ext cx="3733800" cy="226059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44600"/>
                <a:gridCol w="1244600"/>
                <a:gridCol w="1244600"/>
              </a:tblGrid>
              <a:tr h="753533"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</a:t>
                      </a:r>
                      <a:endParaRPr lang="en-US" sz="4000" dirty="0"/>
                    </a:p>
                  </a:txBody>
                  <a:tcPr anchor="ctr"/>
                </a:tc>
              </a:tr>
              <a:tr h="75353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AA</a:t>
                      </a:r>
                      <a:endParaRPr lang="en-US" sz="40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Aa</a:t>
                      </a:r>
                      <a:endParaRPr lang="en-US" sz="40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75353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aA</a:t>
                      </a:r>
                      <a:endParaRPr lang="en-US" sz="40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bg1"/>
                          </a:solidFill>
                        </a:rPr>
                        <a:t>aa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058216" y="1430448"/>
            <a:ext cx="1013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Alice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1337733" y="3384488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Bob</a:t>
            </a:r>
            <a:endParaRPr lang="en-US" sz="3200" b="1" dirty="0"/>
          </a:p>
        </p:txBody>
      </p:sp>
      <p:sp>
        <p:nvSpPr>
          <p:cNvPr id="13" name="Rectangle 12"/>
          <p:cNvSpPr/>
          <p:nvPr/>
        </p:nvSpPr>
        <p:spPr>
          <a:xfrm>
            <a:off x="6169937" y="4390176"/>
            <a:ext cx="1842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cystic fibrosis</a:t>
            </a:r>
            <a:endParaRPr lang="en-US" sz="2400" dirty="0"/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rot="10800000">
            <a:off x="5638801" y="4267201"/>
            <a:ext cx="531137" cy="35380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132214" y="2831471"/>
            <a:ext cx="1006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carrier</a:t>
            </a:r>
            <a:endParaRPr lang="en-US" sz="2400" dirty="0"/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rot="10800000" flipV="1">
            <a:off x="5638800" y="3062304"/>
            <a:ext cx="493414" cy="2142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537580" y="5745933"/>
            <a:ext cx="5584670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/>
              <a:t>Goal:</a:t>
            </a:r>
            <a:r>
              <a:rPr lang="en-US" sz="2800" dirty="0" smtClean="0"/>
              <a:t> find the intersection of A and 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2000" y="4953000"/>
            <a:ext cx="7755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Alice’s Heterozygous Recessive genes:  { 5283423, 1425236, 839523, … }  </a:t>
            </a:r>
          </a:p>
          <a:p>
            <a:r>
              <a:rPr lang="en-US" sz="2000" dirty="0" smtClean="0"/>
              <a:t>Bob’s Heterozygous Recessive genes:    { 5823527, 839523, 169325, … }</a:t>
            </a:r>
            <a:endParaRPr lang="en-US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1535" y="1293042"/>
            <a:ext cx="2841232" cy="107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 Vector Intersection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1220" y="1295399"/>
            <a:ext cx="4413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Alice’s Recessive genes:  </a:t>
            </a:r>
          </a:p>
          <a:p>
            <a:pPr algn="ctr"/>
            <a:r>
              <a:rPr lang="en-US" sz="2400" dirty="0" smtClean="0"/>
              <a:t>{ 5283423, 1425236, 839523, … }  </a:t>
            </a:r>
          </a:p>
        </p:txBody>
      </p:sp>
      <p:sp>
        <p:nvSpPr>
          <p:cNvPr id="6" name="Down Arrow 5"/>
          <p:cNvSpPr/>
          <p:nvPr/>
        </p:nvSpPr>
        <p:spPr>
          <a:xfrm>
            <a:off x="2057400" y="2286000"/>
            <a:ext cx="381000" cy="144302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Down Arrow 6"/>
          <p:cNvSpPr/>
          <p:nvPr/>
        </p:nvSpPr>
        <p:spPr>
          <a:xfrm>
            <a:off x="6182008" y="2947409"/>
            <a:ext cx="3810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Rectangle 7"/>
          <p:cNvSpPr/>
          <p:nvPr/>
        </p:nvSpPr>
        <p:spPr>
          <a:xfrm>
            <a:off x="4857183" y="1421890"/>
            <a:ext cx="41057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Bob’s Recessive genes:   </a:t>
            </a:r>
          </a:p>
          <a:p>
            <a:pPr algn="ctr"/>
            <a:r>
              <a:rPr lang="en-US" sz="2400" dirty="0" smtClean="0"/>
              <a:t>{ 5823527, 839523, 169325, … }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21329" y="3907077"/>
            <a:ext cx="3611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[ 0, 0, </a:t>
            </a:r>
            <a:r>
              <a:rPr lang="en-US" sz="2400" b="1" dirty="0" smtClean="0">
                <a:solidFill>
                  <a:schemeClr val="accent4"/>
                </a:solidFill>
              </a:rPr>
              <a:t>1</a:t>
            </a:r>
            <a:r>
              <a:rPr lang="en-US" sz="2400" dirty="0" smtClean="0"/>
              <a:t>, 0, 0, 0, 1, 0, 1, 1, 0]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865484" y="3968941"/>
            <a:ext cx="3611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[ 0, 0, </a:t>
            </a:r>
            <a:r>
              <a:rPr lang="en-US" sz="2400" b="1" dirty="0" smtClean="0">
                <a:solidFill>
                  <a:schemeClr val="accent4"/>
                </a:solidFill>
              </a:rPr>
              <a:t>1</a:t>
            </a:r>
            <a:r>
              <a:rPr lang="en-US" sz="2400" dirty="0" smtClean="0"/>
              <a:t>, 0, 0, 0, 0, 0, 1, 0, 0]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181540" y="3036435"/>
            <a:ext cx="2873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[ PAH, PKU, </a:t>
            </a:r>
            <a:r>
              <a:rPr lang="en-US" sz="2800" b="1" dirty="0" smtClean="0">
                <a:solidFill>
                  <a:schemeClr val="accent4"/>
                </a:solidFill>
              </a:rPr>
              <a:t>CF</a:t>
            </a:r>
            <a:r>
              <a:rPr lang="en-US" sz="2800" dirty="0" smtClean="0"/>
              <a:t>, … ]</a:t>
            </a:r>
            <a:endParaRPr lang="en-US" sz="28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00400" y="2057400"/>
            <a:ext cx="1815220" cy="1011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5105400" y="2209798"/>
            <a:ext cx="1676402" cy="8382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52400" y="5045042"/>
            <a:ext cx="8763000" cy="9936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657600" y="5244290"/>
            <a:ext cx="990600" cy="48655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ym typeface="Symbol"/>
              </a:rPr>
              <a:t>AND</a:t>
            </a:r>
            <a:endParaRPr lang="en-US" sz="1050" b="1" dirty="0"/>
          </a:p>
        </p:txBody>
      </p:sp>
      <p:sp>
        <p:nvSpPr>
          <p:cNvPr id="27" name="Rectangle 26"/>
          <p:cNvSpPr/>
          <p:nvPr/>
        </p:nvSpPr>
        <p:spPr>
          <a:xfrm>
            <a:off x="2286000" y="5244290"/>
            <a:ext cx="990600" cy="48655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ym typeface="Symbol"/>
              </a:rPr>
              <a:t>AND</a:t>
            </a:r>
            <a:endParaRPr lang="en-US" sz="1050" b="1" dirty="0"/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5105400" y="449580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5"/>
          <p:cNvCxnSpPr/>
          <p:nvPr/>
        </p:nvCxnSpPr>
        <p:spPr>
          <a:xfrm rot="16200000" flipH="1">
            <a:off x="566826" y="4614773"/>
            <a:ext cx="900890" cy="358143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5"/>
          <p:cNvCxnSpPr/>
          <p:nvPr/>
        </p:nvCxnSpPr>
        <p:spPr>
          <a:xfrm rot="10800000" flipV="1">
            <a:off x="1714500" y="4571998"/>
            <a:ext cx="3467102" cy="685802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990600" y="5244290"/>
            <a:ext cx="990600" cy="48655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ym typeface="Symbol"/>
              </a:rPr>
              <a:t>AND</a:t>
            </a:r>
            <a:endParaRPr lang="en-US" sz="105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334000" y="5426041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. . .</a:t>
            </a:r>
            <a:endParaRPr lang="en-US" sz="2400" b="1" dirty="0"/>
          </a:p>
        </p:txBody>
      </p:sp>
      <p:cxnSp>
        <p:nvCxnSpPr>
          <p:cNvPr id="38" name="Elbow Connector 35"/>
          <p:cNvCxnSpPr/>
          <p:nvPr/>
        </p:nvCxnSpPr>
        <p:spPr>
          <a:xfrm>
            <a:off x="1143000" y="4648200"/>
            <a:ext cx="1409700" cy="609600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5"/>
          <p:cNvCxnSpPr/>
          <p:nvPr/>
        </p:nvCxnSpPr>
        <p:spPr>
          <a:xfrm rot="10800000" flipV="1">
            <a:off x="3086100" y="4648200"/>
            <a:ext cx="2400302" cy="609600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5"/>
          <p:cNvCxnSpPr/>
          <p:nvPr/>
        </p:nvCxnSpPr>
        <p:spPr>
          <a:xfrm>
            <a:off x="1447802" y="4495800"/>
            <a:ext cx="2400298" cy="762000"/>
          </a:xfrm>
          <a:prstGeom prst="bentConnector2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35"/>
          <p:cNvCxnSpPr/>
          <p:nvPr/>
        </p:nvCxnSpPr>
        <p:spPr>
          <a:xfrm rot="10800000" flipV="1">
            <a:off x="4457700" y="4800600"/>
            <a:ext cx="1333500" cy="457200"/>
          </a:xfrm>
          <a:prstGeom prst="bentConnector2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35"/>
          <p:cNvCxnSpPr>
            <a:stCxn id="36" idx="2"/>
          </p:cNvCxnSpPr>
          <p:nvPr/>
        </p:nvCxnSpPr>
        <p:spPr>
          <a:xfrm rot="16200000" flipH="1">
            <a:off x="1171102" y="6045639"/>
            <a:ext cx="633746" cy="415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35"/>
          <p:cNvCxnSpPr>
            <a:stCxn id="27" idx="2"/>
          </p:cNvCxnSpPr>
          <p:nvPr/>
        </p:nvCxnSpPr>
        <p:spPr>
          <a:xfrm rot="5400000">
            <a:off x="2475179" y="6031304"/>
            <a:ext cx="606585" cy="565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35"/>
          <p:cNvCxnSpPr>
            <a:stCxn id="26" idx="2"/>
          </p:cNvCxnSpPr>
          <p:nvPr/>
        </p:nvCxnSpPr>
        <p:spPr>
          <a:xfrm rot="5400000">
            <a:off x="3817355" y="6065254"/>
            <a:ext cx="669959" cy="113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466846" y="5647096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Bitwise AND</a:t>
            </a:r>
            <a:endParaRPr lang="en-US" b="1" dirty="0"/>
          </a:p>
        </p:txBody>
      </p:sp>
      <p:cxnSp>
        <p:nvCxnSpPr>
          <p:cNvPr id="61" name="Straight Connector 60"/>
          <p:cNvCxnSpPr/>
          <p:nvPr/>
        </p:nvCxnSpPr>
        <p:spPr>
          <a:xfrm rot="5400000">
            <a:off x="5372100" y="4533900"/>
            <a:ext cx="228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5600700" y="4610100"/>
            <a:ext cx="381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990600" y="4495800"/>
            <a:ext cx="304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371600" y="4419600"/>
            <a:ext cx="1524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019800" y="4343400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. . 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1" animBg="1"/>
      <p:bldP spid="26" grpId="1" animBg="1"/>
      <p:bldP spid="27" grpId="1" animBg="1"/>
      <p:bldP spid="36" grpId="1" animBg="1"/>
      <p:bldP spid="37" grpId="1"/>
      <p:bldP spid="48" grpId="1"/>
      <p:bldP spid="8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What if there are millions of possible diseases?</a:t>
            </a:r>
          </a:p>
          <a:p>
            <a:pPr>
              <a:buNone/>
            </a:pPr>
            <a:r>
              <a:rPr lang="en-US" dirty="0" smtClean="0"/>
              <a:t>	Length of bit vector: </a:t>
            </a:r>
          </a:p>
          <a:p>
            <a:pPr>
              <a:buNone/>
            </a:pPr>
            <a:r>
              <a:rPr lang="en-US" dirty="0" smtClean="0"/>
              <a:t>		number of possible values 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sz="2800" dirty="0" smtClean="0"/>
              <a:t>(</a:t>
            </a:r>
            <a:r>
              <a:rPr lang="en-US" sz="2800" dirty="0" smtClean="0">
                <a:latin typeface="Palatino Linotype" pitchFamily="18" charset="0"/>
              </a:rPr>
              <a:t>2</a:t>
            </a:r>
            <a:r>
              <a:rPr lang="en-US" sz="2800" i="1" baseline="30000" dirty="0" smtClean="0">
                <a:latin typeface="Palatino Linotype" pitchFamily="18" charset="0"/>
              </a:rPr>
              <a:t>L</a:t>
            </a:r>
            <a:r>
              <a:rPr lang="en-US" sz="2800" dirty="0" smtClean="0"/>
              <a:t> where </a:t>
            </a:r>
            <a:r>
              <a:rPr lang="en-US" sz="2800" i="1" dirty="0" smtClean="0">
                <a:latin typeface="Palatino Linotype" pitchFamily="18" charset="0"/>
              </a:rPr>
              <a:t>L</a:t>
            </a:r>
            <a:r>
              <a:rPr lang="en-US" sz="2800" dirty="0" smtClean="0"/>
              <a:t> is number of bits for each value)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4032" y="4256638"/>
            <a:ext cx="8501204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Other private set intersection problems:</a:t>
            </a:r>
          </a:p>
          <a:p>
            <a:r>
              <a:rPr lang="en-US" sz="2400" dirty="0" smtClean="0"/>
              <a:t>   Do Alice and Bob have any common address book contacts?</a:t>
            </a:r>
          </a:p>
          <a:p>
            <a:r>
              <a:rPr lang="en-US" sz="2400" dirty="0" smtClean="0"/>
              <a:t>   Data mining problems: combine medical records across hospitals</a:t>
            </a:r>
          </a:p>
          <a:p>
            <a:r>
              <a:rPr lang="en-US" sz="2400" dirty="0" smtClean="0"/>
              <a:t>   Two companies want to do joint marketing to common customers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5486400" cy="653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-2367319" y="2983744"/>
            <a:ext cx="6182439" cy="1143000"/>
          </a:xfrm>
        </p:spPr>
        <p:txBody>
          <a:bodyPr/>
          <a:lstStyle/>
          <a:p>
            <a:r>
              <a:rPr lang="en-US" dirty="0" smtClean="0"/>
              <a:t>Sort-Compare-Shuffle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23882" y="1185079"/>
            <a:ext cx="204716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Sort:</a:t>
            </a:r>
            <a:r>
              <a:rPr lang="en-US" sz="2400" dirty="0" smtClean="0"/>
              <a:t> Take advantage of total order of elements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7765" y="3780429"/>
            <a:ext cx="1627496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Compare</a:t>
            </a:r>
            <a:r>
              <a:rPr lang="en-US" sz="2400" dirty="0" smtClean="0"/>
              <a:t> adjacent elements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64823" y="5422838"/>
            <a:ext cx="2142699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Shuffle </a:t>
            </a:r>
            <a:r>
              <a:rPr lang="en-US" sz="2400" dirty="0" smtClean="0"/>
              <a:t>to hide positions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58128" y="457200"/>
          <a:ext cx="8041644" cy="4845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0479"/>
                <a:gridCol w="2652027"/>
                <a:gridCol w="1414174"/>
                <a:gridCol w="1014964"/>
              </a:tblGrid>
              <a:tr h="38489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Problem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Best Previous Result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Our Result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Speedup</a:t>
                      </a:r>
                      <a:endParaRPr lang="en-US" dirty="0"/>
                    </a:p>
                  </a:txBody>
                  <a:tcPr/>
                </a:tc>
              </a:tr>
              <a:tr h="949046">
                <a:tc>
                  <a:txBody>
                    <a:bodyPr/>
                    <a:lstStyle/>
                    <a:p>
                      <a:r>
                        <a:rPr lang="en-US" b="1" dirty="0" smtClean="0"/>
                        <a:t>Hamming Distance</a:t>
                      </a:r>
                      <a:r>
                        <a:rPr lang="en-US" dirty="0" smtClean="0"/>
                        <a:t> (Face Recognition, 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Genetic Dating</a:t>
                      </a:r>
                      <a:r>
                        <a:rPr lang="en-US" dirty="0" smtClean="0"/>
                        <a:t>) –</a:t>
                      </a:r>
                      <a:r>
                        <a:rPr lang="en-US" baseline="0" dirty="0" smtClean="0"/>
                        <a:t> two 900-bit vectors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213s </a:t>
                      </a:r>
                    </a:p>
                    <a:p>
                      <a:pPr algn="ctr"/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SCiFI</a:t>
                      </a:r>
                      <a:r>
                        <a:rPr lang="en-US" dirty="0" smtClean="0"/>
                        <a:t>, 2010]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0.051s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4176</a:t>
                      </a:r>
                      <a:endParaRPr lang="en-US" b="1" dirty="0"/>
                    </a:p>
                  </a:txBody>
                  <a:tcPr/>
                </a:tc>
              </a:tr>
              <a:tr h="949046">
                <a:tc>
                  <a:txBody>
                    <a:bodyPr/>
                    <a:lstStyle/>
                    <a:p>
                      <a:r>
                        <a:rPr lang="en-US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Levenshtein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Distance 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(genome, text comparison) – two 200-character inputs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534s </a:t>
                      </a:r>
                    </a:p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Jha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+, 2008]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18.4s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/>
                </a:tc>
              </a:tr>
              <a:tr h="949046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Smith-Waterman </a:t>
                      </a:r>
                      <a:r>
                        <a:rPr lang="en-US" b="0" dirty="0" smtClean="0"/>
                        <a:t>(genome</a:t>
                      </a:r>
                      <a:r>
                        <a:rPr lang="en-US" b="0" baseline="0" dirty="0" smtClean="0"/>
                        <a:t> alignment) – two 60-nucleotide sequences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[Not Implementable]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447s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</a:tr>
              <a:tr h="66433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AES Encryption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3.3s </a:t>
                      </a:r>
                    </a:p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Henecka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2010]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0.2s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16.5</a:t>
                      </a:r>
                      <a:endParaRPr lang="en-US" b="1" dirty="0"/>
                    </a:p>
                  </a:txBody>
                  <a:tcPr/>
                </a:tc>
              </a:tr>
              <a:tr h="949046">
                <a:tc>
                  <a:txBody>
                    <a:bodyPr/>
                    <a:lstStyle/>
                    <a:p>
                      <a:r>
                        <a:rPr lang="en-US" b="1" dirty="0" smtClean="0"/>
                        <a:t>Fingerprint</a:t>
                      </a:r>
                      <a:r>
                        <a:rPr lang="en-US" b="1" baseline="0" dirty="0" smtClean="0"/>
                        <a:t> Matching </a:t>
                      </a:r>
                      <a:r>
                        <a:rPr lang="en-US" b="0" baseline="0" dirty="0" smtClean="0"/>
                        <a:t>(1024-entry database, 640x8bit vectors)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~83s </a:t>
                      </a:r>
                    </a:p>
                    <a:p>
                      <a:pPr algn="ctr"/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Barni</a:t>
                      </a:r>
                      <a:r>
                        <a:rPr lang="en-US" dirty="0" smtClean="0"/>
                        <a:t>, 2010]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18s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4.6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0010" y="6248400"/>
            <a:ext cx="2133600" cy="365125"/>
          </a:xfrm>
        </p:spPr>
        <p:txBody>
          <a:bodyPr/>
          <a:lstStyle/>
          <a:p>
            <a:fld id="{9BCA8C58-D9C0-40F5-BC6B-C481532BD1B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6105" y="5371983"/>
            <a:ext cx="7478137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Scalable: 1 Billion gates evaluated at ~100,000 gates/second on laptop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205516" y="4647008"/>
            <a:ext cx="123756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NDSS 2011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274988" y="2384322"/>
            <a:ext cx="338106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USENIX Security 2011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 cstate="print"/>
          <a:srcRect l="2688" t="12035" r="4409" b="2661"/>
          <a:stretch>
            <a:fillRect/>
          </a:stretch>
        </p:blipFill>
        <p:spPr bwMode="auto">
          <a:xfrm>
            <a:off x="477429" y="118683"/>
            <a:ext cx="6639516" cy="6423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Genomics Applications</a:t>
            </a:r>
            <a:r>
              <a:rPr lang="en-US" dirty="0" smtClean="0"/>
              <a:t> (Aaron Mackey)</a:t>
            </a:r>
          </a:p>
          <a:p>
            <a:pPr>
              <a:buNone/>
            </a:pPr>
            <a:r>
              <a:rPr lang="en-US" dirty="0" smtClean="0"/>
              <a:t>Taking advantage of </a:t>
            </a:r>
            <a:r>
              <a:rPr lang="en-US" b="1" dirty="0" smtClean="0"/>
              <a:t>third-party randomness</a:t>
            </a:r>
            <a:r>
              <a:rPr lang="en-US" dirty="0" smtClean="0"/>
              <a:t> (Peter Chapman, Yan Huang)</a:t>
            </a:r>
          </a:p>
          <a:p>
            <a:pPr>
              <a:buNone/>
            </a:pPr>
            <a:r>
              <a:rPr lang="en-US" dirty="0" smtClean="0"/>
              <a:t>Using </a:t>
            </a:r>
            <a:r>
              <a:rPr lang="en-US" b="1" dirty="0" smtClean="0"/>
              <a:t>Partial Evaluation</a:t>
            </a:r>
            <a:r>
              <a:rPr lang="en-US" dirty="0" smtClean="0"/>
              <a:t> (PL) (</a:t>
            </a:r>
            <a:r>
              <a:rPr lang="en-US" dirty="0" err="1" smtClean="0"/>
              <a:t>Samee</a:t>
            </a:r>
            <a:r>
              <a:rPr lang="en-US" dirty="0" smtClean="0"/>
              <a:t> </a:t>
            </a:r>
            <a:r>
              <a:rPr lang="en-US" dirty="0" err="1" smtClean="0"/>
              <a:t>Zahur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b="1" dirty="0" smtClean="0"/>
              <a:t>Auditing Leakage</a:t>
            </a:r>
            <a:r>
              <a:rPr lang="en-US" dirty="0" smtClean="0"/>
              <a:t>: when is it safe to reveal result? (</a:t>
            </a:r>
            <a:r>
              <a:rPr lang="en-US" dirty="0" err="1" smtClean="0"/>
              <a:t>Yikan</a:t>
            </a:r>
            <a:r>
              <a:rPr lang="en-US" dirty="0" smtClean="0"/>
              <a:t> Chen)</a:t>
            </a:r>
          </a:p>
          <a:p>
            <a:pPr>
              <a:buNone/>
            </a:pPr>
            <a:r>
              <a:rPr lang="en-US" b="1" dirty="0" smtClean="0"/>
              <a:t>Stronger threat model</a:t>
            </a:r>
            <a:r>
              <a:rPr lang="en-US" dirty="0" smtClean="0"/>
              <a:t> (Yan Huang, students in </a:t>
            </a:r>
            <a:r>
              <a:rPr lang="en-US" dirty="0" err="1" smtClean="0"/>
              <a:t>abhi’s</a:t>
            </a:r>
            <a:r>
              <a:rPr lang="en-US" dirty="0" smtClean="0"/>
              <a:t> group)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Visit our research group blog: </a:t>
            </a:r>
            <a:r>
              <a:rPr lang="en-US" dirty="0" smtClean="0">
                <a:hlinkClick r:id="rId2"/>
              </a:rPr>
              <a:t>http://www.jeffersonswheel.org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Project site for today: </a:t>
            </a:r>
            <a:r>
              <a:rPr lang="en-US" dirty="0" smtClean="0">
                <a:hlinkClick r:id="rId3"/>
              </a:rPr>
              <a:t>www.mightbeevil.com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Come to our research group meetings </a:t>
            </a:r>
          </a:p>
          <a:p>
            <a:pPr lvl="1">
              <a:buNone/>
            </a:pPr>
            <a:r>
              <a:rPr lang="en-US" dirty="0" smtClean="0"/>
              <a:t>Mailing list: </a:t>
            </a:r>
            <a:r>
              <a:rPr lang="en-US" dirty="0" smtClean="0">
                <a:hlinkClick r:id="rId4"/>
              </a:rPr>
              <a:t>http://www.cs.virginia.edu/evans/srg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Read our recent publications: </a:t>
            </a:r>
            <a:r>
              <a:rPr lang="en-US" dirty="0" smtClean="0">
                <a:hlinkClick r:id="rId5"/>
              </a:rPr>
              <a:t>http://www.cs.virginia.edu/evans/pubs/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Arrange to meet with me or come by Rice 507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 descr=", at Flamingo Motel, Clearwater Beach, FL. First week in Jan., 19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11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38200" y="5678269"/>
            <a:ext cx="4679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Semiconductor Design?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41316" name="Picture 4" descr="http://www.cs.virginia.edu/~evans/pictures/oldfamily/box-15-aug-73-easter-74/normalize-01-playroom-w-grandparents.jpg"/>
          <p:cNvPicPr>
            <a:picLocks noChangeAspect="1" noChangeArrowheads="1"/>
          </p:cNvPicPr>
          <p:nvPr/>
        </p:nvPicPr>
        <p:blipFill>
          <a:blip r:embed="rId2" cstate="print"/>
          <a:srcRect l="3125" t="37500" r="52344" b="11458"/>
          <a:stretch>
            <a:fillRect/>
          </a:stretch>
        </p:blipFill>
        <p:spPr bwMode="auto">
          <a:xfrm>
            <a:off x="1143000" y="-1"/>
            <a:ext cx="8001000" cy="687805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" y="1066800"/>
            <a:ext cx="3285515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dirty="0" smtClean="0"/>
              <a:t>Architecture?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www.cs.virginia.edu/~evans/pictures/oldfamily/box-17-aug1974-jan1975/normalize-08-dave-makes-a-sofa-fo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00600" y="990600"/>
            <a:ext cx="394653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 smtClean="0"/>
              <a:t>Softwear</a:t>
            </a:r>
            <a:r>
              <a:rPr lang="en-US" sz="3200" dirty="0" smtClean="0"/>
              <a:t> Engineering?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1682" name="Picture 2" descr="http://www.cs.virginia.edu/~evans/pictures/oldfamily/box-14-73-Mar-Jul/normalize-31-mom-reading-to-dave.jpg"/>
          <p:cNvPicPr>
            <a:picLocks noChangeAspect="1" noChangeArrowheads="1"/>
          </p:cNvPicPr>
          <p:nvPr/>
        </p:nvPicPr>
        <p:blipFill>
          <a:blip r:embed="rId2" cstate="print"/>
          <a:srcRect r="15320"/>
          <a:stretch>
            <a:fillRect/>
          </a:stretch>
        </p:blipFill>
        <p:spPr bwMode="auto">
          <a:xfrm>
            <a:off x="715103" y="0"/>
            <a:ext cx="7743097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01595" y="5953780"/>
            <a:ext cx="3922805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Programming Languages?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scienceservingsociety.com/F/1976-12%20to%201977-05%20Slides23/bigimages/23%20dave%20climbing%20with%20stephanie%20fishman.jpg"/>
          <p:cNvPicPr>
            <a:picLocks noChangeAspect="1" noChangeArrowheads="1"/>
          </p:cNvPicPr>
          <p:nvPr/>
        </p:nvPicPr>
        <p:blipFill>
          <a:blip r:embed="rId2" cstate="print"/>
          <a:srcRect t="11626"/>
          <a:stretch>
            <a:fillRect/>
          </a:stretch>
        </p:blipFill>
        <p:spPr bwMode="auto">
          <a:xfrm>
            <a:off x="166586" y="76201"/>
            <a:ext cx="4481614" cy="2971799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67233" y="2362201"/>
            <a:ext cx="205011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Networking?</a:t>
            </a:r>
            <a:endParaRPr lang="en-US" sz="2800" dirty="0"/>
          </a:p>
        </p:txBody>
      </p:sp>
      <p:pic>
        <p:nvPicPr>
          <p:cNvPr id="7" name="Picture 2" descr=", Windy Acres Farm, Ohio. Summer 19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213011"/>
            <a:ext cx="3678141" cy="349996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285767" y="5987574"/>
            <a:ext cx="3439403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Information Retrieval?</a:t>
            </a:r>
            <a:endParaRPr lang="en-US" sz="2800" dirty="0"/>
          </a:p>
        </p:txBody>
      </p:sp>
      <p:pic>
        <p:nvPicPr>
          <p:cNvPr id="110596" name="Picture 4" descr="http://www.scienceservingsociety.com/F/1976-12%20to%201977-05%20Slides23/bigimages/13%20dave%20in%20snowearly%2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3420" y="211371"/>
            <a:ext cx="3880898" cy="291199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057694" y="2674950"/>
            <a:ext cx="375301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Temperature-Aware Computing?</a:t>
            </a:r>
            <a:endParaRPr lang="en-US" sz="2000" dirty="0"/>
          </a:p>
        </p:txBody>
      </p:sp>
      <p:pic>
        <p:nvPicPr>
          <p:cNvPr id="110598" name="Picture 6" descr="http://www.scienceservingsociety.com/F/1979-1980Various%20slides29/bigimages/IMG_0033band%20white%20house%20lawn.jpg"/>
          <p:cNvPicPr>
            <a:picLocks noChangeAspect="1" noChangeArrowheads="1"/>
          </p:cNvPicPr>
          <p:nvPr/>
        </p:nvPicPr>
        <p:blipFill>
          <a:blip r:embed="rId5" cstate="print"/>
          <a:srcRect l="18769"/>
          <a:stretch>
            <a:fillRect/>
          </a:stretch>
        </p:blipFill>
        <p:spPr bwMode="auto">
          <a:xfrm>
            <a:off x="373203" y="3076492"/>
            <a:ext cx="4093793" cy="378150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93644" y="5542059"/>
            <a:ext cx="1748620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Sensor</a:t>
            </a:r>
          </a:p>
          <a:p>
            <a:pPr algn="ctr"/>
            <a:r>
              <a:rPr lang="en-US" sz="2800" dirty="0" smtClean="0"/>
              <a:t>Networks?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3.5in}&#10;\setlength{\parindent}{0pt}&#10;\begin{document}&#10;\raggedright&#10;$$x = f(g_A, g_B)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374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Learns $b_i$ (only)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37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Learns nothing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31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Picks $a \in \{ 0, 1 \}^s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39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Picks $b \in \{ 0, 1 \}^t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386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Outputs $x = f(a, b)$ without revealing $a$ to Bob or $b$ to Alice.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5"/>
  <p:tag name="PICTUREFILESIZE" val="127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Agree on $f(a, b) \rightarrow 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0"/>
  <p:tag name="PICTUREFILESIZE" val="51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3.5in}&#10;\setlength{\parindent}{0pt}&#10;\begin{document}&#10;\raggedright&#10;Creates random keys: $a_0$, $a_1$, $b_0$, $b_1$, $x_0$, $x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100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3.5in}&#10;\setlength{\parindent}{0pt}&#10;\begin{document}&#10;\raggedright&#10;$a_0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7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Picks $i \in \{ 0, 1 \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35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Knows $b_0, b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4"/>
  <p:tag name="PICTUREFILESIZE" val="33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12935</TotalTime>
  <Words>1844</Words>
  <Application>Microsoft Office PowerPoint</Application>
  <PresentationFormat>On-screen Show (4:3)</PresentationFormat>
  <Paragraphs>430</Paragraphs>
  <Slides>48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Computer Security</vt:lpstr>
      <vt:lpstr>Security Research Group</vt:lpstr>
      <vt:lpstr>Main Active Projects</vt:lpstr>
      <vt:lpstr>Secure Computation with Garbled Circuits</vt:lpstr>
      <vt:lpstr>“Genetic Dating”</vt:lpstr>
      <vt:lpstr>Slide 21</vt:lpstr>
      <vt:lpstr>Genome Sequencing</vt:lpstr>
      <vt:lpstr>Slide 23</vt:lpstr>
      <vt:lpstr>Slide 24</vt:lpstr>
      <vt:lpstr>Slide 25</vt:lpstr>
      <vt:lpstr>Slide 26</vt:lpstr>
      <vt:lpstr>Secure Two-Party Computation</vt:lpstr>
      <vt:lpstr>Secure Function Evaluation</vt:lpstr>
      <vt:lpstr>Yao’s Garbled Circuits</vt:lpstr>
      <vt:lpstr>Computing with Garbled Tables</vt:lpstr>
      <vt:lpstr>Garbled Circuit Protocol</vt:lpstr>
      <vt:lpstr>Primitive: Oblivious Transfer</vt:lpstr>
      <vt:lpstr>Chaining Garbled Circuits</vt:lpstr>
      <vt:lpstr>Building Computing Systems</vt:lpstr>
      <vt:lpstr>Fairplay</vt:lpstr>
      <vt:lpstr>Problems?</vt:lpstr>
      <vt:lpstr>The Fallacy</vt:lpstr>
      <vt:lpstr>Faster Garbled Circuits</vt:lpstr>
      <vt:lpstr>Results</vt:lpstr>
      <vt:lpstr>Applications</vt:lpstr>
      <vt:lpstr>Heterozygous Recessive Risk</vt:lpstr>
      <vt:lpstr>Bit Vector Intersection</vt:lpstr>
      <vt:lpstr>Scaling</vt:lpstr>
      <vt:lpstr>Sort-Compare-Shuffle</vt:lpstr>
      <vt:lpstr>Slide 45</vt:lpstr>
      <vt:lpstr>Slide 46</vt:lpstr>
      <vt:lpstr>Current Projects</vt:lpstr>
      <vt:lpstr>What Next?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evans</dc:creator>
  <cp:lastModifiedBy>evans</cp:lastModifiedBy>
  <cp:revision>972</cp:revision>
  <dcterms:created xsi:type="dcterms:W3CDTF">2009-09-06T16:07:04Z</dcterms:created>
  <dcterms:modified xsi:type="dcterms:W3CDTF">2011-09-21T20:48:33Z</dcterms:modified>
</cp:coreProperties>
</file>