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58" r:id="rId5"/>
    <p:sldId id="261" r:id="rId6"/>
    <p:sldId id="269" r:id="rId7"/>
    <p:sldId id="270" r:id="rId8"/>
    <p:sldId id="271" r:id="rId9"/>
    <p:sldId id="267" r:id="rId10"/>
    <p:sldId id="272" r:id="rId11"/>
    <p:sldId id="273" r:id="rId12"/>
    <p:sldId id="265" r:id="rId13"/>
    <p:sldId id="263" r:id="rId14"/>
    <p:sldId id="274" r:id="rId15"/>
    <p:sldId id="266" r:id="rId16"/>
    <p:sldId id="275" r:id="rId17"/>
    <p:sldId id="280" r:id="rId18"/>
    <p:sldId id="276" r:id="rId19"/>
    <p:sldId id="264" r:id="rId20"/>
    <p:sldId id="259" r:id="rId21"/>
    <p:sldId id="277" r:id="rId22"/>
    <p:sldId id="278"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636" autoAdjust="0"/>
  </p:normalViewPr>
  <p:slideViewPr>
    <p:cSldViewPr>
      <p:cViewPr varScale="1">
        <p:scale>
          <a:sx n="104" d="100"/>
          <a:sy n="104" d="100"/>
        </p:scale>
        <p:origin x="-18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CB183-E873-4169-850E-AD449CFD92CC}" type="datetimeFigureOut">
              <a:rPr lang="en-US" smtClean="0"/>
              <a:pPr/>
              <a:t>1/24/2010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61020-C6E1-46A0-B3CB-7EC8CB1BA1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"MVP Micro has added an extra layer of inspection to protect its customers," said MVP Micro Holdings </a:t>
            </a:r>
            <a:r>
              <a:rPr lang="en-US" dirty="0" err="1" smtClean="0"/>
              <a:t>Ceo</a:t>
            </a:r>
            <a:r>
              <a:rPr lang="en-US" dirty="0" smtClean="0"/>
              <a:t>, </a:t>
            </a:r>
            <a:r>
              <a:rPr lang="en-US" b="1" dirty="0" smtClean="0"/>
              <a:t>Mustafa</a:t>
            </a:r>
            <a:r>
              <a:rPr lang="en-US" dirty="0" smtClean="0"/>
              <a:t> </a:t>
            </a:r>
            <a:r>
              <a:rPr lang="en-US" b="1" dirty="0" err="1" smtClean="0"/>
              <a:t>Aljaff</a:t>
            </a:r>
            <a:r>
              <a:rPr lang="en-US" dirty="0" smtClean="0"/>
              <a:t>. "We are determined to go above and beyond what our competitors are doing and this x-ray inspection system does just that. This system is the Nexus of our QC process and it allows us to extend the OEM warranty by one full year. You are what you ship and MVP Micro refuses to send out anything that is not to OEM specifications."</a:t>
            </a:r>
          </a:p>
          <a:p>
            <a:endParaRPr lang="en-US" dirty="0"/>
          </a:p>
        </p:txBody>
      </p:sp>
      <p:sp>
        <p:nvSpPr>
          <p:cNvPr id="4" name="Slide Number Placeholder 3"/>
          <p:cNvSpPr>
            <a:spLocks noGrp="1"/>
          </p:cNvSpPr>
          <p:nvPr>
            <p:ph type="sldNum" sz="quarter" idx="10"/>
          </p:nvPr>
        </p:nvSpPr>
        <p:spPr/>
        <p:txBody>
          <a:bodyPr/>
          <a:lstStyle/>
          <a:p>
            <a:fld id="{75B61020-C6E1-46A0-B3CB-7EC8CB1BA1B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Systems handling information that is determined to be vital to the operational readiness or mission effectiveness of deployed and contingency forces in terms of both content and timeliness.  The consequences of loss of integrity or availability of a MAC I system are unacceptable and could include the immediate and sustained loss of mission effectiveness.  </a:t>
            </a:r>
            <a:endParaRPr lang="en-US" dirty="0"/>
          </a:p>
        </p:txBody>
      </p:sp>
      <p:sp>
        <p:nvSpPr>
          <p:cNvPr id="4" name="Slide Number Placeholder 3"/>
          <p:cNvSpPr>
            <a:spLocks noGrp="1"/>
          </p:cNvSpPr>
          <p:nvPr>
            <p:ph type="sldNum" sz="quarter" idx="10"/>
          </p:nvPr>
        </p:nvSpPr>
        <p:spPr/>
        <p:txBody>
          <a:bodyPr/>
          <a:lstStyle/>
          <a:p>
            <a:fld id="{75B61020-C6E1-46A0-B3CB-7EC8CB1BA1B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A5CE36-7AE2-4A4F-A65E-002FD6D81D91}"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CE36-7AE2-4A4F-A65E-002FD6D81D91}"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CE36-7AE2-4A4F-A65E-002FD6D81D91}"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A5CE36-7AE2-4A4F-A65E-002FD6D81D91}"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A5CE36-7AE2-4A4F-A65E-002FD6D81D91}" type="datetimeFigureOut">
              <a:rPr lang="en-US" smtClean="0"/>
              <a:pPr/>
              <a:t>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A5CE36-7AE2-4A4F-A65E-002FD6D81D91}"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A5CE36-7AE2-4A4F-A65E-002FD6D81D91}" type="datetimeFigureOut">
              <a:rPr lang="en-US" smtClean="0"/>
              <a:pPr/>
              <a:t>1/24/2010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A5CE36-7AE2-4A4F-A65E-002FD6D81D91}" type="datetimeFigureOut">
              <a:rPr lang="en-US" smtClean="0"/>
              <a:pPr/>
              <a:t>1/24/2010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CE36-7AE2-4A4F-A65E-002FD6D81D91}" type="datetimeFigureOut">
              <a:rPr lang="en-US" smtClean="0"/>
              <a:pPr/>
              <a:t>1/24/2010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5CE36-7AE2-4A4F-A65E-002FD6D81D91}"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5CE36-7AE2-4A4F-A65E-002FD6D81D91}" type="datetimeFigureOut">
              <a:rPr lang="en-US" smtClean="0"/>
              <a:pPr/>
              <a:t>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DB85B-C62E-4B5F-830B-EE2564794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5CE36-7AE2-4A4F-A65E-002FD6D81D91}" type="datetimeFigureOut">
              <a:rPr lang="en-US" smtClean="0"/>
              <a:pPr/>
              <a:t>1/24/2010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DB85B-C62E-4B5F-830B-EE2564794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543800" cy="2971799"/>
          </a:xfrm>
        </p:spPr>
        <p:txBody>
          <a:bodyPr>
            <a:normAutofit fontScale="90000"/>
          </a:bodyPr>
          <a:lstStyle/>
          <a:p>
            <a:pPr algn="l"/>
            <a:r>
              <a:rPr lang="en-US" dirty="0"/>
              <a:t>Understanding and Mitigating </a:t>
            </a:r>
            <a:r>
              <a:rPr lang="en-US" dirty="0" smtClean="0"/>
              <a:t>Supply </a:t>
            </a:r>
            <a:r>
              <a:rPr lang="en-US" dirty="0"/>
              <a:t>Chain </a:t>
            </a:r>
            <a:r>
              <a:rPr lang="en-US" dirty="0" smtClean="0"/>
              <a:t>Risks for Computing and Communications</a:t>
            </a:r>
            <a:br>
              <a:rPr lang="en-US" dirty="0" smtClean="0"/>
            </a:br>
            <a:r>
              <a:rPr lang="en-US" dirty="0" smtClean="0"/>
              <a:t>(or: </a:t>
            </a:r>
            <a:r>
              <a:rPr lang="en-US" i="1" dirty="0" smtClean="0"/>
              <a:t>Who’s Driving Your Missiles</a:t>
            </a:r>
            <a:r>
              <a:rPr lang="en-US" dirty="0" smtClean="0"/>
              <a:t>?)</a:t>
            </a:r>
            <a:endParaRPr lang="en-US" dirty="0"/>
          </a:p>
        </p:txBody>
      </p:sp>
      <p:sp>
        <p:nvSpPr>
          <p:cNvPr id="3" name="Subtitle 2"/>
          <p:cNvSpPr>
            <a:spLocks noGrp="1"/>
          </p:cNvSpPr>
          <p:nvPr>
            <p:ph type="subTitle" idx="1"/>
          </p:nvPr>
        </p:nvSpPr>
        <p:spPr>
          <a:xfrm>
            <a:off x="2209800" y="4572000"/>
            <a:ext cx="6400800" cy="1752600"/>
          </a:xfrm>
        </p:spPr>
        <p:txBody>
          <a:bodyPr>
            <a:normAutofit/>
          </a:bodyPr>
          <a:lstStyle/>
          <a:p>
            <a:pPr algn="r"/>
            <a:r>
              <a:rPr lang="en-US" dirty="0" smtClean="0"/>
              <a:t>David Evans</a:t>
            </a:r>
          </a:p>
          <a:p>
            <a:pPr algn="r"/>
            <a:r>
              <a:rPr lang="en-US" dirty="0" smtClean="0"/>
              <a:t>DSSG Think Piece</a:t>
            </a:r>
          </a:p>
          <a:p>
            <a:pPr algn="r"/>
            <a:r>
              <a:rPr lang="en-US" dirty="0" smtClean="0"/>
              <a:t>University of Virginia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3962400"/>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Trusted Foundry</a:t>
            </a:r>
            <a:endParaRPr lang="en-US" dirty="0"/>
          </a:p>
        </p:txBody>
      </p:sp>
      <p:sp>
        <p:nvSpPr>
          <p:cNvPr id="4" name="Rounded Rectangle 3"/>
          <p:cNvSpPr/>
          <p:nvPr/>
        </p:nvSpPr>
        <p:spPr>
          <a:xfrm>
            <a:off x="88135" y="1371600"/>
            <a:ext cx="4483865" cy="2743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dirty="0" smtClean="0"/>
          </a:p>
          <a:p>
            <a:pPr algn="ctr"/>
            <a:endParaRPr lang="en-US" sz="3200" dirty="0" smtClean="0"/>
          </a:p>
          <a:p>
            <a:pPr algn="ctr"/>
            <a:r>
              <a:rPr lang="en-US" sz="3200" dirty="0" smtClean="0"/>
              <a:t>Trusted Foundry</a:t>
            </a:r>
            <a:endParaRPr lang="en-US" sz="3200" dirty="0"/>
          </a:p>
        </p:txBody>
      </p:sp>
      <p:sp>
        <p:nvSpPr>
          <p:cNvPr id="5" name="Rounded Rectangle 4"/>
          <p:cNvSpPr/>
          <p:nvPr/>
        </p:nvSpPr>
        <p:spPr>
          <a:xfrm>
            <a:off x="152400" y="19050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6" name="Rounded Rectangle 5"/>
          <p:cNvSpPr/>
          <p:nvPr/>
        </p:nvSpPr>
        <p:spPr>
          <a:xfrm>
            <a:off x="2463800" y="19050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7" name="Rounded Rectangle 6"/>
          <p:cNvSpPr/>
          <p:nvPr/>
        </p:nvSpPr>
        <p:spPr>
          <a:xfrm>
            <a:off x="4775200" y="19050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8" name="Rounded Rectangle 7"/>
          <p:cNvSpPr/>
          <p:nvPr/>
        </p:nvSpPr>
        <p:spPr>
          <a:xfrm>
            <a:off x="7086600" y="19050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9" name="Straight Arrow Connector 8"/>
          <p:cNvCxnSpPr>
            <a:stCxn id="5" idx="3"/>
            <a:endCxn id="6" idx="1"/>
          </p:cNvCxnSpPr>
          <p:nvPr/>
        </p:nvCxnSpPr>
        <p:spPr>
          <a:xfrm>
            <a:off x="18288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41402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1"/>
          </p:cNvCxnSpPr>
          <p:nvPr/>
        </p:nvCxnSpPr>
        <p:spPr>
          <a:xfrm>
            <a:off x="64516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4800600"/>
            <a:ext cx="20574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Libraries</a:t>
            </a:r>
            <a:endParaRPr lang="en-US" sz="2800" dirty="0"/>
          </a:p>
        </p:txBody>
      </p:sp>
      <p:sp>
        <p:nvSpPr>
          <p:cNvPr id="13" name="Rectangle 12"/>
          <p:cNvSpPr/>
          <p:nvPr/>
        </p:nvSpPr>
        <p:spPr>
          <a:xfrm>
            <a:off x="304800" y="5029200"/>
            <a:ext cx="20574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Design Tools</a:t>
            </a:r>
            <a:endParaRPr lang="en-US" sz="2800" dirty="0"/>
          </a:p>
        </p:txBody>
      </p:sp>
      <p:cxnSp>
        <p:nvCxnSpPr>
          <p:cNvPr id="16" name="Elbow Connector 15"/>
          <p:cNvCxnSpPr>
            <a:stCxn id="5" idx="2"/>
            <a:endCxn id="13" idx="0"/>
          </p:cNvCxnSpPr>
          <p:nvPr/>
        </p:nvCxnSpPr>
        <p:spPr>
          <a:xfrm rot="16200000" flipH="1">
            <a:off x="-57150" y="3638550"/>
            <a:ext cx="2438400" cy="342900"/>
          </a:xfrm>
          <a:prstGeom prst="bentConnector3">
            <a:avLst>
              <a:gd name="adj1" fmla="val 50000"/>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12" idx="0"/>
          </p:cNvCxnSpPr>
          <p:nvPr/>
        </p:nvCxnSpPr>
        <p:spPr>
          <a:xfrm rot="16200000" flipH="1">
            <a:off x="1162050" y="2419350"/>
            <a:ext cx="2209800" cy="2552700"/>
          </a:xfrm>
          <a:prstGeom prst="bentConnector3">
            <a:avLst>
              <a:gd name="adj1" fmla="val 50000"/>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00600" y="4800600"/>
            <a:ext cx="4038600" cy="1015663"/>
          </a:xfrm>
          <a:prstGeom prst="rect">
            <a:avLst/>
          </a:prstGeom>
          <a:noFill/>
        </p:spPr>
        <p:txBody>
          <a:bodyPr wrap="square" rtlCol="0">
            <a:spAutoFit/>
          </a:bodyPr>
          <a:lstStyle/>
          <a:p>
            <a:r>
              <a:rPr lang="en-US" sz="2000" dirty="0" smtClean="0"/>
              <a:t>Even trusted design relies on libraries, design software, etc. from possibly </a:t>
            </a:r>
            <a:r>
              <a:rPr lang="en-US" sz="2000" dirty="0" err="1" smtClean="0"/>
              <a:t>untrusted</a:t>
            </a:r>
            <a:r>
              <a:rPr lang="en-US" sz="2000" dirty="0" smtClean="0"/>
              <a:t> sources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Trusted Foundry</a:t>
            </a:r>
            <a:endParaRPr lang="en-US" dirty="0"/>
          </a:p>
        </p:txBody>
      </p:sp>
      <p:sp>
        <p:nvSpPr>
          <p:cNvPr id="4" name="Rounded Rectangle 3"/>
          <p:cNvSpPr/>
          <p:nvPr/>
        </p:nvSpPr>
        <p:spPr>
          <a:xfrm>
            <a:off x="88135" y="1371600"/>
            <a:ext cx="4483865" cy="2743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dirty="0" smtClean="0"/>
          </a:p>
          <a:p>
            <a:pPr algn="ctr"/>
            <a:endParaRPr lang="en-US" sz="3200" dirty="0" smtClean="0"/>
          </a:p>
          <a:p>
            <a:pPr algn="ctr"/>
            <a:r>
              <a:rPr lang="en-US" sz="3200" dirty="0" smtClean="0"/>
              <a:t>Trusted Foundry</a:t>
            </a:r>
            <a:endParaRPr lang="en-US" sz="3200" dirty="0"/>
          </a:p>
        </p:txBody>
      </p:sp>
      <p:sp>
        <p:nvSpPr>
          <p:cNvPr id="5" name="Rounded Rectangle 4"/>
          <p:cNvSpPr/>
          <p:nvPr/>
        </p:nvSpPr>
        <p:spPr>
          <a:xfrm>
            <a:off x="152400" y="19050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6" name="Rounded Rectangle 5"/>
          <p:cNvSpPr/>
          <p:nvPr/>
        </p:nvSpPr>
        <p:spPr>
          <a:xfrm>
            <a:off x="2463800" y="19050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7" name="Rounded Rectangle 6"/>
          <p:cNvSpPr/>
          <p:nvPr/>
        </p:nvSpPr>
        <p:spPr>
          <a:xfrm>
            <a:off x="4775200" y="19050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8" name="Rounded Rectangle 7"/>
          <p:cNvSpPr/>
          <p:nvPr/>
        </p:nvSpPr>
        <p:spPr>
          <a:xfrm>
            <a:off x="7086600" y="19050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9" name="Straight Arrow Connector 8"/>
          <p:cNvCxnSpPr>
            <a:stCxn id="5" idx="3"/>
            <a:endCxn id="6" idx="1"/>
          </p:cNvCxnSpPr>
          <p:nvPr/>
        </p:nvCxnSpPr>
        <p:spPr>
          <a:xfrm>
            <a:off x="18288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41402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8" idx="1"/>
          </p:cNvCxnSpPr>
          <p:nvPr/>
        </p:nvCxnSpPr>
        <p:spPr>
          <a:xfrm>
            <a:off x="6451600" y="22479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srcRect/>
          <a:stretch>
            <a:fillRect/>
          </a:stretch>
        </p:blipFill>
        <p:spPr bwMode="auto">
          <a:xfrm>
            <a:off x="5562600" y="2895600"/>
            <a:ext cx="1882759" cy="2443163"/>
          </a:xfrm>
          <a:prstGeom prst="rect">
            <a:avLst/>
          </a:prstGeom>
          <a:noFill/>
          <a:ln w="9525">
            <a:noFill/>
            <a:miter lim="800000"/>
            <a:headEnd/>
            <a:tailEnd/>
          </a:ln>
        </p:spPr>
      </p:pic>
      <p:sp>
        <p:nvSpPr>
          <p:cNvPr id="17" name="TextBox 16"/>
          <p:cNvSpPr txBox="1"/>
          <p:nvPr/>
        </p:nvSpPr>
        <p:spPr>
          <a:xfrm>
            <a:off x="4267200" y="5486400"/>
            <a:ext cx="4495800" cy="707886"/>
          </a:xfrm>
          <a:prstGeom prst="rect">
            <a:avLst/>
          </a:prstGeom>
          <a:noFill/>
        </p:spPr>
        <p:txBody>
          <a:bodyPr wrap="square" rtlCol="0">
            <a:spAutoFit/>
          </a:bodyPr>
          <a:lstStyle/>
          <a:p>
            <a:r>
              <a:rPr lang="en-US" sz="2000" dirty="0" smtClean="0"/>
              <a:t>How do you know chip is the one that came from the trusted foundry?</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6200" y="1219200"/>
            <a:ext cx="4495800" cy="4064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smtClean="0"/>
              <a:t>Trusted Foundry</a:t>
            </a:r>
            <a:endParaRPr lang="en-US" sz="3200" dirty="0"/>
          </a:p>
        </p:txBody>
      </p:sp>
      <p:sp>
        <p:nvSpPr>
          <p:cNvPr id="2" name="Title 1"/>
          <p:cNvSpPr>
            <a:spLocks noGrp="1"/>
          </p:cNvSpPr>
          <p:nvPr>
            <p:ph type="title"/>
          </p:nvPr>
        </p:nvSpPr>
        <p:spPr/>
        <p:txBody>
          <a:bodyPr/>
          <a:lstStyle/>
          <a:p>
            <a:r>
              <a:rPr lang="en-US" dirty="0" smtClean="0"/>
              <a:t>Validating Trusted ICs</a:t>
            </a:r>
            <a:endParaRPr lang="en-US" dirty="0"/>
          </a:p>
        </p:txBody>
      </p:sp>
      <p:sp>
        <p:nvSpPr>
          <p:cNvPr id="4" name="Rounded Rectangle 3"/>
          <p:cNvSpPr/>
          <p:nvPr/>
        </p:nvSpPr>
        <p:spPr>
          <a:xfrm>
            <a:off x="152400" y="17526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5" name="Rounded Rectangle 4"/>
          <p:cNvSpPr/>
          <p:nvPr/>
        </p:nvSpPr>
        <p:spPr>
          <a:xfrm>
            <a:off x="2463800" y="17526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6" name="Rounded Rectangle 5"/>
          <p:cNvSpPr/>
          <p:nvPr/>
        </p:nvSpPr>
        <p:spPr>
          <a:xfrm>
            <a:off x="4775200" y="17526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7" name="Rounded Rectangle 6"/>
          <p:cNvSpPr/>
          <p:nvPr/>
        </p:nvSpPr>
        <p:spPr>
          <a:xfrm>
            <a:off x="7086600" y="17526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8" name="Straight Arrow Connector 7"/>
          <p:cNvCxnSpPr>
            <a:stCxn id="4" idx="3"/>
            <a:endCxn id="5" idx="1"/>
          </p:cNvCxnSpPr>
          <p:nvPr/>
        </p:nvCxnSpPr>
        <p:spPr>
          <a:xfrm>
            <a:off x="18288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41402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64516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4114800" y="2133600"/>
            <a:ext cx="381000"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46310" y="3536244"/>
            <a:ext cx="184009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Record properties of trusted chip</a:t>
            </a:r>
            <a:endParaRPr lang="en-US" dirty="0"/>
          </a:p>
        </p:txBody>
      </p:sp>
      <p:sp>
        <p:nvSpPr>
          <p:cNvPr id="14" name="Can 13"/>
          <p:cNvSpPr/>
          <p:nvPr/>
        </p:nvSpPr>
        <p:spPr>
          <a:xfrm>
            <a:off x="3970867" y="4642555"/>
            <a:ext cx="14478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Secure Database</a:t>
            </a:r>
            <a:endParaRPr lang="en-US" dirty="0"/>
          </a:p>
        </p:txBody>
      </p:sp>
      <p:sp>
        <p:nvSpPr>
          <p:cNvPr id="16" name="Isosceles Triangle 15"/>
          <p:cNvSpPr/>
          <p:nvPr/>
        </p:nvSpPr>
        <p:spPr>
          <a:xfrm>
            <a:off x="7783690" y="2474626"/>
            <a:ext cx="381000" cy="13716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6781800" y="3886200"/>
            <a:ext cx="21336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smtClean="0"/>
              <a:t>interrogate chip</a:t>
            </a:r>
            <a:endParaRPr lang="en-US" dirty="0"/>
          </a:p>
        </p:txBody>
      </p:sp>
      <p:cxnSp>
        <p:nvCxnSpPr>
          <p:cNvPr id="19" name="Shape 18"/>
          <p:cNvCxnSpPr>
            <a:stCxn id="17" idx="2"/>
            <a:endCxn id="14" idx="4"/>
          </p:cNvCxnSpPr>
          <p:nvPr/>
        </p:nvCxnSpPr>
        <p:spPr>
          <a:xfrm rot="5400000">
            <a:off x="5982923" y="3691277"/>
            <a:ext cx="1301423" cy="2429933"/>
          </a:xfrm>
          <a:prstGeom prst="bentConnector2">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Chip Verification: </a:t>
            </a:r>
            <a:br>
              <a:rPr lang="en-US" dirty="0" smtClean="0"/>
            </a:br>
            <a:r>
              <a:rPr lang="en-US" dirty="0" smtClean="0"/>
              <a:t>Physically </a:t>
            </a:r>
            <a:r>
              <a:rPr lang="en-US" dirty="0" err="1" smtClean="0"/>
              <a:t>Unclonable</a:t>
            </a:r>
            <a:r>
              <a:rPr lang="en-US" dirty="0" smtClean="0"/>
              <a:t> Functions (PUFs)</a:t>
            </a:r>
            <a:endParaRPr lang="en-US" dirty="0"/>
          </a:p>
        </p:txBody>
      </p:sp>
      <p:sp>
        <p:nvSpPr>
          <p:cNvPr id="5" name="TextBox 4"/>
          <p:cNvSpPr txBox="1"/>
          <p:nvPr/>
        </p:nvSpPr>
        <p:spPr>
          <a:xfrm>
            <a:off x="3733800" y="1447800"/>
            <a:ext cx="5137753" cy="369332"/>
          </a:xfrm>
          <a:prstGeom prst="rect">
            <a:avLst/>
          </a:prstGeom>
          <a:noFill/>
        </p:spPr>
        <p:txBody>
          <a:bodyPr wrap="none" rtlCol="0">
            <a:spAutoFit/>
          </a:bodyPr>
          <a:lstStyle/>
          <a:p>
            <a:r>
              <a:rPr lang="en-US" dirty="0" smtClean="0"/>
              <a:t>Edward </a:t>
            </a:r>
            <a:r>
              <a:rPr lang="en-US" dirty="0" err="1" smtClean="0"/>
              <a:t>Suh</a:t>
            </a:r>
            <a:r>
              <a:rPr lang="en-US" dirty="0" smtClean="0"/>
              <a:t> (Cornell), </a:t>
            </a:r>
            <a:r>
              <a:rPr lang="en-US" dirty="0" err="1" smtClean="0"/>
              <a:t>Srinivas</a:t>
            </a:r>
            <a:r>
              <a:rPr lang="en-US" dirty="0" smtClean="0"/>
              <a:t> </a:t>
            </a:r>
            <a:r>
              <a:rPr lang="en-US" dirty="0" err="1" smtClean="0"/>
              <a:t>Devadas</a:t>
            </a:r>
            <a:r>
              <a:rPr lang="en-US" dirty="0" smtClean="0"/>
              <a:t> (MIT); </a:t>
            </a:r>
            <a:r>
              <a:rPr lang="en-US" dirty="0" err="1" smtClean="0"/>
              <a:t>Verayo</a:t>
            </a:r>
            <a:endParaRPr lang="en-US" dirty="0"/>
          </a:p>
        </p:txBody>
      </p:sp>
      <p:sp>
        <p:nvSpPr>
          <p:cNvPr id="6" name="Rectangle 5"/>
          <p:cNvSpPr/>
          <p:nvPr/>
        </p:nvSpPr>
        <p:spPr>
          <a:xfrm>
            <a:off x="1447800" y="1981200"/>
            <a:ext cx="1905000" cy="3505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rapezoid 6"/>
          <p:cNvSpPr/>
          <p:nvPr/>
        </p:nvSpPr>
        <p:spPr>
          <a:xfrm rot="5400000">
            <a:off x="2133600" y="2971800"/>
            <a:ext cx="876300" cy="419100"/>
          </a:xfrm>
          <a:prstGeom prst="trapezoid">
            <a:avLst>
              <a:gd name="adj" fmla="val 42778"/>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0    1  </a:t>
            </a:r>
            <a:endParaRPr lang="en-US" dirty="0"/>
          </a:p>
        </p:txBody>
      </p:sp>
      <p:sp>
        <p:nvSpPr>
          <p:cNvPr id="9" name="TextBox 8"/>
          <p:cNvSpPr txBox="1"/>
          <p:nvPr/>
        </p:nvSpPr>
        <p:spPr>
          <a:xfrm>
            <a:off x="2167466" y="5867400"/>
            <a:ext cx="461986" cy="523220"/>
          </a:xfrm>
          <a:prstGeom prst="rect">
            <a:avLst/>
          </a:prstGeom>
          <a:noFill/>
        </p:spPr>
        <p:txBody>
          <a:bodyPr wrap="none" rtlCol="0">
            <a:spAutoFit/>
          </a:bodyPr>
          <a:lstStyle/>
          <a:p>
            <a:r>
              <a:rPr lang="en-US" sz="2800" i="1" dirty="0" smtClean="0"/>
              <a:t>x</a:t>
            </a:r>
            <a:r>
              <a:rPr lang="en-US" sz="2800" baseline="-25000" dirty="0" smtClean="0"/>
              <a:t>0</a:t>
            </a:r>
            <a:endParaRPr lang="en-US" sz="2800" baseline="-25000" dirty="0"/>
          </a:p>
        </p:txBody>
      </p:sp>
      <p:sp>
        <p:nvSpPr>
          <p:cNvPr id="10" name="TextBox 9"/>
          <p:cNvSpPr txBox="1"/>
          <p:nvPr/>
        </p:nvSpPr>
        <p:spPr>
          <a:xfrm>
            <a:off x="228600" y="5791200"/>
            <a:ext cx="1106072" cy="646331"/>
          </a:xfrm>
          <a:prstGeom prst="rect">
            <a:avLst/>
          </a:prstGeom>
          <a:noFill/>
        </p:spPr>
        <p:txBody>
          <a:bodyPr wrap="none" rtlCol="0">
            <a:spAutoFit/>
          </a:bodyPr>
          <a:lstStyle/>
          <a:p>
            <a:r>
              <a:rPr lang="en-US" dirty="0" smtClean="0"/>
              <a:t>Challenge</a:t>
            </a:r>
          </a:p>
          <a:p>
            <a:r>
              <a:rPr lang="en-US" dirty="0" smtClean="0"/>
              <a:t>bits</a:t>
            </a:r>
            <a:endParaRPr lang="en-US" dirty="0"/>
          </a:p>
        </p:txBody>
      </p:sp>
      <p:cxnSp>
        <p:nvCxnSpPr>
          <p:cNvPr id="12" name="Straight Arrow Connector 11"/>
          <p:cNvCxnSpPr>
            <a:stCxn id="9" idx="0"/>
            <a:endCxn id="6" idx="2"/>
          </p:cNvCxnSpPr>
          <p:nvPr/>
        </p:nvCxnSpPr>
        <p:spPr>
          <a:xfrm rot="5400000" flipH="1" flipV="1">
            <a:off x="2208879" y="5675980"/>
            <a:ext cx="381000" cy="18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6" idx="1"/>
          </p:cNvCxnSpPr>
          <p:nvPr/>
        </p:nvCxnSpPr>
        <p:spPr>
          <a:xfrm>
            <a:off x="685800" y="45720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47800" y="3124200"/>
            <a:ext cx="76200" cy="152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Rectangle 15"/>
          <p:cNvSpPr/>
          <p:nvPr/>
        </p:nvSpPr>
        <p:spPr>
          <a:xfrm>
            <a:off x="1447800" y="4495800"/>
            <a:ext cx="76200" cy="152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9" name="Straight Arrow Connector 18"/>
          <p:cNvCxnSpPr/>
          <p:nvPr/>
        </p:nvCxnSpPr>
        <p:spPr>
          <a:xfrm>
            <a:off x="685800" y="32004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5" idx="3"/>
            <a:endCxn id="36" idx="1"/>
          </p:cNvCxnSpPr>
          <p:nvPr/>
        </p:nvCxnSpPr>
        <p:spPr>
          <a:xfrm flipV="1">
            <a:off x="1524000" y="2994660"/>
            <a:ext cx="838200" cy="205740"/>
          </a:xfrm>
          <a:prstGeom prst="bentConnector3">
            <a:avLst>
              <a:gd name="adj1" fmla="val 50000"/>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5" idx="3"/>
            <a:endCxn id="39" idx="1"/>
          </p:cNvCxnSpPr>
          <p:nvPr/>
        </p:nvCxnSpPr>
        <p:spPr>
          <a:xfrm>
            <a:off x="1524000" y="3200400"/>
            <a:ext cx="838200" cy="1310641"/>
          </a:xfrm>
          <a:prstGeom prst="bentConnector3">
            <a:avLst>
              <a:gd name="adj1" fmla="val 50000"/>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362200" y="2971800"/>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ounded Rectangle 37"/>
          <p:cNvSpPr/>
          <p:nvPr/>
        </p:nvSpPr>
        <p:spPr>
          <a:xfrm>
            <a:off x="2362200" y="33070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ounded Rectangle 38"/>
          <p:cNvSpPr/>
          <p:nvPr/>
        </p:nvSpPr>
        <p:spPr>
          <a:xfrm>
            <a:off x="2362200" y="44881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ounded Rectangle 39"/>
          <p:cNvSpPr/>
          <p:nvPr/>
        </p:nvSpPr>
        <p:spPr>
          <a:xfrm>
            <a:off x="2362200" y="47929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Elbow Connector 41"/>
          <p:cNvCxnSpPr>
            <a:stCxn id="16" idx="3"/>
            <a:endCxn id="40" idx="1"/>
          </p:cNvCxnSpPr>
          <p:nvPr/>
        </p:nvCxnSpPr>
        <p:spPr>
          <a:xfrm>
            <a:off x="1524000" y="4572000"/>
            <a:ext cx="838200" cy="243841"/>
          </a:xfrm>
          <a:prstGeom prst="bentConnector3">
            <a:avLst>
              <a:gd name="adj1" fmla="val 50000"/>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6" idx="3"/>
            <a:endCxn id="38" idx="1"/>
          </p:cNvCxnSpPr>
          <p:nvPr/>
        </p:nvCxnSpPr>
        <p:spPr>
          <a:xfrm flipV="1">
            <a:off x="1524000" y="3329941"/>
            <a:ext cx="838200" cy="1242059"/>
          </a:xfrm>
          <a:prstGeom prst="bentConnector3">
            <a:avLst>
              <a:gd name="adj1" fmla="val 19024"/>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8" idx="0"/>
            <a:endCxn id="71" idx="1"/>
          </p:cNvCxnSpPr>
          <p:nvPr/>
        </p:nvCxnSpPr>
        <p:spPr>
          <a:xfrm flipV="1">
            <a:off x="2781300" y="4572000"/>
            <a:ext cx="1104900" cy="95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0"/>
            <a:endCxn id="70" idx="1"/>
          </p:cNvCxnSpPr>
          <p:nvPr/>
        </p:nvCxnSpPr>
        <p:spPr>
          <a:xfrm>
            <a:off x="2781300" y="3181350"/>
            <a:ext cx="1104900"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6" idx="2"/>
            <a:endCxn id="8" idx="3"/>
          </p:cNvCxnSpPr>
          <p:nvPr/>
        </p:nvCxnSpPr>
        <p:spPr>
          <a:xfrm rot="5400000" flipH="1" flipV="1">
            <a:off x="2250704" y="5165355"/>
            <a:ext cx="470641" cy="171450"/>
          </a:xfrm>
          <a:prstGeom prst="bentConnector3">
            <a:avLst>
              <a:gd name="adj1" fmla="val 4737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8" idx="1"/>
            <a:endCxn id="7" idx="3"/>
          </p:cNvCxnSpPr>
          <p:nvPr/>
        </p:nvCxnSpPr>
        <p:spPr>
          <a:xfrm rot="5400000" flipH="1" flipV="1">
            <a:off x="2177309" y="3924300"/>
            <a:ext cx="788882"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rapezoid 7"/>
          <p:cNvSpPr/>
          <p:nvPr/>
        </p:nvSpPr>
        <p:spPr>
          <a:xfrm rot="5400000">
            <a:off x="2133600" y="4457700"/>
            <a:ext cx="876300" cy="419100"/>
          </a:xfrm>
          <a:prstGeom prst="trapezoid">
            <a:avLst>
              <a:gd name="adj" fmla="val 42778"/>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1    0</a:t>
            </a:r>
            <a:endParaRPr lang="en-US" dirty="0"/>
          </a:p>
        </p:txBody>
      </p:sp>
      <p:sp>
        <p:nvSpPr>
          <p:cNvPr id="68" name="Rectangle 67"/>
          <p:cNvSpPr/>
          <p:nvPr/>
        </p:nvSpPr>
        <p:spPr>
          <a:xfrm>
            <a:off x="3886200" y="1981200"/>
            <a:ext cx="1905000" cy="3505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9" name="Trapezoid 68"/>
          <p:cNvSpPr/>
          <p:nvPr/>
        </p:nvSpPr>
        <p:spPr>
          <a:xfrm rot="5400000">
            <a:off x="4572000" y="2971800"/>
            <a:ext cx="876300" cy="419100"/>
          </a:xfrm>
          <a:prstGeom prst="trapezoid">
            <a:avLst>
              <a:gd name="adj" fmla="val 42778"/>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0    1  </a:t>
            </a:r>
            <a:endParaRPr lang="en-US" dirty="0"/>
          </a:p>
        </p:txBody>
      </p:sp>
      <p:sp>
        <p:nvSpPr>
          <p:cNvPr id="70" name="Rectangle 69"/>
          <p:cNvSpPr/>
          <p:nvPr/>
        </p:nvSpPr>
        <p:spPr>
          <a:xfrm>
            <a:off x="3886200" y="3124200"/>
            <a:ext cx="76200" cy="152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1" name="Rectangle 70"/>
          <p:cNvSpPr/>
          <p:nvPr/>
        </p:nvSpPr>
        <p:spPr>
          <a:xfrm>
            <a:off x="3886200" y="4495800"/>
            <a:ext cx="76200" cy="152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72" name="Elbow Connector 71"/>
          <p:cNvCxnSpPr>
            <a:stCxn id="70" idx="3"/>
            <a:endCxn id="74" idx="1"/>
          </p:cNvCxnSpPr>
          <p:nvPr/>
        </p:nvCxnSpPr>
        <p:spPr>
          <a:xfrm flipV="1">
            <a:off x="3962400" y="2994660"/>
            <a:ext cx="838200" cy="205740"/>
          </a:xfrm>
          <a:prstGeom prst="bentConnector3">
            <a:avLst>
              <a:gd name="adj1" fmla="val 50000"/>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0" idx="3"/>
            <a:endCxn id="76" idx="1"/>
          </p:cNvCxnSpPr>
          <p:nvPr/>
        </p:nvCxnSpPr>
        <p:spPr>
          <a:xfrm>
            <a:off x="3962400" y="3200400"/>
            <a:ext cx="838200" cy="1310641"/>
          </a:xfrm>
          <a:prstGeom prst="bentConnector3">
            <a:avLst>
              <a:gd name="adj1" fmla="val 50000"/>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4800600" y="2971800"/>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ounded Rectangle 74"/>
          <p:cNvSpPr/>
          <p:nvPr/>
        </p:nvSpPr>
        <p:spPr>
          <a:xfrm>
            <a:off x="4800600" y="33070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ounded Rectangle 75"/>
          <p:cNvSpPr/>
          <p:nvPr/>
        </p:nvSpPr>
        <p:spPr>
          <a:xfrm>
            <a:off x="4800600" y="44881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ounded Rectangle 76"/>
          <p:cNvSpPr/>
          <p:nvPr/>
        </p:nvSpPr>
        <p:spPr>
          <a:xfrm>
            <a:off x="4800600" y="4792981"/>
            <a:ext cx="76200" cy="45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8" name="Elbow Connector 77"/>
          <p:cNvCxnSpPr>
            <a:stCxn id="71" idx="3"/>
            <a:endCxn id="77" idx="1"/>
          </p:cNvCxnSpPr>
          <p:nvPr/>
        </p:nvCxnSpPr>
        <p:spPr>
          <a:xfrm>
            <a:off x="3962400" y="4572000"/>
            <a:ext cx="838200" cy="243841"/>
          </a:xfrm>
          <a:prstGeom prst="bentConnector3">
            <a:avLst>
              <a:gd name="adj1" fmla="val 50000"/>
            </a:avLst>
          </a:prstGeom>
          <a:ln w="317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1" idx="3"/>
            <a:endCxn id="75" idx="1"/>
          </p:cNvCxnSpPr>
          <p:nvPr/>
        </p:nvCxnSpPr>
        <p:spPr>
          <a:xfrm flipV="1">
            <a:off x="3962400" y="3329941"/>
            <a:ext cx="838200" cy="1242059"/>
          </a:xfrm>
          <a:prstGeom prst="bentConnector3">
            <a:avLst>
              <a:gd name="adj1" fmla="val 19024"/>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8" idx="2"/>
            <a:endCxn id="82" idx="3"/>
          </p:cNvCxnSpPr>
          <p:nvPr/>
        </p:nvCxnSpPr>
        <p:spPr>
          <a:xfrm rot="5400000" flipH="1" flipV="1">
            <a:off x="4689104" y="5165355"/>
            <a:ext cx="470641" cy="171450"/>
          </a:xfrm>
          <a:prstGeom prst="bentConnector3">
            <a:avLst>
              <a:gd name="adj1" fmla="val 4737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82" idx="1"/>
            <a:endCxn id="69" idx="3"/>
          </p:cNvCxnSpPr>
          <p:nvPr/>
        </p:nvCxnSpPr>
        <p:spPr>
          <a:xfrm rot="5400000" flipH="1" flipV="1">
            <a:off x="4615709" y="3924300"/>
            <a:ext cx="788882"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rapezoid 81"/>
          <p:cNvSpPr/>
          <p:nvPr/>
        </p:nvSpPr>
        <p:spPr>
          <a:xfrm rot="5400000">
            <a:off x="4572000" y="4457700"/>
            <a:ext cx="876300" cy="419100"/>
          </a:xfrm>
          <a:prstGeom prst="trapezoid">
            <a:avLst>
              <a:gd name="adj" fmla="val 42778"/>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1    0</a:t>
            </a:r>
            <a:endParaRPr lang="en-US" dirty="0"/>
          </a:p>
        </p:txBody>
      </p:sp>
      <p:cxnSp>
        <p:nvCxnSpPr>
          <p:cNvPr id="101" name="Straight Arrow Connector 100"/>
          <p:cNvCxnSpPr/>
          <p:nvPr/>
        </p:nvCxnSpPr>
        <p:spPr>
          <a:xfrm flipV="1">
            <a:off x="5219700" y="4514850"/>
            <a:ext cx="1104900" cy="95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5219700" y="3124200"/>
            <a:ext cx="1104900" cy="19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400800" y="2819400"/>
            <a:ext cx="511679" cy="584775"/>
          </a:xfrm>
          <a:prstGeom prst="rect">
            <a:avLst/>
          </a:prstGeom>
          <a:noFill/>
        </p:spPr>
        <p:txBody>
          <a:bodyPr wrap="none" rtlCol="0">
            <a:spAutoFit/>
          </a:bodyPr>
          <a:lstStyle/>
          <a:p>
            <a:r>
              <a:rPr lang="en-US" sz="3200" b="1" dirty="0" smtClean="0"/>
              <a:t>...</a:t>
            </a:r>
            <a:endParaRPr lang="en-US" sz="3200" b="1" dirty="0"/>
          </a:p>
        </p:txBody>
      </p:sp>
      <p:sp>
        <p:nvSpPr>
          <p:cNvPr id="104" name="TextBox 103"/>
          <p:cNvSpPr txBox="1"/>
          <p:nvPr/>
        </p:nvSpPr>
        <p:spPr>
          <a:xfrm>
            <a:off x="6400800" y="4191000"/>
            <a:ext cx="511679" cy="584775"/>
          </a:xfrm>
          <a:prstGeom prst="rect">
            <a:avLst/>
          </a:prstGeom>
          <a:noFill/>
        </p:spPr>
        <p:txBody>
          <a:bodyPr wrap="none" rtlCol="0">
            <a:spAutoFit/>
          </a:bodyPr>
          <a:lstStyle/>
          <a:p>
            <a:r>
              <a:rPr lang="en-US" sz="3200" b="1" dirty="0" smtClean="0"/>
              <a:t>...</a:t>
            </a:r>
            <a:endParaRPr lang="en-US" sz="3200" b="1" dirty="0"/>
          </a:p>
        </p:txBody>
      </p:sp>
      <p:sp>
        <p:nvSpPr>
          <p:cNvPr id="106" name="TextBox 105"/>
          <p:cNvSpPr txBox="1"/>
          <p:nvPr/>
        </p:nvSpPr>
        <p:spPr>
          <a:xfrm>
            <a:off x="4648200" y="5791200"/>
            <a:ext cx="461986" cy="523220"/>
          </a:xfrm>
          <a:prstGeom prst="rect">
            <a:avLst/>
          </a:prstGeom>
          <a:noFill/>
        </p:spPr>
        <p:txBody>
          <a:bodyPr wrap="none" rtlCol="0">
            <a:spAutoFit/>
          </a:bodyPr>
          <a:lstStyle/>
          <a:p>
            <a:r>
              <a:rPr lang="en-US" sz="2800" i="1" dirty="0" smtClean="0"/>
              <a:t>x</a:t>
            </a:r>
            <a:r>
              <a:rPr lang="en-US" sz="2800" baseline="-25000" dirty="0" smtClean="0"/>
              <a:t>1</a:t>
            </a:r>
            <a:endParaRPr lang="en-US" sz="2800" baseline="-25000" dirty="0"/>
          </a:p>
        </p:txBody>
      </p:sp>
      <p:cxnSp>
        <p:nvCxnSpPr>
          <p:cNvPr id="107" name="Straight Arrow Connector 106"/>
          <p:cNvCxnSpPr>
            <a:endCxn id="68" idx="2"/>
          </p:cNvCxnSpPr>
          <p:nvPr/>
        </p:nvCxnSpPr>
        <p:spPr>
          <a:xfrm rot="5400000" flipH="1" flipV="1">
            <a:off x="4648906" y="5669139"/>
            <a:ext cx="372533" cy="7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540000" y="6366933"/>
            <a:ext cx="4086578" cy="369332"/>
          </a:xfrm>
          <a:prstGeom prst="rect">
            <a:avLst/>
          </a:prstGeom>
          <a:noFill/>
        </p:spPr>
        <p:txBody>
          <a:bodyPr wrap="square" rtlCol="0">
            <a:spAutoFit/>
          </a:bodyPr>
          <a:lstStyle/>
          <a:p>
            <a:r>
              <a:rPr lang="en-US" dirty="0" smtClean="0"/>
              <a:t>Challenge bits: which delay path to take</a:t>
            </a:r>
          </a:p>
        </p:txBody>
      </p:sp>
      <p:sp>
        <p:nvSpPr>
          <p:cNvPr id="113" name="Trapezoid 112"/>
          <p:cNvSpPr/>
          <p:nvPr/>
        </p:nvSpPr>
        <p:spPr>
          <a:xfrm rot="5400000">
            <a:off x="6060722" y="3500967"/>
            <a:ext cx="2438400" cy="533400"/>
          </a:xfrm>
          <a:prstGeom prst="trapezoid">
            <a:avLst>
              <a:gd name="adj" fmla="val 42778"/>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  </a:t>
            </a:r>
            <a:endParaRPr lang="en-US" dirty="0"/>
          </a:p>
        </p:txBody>
      </p:sp>
      <p:sp>
        <p:nvSpPr>
          <p:cNvPr id="114" name="Rectangle 113"/>
          <p:cNvSpPr/>
          <p:nvPr/>
        </p:nvSpPr>
        <p:spPr>
          <a:xfrm>
            <a:off x="7600243" y="3900311"/>
            <a:ext cx="1543757" cy="2031325"/>
          </a:xfrm>
          <a:prstGeom prst="rect">
            <a:avLst/>
          </a:prstGeom>
        </p:spPr>
        <p:txBody>
          <a:bodyPr wrap="square">
            <a:spAutoFit/>
          </a:bodyPr>
          <a:lstStyle/>
          <a:p>
            <a:r>
              <a:rPr lang="en-US" dirty="0" smtClean="0"/>
              <a:t>Signals “race” through circuit: outputs 1 if top path is faster, 0 otherwise.</a:t>
            </a:r>
            <a:endParaRPr lang="en-US" dirty="0"/>
          </a:p>
        </p:txBody>
      </p:sp>
      <p:cxnSp>
        <p:nvCxnSpPr>
          <p:cNvPr id="115" name="Straight Arrow Connector 114"/>
          <p:cNvCxnSpPr>
            <a:stCxn id="113" idx="0"/>
          </p:cNvCxnSpPr>
          <p:nvPr/>
        </p:nvCxnSpPr>
        <p:spPr>
          <a:xfrm flipV="1">
            <a:off x="7546622" y="3759200"/>
            <a:ext cx="942622" cy="84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6200" y="1219200"/>
            <a:ext cx="4495800" cy="4064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smtClean="0"/>
              <a:t>Trusted Foundry</a:t>
            </a:r>
            <a:endParaRPr lang="en-US" sz="3200" dirty="0"/>
          </a:p>
        </p:txBody>
      </p:sp>
      <p:sp>
        <p:nvSpPr>
          <p:cNvPr id="2" name="Title 1"/>
          <p:cNvSpPr>
            <a:spLocks noGrp="1"/>
          </p:cNvSpPr>
          <p:nvPr>
            <p:ph type="title"/>
          </p:nvPr>
        </p:nvSpPr>
        <p:spPr/>
        <p:txBody>
          <a:bodyPr/>
          <a:lstStyle/>
          <a:p>
            <a:r>
              <a:rPr lang="en-US" dirty="0" smtClean="0"/>
              <a:t>Using PUFs to Validate Trusted IC</a:t>
            </a:r>
            <a:endParaRPr lang="en-US" dirty="0"/>
          </a:p>
        </p:txBody>
      </p:sp>
      <p:sp>
        <p:nvSpPr>
          <p:cNvPr id="4" name="Rounded Rectangle 3"/>
          <p:cNvSpPr/>
          <p:nvPr/>
        </p:nvSpPr>
        <p:spPr>
          <a:xfrm>
            <a:off x="152400" y="17526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5" name="Rounded Rectangle 4"/>
          <p:cNvSpPr/>
          <p:nvPr/>
        </p:nvSpPr>
        <p:spPr>
          <a:xfrm>
            <a:off x="2463800" y="17526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6" name="Rounded Rectangle 5"/>
          <p:cNvSpPr/>
          <p:nvPr/>
        </p:nvSpPr>
        <p:spPr>
          <a:xfrm>
            <a:off x="4775200" y="17526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7" name="Rounded Rectangle 6"/>
          <p:cNvSpPr/>
          <p:nvPr/>
        </p:nvSpPr>
        <p:spPr>
          <a:xfrm>
            <a:off x="7086600" y="17526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8" name="Straight Arrow Connector 7"/>
          <p:cNvCxnSpPr>
            <a:stCxn id="4" idx="3"/>
            <a:endCxn id="5" idx="1"/>
          </p:cNvCxnSpPr>
          <p:nvPr/>
        </p:nvCxnSpPr>
        <p:spPr>
          <a:xfrm>
            <a:off x="18288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41402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64516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4114800" y="2133600"/>
            <a:ext cx="381000"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46310" y="3536244"/>
            <a:ext cx="21336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interrogate chip with set of random PUF challenges</a:t>
            </a:r>
            <a:endParaRPr lang="en-US" dirty="0"/>
          </a:p>
        </p:txBody>
      </p:sp>
      <p:sp>
        <p:nvSpPr>
          <p:cNvPr id="14" name="Can 13"/>
          <p:cNvSpPr/>
          <p:nvPr/>
        </p:nvSpPr>
        <p:spPr>
          <a:xfrm>
            <a:off x="3970867" y="4642555"/>
            <a:ext cx="14478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Secure Database</a:t>
            </a:r>
            <a:endParaRPr lang="en-US" dirty="0"/>
          </a:p>
        </p:txBody>
      </p:sp>
      <p:sp>
        <p:nvSpPr>
          <p:cNvPr id="15" name="TextBox 14"/>
          <p:cNvSpPr txBox="1"/>
          <p:nvPr/>
        </p:nvSpPr>
        <p:spPr>
          <a:xfrm>
            <a:off x="434623" y="5444066"/>
            <a:ext cx="3340851" cy="1200329"/>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&lt;chipID, &lt;challenge</a:t>
            </a:r>
            <a:r>
              <a:rPr lang="en-US" baseline="-25000" dirty="0" smtClean="0"/>
              <a:t>1</a:t>
            </a:r>
            <a:r>
              <a:rPr lang="en-US" dirty="0" smtClean="0"/>
              <a:t>, response</a:t>
            </a:r>
            <a:r>
              <a:rPr lang="en-US" baseline="-25000" dirty="0" smtClean="0"/>
              <a:t>1</a:t>
            </a:r>
            <a:r>
              <a:rPr lang="en-US" dirty="0" smtClean="0"/>
              <a:t>&gt;</a:t>
            </a:r>
          </a:p>
          <a:p>
            <a:r>
              <a:rPr lang="en-US" dirty="0" smtClean="0"/>
              <a:t>               &lt;challenge</a:t>
            </a:r>
            <a:r>
              <a:rPr lang="en-US" baseline="-25000" dirty="0" smtClean="0"/>
              <a:t>2</a:t>
            </a:r>
            <a:r>
              <a:rPr lang="en-US" dirty="0" smtClean="0"/>
              <a:t>, response</a:t>
            </a:r>
            <a:r>
              <a:rPr lang="en-US" baseline="-25000" dirty="0" smtClean="0"/>
              <a:t>2</a:t>
            </a:r>
            <a:r>
              <a:rPr lang="en-US" dirty="0" smtClean="0"/>
              <a:t>&gt;</a:t>
            </a:r>
          </a:p>
          <a:p>
            <a:r>
              <a:rPr lang="en-US" dirty="0" smtClean="0"/>
              <a:t>	...</a:t>
            </a:r>
          </a:p>
          <a:p>
            <a:r>
              <a:rPr lang="en-US" dirty="0" smtClean="0"/>
              <a:t>               &lt;challenge</a:t>
            </a:r>
            <a:r>
              <a:rPr lang="en-US" i="1" baseline="-25000" dirty="0" smtClean="0"/>
              <a:t>n</a:t>
            </a:r>
            <a:r>
              <a:rPr lang="en-US" dirty="0" smtClean="0"/>
              <a:t>, response&gt;&gt;</a:t>
            </a:r>
          </a:p>
        </p:txBody>
      </p:sp>
      <p:sp>
        <p:nvSpPr>
          <p:cNvPr id="16" name="Isosceles Triangle 15"/>
          <p:cNvSpPr/>
          <p:nvPr/>
        </p:nvSpPr>
        <p:spPr>
          <a:xfrm>
            <a:off x="7783690" y="2474626"/>
            <a:ext cx="381000" cy="13716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6781800" y="3886200"/>
            <a:ext cx="21336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interrogate chip with known challenge and check response</a:t>
            </a:r>
            <a:endParaRPr lang="en-US" dirty="0"/>
          </a:p>
        </p:txBody>
      </p:sp>
      <p:cxnSp>
        <p:nvCxnSpPr>
          <p:cNvPr id="19" name="Shape 18"/>
          <p:cNvCxnSpPr>
            <a:stCxn id="17" idx="2"/>
            <a:endCxn id="14" idx="4"/>
          </p:cNvCxnSpPr>
          <p:nvPr/>
        </p:nvCxnSpPr>
        <p:spPr>
          <a:xfrm rot="5400000">
            <a:off x="6259922" y="3968276"/>
            <a:ext cx="747425" cy="2429933"/>
          </a:xfrm>
          <a:prstGeom prst="bentConnector2">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PUF Security Issues</a:t>
            </a:r>
            <a:endParaRPr lang="en-US" dirty="0"/>
          </a:p>
        </p:txBody>
      </p:sp>
      <p:sp>
        <p:nvSpPr>
          <p:cNvPr id="3" name="Content Placeholder 2"/>
          <p:cNvSpPr>
            <a:spLocks noGrp="1"/>
          </p:cNvSpPr>
          <p:nvPr>
            <p:ph idx="1"/>
          </p:nvPr>
        </p:nvSpPr>
        <p:spPr>
          <a:xfrm>
            <a:off x="457200" y="1447800"/>
            <a:ext cx="8305800" cy="4525963"/>
          </a:xfrm>
        </p:spPr>
        <p:txBody>
          <a:bodyPr>
            <a:normAutofit lnSpcReduction="10000"/>
          </a:bodyPr>
          <a:lstStyle/>
          <a:p>
            <a:r>
              <a:rPr lang="en-US" dirty="0" smtClean="0"/>
              <a:t>How hard is it for an attacker to model the PUF?</a:t>
            </a:r>
          </a:p>
          <a:p>
            <a:pPr lvl="1"/>
            <a:r>
              <a:rPr lang="en-US" dirty="0" smtClean="0"/>
              <a:t>More complex PUF designs</a:t>
            </a:r>
          </a:p>
          <a:p>
            <a:pPr lvl="1"/>
            <a:r>
              <a:rPr lang="en-US" dirty="0" smtClean="0"/>
              <a:t>Cryptographic protections (one-way hash) on output</a:t>
            </a:r>
          </a:p>
          <a:p>
            <a:r>
              <a:rPr lang="en-US" dirty="0" smtClean="0"/>
              <a:t>How hard is it for an attacker to tamper with the rest of the chip without effecting the PUF?</a:t>
            </a:r>
          </a:p>
          <a:p>
            <a:pPr lvl="1"/>
            <a:r>
              <a:rPr lang="en-US" dirty="0" smtClean="0"/>
              <a:t>Integrate PUF into circuit (design complexity)</a:t>
            </a:r>
          </a:p>
          <a:p>
            <a:r>
              <a:rPr lang="en-US" dirty="0" smtClean="0"/>
              <a:t>Deployment issues: when and how to validate</a:t>
            </a:r>
            <a:endParaRPr lang="en-US" dirty="0"/>
          </a:p>
        </p:txBody>
      </p:sp>
      <p:sp>
        <p:nvSpPr>
          <p:cNvPr id="4" name="TextBox 3"/>
          <p:cNvSpPr txBox="1"/>
          <p:nvPr/>
        </p:nvSpPr>
        <p:spPr>
          <a:xfrm>
            <a:off x="320561" y="5848290"/>
            <a:ext cx="8442439"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dirty="0" smtClean="0"/>
              <a:t>Opportunity for continuous end-to-end validation from foundry to deployment.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Direction: FPGAs</a:t>
            </a:r>
            <a:endParaRPr lang="en-US" dirty="0"/>
          </a:p>
        </p:txBody>
      </p:sp>
      <p:sp>
        <p:nvSpPr>
          <p:cNvPr id="4" name="TextBox 3"/>
          <p:cNvSpPr txBox="1"/>
          <p:nvPr/>
        </p:nvSpPr>
        <p:spPr>
          <a:xfrm>
            <a:off x="381000" y="1371600"/>
            <a:ext cx="3113225" cy="153888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dirty="0" smtClean="0"/>
              <a:t>Custom ASICs</a:t>
            </a:r>
          </a:p>
          <a:p>
            <a:r>
              <a:rPr lang="en-US" dirty="0" smtClean="0"/>
              <a:t>High Cost (application-specific)</a:t>
            </a:r>
          </a:p>
          <a:p>
            <a:r>
              <a:rPr lang="en-US" dirty="0" smtClean="0"/>
              <a:t>High Performance</a:t>
            </a:r>
          </a:p>
          <a:p>
            <a:r>
              <a:rPr lang="en-US" dirty="0" smtClean="0"/>
              <a:t>Fixed logic (not programmable)</a:t>
            </a:r>
            <a:endParaRPr lang="en-US" sz="4000" dirty="0"/>
          </a:p>
        </p:txBody>
      </p:sp>
      <p:sp>
        <p:nvSpPr>
          <p:cNvPr id="6" name="TextBox 5"/>
          <p:cNvSpPr txBox="1"/>
          <p:nvPr/>
        </p:nvSpPr>
        <p:spPr>
          <a:xfrm>
            <a:off x="4714301" y="4277299"/>
            <a:ext cx="4322284" cy="243143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dirty="0" smtClean="0"/>
              <a:t>General-Purpose Processors</a:t>
            </a:r>
          </a:p>
          <a:p>
            <a:r>
              <a:rPr lang="en-US" sz="2400" dirty="0" smtClean="0"/>
              <a:t>Low Cost (mass market)</a:t>
            </a:r>
          </a:p>
          <a:p>
            <a:r>
              <a:rPr lang="en-US" sz="2400" dirty="0" smtClean="0"/>
              <a:t>Low Performance</a:t>
            </a:r>
          </a:p>
          <a:p>
            <a:r>
              <a:rPr lang="en-US" sz="2400" dirty="0" smtClean="0"/>
              <a:t>Fully programmable</a:t>
            </a:r>
          </a:p>
        </p:txBody>
      </p:sp>
      <p:sp>
        <p:nvSpPr>
          <p:cNvPr id="9" name="TextBox 8"/>
          <p:cNvSpPr txBox="1"/>
          <p:nvPr/>
        </p:nvSpPr>
        <p:spPr>
          <a:xfrm>
            <a:off x="1837063" y="2980979"/>
            <a:ext cx="4267201"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smtClean="0"/>
              <a:t>Field-Programmable Gate Arrays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FPGA</a:t>
            </a:r>
            <a:endParaRPr lang="en-US" dirty="0"/>
          </a:p>
        </p:txBody>
      </p:sp>
      <p:sp>
        <p:nvSpPr>
          <p:cNvPr id="4" name="Rectangle 3"/>
          <p:cNvSpPr/>
          <p:nvPr/>
        </p:nvSpPr>
        <p:spPr>
          <a:xfrm>
            <a:off x="3886200" y="1828800"/>
            <a:ext cx="3886200" cy="3581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TextBox 4"/>
          <p:cNvSpPr txBox="1"/>
          <p:nvPr/>
        </p:nvSpPr>
        <p:spPr>
          <a:xfrm>
            <a:off x="5257800" y="2895600"/>
            <a:ext cx="2362200" cy="923330"/>
          </a:xfrm>
          <a:prstGeom prst="rect">
            <a:avLst/>
          </a:prstGeom>
          <a:noFill/>
        </p:spPr>
        <p:txBody>
          <a:bodyPr wrap="square" rtlCol="0">
            <a:spAutoFit/>
          </a:bodyPr>
          <a:lstStyle/>
          <a:p>
            <a:r>
              <a:rPr lang="en-US" dirty="0" smtClean="0"/>
              <a:t>Field-Programmable</a:t>
            </a:r>
          </a:p>
          <a:p>
            <a:r>
              <a:rPr lang="en-US" dirty="0" smtClean="0"/>
              <a:t>Logic</a:t>
            </a:r>
          </a:p>
          <a:p>
            <a:endParaRPr lang="en-US" dirty="0"/>
          </a:p>
        </p:txBody>
      </p:sp>
      <p:sp>
        <p:nvSpPr>
          <p:cNvPr id="6" name="Rectangle 5"/>
          <p:cNvSpPr/>
          <p:nvPr/>
        </p:nvSpPr>
        <p:spPr>
          <a:xfrm>
            <a:off x="3886200" y="2209800"/>
            <a:ext cx="990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Core</a:t>
            </a:r>
          </a:p>
          <a:p>
            <a:pPr algn="ctr"/>
            <a:endParaRPr lang="en-US" dirty="0"/>
          </a:p>
        </p:txBody>
      </p:sp>
      <p:sp>
        <p:nvSpPr>
          <p:cNvPr id="7" name="Rectangle 6"/>
          <p:cNvSpPr/>
          <p:nvPr/>
        </p:nvSpPr>
        <p:spPr>
          <a:xfrm>
            <a:off x="3886200" y="2819400"/>
            <a:ext cx="990600" cy="228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Public Key</a:t>
            </a:r>
            <a:endParaRPr lang="en-US" sz="1400" dirty="0"/>
          </a:p>
        </p:txBody>
      </p:sp>
      <p:sp>
        <p:nvSpPr>
          <p:cNvPr id="8" name="Rectangle 7"/>
          <p:cNvSpPr/>
          <p:nvPr/>
        </p:nvSpPr>
        <p:spPr>
          <a:xfrm>
            <a:off x="838200" y="1905000"/>
            <a:ext cx="2286000" cy="1981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err="1" smtClean="0"/>
              <a:t>Bitstream</a:t>
            </a:r>
            <a:endParaRPr lang="en-US" dirty="0" smtClean="0"/>
          </a:p>
          <a:p>
            <a:pPr algn="ctr"/>
            <a:endParaRPr lang="en-US" dirty="0"/>
          </a:p>
        </p:txBody>
      </p:sp>
      <p:sp>
        <p:nvSpPr>
          <p:cNvPr id="9" name="Rectangle 8"/>
          <p:cNvSpPr/>
          <p:nvPr/>
        </p:nvSpPr>
        <p:spPr>
          <a:xfrm>
            <a:off x="877077" y="3048000"/>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Encrypted and signed with </a:t>
            </a:r>
          </a:p>
          <a:p>
            <a:pPr algn="ctr"/>
            <a:r>
              <a:rPr lang="en-US" dirty="0" smtClean="0"/>
              <a:t>Private Key</a:t>
            </a:r>
            <a:endParaRPr lang="en-US" dirty="0"/>
          </a:p>
        </p:txBody>
      </p:sp>
      <p:sp>
        <p:nvSpPr>
          <p:cNvPr id="10" name="Rectangle 9"/>
          <p:cNvSpPr/>
          <p:nvPr/>
        </p:nvSpPr>
        <p:spPr>
          <a:xfrm>
            <a:off x="1066800" y="4800600"/>
            <a:ext cx="12954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Trusted Designer</a:t>
            </a:r>
            <a:endParaRPr lang="en-US" dirty="0"/>
          </a:p>
        </p:txBody>
      </p:sp>
      <p:sp>
        <p:nvSpPr>
          <p:cNvPr id="11" name="Rectangle 10"/>
          <p:cNvSpPr/>
          <p:nvPr/>
        </p:nvSpPr>
        <p:spPr>
          <a:xfrm>
            <a:off x="1219200" y="5562600"/>
            <a:ext cx="9906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Private Key</a:t>
            </a:r>
            <a:endParaRPr lang="en-US" sz="1400" dirty="0"/>
          </a:p>
        </p:txBody>
      </p:sp>
      <p:sp>
        <p:nvSpPr>
          <p:cNvPr id="12" name="Down Arrow 11"/>
          <p:cNvSpPr/>
          <p:nvPr/>
        </p:nvSpPr>
        <p:spPr>
          <a:xfrm rot="10800000">
            <a:off x="1524000" y="3886200"/>
            <a:ext cx="381000" cy="914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ight Arrow 12"/>
          <p:cNvSpPr/>
          <p:nvPr/>
        </p:nvSpPr>
        <p:spPr>
          <a:xfrm>
            <a:off x="3124200" y="2438400"/>
            <a:ext cx="762000" cy="3048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3886200" y="5638800"/>
            <a:ext cx="3886200" cy="830997"/>
          </a:xfrm>
          <a:prstGeom prst="rect">
            <a:avLst/>
          </a:prstGeom>
          <a:noFill/>
        </p:spPr>
        <p:txBody>
          <a:bodyPr wrap="square" rtlCol="0">
            <a:spAutoFit/>
          </a:bodyPr>
          <a:lstStyle/>
          <a:p>
            <a:pPr algn="ctr"/>
            <a:r>
              <a:rPr lang="en-US" sz="2400" dirty="0" smtClean="0"/>
              <a:t>Generic, secure FPGA produced by Trusted Foundry</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FPGAs</a:t>
            </a:r>
            <a:endParaRPr lang="en-US" dirty="0"/>
          </a:p>
        </p:txBody>
      </p:sp>
      <p:sp>
        <p:nvSpPr>
          <p:cNvPr id="3" name="Content Placeholder 2"/>
          <p:cNvSpPr>
            <a:spLocks noGrp="1"/>
          </p:cNvSpPr>
          <p:nvPr>
            <p:ph idx="1"/>
          </p:nvPr>
        </p:nvSpPr>
        <p:spPr>
          <a:xfrm>
            <a:off x="457200" y="1371600"/>
            <a:ext cx="8305800" cy="4876800"/>
          </a:xfrm>
        </p:spPr>
        <p:txBody>
          <a:bodyPr>
            <a:normAutofit fontScale="92500" lnSpcReduction="20000"/>
          </a:bodyPr>
          <a:lstStyle/>
          <a:p>
            <a:r>
              <a:rPr lang="en-US" dirty="0" smtClean="0"/>
              <a:t>Mass produced FPGA</a:t>
            </a:r>
          </a:p>
          <a:p>
            <a:pPr lvl="1"/>
            <a:r>
              <a:rPr lang="en-US" dirty="0" smtClean="0"/>
              <a:t>One Trusted FPGA design could support many applications</a:t>
            </a:r>
          </a:p>
          <a:p>
            <a:pPr lvl="1"/>
            <a:r>
              <a:rPr lang="en-US" dirty="0" smtClean="0"/>
              <a:t>Performance gap is shrinking (close to ASICs)</a:t>
            </a:r>
          </a:p>
          <a:p>
            <a:r>
              <a:rPr lang="en-US" dirty="0" smtClean="0"/>
              <a:t>Core is simple compared to General-Purpose Processor</a:t>
            </a:r>
          </a:p>
          <a:p>
            <a:pPr lvl="1"/>
            <a:r>
              <a:rPr lang="en-US" dirty="0" smtClean="0"/>
              <a:t>Limit size, can verify small core</a:t>
            </a:r>
          </a:p>
          <a:p>
            <a:r>
              <a:rPr lang="en-US" dirty="0" smtClean="0"/>
              <a:t>Custom logic can be protected</a:t>
            </a:r>
          </a:p>
          <a:p>
            <a:pPr lvl="1"/>
            <a:r>
              <a:rPr lang="en-US" dirty="0" smtClean="0"/>
              <a:t>Removed from chip when vulnerable</a:t>
            </a:r>
          </a:p>
          <a:p>
            <a:r>
              <a:rPr lang="en-US" dirty="0" smtClean="0"/>
              <a:t>Protect and verify </a:t>
            </a:r>
            <a:r>
              <a:rPr lang="en-US" dirty="0" err="1" smtClean="0"/>
              <a:t>bitstream</a:t>
            </a:r>
            <a:r>
              <a:rPr lang="en-US" dirty="0" smtClean="0"/>
              <a:t> cryptographically</a:t>
            </a:r>
          </a:p>
          <a:p>
            <a:pPr lvl="1"/>
            <a:r>
              <a:rPr lang="en-US" dirty="0" smtClean="0"/>
              <a:t>Public key stored in FPGA core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COTS Equipment</a:t>
            </a:r>
            <a:endParaRPr lang="en-US" dirty="0"/>
          </a:p>
        </p:txBody>
      </p:sp>
      <p:sp>
        <p:nvSpPr>
          <p:cNvPr id="5" name="TextBox 4"/>
          <p:cNvSpPr txBox="1"/>
          <p:nvPr/>
        </p:nvSpPr>
        <p:spPr>
          <a:xfrm>
            <a:off x="914400" y="3810000"/>
            <a:ext cx="5128199" cy="646331"/>
          </a:xfrm>
          <a:prstGeom prst="rect">
            <a:avLst/>
          </a:prstGeom>
          <a:noFill/>
        </p:spPr>
        <p:txBody>
          <a:bodyPr wrap="none" rtlCol="0">
            <a:spAutoFit/>
          </a:bodyPr>
          <a:lstStyle/>
          <a:p>
            <a:pPr algn="ctr"/>
            <a:r>
              <a:rPr lang="en-US" dirty="0" smtClean="0"/>
              <a:t>Counterfeit Cisco Routers</a:t>
            </a:r>
          </a:p>
          <a:p>
            <a:pPr algn="ctr"/>
            <a:r>
              <a:rPr lang="en-US" dirty="0" smtClean="0"/>
              <a:t>Operation “Cisco Raider”: $76M in fake Cisco routers</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304800" y="1600200"/>
            <a:ext cx="6024282" cy="21336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6019800" y="3810000"/>
            <a:ext cx="2743200" cy="2743200"/>
          </a:xfrm>
          <a:prstGeom prst="rect">
            <a:avLst/>
          </a:prstGeom>
          <a:noFill/>
          <a:ln w="9525">
            <a:noFill/>
            <a:miter lim="800000"/>
            <a:headEnd/>
            <a:tailEnd/>
          </a:ln>
        </p:spPr>
      </p:pic>
      <p:sp>
        <p:nvSpPr>
          <p:cNvPr id="8" name="Rectangle 7"/>
          <p:cNvSpPr/>
          <p:nvPr/>
        </p:nvSpPr>
        <p:spPr>
          <a:xfrm>
            <a:off x="7379208" y="4700016"/>
            <a:ext cx="1066800" cy="304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t>Top Secret</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212" t="17258" r="4380" b="5745"/>
          <a:stretch>
            <a:fillRect/>
          </a:stretch>
        </p:blipFill>
        <p:spPr bwMode="auto">
          <a:xfrm>
            <a:off x="152400" y="152399"/>
            <a:ext cx="7086600" cy="6620501"/>
          </a:xfrm>
          <a:prstGeom prst="rect">
            <a:avLst/>
          </a:prstGeom>
          <a:noFill/>
          <a:ln w="9525">
            <a:noFill/>
            <a:miter lim="800000"/>
            <a:headEnd/>
            <a:tailEnd/>
          </a:ln>
        </p:spPr>
      </p:pic>
      <p:sp>
        <p:nvSpPr>
          <p:cNvPr id="7" name="Rectangle 6"/>
          <p:cNvSpPr/>
          <p:nvPr/>
        </p:nvSpPr>
        <p:spPr>
          <a:xfrm>
            <a:off x="2514600" y="2819400"/>
            <a:ext cx="6019800"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400" dirty="0" smtClean="0"/>
              <a:t>Federal prosecutors said the three contracted this year to provide integrated circuits to the U.S. Navy and other government agencies. They shipped such circuits to the Navy. </a:t>
            </a:r>
          </a:p>
          <a:p>
            <a:r>
              <a:rPr lang="en-US" sz="2400" dirty="0" smtClean="0"/>
              <a:t>They obtained the counterfeit circuits by importing them from China, the indictment alleges. Prosecutors said they imported more than 10,000 such chips.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843" t="16901" r="3046" b="6068"/>
          <a:stretch>
            <a:fillRect/>
          </a:stretch>
        </p:blipFill>
        <p:spPr bwMode="auto">
          <a:xfrm>
            <a:off x="381000" y="228599"/>
            <a:ext cx="7696200" cy="6524119"/>
          </a:xfrm>
          <a:prstGeom prst="rect">
            <a:avLst/>
          </a:prstGeom>
          <a:noFill/>
          <a:ln w="9525">
            <a:noFill/>
            <a:miter lim="800000"/>
            <a:headEnd/>
            <a:tailEnd/>
          </a:ln>
        </p:spPr>
      </p:pic>
      <p:sp>
        <p:nvSpPr>
          <p:cNvPr id="5" name="Rectangle 4"/>
          <p:cNvSpPr/>
          <p:nvPr/>
        </p:nvSpPr>
        <p:spPr>
          <a:xfrm>
            <a:off x="3886200" y="3657600"/>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smtClean="0"/>
              <a:t>Two brothers entered guilty pleas on Tuesday for selling counterfeit “Cisco” products to federal agencies, the U.S. military and others….</a:t>
            </a:r>
          </a:p>
          <a:p>
            <a:r>
              <a:rPr lang="en-US" dirty="0" err="1" smtClean="0"/>
              <a:t>Edman’s</a:t>
            </a:r>
            <a:r>
              <a:rPr lang="en-US" dirty="0" smtClean="0"/>
              <a:t> customers included the Marine Corps, Air Force, FBI, Federal Aviation Administration, Department of Energy, as well as defense contractors…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Using COTS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Limited interface</a:t>
            </a:r>
          </a:p>
          <a:p>
            <a:pPr lvl="1"/>
            <a:r>
              <a:rPr lang="en-US" dirty="0" smtClean="0"/>
              <a:t>Network device to monitor </a:t>
            </a:r>
            <a:r>
              <a:rPr lang="en-US" dirty="0" err="1" smtClean="0"/>
              <a:t>untrusted</a:t>
            </a:r>
            <a:r>
              <a:rPr lang="en-US" dirty="0" smtClean="0"/>
              <a:t> device</a:t>
            </a:r>
          </a:p>
          <a:p>
            <a:pPr lvl="2"/>
            <a:r>
              <a:rPr lang="en-US" dirty="0" smtClean="0"/>
              <a:t>But how do you trust the monitoring device?</a:t>
            </a:r>
          </a:p>
          <a:p>
            <a:r>
              <a:rPr lang="en-US" dirty="0" smtClean="0"/>
              <a:t>Redundancy</a:t>
            </a:r>
          </a:p>
          <a:p>
            <a:pPr lvl="1"/>
            <a:r>
              <a:rPr lang="en-US" dirty="0" smtClean="0"/>
              <a:t>Multiple devices from disjoint supply chains</a:t>
            </a:r>
          </a:p>
          <a:p>
            <a:pPr lvl="1"/>
            <a:r>
              <a:rPr lang="en-US" dirty="0" smtClean="0"/>
              <a:t>Monitor that they behave “identically”</a:t>
            </a:r>
          </a:p>
          <a:p>
            <a:r>
              <a:rPr lang="en-US" dirty="0" smtClean="0"/>
              <a:t>Avoid targeted attacks</a:t>
            </a:r>
          </a:p>
          <a:p>
            <a:pPr lvl="1"/>
            <a:r>
              <a:rPr lang="en-US" dirty="0" smtClean="0"/>
              <a:t>Sales channel should not know it is going to </a:t>
            </a:r>
            <a:r>
              <a:rPr lang="en-US" dirty="0" err="1" smtClean="0"/>
              <a:t>DoD</a:t>
            </a:r>
            <a:endParaRPr lang="en-US" dirty="0" smtClean="0"/>
          </a:p>
          <a:p>
            <a:pPr lvl="1"/>
            <a:r>
              <a:rPr lang="en-US" dirty="0" smtClean="0"/>
              <a:t>What are the risks for embedding Trojan in design? </a:t>
            </a:r>
          </a:p>
          <a:p>
            <a:r>
              <a:rPr lang="en-US" dirty="0" smtClean="0"/>
              <a:t>Software updates</a:t>
            </a:r>
          </a:p>
          <a:p>
            <a:pPr lvl="1"/>
            <a:r>
              <a:rPr lang="en-US" dirty="0" smtClean="0"/>
              <a:t>Protected by digital signatures…but how are internal processes protected?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News/Bad News?</a:t>
            </a:r>
            <a:endParaRPr lang="en-US" dirty="0"/>
          </a:p>
        </p:txBody>
      </p:sp>
      <p:sp>
        <p:nvSpPr>
          <p:cNvPr id="3" name="Content Placeholder 2"/>
          <p:cNvSpPr>
            <a:spLocks noGrp="1"/>
          </p:cNvSpPr>
          <p:nvPr>
            <p:ph idx="1"/>
          </p:nvPr>
        </p:nvSpPr>
        <p:spPr>
          <a:xfrm>
            <a:off x="381000" y="1600200"/>
            <a:ext cx="8305800" cy="4525963"/>
          </a:xfrm>
        </p:spPr>
        <p:txBody>
          <a:bodyPr>
            <a:normAutofit fontScale="92500"/>
          </a:bodyPr>
          <a:lstStyle/>
          <a:p>
            <a:pPr>
              <a:buNone/>
            </a:pPr>
            <a:r>
              <a:rPr lang="en-US" dirty="0" smtClean="0"/>
              <a:t>	“It’s certainly possible for the world’s major espionage services to secretly plant vulnerabilities in our microprocessors, but the threat is overblown.  Why would anyone go through the effort and take the risk, when there are thousands of vulnerabilities in our computers, networks and operating systems waiting to be discovered with only a few hours work?”</a:t>
            </a:r>
          </a:p>
          <a:p>
            <a:pPr lvl="1">
              <a:buNone/>
            </a:pPr>
            <a:r>
              <a:rPr lang="en-US" sz="3500" dirty="0" smtClean="0"/>
              <a:t>		Bruce </a:t>
            </a:r>
            <a:r>
              <a:rPr lang="en-US" sz="3500" dirty="0" err="1" smtClean="0"/>
              <a:t>Schneier</a:t>
            </a:r>
            <a:r>
              <a:rPr lang="en-US" sz="3500" dirty="0" smtClean="0"/>
              <a:t> (CTO of BT Counterpane) </a:t>
            </a:r>
            <a:endParaRPr lang="en-US" sz="3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382000" cy="4724400"/>
          </a:xfrm>
        </p:spPr>
        <p:txBody>
          <a:bodyPr>
            <a:normAutofit fontScale="85000" lnSpcReduction="10000"/>
          </a:bodyPr>
          <a:lstStyle/>
          <a:p>
            <a:r>
              <a:rPr lang="en-US" dirty="0" smtClean="0"/>
              <a:t>Trusting ICs is essential: all of our computing and communications depends on them</a:t>
            </a:r>
          </a:p>
          <a:p>
            <a:r>
              <a:rPr lang="en-US" dirty="0" smtClean="0"/>
              <a:t>This is a hard problem: Sophisticated attacker can easily hide a Trojan in IC, cannot be detected by testing</a:t>
            </a:r>
          </a:p>
          <a:p>
            <a:r>
              <a:rPr lang="en-US" dirty="0" smtClean="0"/>
              <a:t>Trusted Foundry: control the supply chain</a:t>
            </a:r>
          </a:p>
          <a:p>
            <a:pPr lvl="1"/>
            <a:r>
              <a:rPr lang="en-US" dirty="0" smtClean="0"/>
              <a:t>Impossible to completely isolate</a:t>
            </a:r>
          </a:p>
          <a:p>
            <a:pPr lvl="1"/>
            <a:r>
              <a:rPr lang="en-US" dirty="0" smtClean="0"/>
              <a:t>Need ways to verify end-to-end trust</a:t>
            </a:r>
          </a:p>
          <a:p>
            <a:pPr lvl="1"/>
            <a:r>
              <a:rPr lang="en-US" dirty="0" smtClean="0"/>
              <a:t>Minimize costs and size of trusted components: generic trusted FPGA, trusted </a:t>
            </a:r>
            <a:r>
              <a:rPr lang="en-US" dirty="0" err="1" smtClean="0"/>
              <a:t>bitstream</a:t>
            </a:r>
            <a:endParaRPr lang="en-US" dirty="0" smtClean="0"/>
          </a:p>
          <a:p>
            <a:r>
              <a:rPr lang="en-US" dirty="0" smtClean="0"/>
              <a:t>COTS equipment</a:t>
            </a:r>
          </a:p>
          <a:p>
            <a:pPr lvl="1"/>
            <a:r>
              <a:rPr lang="en-US" dirty="0" smtClean="0"/>
              <a:t>Avoid targeted attacks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a:buNone/>
            </a:pPr>
            <a:r>
              <a:rPr lang="en-US" dirty="0" smtClean="0"/>
              <a:t>IDA		Mike Adams, Brian Cohen, </a:t>
            </a:r>
          </a:p>
          <a:p>
            <a:pPr>
              <a:buNone/>
            </a:pPr>
            <a:r>
              <a:rPr lang="en-US" dirty="0" smtClean="0"/>
              <a:t>			Katie </a:t>
            </a:r>
            <a:r>
              <a:rPr lang="en-US" dirty="0" err="1" smtClean="0"/>
              <a:t>Gliwa</a:t>
            </a:r>
            <a:r>
              <a:rPr lang="en-US" dirty="0" smtClean="0"/>
              <a:t>, Anil </a:t>
            </a:r>
            <a:r>
              <a:rPr lang="en-US" dirty="0" err="1" smtClean="0"/>
              <a:t>Joglekar</a:t>
            </a:r>
            <a:r>
              <a:rPr lang="en-US" dirty="0" smtClean="0"/>
              <a:t>, Lee Hirsch</a:t>
            </a:r>
          </a:p>
          <a:p>
            <a:pPr>
              <a:buNone/>
            </a:pPr>
            <a:r>
              <a:rPr lang="en-US" dirty="0" smtClean="0"/>
              <a:t>NSA		Denise </a:t>
            </a:r>
            <a:r>
              <a:rPr lang="en-US" dirty="0" err="1" smtClean="0"/>
              <a:t>Peake</a:t>
            </a:r>
            <a:r>
              <a:rPr lang="en-US" dirty="0" smtClean="0"/>
              <a:t>, Jeri </a:t>
            </a:r>
            <a:r>
              <a:rPr lang="en-US" dirty="0" err="1" smtClean="0"/>
              <a:t>Selinger</a:t>
            </a:r>
            <a:endParaRPr lang="en-US" dirty="0" smtClean="0"/>
          </a:p>
          <a:p>
            <a:pPr>
              <a:buNone/>
            </a:pPr>
            <a:r>
              <a:rPr lang="en-US" dirty="0" smtClean="0"/>
              <a:t>Sandia	Chuck </a:t>
            </a:r>
            <a:r>
              <a:rPr lang="en-US" dirty="0" err="1" smtClean="0"/>
              <a:t>Oien</a:t>
            </a:r>
            <a:r>
              <a:rPr lang="en-US" dirty="0" smtClean="0"/>
              <a:t>, Keith </a:t>
            </a:r>
            <a:r>
              <a:rPr lang="en-US" dirty="0" err="1" smtClean="0"/>
              <a:t>Vanderveen</a:t>
            </a:r>
            <a:endParaRPr lang="en-US" dirty="0" smtClean="0"/>
          </a:p>
          <a:p>
            <a:pPr>
              <a:buNone/>
            </a:pPr>
            <a:r>
              <a:rPr lang="en-US" dirty="0" smtClean="0"/>
              <a:t>LLNL		Ron Kane, Debbie May</a:t>
            </a:r>
          </a:p>
          <a:p>
            <a:pPr>
              <a:buNone/>
            </a:pPr>
            <a:endParaRPr lang="en-US" dirty="0" smtClean="0"/>
          </a:p>
          <a:p>
            <a:pPr>
              <a:buNone/>
            </a:pPr>
            <a:r>
              <a:rPr lang="en-US" dirty="0" smtClean="0"/>
              <a:t>		DSSG Mentors and Members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743" t="17442" r="3258" b="5814"/>
          <a:stretch>
            <a:fillRect/>
          </a:stretch>
        </p:blipFill>
        <p:spPr bwMode="auto">
          <a:xfrm>
            <a:off x="0" y="381000"/>
            <a:ext cx="906087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Cold War Technology Trojans</a:t>
            </a:r>
          </a:p>
          <a:p>
            <a:pPr lvl="1"/>
            <a:r>
              <a:rPr lang="en-US" dirty="0" smtClean="0"/>
              <a:t>Soviets tried to purchase pipeline software from Canadian company, request was denied</a:t>
            </a:r>
          </a:p>
          <a:p>
            <a:pPr lvl="1"/>
            <a:r>
              <a:rPr lang="en-US" dirty="0" smtClean="0"/>
              <a:t>KGB then stole the software – but CIA learned of this and “updated” software</a:t>
            </a:r>
          </a:p>
          <a:p>
            <a:pPr lvl="1"/>
            <a:r>
              <a:rPr lang="en-US" dirty="0" smtClean="0"/>
              <a:t>Trojan software created largest non-nuclear explosion ever, disrupted Soviet gas supply</a:t>
            </a:r>
          </a:p>
          <a:p>
            <a:pPr lvl="1"/>
            <a:r>
              <a:rPr lang="en-US" dirty="0" smtClean="0"/>
              <a:t>Thomas Reed, “At the Abyss: An Insider’s History of the Cold War”</a:t>
            </a:r>
          </a:p>
          <a:p>
            <a:r>
              <a:rPr lang="en-US" dirty="0" smtClean="0"/>
              <a:t>IBM Typewriters delivered to the US Embassy in Moscow</a:t>
            </a:r>
          </a:p>
          <a:p>
            <a:r>
              <a:rPr lang="en-US" dirty="0" smtClean="0"/>
              <a:t>Israel / Syria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553200" y="5105400"/>
            <a:ext cx="2218481"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554162"/>
          </a:xfrm>
        </p:spPr>
        <p:txBody>
          <a:bodyPr>
            <a:normAutofit/>
          </a:bodyPr>
          <a:lstStyle/>
          <a:p>
            <a:r>
              <a:rPr lang="en-US" dirty="0" smtClean="0"/>
              <a:t>Integrated Circuit Supply Chain</a:t>
            </a:r>
            <a:br>
              <a:rPr lang="en-US" dirty="0" smtClean="0"/>
            </a:br>
            <a:r>
              <a:rPr lang="en-US" dirty="0" smtClean="0"/>
              <a:t>(simplified)</a:t>
            </a:r>
            <a:endParaRPr lang="en-US" dirty="0"/>
          </a:p>
        </p:txBody>
      </p:sp>
      <p:sp>
        <p:nvSpPr>
          <p:cNvPr id="5" name="Rounded Rectangle 4"/>
          <p:cNvSpPr/>
          <p:nvPr/>
        </p:nvSpPr>
        <p:spPr>
          <a:xfrm>
            <a:off x="228600" y="27432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6" name="Rounded Rectangle 5"/>
          <p:cNvSpPr/>
          <p:nvPr/>
        </p:nvSpPr>
        <p:spPr>
          <a:xfrm>
            <a:off x="2540000" y="27432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7" name="Rounded Rectangle 6"/>
          <p:cNvSpPr/>
          <p:nvPr/>
        </p:nvSpPr>
        <p:spPr>
          <a:xfrm>
            <a:off x="4851400" y="27432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8" name="Rounded Rectangle 7"/>
          <p:cNvSpPr/>
          <p:nvPr/>
        </p:nvSpPr>
        <p:spPr>
          <a:xfrm>
            <a:off x="7162800" y="27432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10" name="Straight Arrow Connector 9"/>
          <p:cNvCxnSpPr>
            <a:stCxn id="5" idx="3"/>
            <a:endCxn id="6" idx="1"/>
          </p:cNvCxnSpPr>
          <p:nvPr/>
        </p:nvCxnSpPr>
        <p:spPr>
          <a:xfrm>
            <a:off x="19050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a:off x="42164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8" idx="1"/>
          </p:cNvCxnSpPr>
          <p:nvPr/>
        </p:nvCxnSpPr>
        <p:spPr>
          <a:xfrm>
            <a:off x="65278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57400" y="3657600"/>
            <a:ext cx="3190040" cy="1569660"/>
          </a:xfrm>
          <a:prstGeom prst="rect">
            <a:avLst/>
          </a:prstGeom>
          <a:noFill/>
        </p:spPr>
        <p:txBody>
          <a:bodyPr wrap="none" rtlCol="0">
            <a:spAutoFit/>
          </a:bodyPr>
          <a:lstStyle/>
          <a:p>
            <a:r>
              <a:rPr lang="en-US" sz="2400" dirty="0" smtClean="0"/>
              <a:t>Modern </a:t>
            </a:r>
            <a:r>
              <a:rPr lang="en-US" sz="2400" dirty="0" err="1" smtClean="0"/>
              <a:t>fab</a:t>
            </a:r>
            <a:r>
              <a:rPr lang="en-US" sz="2400" dirty="0" smtClean="0"/>
              <a:t>: ~$2B</a:t>
            </a:r>
          </a:p>
          <a:p>
            <a:r>
              <a:rPr lang="en-US" sz="2400" dirty="0" smtClean="0"/>
              <a:t>Useful lifetime: ~3 years</a:t>
            </a:r>
          </a:p>
          <a:p>
            <a:endParaRPr lang="en-US" sz="2400" dirty="0" smtClean="0"/>
          </a:p>
          <a:p>
            <a:r>
              <a:rPr lang="en-US" sz="2400" dirty="0" smtClean="0"/>
              <a:t>Mostly overseas</a:t>
            </a:r>
          </a:p>
        </p:txBody>
      </p:sp>
      <p:sp>
        <p:nvSpPr>
          <p:cNvPr id="12" name="TextBox 11"/>
          <p:cNvSpPr txBox="1"/>
          <p:nvPr/>
        </p:nvSpPr>
        <p:spPr>
          <a:xfrm>
            <a:off x="762000" y="5257800"/>
            <a:ext cx="7696200" cy="1015663"/>
          </a:xfrm>
          <a:prstGeom prst="rect">
            <a:avLst/>
          </a:prstGeom>
          <a:noFill/>
        </p:spPr>
        <p:txBody>
          <a:bodyPr wrap="square" rtlCol="0">
            <a:spAutoFit/>
          </a:bodyPr>
          <a:lstStyle/>
          <a:p>
            <a:r>
              <a:rPr lang="en-US" sz="2000" dirty="0" smtClean="0"/>
              <a:t>1964: USAF Minuteman II ICBM – 2-4000 ICs, 40% of cost is electronics</a:t>
            </a:r>
          </a:p>
          <a:p>
            <a:r>
              <a:rPr lang="en-US" sz="2000" dirty="0" smtClean="0"/>
              <a:t>	95% of US production of ICs are for </a:t>
            </a:r>
            <a:r>
              <a:rPr lang="en-US" sz="2000" dirty="0" err="1" smtClean="0"/>
              <a:t>DoD</a:t>
            </a:r>
            <a:endParaRPr lang="en-US" sz="2000" dirty="0" smtClean="0"/>
          </a:p>
          <a:p>
            <a:r>
              <a:rPr lang="en-US" sz="2000" dirty="0" smtClean="0"/>
              <a:t>2002: </a:t>
            </a:r>
            <a:r>
              <a:rPr lang="en-US" sz="2000" dirty="0" err="1" smtClean="0"/>
              <a:t>DoD</a:t>
            </a:r>
            <a:r>
              <a:rPr lang="en-US" sz="2000" dirty="0" smtClean="0"/>
              <a:t> is &lt; 0.5% of world IC market (~</a:t>
            </a:r>
            <a:r>
              <a:rPr lang="en-US" sz="2000" b="1" dirty="0" smtClean="0"/>
              <a:t>$0.5B</a:t>
            </a:r>
            <a:r>
              <a:rPr lang="en-US" sz="2000" dirty="0" smtClean="0"/>
              <a:t> direct per year)</a:t>
            </a:r>
            <a:endParaRPr lang="en-US" sz="2000" dirty="0"/>
          </a:p>
        </p:txBody>
      </p:sp>
      <p:sp>
        <p:nvSpPr>
          <p:cNvPr id="13" name="TextBox 12"/>
          <p:cNvSpPr txBox="1"/>
          <p:nvPr/>
        </p:nvSpPr>
        <p:spPr>
          <a:xfrm>
            <a:off x="6248400" y="6248400"/>
            <a:ext cx="1914114" cy="369332"/>
          </a:xfrm>
          <a:prstGeom prst="rect">
            <a:avLst/>
          </a:prstGeom>
          <a:noFill/>
        </p:spPr>
        <p:txBody>
          <a:bodyPr wrap="none" rtlCol="0">
            <a:spAutoFit/>
          </a:bodyPr>
          <a:lstStyle/>
          <a:p>
            <a:r>
              <a:rPr lang="en-US" dirty="0" smtClean="0"/>
              <a:t>[Brian Cohen, IDA]</a:t>
            </a:r>
            <a:endParaRPr lang="en-US" dirty="0"/>
          </a:p>
        </p:txBody>
      </p:sp>
      <p:sp>
        <p:nvSpPr>
          <p:cNvPr id="15" name="TextBox 14"/>
          <p:cNvSpPr txBox="1"/>
          <p:nvPr/>
        </p:nvSpPr>
        <p:spPr>
          <a:xfrm>
            <a:off x="609600" y="1981200"/>
            <a:ext cx="5586979" cy="461665"/>
          </a:xfrm>
          <a:prstGeom prst="rect">
            <a:avLst/>
          </a:prstGeom>
          <a:noFill/>
        </p:spPr>
        <p:txBody>
          <a:bodyPr wrap="none" rtlCol="0">
            <a:spAutoFit/>
          </a:bodyPr>
          <a:lstStyle/>
          <a:p>
            <a:r>
              <a:rPr lang="en-US" sz="2400" dirty="0" smtClean="0"/>
              <a:t>ASIC: Application-Specific Integrated Circuit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554162"/>
          </a:xfrm>
        </p:spPr>
        <p:txBody>
          <a:bodyPr>
            <a:normAutofit/>
          </a:bodyPr>
          <a:lstStyle/>
          <a:p>
            <a:r>
              <a:rPr lang="en-US" dirty="0" smtClean="0"/>
              <a:t>Verifying </a:t>
            </a:r>
            <a:r>
              <a:rPr lang="en-US" dirty="0" err="1" smtClean="0"/>
              <a:t>Ics</a:t>
            </a:r>
            <a:r>
              <a:rPr lang="en-US" dirty="0" smtClean="0"/>
              <a:t>?</a:t>
            </a:r>
            <a:endParaRPr lang="en-US" dirty="0"/>
          </a:p>
        </p:txBody>
      </p:sp>
      <p:sp>
        <p:nvSpPr>
          <p:cNvPr id="5" name="Rounded Rectangle 4"/>
          <p:cNvSpPr/>
          <p:nvPr/>
        </p:nvSpPr>
        <p:spPr>
          <a:xfrm>
            <a:off x="228600" y="27432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6" name="Rounded Rectangle 5"/>
          <p:cNvSpPr/>
          <p:nvPr/>
        </p:nvSpPr>
        <p:spPr>
          <a:xfrm>
            <a:off x="2540000" y="27432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7" name="Rounded Rectangle 6"/>
          <p:cNvSpPr/>
          <p:nvPr/>
        </p:nvSpPr>
        <p:spPr>
          <a:xfrm>
            <a:off x="4851400" y="27432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8" name="Rounded Rectangle 7"/>
          <p:cNvSpPr/>
          <p:nvPr/>
        </p:nvSpPr>
        <p:spPr>
          <a:xfrm>
            <a:off x="7162800" y="27432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10" name="Straight Arrow Connector 9"/>
          <p:cNvCxnSpPr>
            <a:stCxn id="5" idx="3"/>
            <a:endCxn id="6" idx="1"/>
          </p:cNvCxnSpPr>
          <p:nvPr/>
        </p:nvCxnSpPr>
        <p:spPr>
          <a:xfrm>
            <a:off x="19050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a:off x="42164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8" idx="1"/>
          </p:cNvCxnSpPr>
          <p:nvPr/>
        </p:nvCxnSpPr>
        <p:spPr>
          <a:xfrm>
            <a:off x="6527800" y="30861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3200" y="5334000"/>
            <a:ext cx="3089757" cy="400110"/>
          </a:xfrm>
          <a:prstGeom prst="rect">
            <a:avLst/>
          </a:prstGeom>
          <a:noFill/>
        </p:spPr>
        <p:txBody>
          <a:bodyPr wrap="none" rtlCol="0">
            <a:spAutoFit/>
          </a:bodyPr>
          <a:lstStyle/>
          <a:p>
            <a:r>
              <a:rPr lang="en-US" sz="2000" dirty="0" smtClean="0"/>
              <a:t>DARPA: Trust in ICs Program</a:t>
            </a:r>
            <a:endParaRPr lang="en-US" sz="2000" dirty="0"/>
          </a:p>
        </p:txBody>
      </p:sp>
      <p:cxnSp>
        <p:nvCxnSpPr>
          <p:cNvPr id="16" name="Shape 15"/>
          <p:cNvCxnSpPr>
            <a:stCxn id="5" idx="2"/>
            <a:endCxn id="21" idx="1"/>
          </p:cNvCxnSpPr>
          <p:nvPr/>
        </p:nvCxnSpPr>
        <p:spPr>
          <a:xfrm rot="16200000" flipH="1">
            <a:off x="1408818" y="3086981"/>
            <a:ext cx="1313745" cy="1997781"/>
          </a:xfrm>
          <a:prstGeom prst="bentConnector2">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hape 16"/>
          <p:cNvCxnSpPr>
            <a:endCxn id="21" idx="0"/>
          </p:cNvCxnSpPr>
          <p:nvPr/>
        </p:nvCxnSpPr>
        <p:spPr>
          <a:xfrm rot="5400000">
            <a:off x="3789540" y="3566583"/>
            <a:ext cx="1165578" cy="196146"/>
          </a:xfrm>
          <a:prstGeom prst="bentConnector3">
            <a:avLst>
              <a:gd name="adj1" fmla="val 50000"/>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rapezoid 20"/>
          <p:cNvSpPr/>
          <p:nvPr/>
        </p:nvSpPr>
        <p:spPr>
          <a:xfrm>
            <a:off x="2940756" y="4247445"/>
            <a:ext cx="2667000" cy="990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Verifier</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Impossibility of Black Box Verification</a:t>
            </a:r>
            <a:endParaRPr lang="en-US" dirty="0"/>
          </a:p>
        </p:txBody>
      </p:sp>
      <p:sp>
        <p:nvSpPr>
          <p:cNvPr id="6" name="TextBox 5"/>
          <p:cNvSpPr txBox="1"/>
          <p:nvPr/>
        </p:nvSpPr>
        <p:spPr>
          <a:xfrm>
            <a:off x="447099" y="2283246"/>
            <a:ext cx="3023213" cy="3046988"/>
          </a:xfrm>
          <a:prstGeom prst="rect">
            <a:avLst/>
          </a:prstGeom>
          <a:noFill/>
        </p:spPr>
        <p:txBody>
          <a:bodyPr wrap="square" rtlCol="0">
            <a:spAutoFit/>
          </a:bodyPr>
          <a:lstStyle/>
          <a:p>
            <a:r>
              <a:rPr lang="en-US" sz="3200" dirty="0" smtClean="0"/>
              <a:t>~2</a:t>
            </a:r>
            <a:r>
              <a:rPr lang="en-US" sz="3200" baseline="30000" dirty="0" smtClean="0"/>
              <a:t>100000 </a:t>
            </a:r>
            <a:r>
              <a:rPr lang="en-US" sz="3200" dirty="0" smtClean="0"/>
              <a:t>possible states, can design malicious logic that is triggered by one specific input</a:t>
            </a:r>
            <a:endParaRPr lang="en-US" sz="3200" dirty="0"/>
          </a:p>
        </p:txBody>
      </p:sp>
      <p:pic>
        <p:nvPicPr>
          <p:cNvPr id="2051" name="Picture 3"/>
          <p:cNvPicPr>
            <a:picLocks noChangeAspect="1" noChangeArrowheads="1"/>
          </p:cNvPicPr>
          <p:nvPr/>
        </p:nvPicPr>
        <p:blipFill>
          <a:blip r:embed="rId2" cstate="print"/>
          <a:srcRect/>
          <a:stretch>
            <a:fillRect/>
          </a:stretch>
        </p:blipFill>
        <p:spPr bwMode="auto">
          <a:xfrm>
            <a:off x="3684224" y="2189602"/>
            <a:ext cx="4454827" cy="3546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White Box Verification: DARPA-Hard++</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753997" y="1517573"/>
            <a:ext cx="4525068" cy="4572000"/>
          </a:xfrm>
          <a:prstGeom prst="rect">
            <a:avLst/>
          </a:prstGeom>
          <a:noFill/>
          <a:ln w="9525">
            <a:noFill/>
            <a:miter lim="800000"/>
            <a:headEnd/>
            <a:tailEnd/>
          </a:ln>
        </p:spPr>
      </p:pic>
      <p:sp>
        <p:nvSpPr>
          <p:cNvPr id="5" name="TextBox 4"/>
          <p:cNvSpPr txBox="1"/>
          <p:nvPr/>
        </p:nvSpPr>
        <p:spPr>
          <a:xfrm>
            <a:off x="457200" y="1981200"/>
            <a:ext cx="2590800" cy="2246769"/>
          </a:xfrm>
          <a:prstGeom prst="rect">
            <a:avLst/>
          </a:prstGeom>
          <a:noFill/>
        </p:spPr>
        <p:txBody>
          <a:bodyPr wrap="square" rtlCol="0">
            <a:spAutoFit/>
          </a:bodyPr>
          <a:lstStyle/>
          <a:p>
            <a:r>
              <a:rPr lang="en-US" sz="2800" dirty="0" smtClean="0"/>
              <a:t>Typical ASIC:</a:t>
            </a:r>
          </a:p>
          <a:p>
            <a:r>
              <a:rPr lang="en-US" sz="2800" dirty="0" smtClean="0"/>
              <a:t>Millions of gates</a:t>
            </a:r>
          </a:p>
          <a:p>
            <a:r>
              <a:rPr lang="en-US" sz="2800" dirty="0" smtClean="0"/>
              <a:t>Only need a few hundred to hide malicious logic</a:t>
            </a:r>
          </a:p>
        </p:txBody>
      </p:sp>
      <p:sp>
        <p:nvSpPr>
          <p:cNvPr id="6" name="TextBox 5"/>
          <p:cNvSpPr txBox="1"/>
          <p:nvPr/>
        </p:nvSpPr>
        <p:spPr>
          <a:xfrm>
            <a:off x="385589" y="4393894"/>
            <a:ext cx="3260994" cy="1815882"/>
          </a:xfrm>
          <a:prstGeom prst="rect">
            <a:avLst/>
          </a:prstGeom>
          <a:noFill/>
        </p:spPr>
        <p:txBody>
          <a:bodyPr wrap="square" rtlCol="0">
            <a:spAutoFit/>
          </a:bodyPr>
          <a:lstStyle/>
          <a:p>
            <a:r>
              <a:rPr lang="en-US" sz="2800" dirty="0" smtClean="0"/>
              <a:t>Known and trusted design: automated reverse engineering and  inspection</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8135" y="1219200"/>
            <a:ext cx="4331465" cy="2743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dirty="0" smtClean="0"/>
          </a:p>
          <a:p>
            <a:pPr algn="ctr"/>
            <a:endParaRPr lang="en-US" sz="3200" dirty="0" smtClean="0"/>
          </a:p>
          <a:p>
            <a:pPr algn="ctr"/>
            <a:r>
              <a:rPr lang="en-US" sz="3200" dirty="0" smtClean="0"/>
              <a:t>Trusted Foundry</a:t>
            </a:r>
            <a:endParaRPr lang="en-US" sz="3200" dirty="0"/>
          </a:p>
        </p:txBody>
      </p:sp>
      <p:sp>
        <p:nvSpPr>
          <p:cNvPr id="2" name="Title 1"/>
          <p:cNvSpPr>
            <a:spLocks noGrp="1"/>
          </p:cNvSpPr>
          <p:nvPr>
            <p:ph type="title"/>
          </p:nvPr>
        </p:nvSpPr>
        <p:spPr/>
        <p:txBody>
          <a:bodyPr/>
          <a:lstStyle/>
          <a:p>
            <a:r>
              <a:rPr lang="en-US" dirty="0" smtClean="0"/>
              <a:t>Trusted Foundry Program</a:t>
            </a:r>
            <a:endParaRPr lang="en-US" dirty="0"/>
          </a:p>
        </p:txBody>
      </p:sp>
      <p:sp>
        <p:nvSpPr>
          <p:cNvPr id="4" name="Rounded Rectangle 3"/>
          <p:cNvSpPr/>
          <p:nvPr/>
        </p:nvSpPr>
        <p:spPr>
          <a:xfrm>
            <a:off x="152400" y="1752600"/>
            <a:ext cx="1676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Design</a:t>
            </a:r>
            <a:endParaRPr lang="en-US" sz="2400" dirty="0"/>
          </a:p>
        </p:txBody>
      </p:sp>
      <p:sp>
        <p:nvSpPr>
          <p:cNvPr id="5" name="Rounded Rectangle 4"/>
          <p:cNvSpPr/>
          <p:nvPr/>
        </p:nvSpPr>
        <p:spPr>
          <a:xfrm>
            <a:off x="2463800" y="1752600"/>
            <a:ext cx="16764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Fabrication</a:t>
            </a:r>
            <a:endParaRPr lang="en-US" sz="2400" dirty="0"/>
          </a:p>
        </p:txBody>
      </p:sp>
      <p:sp>
        <p:nvSpPr>
          <p:cNvPr id="6" name="Rounded Rectangle 5"/>
          <p:cNvSpPr/>
          <p:nvPr/>
        </p:nvSpPr>
        <p:spPr>
          <a:xfrm>
            <a:off x="4775200" y="1752600"/>
            <a:ext cx="1676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Assembly</a:t>
            </a:r>
            <a:endParaRPr lang="en-US" sz="2400" dirty="0"/>
          </a:p>
        </p:txBody>
      </p:sp>
      <p:sp>
        <p:nvSpPr>
          <p:cNvPr id="7" name="Rounded Rectangle 6"/>
          <p:cNvSpPr/>
          <p:nvPr/>
        </p:nvSpPr>
        <p:spPr>
          <a:xfrm>
            <a:off x="7086600" y="17526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Deployment</a:t>
            </a:r>
            <a:endParaRPr lang="en-US" sz="2400" dirty="0"/>
          </a:p>
        </p:txBody>
      </p:sp>
      <p:cxnSp>
        <p:nvCxnSpPr>
          <p:cNvPr id="8" name="Straight Arrow Connector 7"/>
          <p:cNvCxnSpPr>
            <a:stCxn id="4" idx="3"/>
            <a:endCxn id="5" idx="1"/>
          </p:cNvCxnSpPr>
          <p:nvPr/>
        </p:nvCxnSpPr>
        <p:spPr>
          <a:xfrm>
            <a:off x="18288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41402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6451600" y="2095500"/>
            <a:ext cx="635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614" y="4089094"/>
            <a:ext cx="8686800" cy="2677656"/>
          </a:xfrm>
          <a:prstGeom prst="rect">
            <a:avLst/>
          </a:prstGeom>
          <a:noFill/>
        </p:spPr>
        <p:txBody>
          <a:bodyPr wrap="square" rtlCol="0">
            <a:spAutoFit/>
          </a:bodyPr>
          <a:lstStyle/>
          <a:p>
            <a:pPr indent="-457200"/>
            <a:r>
              <a:rPr lang="en-US" sz="2400" dirty="0" smtClean="0"/>
              <a:t>NSA/</a:t>
            </a:r>
            <a:r>
              <a:rPr lang="en-US" sz="2400" dirty="0" err="1" smtClean="0"/>
              <a:t>DoD</a:t>
            </a:r>
            <a:r>
              <a:rPr lang="en-US" sz="2400" dirty="0" smtClean="0"/>
              <a:t> program created in 2003</a:t>
            </a:r>
          </a:p>
          <a:p>
            <a:pPr indent="-457200"/>
            <a:r>
              <a:rPr lang="en-US" sz="2400" dirty="0" smtClean="0"/>
              <a:t>~12 accredited foundries: IBM, </a:t>
            </a:r>
            <a:r>
              <a:rPr lang="en-US" sz="2400" dirty="0" err="1" smtClean="0"/>
              <a:t>Northop</a:t>
            </a:r>
            <a:r>
              <a:rPr lang="en-US" sz="2400" dirty="0" smtClean="0"/>
              <a:t> Grumman, Sandia, etc.</a:t>
            </a:r>
          </a:p>
          <a:p>
            <a:pPr indent="-457200"/>
            <a:r>
              <a:rPr lang="en-US" sz="2400" dirty="0" smtClean="0"/>
              <a:t>   personnel with access to foundry are cleared</a:t>
            </a:r>
          </a:p>
          <a:p>
            <a:pPr indent="-457200"/>
            <a:r>
              <a:rPr lang="en-US" sz="2400" dirty="0" smtClean="0"/>
              <a:t>   same foundry can produce </a:t>
            </a:r>
            <a:r>
              <a:rPr lang="en-US" sz="2400" dirty="0" err="1" smtClean="0"/>
              <a:t>untrusted</a:t>
            </a:r>
            <a:r>
              <a:rPr lang="en-US" sz="2400" dirty="0" smtClean="0"/>
              <a:t> ICs</a:t>
            </a:r>
          </a:p>
          <a:p>
            <a:r>
              <a:rPr lang="en-US" sz="2400" dirty="0" smtClean="0"/>
              <a:t>Guidance: all systems of Mission Assurance Category I must use Trusted Foundry (“Systems handling information that is determined to be vital to the operational readiness or mission effectiveness”)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1039</Words>
  <Application>Microsoft Office PowerPoint</Application>
  <PresentationFormat>On-screen Show (4:3)</PresentationFormat>
  <Paragraphs>193</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Understanding and Mitigating Supply Chain Risks for Computing and Communications (or: Who’s Driving Your Missiles?)</vt:lpstr>
      <vt:lpstr>Slide 2</vt:lpstr>
      <vt:lpstr>Slide 3</vt:lpstr>
      <vt:lpstr>Defense Examples</vt:lpstr>
      <vt:lpstr>Integrated Circuit Supply Chain (simplified)</vt:lpstr>
      <vt:lpstr>Verifying Ics?</vt:lpstr>
      <vt:lpstr>Impossibility of Black Box Verification</vt:lpstr>
      <vt:lpstr>White Box Verification: DARPA-Hard++</vt:lpstr>
      <vt:lpstr>Trusted Foundry Program</vt:lpstr>
      <vt:lpstr>Issues with Trusted Foundry</vt:lpstr>
      <vt:lpstr>Issues with Trusted Foundry</vt:lpstr>
      <vt:lpstr>Validating Trusted ICs</vt:lpstr>
      <vt:lpstr>Chip Verification:  Physically Unclonable Functions (PUFs)</vt:lpstr>
      <vt:lpstr>Using PUFs to Validate Trusted IC</vt:lpstr>
      <vt:lpstr>PUF Security Issues</vt:lpstr>
      <vt:lpstr>Alternate Direction: FPGAs</vt:lpstr>
      <vt:lpstr>Secure FPGA</vt:lpstr>
      <vt:lpstr>Advantages of FPGAs</vt:lpstr>
      <vt:lpstr>Using COTS Equipment</vt:lpstr>
      <vt:lpstr>Slide 20</vt:lpstr>
      <vt:lpstr>Strategies for Using COTS</vt:lpstr>
      <vt:lpstr>Good News/Bad News?</vt:lpstr>
      <vt:lpstr>Summary</vt:lpstr>
      <vt:lpstr>Thanks!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Mitigating Supply Chain Risks for Computing and Communications (or: Do You Know Who’s Driving Your Missiles?)</dc:title>
  <dc:creator>evans</dc:creator>
  <cp:lastModifiedBy>David Evans</cp:lastModifiedBy>
  <cp:revision>78</cp:revision>
  <dcterms:created xsi:type="dcterms:W3CDTF">2009-10-10T16:31:53Z</dcterms:created>
  <dcterms:modified xsi:type="dcterms:W3CDTF">2010-01-25T00:46:16Z</dcterms:modified>
</cp:coreProperties>
</file>