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tags/tag12.xml" ContentType="application/vnd.openxmlformats-officedocument.presentationml.tags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chart4.xml" ContentType="application/vnd.openxmlformats-officedocument.drawingml.chart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tags/tag2.xml" ContentType="application/vnd.openxmlformats-officedocument.presentationml.tags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4"/>
  </p:notesMasterIdLst>
  <p:sldIdLst>
    <p:sldId id="395" r:id="rId2"/>
    <p:sldId id="377" r:id="rId3"/>
    <p:sldId id="384" r:id="rId4"/>
    <p:sldId id="467" r:id="rId5"/>
    <p:sldId id="461" r:id="rId6"/>
    <p:sldId id="465" r:id="rId7"/>
    <p:sldId id="470" r:id="rId8"/>
    <p:sldId id="380" r:id="rId9"/>
    <p:sldId id="335" r:id="rId10"/>
    <p:sldId id="338" r:id="rId11"/>
    <p:sldId id="468" r:id="rId12"/>
    <p:sldId id="469" r:id="rId13"/>
    <p:sldId id="340" r:id="rId14"/>
    <p:sldId id="334" r:id="rId15"/>
    <p:sldId id="370" r:id="rId16"/>
    <p:sldId id="383" r:id="rId17"/>
    <p:sldId id="493" r:id="rId18"/>
    <p:sldId id="494" r:id="rId19"/>
    <p:sldId id="523" r:id="rId20"/>
    <p:sldId id="577" r:id="rId21"/>
    <p:sldId id="561" r:id="rId22"/>
    <p:sldId id="562" r:id="rId23"/>
    <p:sldId id="563" r:id="rId24"/>
    <p:sldId id="564" r:id="rId25"/>
    <p:sldId id="565" r:id="rId26"/>
    <p:sldId id="566" r:id="rId27"/>
    <p:sldId id="567" r:id="rId28"/>
    <p:sldId id="568" r:id="rId29"/>
    <p:sldId id="569" r:id="rId30"/>
    <p:sldId id="570" r:id="rId31"/>
    <p:sldId id="578" r:id="rId32"/>
    <p:sldId id="574" r:id="rId33"/>
    <p:sldId id="575" r:id="rId34"/>
    <p:sldId id="576" r:id="rId35"/>
    <p:sldId id="485" r:id="rId36"/>
    <p:sldId id="524" r:id="rId37"/>
    <p:sldId id="525" r:id="rId38"/>
    <p:sldId id="516" r:id="rId39"/>
    <p:sldId id="526" r:id="rId40"/>
    <p:sldId id="530" r:id="rId41"/>
    <p:sldId id="553" r:id="rId42"/>
    <p:sldId id="554" r:id="rId43"/>
    <p:sldId id="527" r:id="rId44"/>
    <p:sldId id="528" r:id="rId45"/>
    <p:sldId id="529" r:id="rId46"/>
    <p:sldId id="559" r:id="rId47"/>
    <p:sldId id="560" r:id="rId48"/>
    <p:sldId id="532" r:id="rId49"/>
    <p:sldId id="556" r:id="rId50"/>
    <p:sldId id="555" r:id="rId51"/>
    <p:sldId id="533" r:id="rId52"/>
    <p:sldId id="558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00"/>
    <a:srgbClr val="FFFFFF"/>
    <a:srgbClr val="C0C0C0"/>
    <a:srgbClr val="F8F8F8"/>
    <a:srgbClr val="FFCC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303" autoAdjust="0"/>
  </p:normalViewPr>
  <p:slideViewPr>
    <p:cSldViewPr>
      <p:cViewPr varScale="1">
        <p:scale>
          <a:sx n="70" d="100"/>
          <a:sy n="70" d="100"/>
        </p:scale>
        <p:origin x="-60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vans\Dropbox\Talks\radford\genom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vans\Dropbox\Talks\radford\genom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vans\Dropbox\temp\Book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vans\Dropbox\temp\Book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vans\Documents\My%20Dropbox\psi\figures\results-excel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Yan%20Huang\Dropbox\oakland2012\result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vans\Dropbox\temp\result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Yan%20Huang\Dropbox\oakland2012\resul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Cost per Genome</c:v>
                </c:pt>
              </c:strCache>
            </c:strRef>
          </c:tx>
          <c:marker>
            <c:symbol val="diamond"/>
            <c:size val="8"/>
          </c:marker>
          <c:cat>
            <c:numRef>
              <c:f>Sheet1!$A$2:$A$34</c:f>
              <c:numCache>
                <c:formatCode>mmmm\-yyyy</c:formatCode>
                <c:ptCount val="33"/>
                <c:pt idx="0">
                  <c:v>37164</c:v>
                </c:pt>
                <c:pt idx="1">
                  <c:v>37346</c:v>
                </c:pt>
                <c:pt idx="2">
                  <c:v>37529</c:v>
                </c:pt>
                <c:pt idx="3">
                  <c:v>37711</c:v>
                </c:pt>
                <c:pt idx="4" formatCode="mmm\ yyyy">
                  <c:v>37925</c:v>
                </c:pt>
                <c:pt idx="5" formatCode="mmm\ yyyy">
                  <c:v>38017</c:v>
                </c:pt>
                <c:pt idx="6" formatCode="mmm\ yyyy">
                  <c:v>38107</c:v>
                </c:pt>
                <c:pt idx="7" formatCode="mmm\ yyyy">
                  <c:v>38199</c:v>
                </c:pt>
                <c:pt idx="8" formatCode="mmm\ yyyy">
                  <c:v>38291</c:v>
                </c:pt>
                <c:pt idx="9" formatCode="mmm\ yyyy">
                  <c:v>38383</c:v>
                </c:pt>
                <c:pt idx="10" formatCode="mmm\ yyyy">
                  <c:v>38472</c:v>
                </c:pt>
                <c:pt idx="11" formatCode="mmm\ yyyy">
                  <c:v>38564</c:v>
                </c:pt>
                <c:pt idx="12" formatCode="mmm\ yyyy">
                  <c:v>38656</c:v>
                </c:pt>
                <c:pt idx="13" formatCode="mmm\ yyyy">
                  <c:v>38748</c:v>
                </c:pt>
                <c:pt idx="14" formatCode="mmm\ yyyy">
                  <c:v>38837</c:v>
                </c:pt>
                <c:pt idx="15" formatCode="mmm\ yyyy">
                  <c:v>38929</c:v>
                </c:pt>
                <c:pt idx="16" formatCode="mmm\ yyyy">
                  <c:v>39021</c:v>
                </c:pt>
                <c:pt idx="17" formatCode="mmm\ yyyy">
                  <c:v>39113</c:v>
                </c:pt>
                <c:pt idx="18" formatCode="mmm\ yyyy">
                  <c:v>39202</c:v>
                </c:pt>
                <c:pt idx="19" formatCode="mmm\ yyyy">
                  <c:v>39294</c:v>
                </c:pt>
                <c:pt idx="20" formatCode="mmm\ yyyy">
                  <c:v>39386</c:v>
                </c:pt>
                <c:pt idx="21" formatCode="mmm\ yyyy">
                  <c:v>39478</c:v>
                </c:pt>
                <c:pt idx="22" formatCode="mmm\ yyyy">
                  <c:v>39568</c:v>
                </c:pt>
                <c:pt idx="23" formatCode="mmm\ yyyy">
                  <c:v>39660</c:v>
                </c:pt>
                <c:pt idx="24" formatCode="mmm\ yyyy">
                  <c:v>39752</c:v>
                </c:pt>
                <c:pt idx="25" formatCode="mmm\ yyyy">
                  <c:v>39844</c:v>
                </c:pt>
                <c:pt idx="26" formatCode="mmm\ yyyy">
                  <c:v>39933</c:v>
                </c:pt>
                <c:pt idx="27" formatCode="mmm\ yyyy">
                  <c:v>40025</c:v>
                </c:pt>
                <c:pt idx="28" formatCode="mmm\ yyyy">
                  <c:v>40117</c:v>
                </c:pt>
                <c:pt idx="29" formatCode="mmm\ yyyy">
                  <c:v>40209</c:v>
                </c:pt>
                <c:pt idx="30" formatCode="mmm\ yyyy">
                  <c:v>40298</c:v>
                </c:pt>
                <c:pt idx="31" formatCode="mmm\ yyyy">
                  <c:v>40390</c:v>
                </c:pt>
                <c:pt idx="32" formatCode="mmm\ yyyy">
                  <c:v>40482</c:v>
                </c:pt>
              </c:numCache>
            </c:numRef>
          </c:cat>
          <c:val>
            <c:numRef>
              <c:f>Sheet1!$B$2:$B$22</c:f>
              <c:numCache>
                <c:formatCode>_("$"* #,##0_);_("$"* \(#,##0\);_("$"* "-"??_);_(@_)</c:formatCode>
                <c:ptCount val="21"/>
                <c:pt idx="0">
                  <c:v>95263071.922753572</c:v>
                </c:pt>
                <c:pt idx="1">
                  <c:v>70175437.415747836</c:v>
                </c:pt>
                <c:pt idx="2">
                  <c:v>61448421.502537832</c:v>
                </c:pt>
                <c:pt idx="3">
                  <c:v>53751684.077380426</c:v>
                </c:pt>
                <c:pt idx="4">
                  <c:v>40157554.230323397</c:v>
                </c:pt>
                <c:pt idx="5">
                  <c:v>28780376.206324261</c:v>
                </c:pt>
                <c:pt idx="6">
                  <c:v>20442576.140845843</c:v>
                </c:pt>
                <c:pt idx="7">
                  <c:v>19934345.735188048</c:v>
                </c:pt>
                <c:pt idx="8">
                  <c:v>18519312.163625963</c:v>
                </c:pt>
                <c:pt idx="9">
                  <c:v>17534969.561815102</c:v>
                </c:pt>
                <c:pt idx="10">
                  <c:v>16159699.438085223</c:v>
                </c:pt>
                <c:pt idx="11">
                  <c:v>16180224.104398539</c:v>
                </c:pt>
                <c:pt idx="12">
                  <c:v>13801124.193906741</c:v>
                </c:pt>
                <c:pt idx="13">
                  <c:v>12585658.901177494</c:v>
                </c:pt>
                <c:pt idx="14">
                  <c:v>11732534.520223875</c:v>
                </c:pt>
                <c:pt idx="15">
                  <c:v>11455315.221123463</c:v>
                </c:pt>
                <c:pt idx="16">
                  <c:v>10474556.361047938</c:v>
                </c:pt>
                <c:pt idx="17">
                  <c:v>9408738.909724161</c:v>
                </c:pt>
                <c:pt idx="18">
                  <c:v>9047002.969120523</c:v>
                </c:pt>
                <c:pt idx="19">
                  <c:v>8927342.142801797</c:v>
                </c:pt>
                <c:pt idx="20">
                  <c:v>7147571.3884828947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Moore's Law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  <a:prstDash val="sysDash"/>
            </a:ln>
          </c:spPr>
          <c:marker>
            <c:symbol val="none"/>
          </c:marker>
          <c:cat>
            <c:numRef>
              <c:f>Sheet1!$A$2:$A$34</c:f>
              <c:numCache>
                <c:formatCode>mmmm\-yyyy</c:formatCode>
                <c:ptCount val="33"/>
                <c:pt idx="0">
                  <c:v>37164</c:v>
                </c:pt>
                <c:pt idx="1">
                  <c:v>37346</c:v>
                </c:pt>
                <c:pt idx="2">
                  <c:v>37529</c:v>
                </c:pt>
                <c:pt idx="3">
                  <c:v>37711</c:v>
                </c:pt>
                <c:pt idx="4" formatCode="mmm\ yyyy">
                  <c:v>37925</c:v>
                </c:pt>
                <c:pt idx="5" formatCode="mmm\ yyyy">
                  <c:v>38017</c:v>
                </c:pt>
                <c:pt idx="6" formatCode="mmm\ yyyy">
                  <c:v>38107</c:v>
                </c:pt>
                <c:pt idx="7" formatCode="mmm\ yyyy">
                  <c:v>38199</c:v>
                </c:pt>
                <c:pt idx="8" formatCode="mmm\ yyyy">
                  <c:v>38291</c:v>
                </c:pt>
                <c:pt idx="9" formatCode="mmm\ yyyy">
                  <c:v>38383</c:v>
                </c:pt>
                <c:pt idx="10" formatCode="mmm\ yyyy">
                  <c:v>38472</c:v>
                </c:pt>
                <c:pt idx="11" formatCode="mmm\ yyyy">
                  <c:v>38564</c:v>
                </c:pt>
                <c:pt idx="12" formatCode="mmm\ yyyy">
                  <c:v>38656</c:v>
                </c:pt>
                <c:pt idx="13" formatCode="mmm\ yyyy">
                  <c:v>38748</c:v>
                </c:pt>
                <c:pt idx="14" formatCode="mmm\ yyyy">
                  <c:v>38837</c:v>
                </c:pt>
                <c:pt idx="15" formatCode="mmm\ yyyy">
                  <c:v>38929</c:v>
                </c:pt>
                <c:pt idx="16" formatCode="mmm\ yyyy">
                  <c:v>39021</c:v>
                </c:pt>
                <c:pt idx="17" formatCode="mmm\ yyyy">
                  <c:v>39113</c:v>
                </c:pt>
                <c:pt idx="18" formatCode="mmm\ yyyy">
                  <c:v>39202</c:v>
                </c:pt>
                <c:pt idx="19" formatCode="mmm\ yyyy">
                  <c:v>39294</c:v>
                </c:pt>
                <c:pt idx="20" formatCode="mmm\ yyyy">
                  <c:v>39386</c:v>
                </c:pt>
                <c:pt idx="21" formatCode="mmm\ yyyy">
                  <c:v>39478</c:v>
                </c:pt>
                <c:pt idx="22" formatCode="mmm\ yyyy">
                  <c:v>39568</c:v>
                </c:pt>
                <c:pt idx="23" formatCode="mmm\ yyyy">
                  <c:v>39660</c:v>
                </c:pt>
                <c:pt idx="24" formatCode="mmm\ yyyy">
                  <c:v>39752</c:v>
                </c:pt>
                <c:pt idx="25" formatCode="mmm\ yyyy">
                  <c:v>39844</c:v>
                </c:pt>
                <c:pt idx="26" formatCode="mmm\ yyyy">
                  <c:v>39933</c:v>
                </c:pt>
                <c:pt idx="27" formatCode="mmm\ yyyy">
                  <c:v>40025</c:v>
                </c:pt>
                <c:pt idx="28" formatCode="mmm\ yyyy">
                  <c:v>40117</c:v>
                </c:pt>
                <c:pt idx="29" formatCode="mmm\ yyyy">
                  <c:v>40209</c:v>
                </c:pt>
                <c:pt idx="30" formatCode="mmm\ yyyy">
                  <c:v>40298</c:v>
                </c:pt>
                <c:pt idx="31" formatCode="mmm\ yyyy">
                  <c:v>40390</c:v>
                </c:pt>
                <c:pt idx="32" formatCode="mmm\ yyyy">
                  <c:v>40482</c:v>
                </c:pt>
              </c:numCache>
            </c:numRef>
          </c:cat>
          <c:val>
            <c:numRef>
              <c:f>Sheet1!$C$2:$C$34</c:f>
              <c:numCache>
                <c:formatCode>_("$"* #,##0.00_);_("$"* \(#,##0.00\);_("$"* "-"??_);_(@_)</c:formatCode>
                <c:ptCount val="33"/>
                <c:pt idx="0" formatCode="_(&quot;$&quot;* #,##0_);_(&quot;$&quot;* \(#,##0\);_(&quot;$&quot;* &quot;-&quot;??_);_(@_)">
                  <c:v>95263071.922753572</c:v>
                </c:pt>
                <c:pt idx="1">
                  <c:v>75754073.294575617</c:v>
                </c:pt>
                <c:pt idx="2">
                  <c:v>60164120.325332016</c:v>
                </c:pt>
                <c:pt idx="3">
                  <c:v>47843063.307097293</c:v>
                </c:pt>
                <c:pt idx="4">
                  <c:v>36534733.147501551</c:v>
                </c:pt>
                <c:pt idx="5">
                  <c:v>32559050.418614537</c:v>
                </c:pt>
                <c:pt idx="6">
                  <c:v>29089561.445906147</c:v>
                </c:pt>
                <c:pt idx="7">
                  <c:v>25924056.81324688</c:v>
                </c:pt>
                <c:pt idx="8">
                  <c:v>23103020.061205864</c:v>
                </c:pt>
                <c:pt idx="9">
                  <c:v>20588966.448944949</c:v>
                </c:pt>
                <c:pt idx="10">
                  <c:v>18418311.59731625</c:v>
                </c:pt>
                <c:pt idx="11">
                  <c:v>16414044.506680138</c:v>
                </c:pt>
                <c:pt idx="12">
                  <c:v>14627880.283366133</c:v>
                </c:pt>
                <c:pt idx="13">
                  <c:v>13036085.134130659</c:v>
                </c:pt>
                <c:pt idx="14">
                  <c:v>11661715.929497957</c:v>
                </c:pt>
                <c:pt idx="15">
                  <c:v>10392696.598689986</c:v>
                </c:pt>
                <c:pt idx="16">
                  <c:v>9261771.0159804858</c:v>
                </c:pt>
                <c:pt idx="17">
                  <c:v>8253911.9214996304</c:v>
                </c:pt>
                <c:pt idx="18">
                  <c:v>7383717.9755457751</c:v>
                </c:pt>
                <c:pt idx="19">
                  <c:v>6580227.2284850534</c:v>
                </c:pt>
                <c:pt idx="20">
                  <c:v>5864171.7522120662</c:v>
                </c:pt>
                <c:pt idx="21">
                  <c:v>5226036.9050141815</c:v>
                </c:pt>
                <c:pt idx="22">
                  <c:v>4669150.9645523597</c:v>
                </c:pt>
                <c:pt idx="23">
                  <c:v>4161057.3985369205</c:v>
                </c:pt>
                <c:pt idx="24">
                  <c:v>3708254.1998251197</c:v>
                </c:pt>
                <c:pt idx="25">
                  <c:v>3304724.7114052502</c:v>
                </c:pt>
                <c:pt idx="26">
                  <c:v>2956313.9863745882</c:v>
                </c:pt>
                <c:pt idx="27">
                  <c:v>2634610.0776763968</c:v>
                </c:pt>
                <c:pt idx="28">
                  <c:v>2347913.7511730227</c:v>
                </c:pt>
                <c:pt idx="29">
                  <c:v>2092415.5075764873</c:v>
                </c:pt>
                <c:pt idx="30">
                  <c:v>1871816.1936475048</c:v>
                </c:pt>
                <c:pt idx="31">
                  <c:v>1668126.5352971626</c:v>
                </c:pt>
                <c:pt idx="32">
                  <c:v>1486602.2354150789</c:v>
                </c:pt>
              </c:numCache>
            </c:numRef>
          </c:val>
        </c:ser>
        <c:marker val="1"/>
        <c:axId val="82066048"/>
        <c:axId val="82071936"/>
      </c:lineChart>
      <c:dateAx>
        <c:axId val="82066048"/>
        <c:scaling>
          <c:orientation val="minMax"/>
        </c:scaling>
        <c:axPos val="b"/>
        <c:numFmt formatCode="mmm\ yyyy" sourceLinked="0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82071936"/>
        <c:crosses val="autoZero"/>
        <c:auto val="1"/>
        <c:lblOffset val="100"/>
      </c:dateAx>
      <c:valAx>
        <c:axId val="82071936"/>
        <c:scaling>
          <c:logBase val="10"/>
          <c:orientation val="minMax"/>
          <c:min val="10000"/>
        </c:scaling>
        <c:axPos val="l"/>
        <c:majorGridlines/>
        <c:numFmt formatCode="_(&quot;$&quot;* #,##0_);_(&quot;$&quot;* \(#,##0\);_(&quot;$&quot;* &quot;-&quot;??_);_(@_)" sourceLinked="1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82066048"/>
        <c:crosses val="autoZero"/>
        <c:crossBetween val="midCat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Cost per Genome</c:v>
                </c:pt>
              </c:strCache>
            </c:strRef>
          </c:tx>
          <c:marker>
            <c:symbol val="diamond"/>
            <c:size val="8"/>
          </c:marker>
          <c:cat>
            <c:numRef>
              <c:f>Sheet1!$A$2:$A$34</c:f>
              <c:numCache>
                <c:formatCode>mmmm\-yyyy</c:formatCode>
                <c:ptCount val="33"/>
                <c:pt idx="0">
                  <c:v>37164</c:v>
                </c:pt>
                <c:pt idx="1">
                  <c:v>37346</c:v>
                </c:pt>
                <c:pt idx="2">
                  <c:v>37529</c:v>
                </c:pt>
                <c:pt idx="3">
                  <c:v>37711</c:v>
                </c:pt>
                <c:pt idx="4" formatCode="mmm\ yyyy">
                  <c:v>37925</c:v>
                </c:pt>
                <c:pt idx="5" formatCode="mmm\ yyyy">
                  <c:v>38017</c:v>
                </c:pt>
                <c:pt idx="6" formatCode="mmm\ yyyy">
                  <c:v>38107</c:v>
                </c:pt>
                <c:pt idx="7" formatCode="mmm\ yyyy">
                  <c:v>38199</c:v>
                </c:pt>
                <c:pt idx="8" formatCode="mmm\ yyyy">
                  <c:v>38291</c:v>
                </c:pt>
                <c:pt idx="9" formatCode="mmm\ yyyy">
                  <c:v>38383</c:v>
                </c:pt>
                <c:pt idx="10" formatCode="mmm\ yyyy">
                  <c:v>38472</c:v>
                </c:pt>
                <c:pt idx="11" formatCode="mmm\ yyyy">
                  <c:v>38564</c:v>
                </c:pt>
                <c:pt idx="12" formatCode="mmm\ yyyy">
                  <c:v>38656</c:v>
                </c:pt>
                <c:pt idx="13" formatCode="mmm\ yyyy">
                  <c:v>38748</c:v>
                </c:pt>
                <c:pt idx="14" formatCode="mmm\ yyyy">
                  <c:v>38837</c:v>
                </c:pt>
                <c:pt idx="15" formatCode="mmm\ yyyy">
                  <c:v>38929</c:v>
                </c:pt>
                <c:pt idx="16" formatCode="mmm\ yyyy">
                  <c:v>39021</c:v>
                </c:pt>
                <c:pt idx="17" formatCode="mmm\ yyyy">
                  <c:v>39113</c:v>
                </c:pt>
                <c:pt idx="18" formatCode="mmm\ yyyy">
                  <c:v>39202</c:v>
                </c:pt>
                <c:pt idx="19" formatCode="mmm\ yyyy">
                  <c:v>39294</c:v>
                </c:pt>
                <c:pt idx="20" formatCode="mmm\ yyyy">
                  <c:v>39386</c:v>
                </c:pt>
                <c:pt idx="21" formatCode="mmm\ yyyy">
                  <c:v>39478</c:v>
                </c:pt>
                <c:pt idx="22" formatCode="mmm\ yyyy">
                  <c:v>39568</c:v>
                </c:pt>
                <c:pt idx="23" formatCode="mmm\ yyyy">
                  <c:v>39660</c:v>
                </c:pt>
                <c:pt idx="24" formatCode="mmm\ yyyy">
                  <c:v>39752</c:v>
                </c:pt>
                <c:pt idx="25" formatCode="mmm\ yyyy">
                  <c:v>39844</c:v>
                </c:pt>
                <c:pt idx="26" formatCode="mmm\ yyyy">
                  <c:v>39933</c:v>
                </c:pt>
                <c:pt idx="27" formatCode="mmm\ yyyy">
                  <c:v>40025</c:v>
                </c:pt>
                <c:pt idx="28" formatCode="mmm\ yyyy">
                  <c:v>40117</c:v>
                </c:pt>
                <c:pt idx="29" formatCode="mmm\ yyyy">
                  <c:v>40209</c:v>
                </c:pt>
                <c:pt idx="30" formatCode="mmm\ yyyy">
                  <c:v>40298</c:v>
                </c:pt>
                <c:pt idx="31" formatCode="mmm\ yyyy">
                  <c:v>40390</c:v>
                </c:pt>
                <c:pt idx="32" formatCode="mmm\ yyyy">
                  <c:v>40482</c:v>
                </c:pt>
              </c:numCache>
            </c:numRef>
          </c:cat>
          <c:val>
            <c:numRef>
              <c:f>Sheet1!$B$2:$B$34</c:f>
              <c:numCache>
                <c:formatCode>_("$"* #,##0_);_("$"* \(#,##0\);_("$"* "-"??_);_(@_)</c:formatCode>
                <c:ptCount val="33"/>
                <c:pt idx="0">
                  <c:v>95263071.922753572</c:v>
                </c:pt>
                <c:pt idx="1">
                  <c:v>70175437.415747836</c:v>
                </c:pt>
                <c:pt idx="2">
                  <c:v>61448421.502537832</c:v>
                </c:pt>
                <c:pt idx="3">
                  <c:v>53751684.077380426</c:v>
                </c:pt>
                <c:pt idx="4">
                  <c:v>40157554.230323397</c:v>
                </c:pt>
                <c:pt idx="5">
                  <c:v>28780376.206324261</c:v>
                </c:pt>
                <c:pt idx="6">
                  <c:v>20442576.140845843</c:v>
                </c:pt>
                <c:pt idx="7">
                  <c:v>19934345.735188048</c:v>
                </c:pt>
                <c:pt idx="8">
                  <c:v>18519312.163625963</c:v>
                </c:pt>
                <c:pt idx="9">
                  <c:v>17534969.561815102</c:v>
                </c:pt>
                <c:pt idx="10">
                  <c:v>16159699.438085223</c:v>
                </c:pt>
                <c:pt idx="11">
                  <c:v>16180224.104398539</c:v>
                </c:pt>
                <c:pt idx="12">
                  <c:v>13801124.193906741</c:v>
                </c:pt>
                <c:pt idx="13">
                  <c:v>12585658.901177494</c:v>
                </c:pt>
                <c:pt idx="14">
                  <c:v>11732534.520223875</c:v>
                </c:pt>
                <c:pt idx="15">
                  <c:v>11455315.221123463</c:v>
                </c:pt>
                <c:pt idx="16">
                  <c:v>10474556.361047938</c:v>
                </c:pt>
                <c:pt idx="17">
                  <c:v>9408738.909724161</c:v>
                </c:pt>
                <c:pt idx="18">
                  <c:v>9047002.969120523</c:v>
                </c:pt>
                <c:pt idx="19">
                  <c:v>8927342.142801797</c:v>
                </c:pt>
                <c:pt idx="20">
                  <c:v>7147571.3884828947</c:v>
                </c:pt>
                <c:pt idx="21">
                  <c:v>3063819.9893069034</c:v>
                </c:pt>
                <c:pt idx="22">
                  <c:v>1352982.2289679046</c:v>
                </c:pt>
                <c:pt idx="23">
                  <c:v>752079.90221002302</c:v>
                </c:pt>
                <c:pt idx="24">
                  <c:v>342502.06021790468</c:v>
                </c:pt>
                <c:pt idx="25">
                  <c:v>232735.43774306407</c:v>
                </c:pt>
                <c:pt idx="26">
                  <c:v>154713.5990722806</c:v>
                </c:pt>
                <c:pt idx="27">
                  <c:v>108065.13943785356</c:v>
                </c:pt>
                <c:pt idx="28">
                  <c:v>70333.334424159024</c:v>
                </c:pt>
                <c:pt idx="29">
                  <c:v>46774.272829412592</c:v>
                </c:pt>
                <c:pt idx="30">
                  <c:v>31512.039542536044</c:v>
                </c:pt>
                <c:pt idx="31">
                  <c:v>31124.96073757426</c:v>
                </c:pt>
                <c:pt idx="32">
                  <c:v>29091.733745450718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Moore's Law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  <a:prstDash val="sysDash"/>
            </a:ln>
          </c:spPr>
          <c:marker>
            <c:symbol val="none"/>
          </c:marker>
          <c:cat>
            <c:numRef>
              <c:f>Sheet1!$A$2:$A$34</c:f>
              <c:numCache>
                <c:formatCode>mmmm\-yyyy</c:formatCode>
                <c:ptCount val="33"/>
                <c:pt idx="0">
                  <c:v>37164</c:v>
                </c:pt>
                <c:pt idx="1">
                  <c:v>37346</c:v>
                </c:pt>
                <c:pt idx="2">
                  <c:v>37529</c:v>
                </c:pt>
                <c:pt idx="3">
                  <c:v>37711</c:v>
                </c:pt>
                <c:pt idx="4" formatCode="mmm\ yyyy">
                  <c:v>37925</c:v>
                </c:pt>
                <c:pt idx="5" formatCode="mmm\ yyyy">
                  <c:v>38017</c:v>
                </c:pt>
                <c:pt idx="6" formatCode="mmm\ yyyy">
                  <c:v>38107</c:v>
                </c:pt>
                <c:pt idx="7" formatCode="mmm\ yyyy">
                  <c:v>38199</c:v>
                </c:pt>
                <c:pt idx="8" formatCode="mmm\ yyyy">
                  <c:v>38291</c:v>
                </c:pt>
                <c:pt idx="9" formatCode="mmm\ yyyy">
                  <c:v>38383</c:v>
                </c:pt>
                <c:pt idx="10" formatCode="mmm\ yyyy">
                  <c:v>38472</c:v>
                </c:pt>
                <c:pt idx="11" formatCode="mmm\ yyyy">
                  <c:v>38564</c:v>
                </c:pt>
                <c:pt idx="12" formatCode="mmm\ yyyy">
                  <c:v>38656</c:v>
                </c:pt>
                <c:pt idx="13" formatCode="mmm\ yyyy">
                  <c:v>38748</c:v>
                </c:pt>
                <c:pt idx="14" formatCode="mmm\ yyyy">
                  <c:v>38837</c:v>
                </c:pt>
                <c:pt idx="15" formatCode="mmm\ yyyy">
                  <c:v>38929</c:v>
                </c:pt>
                <c:pt idx="16" formatCode="mmm\ yyyy">
                  <c:v>39021</c:v>
                </c:pt>
                <c:pt idx="17" formatCode="mmm\ yyyy">
                  <c:v>39113</c:v>
                </c:pt>
                <c:pt idx="18" formatCode="mmm\ yyyy">
                  <c:v>39202</c:v>
                </c:pt>
                <c:pt idx="19" formatCode="mmm\ yyyy">
                  <c:v>39294</c:v>
                </c:pt>
                <c:pt idx="20" formatCode="mmm\ yyyy">
                  <c:v>39386</c:v>
                </c:pt>
                <c:pt idx="21" formatCode="mmm\ yyyy">
                  <c:v>39478</c:v>
                </c:pt>
                <c:pt idx="22" formatCode="mmm\ yyyy">
                  <c:v>39568</c:v>
                </c:pt>
                <c:pt idx="23" formatCode="mmm\ yyyy">
                  <c:v>39660</c:v>
                </c:pt>
                <c:pt idx="24" formatCode="mmm\ yyyy">
                  <c:v>39752</c:v>
                </c:pt>
                <c:pt idx="25" formatCode="mmm\ yyyy">
                  <c:v>39844</c:v>
                </c:pt>
                <c:pt idx="26" formatCode="mmm\ yyyy">
                  <c:v>39933</c:v>
                </c:pt>
                <c:pt idx="27" formatCode="mmm\ yyyy">
                  <c:v>40025</c:v>
                </c:pt>
                <c:pt idx="28" formatCode="mmm\ yyyy">
                  <c:v>40117</c:v>
                </c:pt>
                <c:pt idx="29" formatCode="mmm\ yyyy">
                  <c:v>40209</c:v>
                </c:pt>
                <c:pt idx="30" formatCode="mmm\ yyyy">
                  <c:v>40298</c:v>
                </c:pt>
                <c:pt idx="31" formatCode="mmm\ yyyy">
                  <c:v>40390</c:v>
                </c:pt>
                <c:pt idx="32" formatCode="mmm\ yyyy">
                  <c:v>40482</c:v>
                </c:pt>
              </c:numCache>
            </c:numRef>
          </c:cat>
          <c:val>
            <c:numRef>
              <c:f>Sheet1!$C$2:$C$34</c:f>
              <c:numCache>
                <c:formatCode>_("$"* #,##0.00_);_("$"* \(#,##0.00\);_("$"* "-"??_);_(@_)</c:formatCode>
                <c:ptCount val="33"/>
                <c:pt idx="0" formatCode="_(&quot;$&quot;* #,##0_);_(&quot;$&quot;* \(#,##0\);_(&quot;$&quot;* &quot;-&quot;??_);_(@_)">
                  <c:v>95263071.922753572</c:v>
                </c:pt>
                <c:pt idx="1">
                  <c:v>75754073.294575617</c:v>
                </c:pt>
                <c:pt idx="2">
                  <c:v>60164120.325332016</c:v>
                </c:pt>
                <c:pt idx="3">
                  <c:v>47843063.307097293</c:v>
                </c:pt>
                <c:pt idx="4">
                  <c:v>36534733.147501551</c:v>
                </c:pt>
                <c:pt idx="5">
                  <c:v>32559050.418614537</c:v>
                </c:pt>
                <c:pt idx="6">
                  <c:v>29089561.445906147</c:v>
                </c:pt>
                <c:pt idx="7">
                  <c:v>25924056.81324688</c:v>
                </c:pt>
                <c:pt idx="8">
                  <c:v>23103020.061205864</c:v>
                </c:pt>
                <c:pt idx="9">
                  <c:v>20588966.448944949</c:v>
                </c:pt>
                <c:pt idx="10">
                  <c:v>18418311.59731625</c:v>
                </c:pt>
                <c:pt idx="11">
                  <c:v>16414044.506680138</c:v>
                </c:pt>
                <c:pt idx="12">
                  <c:v>14627880.283366133</c:v>
                </c:pt>
                <c:pt idx="13">
                  <c:v>13036085.134130659</c:v>
                </c:pt>
                <c:pt idx="14">
                  <c:v>11661715.929497957</c:v>
                </c:pt>
                <c:pt idx="15">
                  <c:v>10392696.598689986</c:v>
                </c:pt>
                <c:pt idx="16">
                  <c:v>9261771.0159804858</c:v>
                </c:pt>
                <c:pt idx="17">
                  <c:v>8253911.9214996304</c:v>
                </c:pt>
                <c:pt idx="18">
                  <c:v>7383717.9755457751</c:v>
                </c:pt>
                <c:pt idx="19">
                  <c:v>6580227.2284850534</c:v>
                </c:pt>
                <c:pt idx="20">
                  <c:v>5864171.7522120662</c:v>
                </c:pt>
                <c:pt idx="21">
                  <c:v>5226036.9050141815</c:v>
                </c:pt>
                <c:pt idx="22">
                  <c:v>4669150.9645523597</c:v>
                </c:pt>
                <c:pt idx="23">
                  <c:v>4161057.3985369205</c:v>
                </c:pt>
                <c:pt idx="24">
                  <c:v>3708254.1998251197</c:v>
                </c:pt>
                <c:pt idx="25">
                  <c:v>3304724.7114052502</c:v>
                </c:pt>
                <c:pt idx="26">
                  <c:v>2956313.9863745882</c:v>
                </c:pt>
                <c:pt idx="27">
                  <c:v>2634610.0776763968</c:v>
                </c:pt>
                <c:pt idx="28">
                  <c:v>2347913.7511730227</c:v>
                </c:pt>
                <c:pt idx="29">
                  <c:v>2092415.5075764873</c:v>
                </c:pt>
                <c:pt idx="30">
                  <c:v>1871816.1936475048</c:v>
                </c:pt>
                <c:pt idx="31">
                  <c:v>1668126.5352971626</c:v>
                </c:pt>
                <c:pt idx="32">
                  <c:v>1486602.2354150789</c:v>
                </c:pt>
              </c:numCache>
            </c:numRef>
          </c:val>
        </c:ser>
        <c:marker val="1"/>
        <c:axId val="82078336"/>
        <c:axId val="82092416"/>
      </c:lineChart>
      <c:dateAx>
        <c:axId val="82078336"/>
        <c:scaling>
          <c:orientation val="minMax"/>
        </c:scaling>
        <c:axPos val="b"/>
        <c:numFmt formatCode="mmm\ yyyy" sourceLinked="0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82092416"/>
        <c:crosses val="autoZero"/>
        <c:auto val="1"/>
        <c:lblOffset val="100"/>
      </c:dateAx>
      <c:valAx>
        <c:axId val="82092416"/>
        <c:scaling>
          <c:logBase val="10"/>
          <c:orientation val="minMax"/>
          <c:min val="10000"/>
        </c:scaling>
        <c:axPos val="l"/>
        <c:majorGridlines/>
        <c:numFmt formatCode="_(&quot;$&quot;* #,##0_);_(&quot;$&quot;* \(#,##0\);_(&quot;$&quot;* &quot;-&quot;??_);_(@_)" sourceLinked="1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82078336"/>
        <c:crosses val="autoZero"/>
        <c:crossBetween val="midCat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21108994154467203"/>
          <c:y val="2.7896995708154619E-2"/>
          <c:w val="0.75354391869210136"/>
          <c:h val="0.85836909871244638"/>
        </c:manualLayout>
      </c:layout>
      <c:barChart>
        <c:barDir val="bar"/>
        <c:grouping val="clustered"/>
        <c:ser>
          <c:idx val="0"/>
          <c:order val="0"/>
          <c:tx>
            <c:strRef>
              <c:f>Sheet3!$A$2</c:f>
              <c:strCache>
                <c:ptCount val="1"/>
                <c:pt idx="0">
                  <c:v>non-free gates/ms</c:v>
                </c:pt>
              </c:strCache>
            </c:strRef>
          </c:tx>
          <c:dPt>
            <c:idx val="0"/>
            <c:spPr>
              <a:solidFill>
                <a:srgbClr val="00B050"/>
              </a:solidFill>
            </c:spPr>
          </c:dPt>
          <c:cat>
            <c:strRef>
              <c:f>Sheet3!$C$1:$F$1</c:f>
              <c:strCache>
                <c:ptCount val="4"/>
                <c:pt idx="0">
                  <c:v>Our Results</c:v>
                </c:pt>
                <c:pt idx="1">
                  <c:v>TASTY</c:v>
                </c:pt>
                <c:pt idx="2">
                  <c:v>[PSSW09]</c:v>
                </c:pt>
                <c:pt idx="3">
                  <c:v>Fairplay</c:v>
                </c:pt>
              </c:strCache>
            </c:strRef>
          </c:cat>
          <c:val>
            <c:numRef>
              <c:f>Sheet3!$C$2:$F$2</c:f>
              <c:numCache>
                <c:formatCode>General</c:formatCode>
                <c:ptCount val="4"/>
                <c:pt idx="0">
                  <c:v>100</c:v>
                </c:pt>
                <c:pt idx="1">
                  <c:v>4.5</c:v>
                </c:pt>
                <c:pt idx="2">
                  <c:v>1.6</c:v>
                </c:pt>
                <c:pt idx="3">
                  <c:v>1.3</c:v>
                </c:pt>
              </c:numCache>
            </c:numRef>
          </c:val>
        </c:ser>
        <c:axId val="84307968"/>
        <c:axId val="84309504"/>
      </c:barChart>
      <c:catAx>
        <c:axId val="84307968"/>
        <c:scaling>
          <c:orientation val="minMax"/>
        </c:scaling>
        <c:axPos val="l"/>
        <c:numFmt formatCode="General" sourceLinked="1"/>
        <c:majorTickMark val="none"/>
        <c:tickLblPos val="low"/>
        <c:txPr>
          <a:bodyPr rot="0" vert="horz"/>
          <a:lstStyle/>
          <a:p>
            <a:pPr>
              <a:defRPr sz="2400"/>
            </a:pPr>
            <a:endParaRPr lang="en-US"/>
          </a:p>
        </c:txPr>
        <c:crossAx val="84309504"/>
        <c:crosses val="autoZero"/>
        <c:auto val="1"/>
        <c:lblAlgn val="ctr"/>
        <c:lblOffset val="100"/>
        <c:tickLblSkip val="1"/>
        <c:tickMarkSkip val="1"/>
      </c:catAx>
      <c:valAx>
        <c:axId val="84309504"/>
        <c:scaling>
          <c:orientation val="minMax"/>
          <c:max val="106"/>
          <c:min val="0"/>
        </c:scaling>
        <c:axPos val="b"/>
        <c:numFmt formatCode="General" sourceLinked="1"/>
        <c:tickLblPos val="nextTo"/>
        <c:spPr>
          <a:ln w="9525">
            <a:solidFill>
              <a:srgbClr val="000000"/>
            </a:solidFill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84307968"/>
        <c:crosses val="autoZero"/>
        <c:crossBetween val="between"/>
        <c:majorUnit val="10"/>
        <c:minorUnit val="10"/>
      </c:valAx>
      <c:spPr>
        <a:noFill/>
        <a:ln w="3175">
          <a:noFill/>
        </a:ln>
      </c:spPr>
    </c:plotArea>
    <c:plotVisOnly val="1"/>
    <c:dispBlanksAs val="gap"/>
  </c:chart>
  <c:txPr>
    <a:bodyPr/>
    <a:lstStyle/>
    <a:p>
      <a:pPr>
        <a:defRPr sz="20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4"/>
  <c:chart>
    <c:autoTitleDeleted val="1"/>
    <c:plotArea>
      <c:layout>
        <c:manualLayout>
          <c:layoutTarget val="inner"/>
          <c:xMode val="edge"/>
          <c:yMode val="edge"/>
          <c:x val="7.7777777777777779E-2"/>
          <c:y val="5.2757793764988022E-2"/>
          <c:w val="0.84310606566128388"/>
          <c:h val="0.83932853717026379"/>
        </c:manualLayout>
      </c:layout>
      <c:barChart>
        <c:barDir val="bar"/>
        <c:grouping val="clustered"/>
        <c:ser>
          <c:idx val="0"/>
          <c:order val="0"/>
          <c:tx>
            <c:strRef>
              <c:f>Sheet3!$C$31</c:f>
              <c:strCache>
                <c:ptCount val="1"/>
                <c:pt idx="0">
                  <c:v>max gates</c:v>
                </c:pt>
              </c:strCache>
            </c:strRef>
          </c:tx>
          <c:spPr>
            <a:solidFill>
              <a:srgbClr val="0070C0"/>
            </a:solidFill>
          </c:spPr>
          <c:dPt>
            <c:idx val="0"/>
            <c:spPr>
              <a:solidFill>
                <a:srgbClr val="00B050"/>
              </a:solidFill>
            </c:spPr>
          </c:dPt>
          <c:cat>
            <c:strRef>
              <c:f>Sheet3!$D$30:$G$30</c:f>
              <c:strCache>
                <c:ptCount val="4"/>
                <c:pt idx="0">
                  <c:v>Our Results</c:v>
                </c:pt>
                <c:pt idx="1">
                  <c:v>TASTY</c:v>
                </c:pt>
                <c:pt idx="2">
                  <c:v>[PSSW09]</c:v>
                </c:pt>
                <c:pt idx="3">
                  <c:v>Fairplay</c:v>
                </c:pt>
              </c:strCache>
            </c:strRef>
          </c:cat>
          <c:val>
            <c:numRef>
              <c:f>Sheet3!$D$31:$G$31</c:f>
              <c:numCache>
                <c:formatCode>General</c:formatCode>
                <c:ptCount val="4"/>
                <c:pt idx="0">
                  <c:v>1073741824</c:v>
                </c:pt>
                <c:pt idx="1">
                  <c:v>4194304</c:v>
                </c:pt>
                <c:pt idx="2">
                  <c:v>32768</c:v>
                </c:pt>
                <c:pt idx="3">
                  <c:v>4096</c:v>
                </c:pt>
              </c:numCache>
            </c:numRef>
          </c:val>
        </c:ser>
        <c:axId val="221491200"/>
        <c:axId val="223004544"/>
      </c:barChart>
      <c:catAx>
        <c:axId val="221491200"/>
        <c:scaling>
          <c:orientation val="minMax"/>
        </c:scaling>
        <c:axPos val="l"/>
        <c:numFmt formatCode="General" sourceLinked="1"/>
        <c:majorTickMark val="none"/>
        <c:tickLblPos val="low"/>
        <c:txPr>
          <a:bodyPr rot="0" vert="horz"/>
          <a:lstStyle/>
          <a:p>
            <a:pPr>
              <a:defRPr sz="2400"/>
            </a:pPr>
            <a:endParaRPr lang="en-US"/>
          </a:p>
        </c:txPr>
        <c:crossAx val="223004544"/>
        <c:crosses val="autoZero"/>
        <c:auto val="1"/>
        <c:lblAlgn val="ctr"/>
        <c:lblOffset val="100"/>
        <c:tickLblSkip val="1"/>
        <c:tickMarkSkip val="1"/>
      </c:catAx>
      <c:valAx>
        <c:axId val="223004544"/>
        <c:scaling>
          <c:orientation val="minMax"/>
          <c:max val="1200000000"/>
          <c:min val="0"/>
        </c:scaling>
        <c:axPos val="b"/>
        <c:numFmt formatCode="#,##0" sourceLinked="0"/>
        <c:tickLblPos val="nextTo"/>
        <c:txPr>
          <a:bodyPr rot="0" vert="horz"/>
          <a:lstStyle/>
          <a:p>
            <a:pPr>
              <a:defRPr sz="2400"/>
            </a:pPr>
            <a:endParaRPr lang="en-US"/>
          </a:p>
        </c:txPr>
        <c:crossAx val="221491200"/>
        <c:crosses val="autoZero"/>
        <c:crossBetween val="between"/>
        <c:majorUnit val="1000000000"/>
      </c:valAx>
    </c:plotArea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lineChart>
        <c:grouping val="standard"/>
        <c:ser>
          <c:idx val="0"/>
          <c:order val="0"/>
          <c:tx>
            <c:strRef>
              <c:f>Sheet1!$A$4</c:f>
              <c:strCache>
                <c:ptCount val="1"/>
                <c:pt idx="0">
                  <c:v>SCS-WN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Sheet1!$B$1:$H$1</c:f>
              <c:numCache>
                <c:formatCode>General</c:formatCode>
                <c:ptCount val="7"/>
                <c:pt idx="0">
                  <c:v>128</c:v>
                </c:pt>
                <c:pt idx="1">
                  <c:v>256</c:v>
                </c:pt>
                <c:pt idx="2">
                  <c:v>512</c:v>
                </c:pt>
                <c:pt idx="3">
                  <c:v>1024</c:v>
                </c:pt>
                <c:pt idx="4">
                  <c:v>2048</c:v>
                </c:pt>
                <c:pt idx="5">
                  <c:v>4096</c:v>
                </c:pt>
                <c:pt idx="6">
                  <c:v>8192</c:v>
                </c:pt>
              </c:numCache>
            </c:numRef>
          </c:cat>
          <c:val>
            <c:numRef>
              <c:f>Sheet1!$B$4:$H$4</c:f>
              <c:numCache>
                <c:formatCode>General</c:formatCode>
                <c:ptCount val="7"/>
                <c:pt idx="0">
                  <c:v>1.022999999999997</c:v>
                </c:pt>
                <c:pt idx="1">
                  <c:v>2.1819999999999999</c:v>
                </c:pt>
                <c:pt idx="2">
                  <c:v>4.8959999999999955</c:v>
                </c:pt>
                <c:pt idx="3">
                  <c:v>10.518000000000001</c:v>
                </c:pt>
                <c:pt idx="4">
                  <c:v>24.263000000000002</c:v>
                </c:pt>
                <c:pt idx="5">
                  <c:v>55.362000000000002</c:v>
                </c:pt>
                <c:pt idx="6">
                  <c:v>129.94800000000001</c:v>
                </c:pt>
              </c:numCache>
            </c:numRef>
          </c:val>
        </c:ser>
        <c:marker val="1"/>
        <c:axId val="238911872"/>
        <c:axId val="238913792"/>
      </c:lineChart>
      <c:catAx>
        <c:axId val="23891187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38913792"/>
        <c:crosses val="autoZero"/>
        <c:auto val="1"/>
        <c:lblAlgn val="ctr"/>
        <c:lblOffset val="100"/>
      </c:catAx>
      <c:valAx>
        <c:axId val="23891379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38911872"/>
        <c:crosses val="autoZero"/>
        <c:crossBetween val="midCat"/>
      </c:valAx>
    </c:plotArea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.15948020559930107"/>
          <c:y val="8.7827500729075567E-2"/>
          <c:w val="0.61728809634089943"/>
          <c:h val="0.75728996764961265"/>
        </c:manualLayout>
      </c:layout>
      <c:barChart>
        <c:barDir val="col"/>
        <c:grouping val="clustered"/>
        <c:ser>
          <c:idx val="0"/>
          <c:order val="0"/>
          <c:tx>
            <c:strRef>
              <c:f>Sheet1!$A$4</c:f>
              <c:strCache>
                <c:ptCount val="1"/>
                <c:pt idx="0">
                  <c:v>Semi-honest</c:v>
                </c:pt>
              </c:strCache>
            </c:strRef>
          </c:tx>
          <c:spPr>
            <a:solidFill>
              <a:srgbClr val="C00000"/>
            </a:solidFill>
          </c:spPr>
          <c:cat>
            <c:strRef>
              <c:f>Sheet1!$B$3:$D$3</c:f>
              <c:strCache>
                <c:ptCount val="3"/>
                <c:pt idx="0">
                  <c:v>PSI (4096)</c:v>
                </c:pt>
                <c:pt idx="1">
                  <c:v>ED (200x200)</c:v>
                </c:pt>
                <c:pt idx="2">
                  <c:v>AES (100)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  <c:pt idx="0">
                  <c:v>56</c:v>
                </c:pt>
                <c:pt idx="1">
                  <c:v>19</c:v>
                </c:pt>
                <c:pt idx="2">
                  <c:v>18</c:v>
                </c:pt>
              </c:numCache>
            </c:numRef>
          </c:val>
        </c:ser>
        <c:ser>
          <c:idx val="1"/>
          <c:order val="1"/>
          <c:tx>
            <c:strRef>
              <c:f>Sheet1!$A$5</c:f>
              <c:strCache>
                <c:ptCount val="1"/>
                <c:pt idx="0">
                  <c:v>DualEx (dual-core)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cat>
            <c:strRef>
              <c:f>Sheet1!$B$3:$D$3</c:f>
              <c:strCache>
                <c:ptCount val="3"/>
                <c:pt idx="0">
                  <c:v>PSI (4096)</c:v>
                </c:pt>
                <c:pt idx="1">
                  <c:v>ED (200x200)</c:v>
                </c:pt>
                <c:pt idx="2">
                  <c:v>AES (100)</c:v>
                </c:pt>
              </c:strCache>
            </c:strRef>
          </c:cat>
          <c:val>
            <c:numRef>
              <c:f>Sheet1!$B$5:$D$5</c:f>
              <c:numCache>
                <c:formatCode>General</c:formatCode>
                <c:ptCount val="3"/>
                <c:pt idx="0">
                  <c:v>57</c:v>
                </c:pt>
                <c:pt idx="1">
                  <c:v>19.600000000000001</c:v>
                </c:pt>
                <c:pt idx="2">
                  <c:v>21.6</c:v>
                </c:pt>
              </c:numCache>
            </c:numRef>
          </c:val>
        </c:ser>
        <c:ser>
          <c:idx val="2"/>
          <c:order val="2"/>
          <c:tx>
            <c:strRef>
              <c:f>Sheet1!$A$6</c:f>
              <c:strCache>
                <c:ptCount val="1"/>
                <c:pt idx="0">
                  <c:v>DualEx (single-core)</c:v>
                </c:pt>
              </c:strCache>
            </c:strRef>
          </c:tx>
          <c:spPr>
            <a:solidFill>
              <a:schemeClr val="tx2"/>
            </a:solidFill>
          </c:spPr>
          <c:cat>
            <c:strRef>
              <c:f>Sheet1!$B$3:$D$3</c:f>
              <c:strCache>
                <c:ptCount val="3"/>
                <c:pt idx="0">
                  <c:v>PSI (4096)</c:v>
                </c:pt>
                <c:pt idx="1">
                  <c:v>ED (200x200)</c:v>
                </c:pt>
                <c:pt idx="2">
                  <c:v>AES (100)</c:v>
                </c:pt>
              </c:strCache>
            </c:strRef>
          </c:cat>
          <c:val>
            <c:numRef>
              <c:f>Sheet1!$B$6:$D$6</c:f>
              <c:numCache>
                <c:formatCode>General</c:formatCode>
                <c:ptCount val="3"/>
                <c:pt idx="0">
                  <c:v>79.7</c:v>
                </c:pt>
                <c:pt idx="1">
                  <c:v>28</c:v>
                </c:pt>
                <c:pt idx="2">
                  <c:v>31.3</c:v>
                </c:pt>
              </c:numCache>
            </c:numRef>
          </c:val>
        </c:ser>
        <c:gapWidth val="300"/>
        <c:axId val="99320576"/>
        <c:axId val="99322112"/>
      </c:barChart>
      <c:catAx>
        <c:axId val="99320576"/>
        <c:scaling>
          <c:orientation val="minMax"/>
        </c:scaling>
        <c:axPos val="b"/>
        <c:majorTickMark val="none"/>
        <c:tickLblPos val="nextTo"/>
        <c:crossAx val="99322112"/>
        <c:crosses val="autoZero"/>
        <c:auto val="1"/>
        <c:lblAlgn val="ctr"/>
        <c:lblOffset val="100"/>
      </c:catAx>
      <c:valAx>
        <c:axId val="99322112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>
                    <a:latin typeface="Calibri" pitchFamily="34" charset="0"/>
                  </a:rPr>
                  <a:t>Time (seconds)</a:t>
                </a:r>
              </a:p>
            </c:rich>
          </c:tx>
          <c:layout>
            <c:manualLayout>
              <c:xMode val="edge"/>
              <c:yMode val="edge"/>
              <c:x val="2.672014435695538E-2"/>
              <c:y val="0.28485505978419362"/>
            </c:manualLayout>
          </c:layout>
        </c:title>
        <c:numFmt formatCode="General" sourceLinked="1"/>
        <c:tickLblPos val="nextTo"/>
        <c:crossAx val="993205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4645159796201949"/>
          <c:y val="7.2388317701579539E-4"/>
          <c:w val="0.35549066906071164"/>
          <c:h val="0.17409682123067938"/>
        </c:manualLayout>
      </c:layout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"/>
  <c:chart>
    <c:autoTitleDeleted val="1"/>
    <c:plotArea>
      <c:layout>
        <c:manualLayout>
          <c:layoutTarget val="inner"/>
          <c:xMode val="edge"/>
          <c:yMode val="edge"/>
          <c:x val="0.24815706446417021"/>
          <c:y val="8.7827500729075567E-2"/>
          <c:w val="0.67763078345239314"/>
          <c:h val="0.75728996764961265"/>
        </c:manualLayout>
      </c:layout>
      <c:barChart>
        <c:barDir val="col"/>
        <c:grouping val="clustered"/>
        <c:ser>
          <c:idx val="0"/>
          <c:order val="0"/>
          <c:tx>
            <c:strRef>
              <c:f>Sheet1!$A$4</c:f>
              <c:strCache>
                <c:ptCount val="1"/>
                <c:pt idx="0">
                  <c:v>Semi-honest</c:v>
                </c:pt>
              </c:strCache>
            </c:strRef>
          </c:tx>
          <c:spPr>
            <a:solidFill>
              <a:schemeClr val="accent2"/>
            </a:solidFill>
          </c:spPr>
          <c:cat>
            <c:strRef>
              <c:f>Sheet1!$D$3</c:f>
              <c:strCache>
                <c:ptCount val="1"/>
                <c:pt idx="0">
                  <c:v>AES (100)</c:v>
                </c:pt>
              </c:strCache>
            </c:strRef>
          </c:cat>
          <c:val>
            <c:numRef>
              <c:f>Sheet1!$D$4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</c:ser>
        <c:ser>
          <c:idx val="1"/>
          <c:order val="1"/>
          <c:tx>
            <c:strRef>
              <c:f>Sheet1!$A$5</c:f>
              <c:strCache>
                <c:ptCount val="1"/>
                <c:pt idx="0">
                  <c:v>DualEx (dual-core)</c:v>
                </c:pt>
              </c:strCache>
            </c:strRef>
          </c:tx>
          <c:spPr>
            <a:solidFill>
              <a:schemeClr val="accent5"/>
            </a:solidFill>
          </c:spPr>
          <c:cat>
            <c:strRef>
              <c:f>Sheet1!$D$3</c:f>
              <c:strCache>
                <c:ptCount val="1"/>
                <c:pt idx="0">
                  <c:v>AES (100)</c:v>
                </c:pt>
              </c:strCache>
            </c:strRef>
          </c:cat>
          <c:val>
            <c:numRef>
              <c:f>Sheet1!$D$5</c:f>
              <c:numCache>
                <c:formatCode>General</c:formatCode>
                <c:ptCount val="1"/>
                <c:pt idx="0">
                  <c:v>21.6</c:v>
                </c:pt>
              </c:numCache>
            </c:numRef>
          </c:val>
        </c:ser>
        <c:ser>
          <c:idx val="2"/>
          <c:order val="2"/>
          <c:tx>
            <c:strRef>
              <c:f>Sheet1!$A$6</c:f>
              <c:strCache>
                <c:ptCount val="1"/>
                <c:pt idx="0">
                  <c:v>DualEx (single-core)</c:v>
                </c:pt>
              </c:strCache>
            </c:strRef>
          </c:tx>
          <c:spPr>
            <a:solidFill>
              <a:schemeClr val="tx2"/>
            </a:solidFill>
          </c:spPr>
          <c:cat>
            <c:strRef>
              <c:f>Sheet1!$D$3</c:f>
              <c:strCache>
                <c:ptCount val="1"/>
                <c:pt idx="0">
                  <c:v>AES (100)</c:v>
                </c:pt>
              </c:strCache>
            </c:strRef>
          </c:cat>
          <c:val>
            <c:numRef>
              <c:f>Sheet1!$D$6</c:f>
              <c:numCache>
                <c:formatCode>General</c:formatCode>
                <c:ptCount val="1"/>
                <c:pt idx="0">
                  <c:v>31.3</c:v>
                </c:pt>
              </c:numCache>
            </c:numRef>
          </c:val>
        </c:ser>
        <c:ser>
          <c:idx val="3"/>
          <c:order val="3"/>
          <c:tx>
            <c:strRef>
              <c:f>Sheet1!$A$7</c:f>
              <c:strCache>
                <c:ptCount val="1"/>
                <c:pt idx="0">
                  <c:v>Best Malicious [PSSW09]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cat>
            <c:strRef>
              <c:f>Sheet1!$D$3</c:f>
              <c:strCache>
                <c:ptCount val="1"/>
                <c:pt idx="0">
                  <c:v>AES (100)</c:v>
                </c:pt>
              </c:strCache>
            </c:strRef>
          </c:cat>
          <c:val>
            <c:numRef>
              <c:f>Sheet1!$D$7</c:f>
              <c:numCache>
                <c:formatCode>General</c:formatCode>
                <c:ptCount val="1"/>
                <c:pt idx="0">
                  <c:v>1114</c:v>
                </c:pt>
              </c:numCache>
            </c:numRef>
          </c:val>
        </c:ser>
        <c:gapWidth val="300"/>
        <c:axId val="104089856"/>
        <c:axId val="104095744"/>
      </c:barChart>
      <c:catAx>
        <c:axId val="104089856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04095744"/>
        <c:crosses val="autoZero"/>
        <c:auto val="1"/>
        <c:lblAlgn val="ctr"/>
        <c:lblOffset val="100"/>
      </c:catAx>
      <c:valAx>
        <c:axId val="104095744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Time (seconds)</a:t>
                </a:r>
              </a:p>
            </c:rich>
          </c:tx>
          <c:layout>
            <c:manualLayout>
              <c:xMode val="edge"/>
              <c:yMode val="edge"/>
              <c:x val="6.6051226355326341E-3"/>
              <c:y val="0.28485507981030289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04089856"/>
        <c:crosses val="autoZero"/>
        <c:crossBetween val="between"/>
      </c:valAx>
    </c:plotArea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5277335564662087"/>
          <c:y val="5.1400554097404488E-2"/>
          <c:w val="0.7675907321929587"/>
          <c:h val="0.77611512102653835"/>
        </c:manualLayout>
      </c:layout>
      <c:barChart>
        <c:barDir val="col"/>
        <c:grouping val="clustered"/>
        <c:ser>
          <c:idx val="0"/>
          <c:order val="0"/>
          <c:tx>
            <c:strRef>
              <c:f>Sheet2!$A$4</c:f>
              <c:strCache>
                <c:ptCount val="1"/>
                <c:pt idx="0">
                  <c:v>Semi-honest</c:v>
                </c:pt>
              </c:strCache>
            </c:strRef>
          </c:tx>
          <c:cat>
            <c:strRef>
              <c:f>Sheet2!$B$3:$C$3</c:f>
              <c:strCache>
                <c:ptCount val="2"/>
                <c:pt idx="0">
                  <c:v>PSI (2M)</c:v>
                </c:pt>
                <c:pt idx="1">
                  <c:v>ED (2000x10000)</c:v>
                </c:pt>
              </c:strCache>
            </c:strRef>
          </c:cat>
          <c:val>
            <c:numRef>
              <c:f>Sheet2!$B$4:$C$4</c:f>
              <c:numCache>
                <c:formatCode>General</c:formatCode>
                <c:ptCount val="2"/>
                <c:pt idx="0">
                  <c:v>6</c:v>
                </c:pt>
                <c:pt idx="1">
                  <c:v>3.7166666666666668</c:v>
                </c:pt>
              </c:numCache>
            </c:numRef>
          </c:val>
        </c:ser>
        <c:ser>
          <c:idx val="1"/>
          <c:order val="1"/>
          <c:tx>
            <c:strRef>
              <c:f>Sheet2!$A$5</c:f>
              <c:strCache>
                <c:ptCount val="1"/>
                <c:pt idx="0">
                  <c:v>DualEx (dual-core)</c:v>
                </c:pt>
              </c:strCache>
            </c:strRef>
          </c:tx>
          <c:cat>
            <c:strRef>
              <c:f>Sheet2!$B$3:$C$3</c:f>
              <c:strCache>
                <c:ptCount val="2"/>
                <c:pt idx="0">
                  <c:v>PSI (2M)</c:v>
                </c:pt>
                <c:pt idx="1">
                  <c:v>ED (2000x10000)</c:v>
                </c:pt>
              </c:strCache>
            </c:strRef>
          </c:cat>
          <c:val>
            <c:numRef>
              <c:f>Sheet2!$B$5:$C$5</c:f>
              <c:numCache>
                <c:formatCode>General</c:formatCode>
                <c:ptCount val="2"/>
                <c:pt idx="0">
                  <c:v>6.2</c:v>
                </c:pt>
                <c:pt idx="1">
                  <c:v>3.82</c:v>
                </c:pt>
              </c:numCache>
            </c:numRef>
          </c:val>
        </c:ser>
        <c:axId val="104115584"/>
        <c:axId val="104117376"/>
      </c:barChart>
      <c:catAx>
        <c:axId val="104115584"/>
        <c:scaling>
          <c:orientation val="minMax"/>
        </c:scaling>
        <c:axPos val="b"/>
        <c:tickLblPos val="nextTo"/>
        <c:crossAx val="104117376"/>
        <c:crosses val="autoZero"/>
        <c:auto val="1"/>
        <c:lblAlgn val="ctr"/>
        <c:lblOffset val="100"/>
      </c:catAx>
      <c:valAx>
        <c:axId val="104117376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>
                    <a:latin typeface="Calibri" pitchFamily="34" charset="0"/>
                  </a:rPr>
                  <a:t>Time (Hours)</a:t>
                </a:r>
              </a:p>
            </c:rich>
          </c:tx>
          <c:layout>
            <c:manualLayout>
              <c:xMode val="edge"/>
              <c:yMode val="edge"/>
              <c:x val="1.6581165990614842E-2"/>
              <c:y val="0.27081407856804834"/>
            </c:manualLayout>
          </c:layout>
        </c:title>
        <c:numFmt formatCode="General" sourceLinked="1"/>
        <c:tickLblPos val="nextTo"/>
        <c:crossAx val="1041155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8305774278215117"/>
          <c:y val="5.1832322189234552E-2"/>
          <c:w val="0.28791951006124289"/>
          <c:h val="0.14783172936716243"/>
        </c:manualLayout>
      </c:layout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922D232B-165A-404A-9EF0-235EFA547B59}" type="datetimeFigureOut">
              <a:rPr lang="en-US" smtClean="0"/>
              <a:pPr/>
              <a:t>12/14/2011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A36FFE09-A869-42D8-8E8E-9C72F79F1A1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FE09-A869-42D8-8E8E-9C72F79F1A1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EE3854-E085-429D-A11E-4DD3EE718A1A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FE09-A869-42D8-8E8E-9C72F79F1A1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FE09-A869-42D8-8E8E-9C72F79F1A1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423E0B-B041-40FC-95E8-86F6EB9AA31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423E0B-B041-40FC-95E8-86F6EB9AA31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400" b="1" dirty="0" smtClean="0">
                <a:latin typeface="+mn-lt"/>
              </a:rPr>
              <a:t>Applications</a:t>
            </a:r>
          </a:p>
          <a:p>
            <a:r>
              <a:rPr lang="en-US" sz="1200" dirty="0" smtClean="0">
                <a:latin typeface="+mn-lt"/>
              </a:rPr>
              <a:t>biometric identification (5x speedup)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[NDSS 2011]</a:t>
            </a:r>
            <a:r>
              <a:rPr lang="en-US" sz="1200" dirty="0" smtClean="0">
                <a:latin typeface="+mn-lt"/>
              </a:rPr>
              <a:t> </a:t>
            </a:r>
          </a:p>
          <a:p>
            <a:r>
              <a:rPr lang="en-US" sz="1200" dirty="0" smtClean="0">
                <a:latin typeface="+mn-lt"/>
              </a:rPr>
              <a:t>Hamming distance (4000x), Edit distance (30x), Smith-Waterman,</a:t>
            </a:r>
          </a:p>
          <a:p>
            <a:r>
              <a:rPr lang="en-US" sz="1200" dirty="0" smtClean="0">
                <a:latin typeface="+mn-lt"/>
              </a:rPr>
              <a:t>	AES Encryption (16x)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[USENIX Sec 2011]</a:t>
            </a:r>
            <a:endParaRPr lang="en-US" sz="1200" dirty="0" smtClean="0">
              <a:latin typeface="+mn-lt"/>
            </a:endParaRPr>
          </a:p>
          <a:p>
            <a:r>
              <a:rPr lang="en-US" sz="1200" b="1" dirty="0" smtClean="0">
                <a:latin typeface="+mn-lt"/>
              </a:rPr>
              <a:t>private set intersection</a:t>
            </a:r>
            <a:r>
              <a:rPr lang="en-US" sz="1200" dirty="0" smtClean="0">
                <a:latin typeface="+mn-lt"/>
              </a:rPr>
              <a:t> (faster than best custom protocols)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[NDSS 2012]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FE09-A869-42D8-8E8E-9C72F79F1A13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FE09-A869-42D8-8E8E-9C72F79F1A13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EE3854-E085-429D-A11E-4DD3EE718A1A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EE3854-E085-429D-A11E-4DD3EE718A1A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06887-1B6B-4646-97A0-744934E34B5B}" type="datetime1">
              <a:rPr lang="en-US" smtClean="0"/>
              <a:pPr/>
              <a:t>12/14/2011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E5849-BCD5-4795-B6A0-D3D37A685452}" type="datetime1">
              <a:rPr lang="en-US" smtClean="0"/>
              <a:pPr/>
              <a:t>12/14/2011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550-51EE-4E2E-932B-1C626E30B524}" type="datetime1">
              <a:rPr lang="en-US" smtClean="0"/>
              <a:pPr/>
              <a:t>12/14/2011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75039-9677-40B7-915D-D9AA432C9911}" type="datetime1">
              <a:rPr lang="en-US" smtClean="0"/>
              <a:pPr/>
              <a:t>12/14/2011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AD52-ABBC-4B0B-9A9A-8684371503C6}" type="datetime1">
              <a:rPr lang="en-US" smtClean="0"/>
              <a:pPr/>
              <a:t>12/14/2011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3FA8E-6A9F-4129-BAFF-BB7CC6190299}" type="datetime1">
              <a:rPr lang="en-US" smtClean="0"/>
              <a:pPr/>
              <a:t>12/14/2011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2013-DA7B-4357-B360-B08777A7AC42}" type="datetime1">
              <a:rPr lang="en-US" smtClean="0"/>
              <a:pPr/>
              <a:t>12/14/2011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D3A24-3254-4343-AC2C-E4D5B9D21797}" type="datetime1">
              <a:rPr lang="en-US" smtClean="0"/>
              <a:pPr/>
              <a:t>12/14/2011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23F3D-2B2E-4F76-8B28-8CB84CB76361}" type="datetime1">
              <a:rPr lang="en-US" smtClean="0"/>
              <a:pPr/>
              <a:t>12/14/2011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206ED-16FD-4048-A762-63773CD04E55}" type="datetime1">
              <a:rPr lang="en-US" smtClean="0"/>
              <a:pPr/>
              <a:t>12/14/2011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83EA-21A6-49FD-921C-A4C8F6904373}" type="datetime1">
              <a:rPr lang="en-US" smtClean="0"/>
              <a:pPr/>
              <a:t>12/14/2011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968A9-D716-4FAB-9EA7-1D9EC1F3335C}" type="datetime1">
              <a:rPr lang="en-US" smtClean="0"/>
              <a:pPr/>
              <a:t>12/14/2011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A8C58-D9C0-40F5-BC6B-C481532B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10.xml"/><Relationship Id="rId7" Type="http://schemas.openxmlformats.org/officeDocument/2006/relationships/image" Target="../media/image2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6.png"/><Relationship Id="rId4" Type="http://schemas.openxmlformats.org/officeDocument/2006/relationships/tags" Target="../tags/tag11.xml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6.xml"/><Relationship Id="rId7" Type="http://schemas.openxmlformats.org/officeDocument/2006/relationships/image" Target="../media/image4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.xml"/><Relationship Id="rId7" Type="http://schemas.openxmlformats.org/officeDocument/2006/relationships/image" Target="../media/image1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tags" Target="../tags/tag5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2388" y="-6350"/>
            <a:ext cx="9209088" cy="42370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597322" y="204471"/>
            <a:ext cx="52134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FFFF00"/>
                </a:solidFill>
              </a:rPr>
              <a:t>Secure Computation in the </a:t>
            </a:r>
          </a:p>
        </p:txBody>
      </p:sp>
      <p:sp>
        <p:nvSpPr>
          <p:cNvPr id="8" name="Rectangle 7"/>
          <p:cNvSpPr/>
          <p:nvPr/>
        </p:nvSpPr>
        <p:spPr>
          <a:xfrm>
            <a:off x="4612945" y="4412776"/>
            <a:ext cx="432755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dirty="0" smtClean="0"/>
              <a:t>David Evans</a:t>
            </a:r>
          </a:p>
          <a:p>
            <a:pPr algn="r"/>
            <a:r>
              <a:rPr lang="en-US" sz="2800" dirty="0" smtClean="0"/>
              <a:t>University of Virginia</a:t>
            </a:r>
          </a:p>
          <a:p>
            <a:pPr algn="r"/>
            <a:r>
              <a:rPr lang="en-US" sz="2400" dirty="0" smtClean="0">
                <a:solidFill>
                  <a:srgbClr val="0070C0"/>
                </a:solidFill>
              </a:rPr>
              <a:t>http://www.cs.virginia.edu/evans</a:t>
            </a:r>
          </a:p>
          <a:p>
            <a:pPr algn="r"/>
            <a:r>
              <a:rPr lang="en-US" sz="2400" dirty="0" smtClean="0">
                <a:solidFill>
                  <a:srgbClr val="0070C0"/>
                </a:solidFill>
              </a:rPr>
              <a:t>http</a:t>
            </a:r>
            <a:r>
              <a:rPr lang="en-US" sz="2400" dirty="0" smtClean="0">
                <a:solidFill>
                  <a:srgbClr val="0070C0"/>
                </a:solidFill>
              </a:rPr>
              <a:t>://MightBeEvil.com</a:t>
            </a:r>
          </a:p>
        </p:txBody>
      </p:sp>
      <p:sp>
        <p:nvSpPr>
          <p:cNvPr id="6" name="Rectangle 5"/>
          <p:cNvSpPr/>
          <p:nvPr/>
        </p:nvSpPr>
        <p:spPr>
          <a:xfrm>
            <a:off x="163774" y="4399128"/>
            <a:ext cx="470847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smtClean="0"/>
              <a:t>7</a:t>
            </a:r>
            <a:r>
              <a:rPr lang="en-US" sz="2800" i="1" baseline="30000" dirty="0" smtClean="0"/>
              <a:t>th</a:t>
            </a:r>
            <a:r>
              <a:rPr lang="en-US" sz="2800" i="1" dirty="0" smtClean="0"/>
              <a:t> International Conference on Information Systems Security</a:t>
            </a:r>
          </a:p>
          <a:p>
            <a:r>
              <a:rPr lang="en-US" sz="2800" dirty="0" smtClean="0"/>
              <a:t>Kolkata, India</a:t>
            </a:r>
          </a:p>
          <a:p>
            <a:r>
              <a:rPr lang="en-US" sz="2800" dirty="0" smtClean="0"/>
              <a:t>17 December 2011</a:t>
            </a:r>
            <a:endParaRPr lang="en-US" sz="28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3745818" y="2863334"/>
            <a:ext cx="50933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6000" b="1" dirty="0" smtClean="0">
                <a:solidFill>
                  <a:srgbClr val="FFFF00"/>
                </a:solidFill>
              </a:rPr>
              <a:t>Real         </a:t>
            </a:r>
            <a:r>
              <a:rPr lang="en-US" sz="6000" b="1" dirty="0" smtClean="0">
                <a:solidFill>
                  <a:srgbClr val="FFFF00"/>
                </a:solidFill>
              </a:rPr>
              <a:t>World</a:t>
            </a:r>
          </a:p>
        </p:txBody>
      </p:sp>
      <p:sp>
        <p:nvSpPr>
          <p:cNvPr id="9" name="Rectangle 8"/>
          <p:cNvSpPr/>
          <p:nvPr/>
        </p:nvSpPr>
        <p:spPr>
          <a:xfrm>
            <a:off x="5181601" y="2870537"/>
            <a:ext cx="15744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(</a:t>
            </a:r>
            <a:r>
              <a:rPr lang="en-US" sz="6000" b="1" dirty="0" err="1" smtClean="0">
                <a:solidFill>
                  <a:srgbClr val="FFFF00"/>
                </a:solidFill>
              </a:rPr>
              <a:t>ish</a:t>
            </a:r>
            <a:r>
              <a:rPr lang="en-US" sz="6000" b="1" dirty="0" smtClean="0">
                <a:solidFill>
                  <a:srgbClr val="FFFF00"/>
                </a:solidFill>
              </a:rPr>
              <a:t>)</a:t>
            </a:r>
            <a:endParaRPr lang="en-US" sz="6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Yao’s Garbled Circuits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0" y="1447800"/>
          <a:ext cx="60960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1981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latin typeface="+mj-lt"/>
                        </a:rPr>
                        <a:t>Inputs</a:t>
                      </a:r>
                      <a:endParaRPr lang="en-US" sz="2000" b="1" i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i="1" dirty="0">
                        <a:latin typeface="Palatino Linotype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latin typeface="+mj-lt"/>
                        </a:rPr>
                        <a:t>Output</a:t>
                      </a:r>
                      <a:endParaRPr lang="en-US" b="1" i="0" dirty="0">
                        <a:latin typeface="+mj-lt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Palatino Linotype" pitchFamily="18" charset="0"/>
                        </a:rPr>
                        <a:t>a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solidFill>
                            <a:schemeClr val="bg1"/>
                          </a:solidFill>
                          <a:latin typeface="Palatino Linotype" pitchFamily="18" charset="0"/>
                        </a:rPr>
                        <a:t>b</a:t>
                      </a:r>
                      <a:endParaRPr lang="en-US" sz="2400" i="1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Palatino Linotype" pitchFamily="18" charset="0"/>
                        </a:rPr>
                        <a:t>x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Rounded Rectangle 16"/>
          <p:cNvSpPr/>
          <p:nvPr/>
        </p:nvSpPr>
        <p:spPr>
          <a:xfrm>
            <a:off x="3429000" y="4974567"/>
            <a:ext cx="2133600" cy="914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AND</a:t>
            </a:r>
            <a:endParaRPr lang="en-US" sz="3200" b="1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3688514" y="4792696"/>
            <a:ext cx="313424" cy="10063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84918" y="434340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a</a:t>
            </a:r>
            <a:endParaRPr lang="en-US" baseline="-25000" dirty="0">
              <a:latin typeface="Palatino Linotype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55875" y="4373591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b</a:t>
            </a:r>
            <a:endParaRPr lang="en-US" baseline="-25000" dirty="0">
              <a:latin typeface="Palatino Linotype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4949409" y="4840140"/>
            <a:ext cx="281793" cy="4312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</p:cNvCxnSpPr>
          <p:nvPr/>
        </p:nvCxnSpPr>
        <p:spPr>
          <a:xfrm rot="5400000">
            <a:off x="4339806" y="6037773"/>
            <a:ext cx="304800" cy="7188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563531" y="609148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x</a:t>
            </a:r>
            <a:endParaRPr lang="en-US" baseline="-25000" dirty="0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Computing with Meaningless Values?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0" y="1447800"/>
          <a:ext cx="60960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1981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latin typeface="+mj-lt"/>
                        </a:rPr>
                        <a:t>Inputs</a:t>
                      </a:r>
                      <a:endParaRPr lang="en-US" sz="2000" b="1" i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i="1" dirty="0">
                        <a:latin typeface="Palatino Linotype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latin typeface="+mj-lt"/>
                        </a:rPr>
                        <a:t>Output</a:t>
                      </a:r>
                      <a:endParaRPr lang="en-US" b="1" i="0" dirty="0">
                        <a:latin typeface="+mj-lt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Palatino Linotype" pitchFamily="18" charset="0"/>
                        </a:rPr>
                        <a:t>a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solidFill>
                            <a:schemeClr val="bg1"/>
                          </a:solidFill>
                          <a:latin typeface="Palatino Linotype" pitchFamily="18" charset="0"/>
                        </a:rPr>
                        <a:t>b</a:t>
                      </a:r>
                      <a:endParaRPr lang="en-US" sz="2400" i="1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Palatino Linotype" pitchFamily="18" charset="0"/>
                        </a:rPr>
                        <a:t>x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endParaRPr lang="en-US" sz="2400" baseline="-250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endParaRPr lang="en-US" sz="2400" baseline="-250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  <a:endParaRPr lang="en-US" sz="2400" baseline="-250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  <a:endParaRPr lang="en-US" sz="2400" baseline="-250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  <a:endParaRPr lang="en-US" sz="2400" dirty="0" smtClean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Rounded Rectangle 16"/>
          <p:cNvSpPr/>
          <p:nvPr/>
        </p:nvSpPr>
        <p:spPr>
          <a:xfrm>
            <a:off x="3429000" y="4974567"/>
            <a:ext cx="2133600" cy="914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AND</a:t>
            </a:r>
            <a:endParaRPr lang="en-US" sz="3200" b="1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3688514" y="4792696"/>
            <a:ext cx="313424" cy="10063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421697" y="4343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a</a:t>
            </a:r>
            <a:r>
              <a:rPr lang="en-US" baseline="-25000" dirty="0" smtClean="0">
                <a:latin typeface="Palatino Linotype" pitchFamily="18" charset="0"/>
              </a:rPr>
              <a:t>0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dirty="0" smtClean="0"/>
              <a:t>or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i="1" dirty="0" smtClean="0">
                <a:latin typeface="Palatino Linotype" pitchFamily="18" charset="0"/>
              </a:rPr>
              <a:t>a</a:t>
            </a:r>
            <a:r>
              <a:rPr lang="en-US" baseline="-25000" dirty="0" smtClean="0">
                <a:latin typeface="Palatino Linotype" pitchFamily="18" charset="0"/>
              </a:rPr>
              <a:t>1</a:t>
            </a:r>
            <a:endParaRPr lang="en-US" dirty="0" smtClean="0"/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4949409" y="4840140"/>
            <a:ext cx="281793" cy="4312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</p:cNvCxnSpPr>
          <p:nvPr/>
        </p:nvCxnSpPr>
        <p:spPr>
          <a:xfrm rot="5400000">
            <a:off x="4339806" y="6037773"/>
            <a:ext cx="304800" cy="7188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75819" y="4343400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b</a:t>
            </a:r>
            <a:r>
              <a:rPr lang="en-US" baseline="-25000" dirty="0" smtClean="0">
                <a:latin typeface="Palatino Linotype" pitchFamily="18" charset="0"/>
              </a:rPr>
              <a:t>0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dirty="0" smtClean="0"/>
              <a:t>or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i="1" dirty="0" smtClean="0">
                <a:latin typeface="Palatino Linotype" pitchFamily="18" charset="0"/>
              </a:rPr>
              <a:t>b</a:t>
            </a:r>
            <a:r>
              <a:rPr lang="en-US" baseline="-25000" dirty="0" smtClean="0">
                <a:latin typeface="Palatino Linotype" pitchFamily="18" charset="0"/>
              </a:rPr>
              <a:t>1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4033318" y="6248400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baseline="-25000" dirty="0" smtClean="0">
                <a:latin typeface="Palatino Linotype" pitchFamily="18" charset="0"/>
              </a:rPr>
              <a:t>0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dirty="0" smtClean="0"/>
              <a:t>or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baseline="-25000" dirty="0" smtClean="0">
                <a:latin typeface="Palatino Linotype" pitchFamily="18" charset="0"/>
              </a:rPr>
              <a:t>1</a:t>
            </a: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642795" y="4588598"/>
            <a:ext cx="2254313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 dirty="0" err="1" smtClean="0">
                <a:latin typeface="Palatino Linotype" pitchFamily="18" charset="0"/>
              </a:rPr>
              <a:t>a</a:t>
            </a:r>
            <a:r>
              <a:rPr lang="en-US" baseline="-25000" dirty="0" err="1" smtClean="0">
                <a:latin typeface="Palatino Linotype" pitchFamily="18" charset="0"/>
              </a:rPr>
              <a:t>i</a:t>
            </a:r>
            <a:r>
              <a:rPr lang="en-US" i="1" dirty="0" smtClean="0">
                <a:latin typeface="Palatino Linotype" pitchFamily="18" charset="0"/>
              </a:rPr>
              <a:t>,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i="1" dirty="0" smtClean="0">
                <a:latin typeface="Palatino Linotype" pitchFamily="18" charset="0"/>
              </a:rPr>
              <a:t>b</a:t>
            </a:r>
            <a:r>
              <a:rPr lang="en-US" baseline="-25000" dirty="0" smtClean="0">
                <a:latin typeface="Palatino Linotype" pitchFamily="18" charset="0"/>
              </a:rPr>
              <a:t>i</a:t>
            </a:r>
            <a:r>
              <a:rPr lang="en-US" i="1" dirty="0" smtClean="0">
                <a:latin typeface="Palatino Linotype" pitchFamily="18" charset="0"/>
              </a:rPr>
              <a:t>,</a:t>
            </a:r>
            <a:r>
              <a:rPr lang="en-US" baseline="-25000" dirty="0" smtClean="0">
                <a:latin typeface="Palatino Linotype" pitchFamily="18" charset="0"/>
              </a:rPr>
              <a:t> </a:t>
            </a:r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baseline="-25000" dirty="0" smtClean="0">
                <a:latin typeface="Palatino Linotype" pitchFamily="18" charset="0"/>
              </a:rPr>
              <a:t>i </a:t>
            </a:r>
            <a:r>
              <a:rPr lang="en-US" dirty="0" smtClean="0"/>
              <a:t>are </a:t>
            </a:r>
            <a:r>
              <a:rPr lang="en-US" b="1" dirty="0" smtClean="0"/>
              <a:t>random</a:t>
            </a:r>
            <a:r>
              <a:rPr lang="en-US" dirty="0" smtClean="0"/>
              <a:t> values, chosen by the </a:t>
            </a:r>
            <a:r>
              <a:rPr lang="en-US" b="1" dirty="0" smtClean="0"/>
              <a:t>circuit generator</a:t>
            </a:r>
            <a:r>
              <a:rPr lang="en-US" dirty="0" smtClean="0"/>
              <a:t> but </a:t>
            </a:r>
            <a:r>
              <a:rPr lang="en-US" b="1" dirty="0" smtClean="0"/>
              <a:t>meaningless</a:t>
            </a:r>
            <a:r>
              <a:rPr lang="en-US" dirty="0" smtClean="0"/>
              <a:t> to the </a:t>
            </a:r>
            <a:r>
              <a:rPr lang="en-US" b="1" dirty="0" smtClean="0"/>
              <a:t>circuit evaluator</a:t>
            </a:r>
            <a:r>
              <a:rPr lang="en-US" dirty="0" smtClean="0"/>
              <a:t>.</a:t>
            </a:r>
            <a:endParaRPr lang="en-US" baseline="-25000" dirty="0" smtClean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with Garbled Tables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0" y="1447800"/>
          <a:ext cx="60960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1981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latin typeface="+mj-lt"/>
                        </a:rPr>
                        <a:t>Inputs</a:t>
                      </a:r>
                      <a:endParaRPr lang="en-US" sz="2000" b="1" i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i="1" dirty="0">
                        <a:latin typeface="Palatino Linotype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latin typeface="+mj-lt"/>
                        </a:rPr>
                        <a:t>Output</a:t>
                      </a:r>
                      <a:endParaRPr lang="en-US" b="1" i="0" dirty="0">
                        <a:latin typeface="+mj-lt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Palatino Linotype" pitchFamily="18" charset="0"/>
                        </a:rPr>
                        <a:t>a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solidFill>
                            <a:schemeClr val="bg1"/>
                          </a:solidFill>
                          <a:latin typeface="Palatino Linotype" pitchFamily="18" charset="0"/>
                        </a:rPr>
                        <a:t>b</a:t>
                      </a:r>
                      <a:endParaRPr lang="en-US" sz="2400" i="1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Palatino Linotype" pitchFamily="18" charset="0"/>
                        </a:rPr>
                        <a:t>x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endParaRPr lang="en-US" sz="2400" baseline="-250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i="1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,b</a:t>
                      </a:r>
                      <a:r>
                        <a:rPr lang="en-US" sz="2000" i="1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i="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i="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4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endParaRPr lang="en-US" sz="2400" baseline="-250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i="1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,b</a:t>
                      </a:r>
                      <a:r>
                        <a:rPr lang="en-US" sz="2000" i="1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i="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i="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4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  <a:endParaRPr lang="en-US" sz="2400" baseline="-250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i="1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,b</a:t>
                      </a:r>
                      <a:r>
                        <a:rPr lang="en-US" sz="2000" i="1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i="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i="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4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  <a:endParaRPr lang="en-US" sz="2400" baseline="-250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  <a:endParaRPr lang="en-US" sz="2400" dirty="0" smtClean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i="1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,b</a:t>
                      </a:r>
                      <a:r>
                        <a:rPr lang="en-US" sz="2000" i="1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i="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i="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4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Rounded Rectangle 16"/>
          <p:cNvSpPr/>
          <p:nvPr/>
        </p:nvSpPr>
        <p:spPr>
          <a:xfrm>
            <a:off x="914400" y="4974567"/>
            <a:ext cx="2133600" cy="914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AND</a:t>
            </a:r>
            <a:endParaRPr lang="en-US" sz="3200" b="1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1173914" y="4792696"/>
            <a:ext cx="313424" cy="10063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07097" y="4343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a</a:t>
            </a:r>
            <a:r>
              <a:rPr lang="en-US" baseline="-25000" dirty="0" smtClean="0">
                <a:latin typeface="Palatino Linotype" pitchFamily="18" charset="0"/>
              </a:rPr>
              <a:t>0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dirty="0" smtClean="0"/>
              <a:t>or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i="1" dirty="0" smtClean="0">
                <a:latin typeface="Palatino Linotype" pitchFamily="18" charset="0"/>
              </a:rPr>
              <a:t>a</a:t>
            </a:r>
            <a:r>
              <a:rPr lang="en-US" baseline="-25000" dirty="0" smtClean="0">
                <a:latin typeface="Palatino Linotype" pitchFamily="18" charset="0"/>
              </a:rPr>
              <a:t>1</a:t>
            </a:r>
            <a:endParaRPr lang="en-US" dirty="0" smtClean="0"/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2434809" y="4840140"/>
            <a:ext cx="281793" cy="4312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</p:cNvCxnSpPr>
          <p:nvPr/>
        </p:nvCxnSpPr>
        <p:spPr>
          <a:xfrm rot="5400000">
            <a:off x="1825206" y="6037773"/>
            <a:ext cx="304800" cy="7188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61219" y="4343400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b</a:t>
            </a:r>
            <a:r>
              <a:rPr lang="en-US" baseline="-25000" dirty="0" smtClean="0">
                <a:latin typeface="Palatino Linotype" pitchFamily="18" charset="0"/>
              </a:rPr>
              <a:t>0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dirty="0" smtClean="0"/>
              <a:t>or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i="1" dirty="0" smtClean="0">
                <a:latin typeface="Palatino Linotype" pitchFamily="18" charset="0"/>
              </a:rPr>
              <a:t>b</a:t>
            </a:r>
            <a:r>
              <a:rPr lang="en-US" baseline="-25000" dirty="0" smtClean="0">
                <a:latin typeface="Palatino Linotype" pitchFamily="18" charset="0"/>
              </a:rPr>
              <a:t>1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1518718" y="6248400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baseline="-25000" dirty="0" smtClean="0">
                <a:latin typeface="Palatino Linotype" pitchFamily="18" charset="0"/>
              </a:rPr>
              <a:t>0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dirty="0" smtClean="0"/>
              <a:t>or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baseline="-25000" dirty="0" smtClean="0">
                <a:latin typeface="Palatino Linotype" pitchFamily="18" charset="0"/>
              </a:rPr>
              <a:t>1</a:t>
            </a:r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 rot="5400000">
            <a:off x="7216117" y="2776799"/>
            <a:ext cx="2411735" cy="70788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Bob can only decrypt </a:t>
            </a:r>
            <a:r>
              <a:rPr lang="en-US" sz="2000" b="1" dirty="0" smtClean="0"/>
              <a:t>one</a:t>
            </a:r>
            <a:r>
              <a:rPr lang="en-US" sz="2000" dirty="0" smtClean="0"/>
              <a:t> of these!</a:t>
            </a:r>
          </a:p>
        </p:txBody>
      </p:sp>
      <p:sp>
        <p:nvSpPr>
          <p:cNvPr id="15" name="Right Brace 14"/>
          <p:cNvSpPr/>
          <p:nvPr/>
        </p:nvSpPr>
        <p:spPr>
          <a:xfrm>
            <a:off x="7696200" y="2362200"/>
            <a:ext cx="228600" cy="1752600"/>
          </a:xfrm>
          <a:prstGeom prst="rightBrace">
            <a:avLst>
              <a:gd name="adj1" fmla="val 83581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3505200" y="4419600"/>
          <a:ext cx="2263366" cy="2225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63366"/>
              </a:tblGrid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Garbled And Gate</a:t>
                      </a:r>
                      <a:endParaRPr lang="en-US" b="1" i="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i="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 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0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4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0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4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0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4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4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0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4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4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4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4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010400" y="4648200"/>
            <a:ext cx="1447800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Random Permutation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Bent-Up Arrow 22"/>
          <p:cNvSpPr/>
          <p:nvPr/>
        </p:nvSpPr>
        <p:spPr>
          <a:xfrm rot="5400000" flipV="1">
            <a:off x="5715000" y="4343400"/>
            <a:ext cx="1295400" cy="990600"/>
          </a:xfrm>
          <a:prstGeom prst="bent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/>
          <p:cNvCxnSpPr/>
          <p:nvPr/>
        </p:nvCxnSpPr>
        <p:spPr>
          <a:xfrm>
            <a:off x="2039193" y="3600956"/>
            <a:ext cx="4209207" cy="361444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276537" y="2181884"/>
          <a:ext cx="1692999" cy="210040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92999"/>
              </a:tblGrid>
              <a:tr h="37404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Garbled Gate</a:t>
                      </a:r>
                      <a:endParaRPr lang="en-US" sz="1600" b="1" i="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1800" i="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 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Garbled Circuit Protocol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8779" y="1326904"/>
            <a:ext cx="3168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Alice (circuit generator)</a:t>
            </a:r>
            <a:endParaRPr lang="en-US" sz="2400" b="1" dirty="0"/>
          </a:p>
        </p:txBody>
      </p:sp>
      <p:pic>
        <p:nvPicPr>
          <p:cNvPr id="15" name="Picture 1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322419" y="1806833"/>
            <a:ext cx="4916304" cy="300517"/>
          </a:xfrm>
          <a:prstGeom prst="rect">
            <a:avLst/>
          </a:prstGeom>
          <a:noFill/>
          <a:ln/>
          <a:effectLst/>
        </p:spPr>
      </p:pic>
      <p:sp>
        <p:nvSpPr>
          <p:cNvPr id="16" name="TextBox 15"/>
          <p:cNvSpPr txBox="1"/>
          <p:nvPr/>
        </p:nvSpPr>
        <p:spPr>
          <a:xfrm>
            <a:off x="425942" y="4441102"/>
            <a:ext cx="22828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Sends </a:t>
            </a:r>
            <a:r>
              <a:rPr lang="en-US" sz="2000" i="1" dirty="0" err="1" smtClean="0">
                <a:latin typeface="Palatino Linotype" pitchFamily="18" charset="0"/>
              </a:rPr>
              <a:t>a</a:t>
            </a:r>
            <a:r>
              <a:rPr lang="en-US" sz="2000" i="1" baseline="-25000" dirty="0" err="1" smtClean="0">
                <a:latin typeface="Palatino Linotype" pitchFamily="18" charset="0"/>
              </a:rPr>
              <a:t>i</a:t>
            </a:r>
            <a:r>
              <a:rPr lang="en-US" sz="2000" dirty="0" smtClean="0"/>
              <a:t> to Bob based on her input value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5397078" y="1413743"/>
            <a:ext cx="3018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Bob (circuit evaluator)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828800" y="5791200"/>
            <a:ext cx="5820761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How does the Bob learn his own input wires?</a:t>
            </a:r>
            <a:endParaRPr lang="en-US" sz="24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249586" y="4775650"/>
            <a:ext cx="4075014" cy="4059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239959" y="4440470"/>
            <a:ext cx="231273" cy="20773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65672E-7 L 0.60121 0.07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" y="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49827E-7 L 0.53403 0.0596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" y="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Primitive: </a:t>
            </a:r>
            <a:r>
              <a:rPr lang="en-US" b="1" dirty="0" smtClean="0"/>
              <a:t>Oblivious Transfer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29905" y="1447800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Alice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200954" y="1505309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Bob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2133599" y="2514600"/>
            <a:ext cx="4267201" cy="138166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Oblivious Transfer Protocol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066800" y="4876800"/>
            <a:ext cx="7121245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Oblivious:</a:t>
            </a:r>
            <a:r>
              <a:rPr lang="en-US" sz="2400" dirty="0" smtClean="0"/>
              <a:t>  Alice doesn’t learn which secret Bob obtains</a:t>
            </a:r>
          </a:p>
          <a:p>
            <a:r>
              <a:rPr lang="en-US" sz="2400" b="1" dirty="0" smtClean="0"/>
              <a:t>Transfer:</a:t>
            </a:r>
            <a:r>
              <a:rPr lang="en-US" sz="2400" dirty="0" smtClean="0"/>
              <a:t>    Bob learns one of Alice’s secrets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1708842" y="6317055"/>
            <a:ext cx="7125925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Rabin, 1981; Even, </a:t>
            </a:r>
            <a:r>
              <a:rPr lang="en-US" dirty="0" err="1" smtClean="0"/>
              <a:t>Goldreich</a:t>
            </a:r>
            <a:r>
              <a:rPr lang="en-US" dirty="0" smtClean="0"/>
              <a:t>, and Lempel, 1985; many subsequent papers</a:t>
            </a:r>
            <a:endParaRPr lang="en-US" dirty="0"/>
          </a:p>
        </p:txBody>
      </p:sp>
      <p:pic>
        <p:nvPicPr>
          <p:cNvPr id="15" name="Picture 1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7010400" y="2057400"/>
            <a:ext cx="1823840" cy="300511"/>
          </a:xfrm>
          <a:prstGeom prst="rect">
            <a:avLst/>
          </a:prstGeom>
          <a:noFill/>
          <a:ln/>
          <a:effectLst/>
        </p:spPr>
      </p:pic>
      <p:pic>
        <p:nvPicPr>
          <p:cNvPr id="14" name="Picture 13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445424" y="2133600"/>
            <a:ext cx="1478009" cy="277039"/>
          </a:xfrm>
          <a:prstGeom prst="rect">
            <a:avLst/>
          </a:prstGeom>
          <a:noFill/>
          <a:ln/>
          <a:effectLst/>
        </p:spPr>
      </p:pic>
      <p:cxnSp>
        <p:nvCxnSpPr>
          <p:cNvPr id="18" name="Straight Arrow Connector 17"/>
          <p:cNvCxnSpPr/>
          <p:nvPr/>
        </p:nvCxnSpPr>
        <p:spPr>
          <a:xfrm>
            <a:off x="1676400" y="2514600"/>
            <a:ext cx="421257" cy="12077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V="1">
            <a:off x="6477000" y="2438400"/>
            <a:ext cx="914402" cy="228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6008023" y="4086478"/>
            <a:ext cx="1893568" cy="300588"/>
          </a:xfrm>
          <a:prstGeom prst="rect">
            <a:avLst/>
          </a:prstGeom>
          <a:noFill/>
          <a:ln/>
          <a:effectLst/>
        </p:spPr>
      </p:pic>
      <p:pic>
        <p:nvPicPr>
          <p:cNvPr id="26" name="Picture 25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037804" y="4086478"/>
            <a:ext cx="1893568" cy="30058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Chaining Garbled Circuits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371600" y="2048626"/>
            <a:ext cx="21336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AND</a:t>
            </a:r>
            <a:endParaRPr lang="en-US" sz="3200" b="1" dirty="0"/>
          </a:p>
        </p:txBody>
      </p:sp>
      <p:cxnSp>
        <p:nvCxnSpPr>
          <p:cNvPr id="6" name="Straight Arrow Connector 5"/>
          <p:cNvCxnSpPr/>
          <p:nvPr/>
        </p:nvCxnSpPr>
        <p:spPr>
          <a:xfrm rot="5400000">
            <a:off x="1631114" y="1866755"/>
            <a:ext cx="313424" cy="100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27518" y="1417459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a</a:t>
            </a:r>
            <a:r>
              <a:rPr lang="en-US" dirty="0" smtClean="0">
                <a:latin typeface="Palatino Linotype" pitchFamily="18" charset="0"/>
              </a:rPr>
              <a:t>0</a:t>
            </a:r>
            <a:endParaRPr lang="en-US" baseline="-25000" dirty="0">
              <a:latin typeface="Palatino Linotyp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9400" y="144765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7030A0"/>
                </a:solidFill>
                <a:latin typeface="Palatino Linotype" pitchFamily="18" charset="0"/>
              </a:rPr>
              <a:t>b</a:t>
            </a:r>
            <a:r>
              <a:rPr lang="en-US" b="1" dirty="0" smtClean="0">
                <a:solidFill>
                  <a:srgbClr val="7030A0"/>
                </a:solidFill>
                <a:latin typeface="Palatino Linotype" pitchFamily="18" charset="0"/>
              </a:rPr>
              <a:t>0</a:t>
            </a:r>
            <a:endParaRPr lang="en-US" b="1" baseline="-25000" dirty="0">
              <a:solidFill>
                <a:srgbClr val="7030A0"/>
              </a:solidFill>
              <a:latin typeface="Palatino Linotype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2892009" y="1914199"/>
            <a:ext cx="281793" cy="4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80102" y="29718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dirty="0" smtClean="0">
                <a:latin typeface="Palatino Linotype" pitchFamily="18" charset="0"/>
              </a:rPr>
              <a:t>0</a:t>
            </a:r>
            <a:endParaRPr lang="en-US" baseline="-25000" dirty="0">
              <a:latin typeface="Palatino Linotype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86200" y="2030101"/>
            <a:ext cx="21336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AND</a:t>
            </a:r>
            <a:endParaRPr lang="en-US" sz="3200" b="1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4145714" y="1848230"/>
            <a:ext cx="313424" cy="100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142118" y="1398934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a1</a:t>
            </a:r>
            <a:endParaRPr lang="en-US" baseline="-25000" dirty="0">
              <a:latin typeface="Palatino Linotyp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1429125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7030A0"/>
                </a:solidFill>
                <a:latin typeface="Palatino Linotype" pitchFamily="18" charset="0"/>
              </a:rPr>
              <a:t>b</a:t>
            </a:r>
            <a:r>
              <a:rPr lang="en-US" b="1" dirty="0" smtClean="0">
                <a:solidFill>
                  <a:srgbClr val="7030A0"/>
                </a:solidFill>
                <a:latin typeface="Palatino Linotype" pitchFamily="18" charset="0"/>
              </a:rPr>
              <a:t>1</a:t>
            </a:r>
            <a:endParaRPr lang="en-US" b="1" baseline="-25000" dirty="0">
              <a:solidFill>
                <a:srgbClr val="7030A0"/>
              </a:solidFill>
              <a:latin typeface="Palatino Linotype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5406609" y="1895674"/>
            <a:ext cx="281793" cy="4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95800" y="294145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dirty="0" smtClean="0">
                <a:latin typeface="Palatino Linotype" pitchFamily="18" charset="0"/>
              </a:rPr>
              <a:t>1</a:t>
            </a:r>
            <a:endParaRPr lang="en-US" baseline="-25000" dirty="0">
              <a:latin typeface="Palatino Linotype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743200" y="3725026"/>
            <a:ext cx="21336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OR</a:t>
            </a:r>
            <a:endParaRPr lang="en-US" sz="3200" b="1" dirty="0"/>
          </a:p>
        </p:txBody>
      </p:sp>
      <p:cxnSp>
        <p:nvCxnSpPr>
          <p:cNvPr id="24" name="Straight Arrow Connector 23"/>
          <p:cNvCxnSpPr>
            <a:stCxn id="19" idx="2"/>
          </p:cNvCxnSpPr>
          <p:nvPr/>
        </p:nvCxnSpPr>
        <p:spPr>
          <a:xfrm rot="5400000">
            <a:off x="3654006" y="4788232"/>
            <a:ext cx="304800" cy="7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904891" y="472425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baseline="-25000" dirty="0" smtClean="0">
                <a:latin typeface="Palatino Linotype" pitchFamily="18" charset="0"/>
              </a:rPr>
              <a:t>2</a:t>
            </a:r>
            <a:endParaRPr lang="en-US" baseline="-25000" dirty="0">
              <a:latin typeface="Palatino Linotype" pitchFamily="18" charset="0"/>
            </a:endParaRPr>
          </a:p>
        </p:txBody>
      </p:sp>
      <p:cxnSp>
        <p:nvCxnSpPr>
          <p:cNvPr id="27" name="Elbow Connector 26"/>
          <p:cNvCxnSpPr>
            <a:stCxn id="12" idx="2"/>
          </p:cNvCxnSpPr>
          <p:nvPr/>
        </p:nvCxnSpPr>
        <p:spPr>
          <a:xfrm rot="5400000">
            <a:off x="4230621" y="2981080"/>
            <a:ext cx="758958" cy="6858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5" idx="2"/>
            <a:endCxn id="19" idx="0"/>
          </p:cNvCxnSpPr>
          <p:nvPr/>
        </p:nvCxnSpPr>
        <p:spPr>
          <a:xfrm rot="16200000" flipH="1">
            <a:off x="2743200" y="2658226"/>
            <a:ext cx="762000" cy="13716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6209568" y="1143000"/>
          <a:ext cx="1982710" cy="210040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82710"/>
              </a:tblGrid>
              <a:tr h="37404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And Gate 1</a:t>
                      </a:r>
                      <a:endParaRPr lang="en-US" sz="1600" b="1" i="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i="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 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18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a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b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379490" y="3157395"/>
          <a:ext cx="1982710" cy="210040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82710"/>
              </a:tblGrid>
              <a:tr h="37404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Or Gate 2</a:t>
                      </a:r>
                      <a:endParaRPr lang="en-US" sz="1600" b="1" i="0" dirty="0">
                        <a:latin typeface="+mj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1800" i="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 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18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3596836" y="5009290"/>
            <a:ext cx="439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…</a:t>
            </a:r>
            <a:endParaRPr lang="en-US" sz="2800" b="1" dirty="0"/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331966" y="5562599"/>
            <a:ext cx="8382000" cy="616889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/>
              <a:t>We can do </a:t>
            </a:r>
            <a:r>
              <a:rPr lang="en-US" b="1" i="1" dirty="0" smtClean="0"/>
              <a:t>any</a:t>
            </a:r>
            <a:r>
              <a:rPr lang="en-US" dirty="0" smtClean="0"/>
              <a:t> computation privately this way!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Building Computing 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534" y="1514103"/>
            <a:ext cx="3821099" cy="1501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651205" y="1352449"/>
          <a:ext cx="1982710" cy="172636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982710"/>
              </a:tblGrid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1800" i="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 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18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1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73712" y="3257535"/>
          <a:ext cx="8501932" cy="2845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6888"/>
                <a:gridCol w="4075044"/>
              </a:tblGrid>
              <a:tr h="41676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Digital Electronic</a:t>
                      </a:r>
                      <a:r>
                        <a:rPr lang="en-US" sz="2000" baseline="0" dirty="0" smtClean="0"/>
                        <a:t> Circuits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Garbled Circuits</a:t>
                      </a:r>
                      <a:endParaRPr lang="en-US" sz="20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41676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Operate on </a:t>
                      </a:r>
                      <a:r>
                        <a:rPr lang="en-US" sz="2000" b="1" dirty="0" smtClean="0"/>
                        <a:t>known</a:t>
                      </a:r>
                      <a:r>
                        <a:rPr lang="en-US" sz="2000" b="1" baseline="0" dirty="0" smtClean="0"/>
                        <a:t> data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Operate on </a:t>
                      </a:r>
                      <a:r>
                        <a:rPr lang="en-US" sz="2000" b="1" dirty="0" smtClean="0"/>
                        <a:t>encrypted wire labels</a:t>
                      </a:r>
                      <a:endParaRPr lang="en-US" sz="20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2763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One-bit</a:t>
                      </a:r>
                      <a:r>
                        <a:rPr lang="en-US" sz="2000" baseline="0" dirty="0" smtClean="0"/>
                        <a:t> logical operation requires moving a few electrons a few nanometers </a:t>
                      </a:r>
                      <a:endParaRPr lang="en-US" sz="2000" baseline="0" dirty="0" smtClean="0"/>
                    </a:p>
                    <a:p>
                      <a:r>
                        <a:rPr lang="en-US" sz="2000" baseline="0" dirty="0" smtClean="0"/>
                        <a:t>(hundreds of Billions per second)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One-bit</a:t>
                      </a:r>
                      <a:r>
                        <a:rPr lang="en-US" sz="2000" baseline="0" dirty="0" smtClean="0"/>
                        <a:t> logical operation requires performing (up to) 4 encryption </a:t>
                      </a:r>
                      <a:r>
                        <a:rPr lang="en-US" sz="2000" baseline="0" dirty="0" smtClean="0"/>
                        <a:t>operations: </a:t>
                      </a:r>
                      <a:r>
                        <a:rPr lang="en-US" sz="2000" b="1" baseline="0" dirty="0" smtClean="0"/>
                        <a:t>very slow execution</a:t>
                      </a:r>
                      <a:endParaRPr lang="en-US" sz="2000" b="1" baseline="0" dirty="0" smtClean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1676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Reuse is great!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Reuse is not </a:t>
                      </a:r>
                      <a:r>
                        <a:rPr lang="en-US" sz="2000" dirty="0" smtClean="0"/>
                        <a:t>allowed for privacy:</a:t>
                      </a:r>
                      <a:r>
                        <a:rPr lang="en-US" sz="2000" baseline="0" dirty="0" smtClean="0"/>
                        <a:t> </a:t>
                      </a:r>
                    </a:p>
                    <a:p>
                      <a:r>
                        <a:rPr lang="en-US" sz="2000" b="1" baseline="0" dirty="0" smtClean="0"/>
                        <a:t>huge circuits needed</a:t>
                      </a:r>
                      <a:endParaRPr lang="en-US" sz="20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ent-Up Arrow 15"/>
          <p:cNvSpPr/>
          <p:nvPr/>
        </p:nvSpPr>
        <p:spPr>
          <a:xfrm rot="5400000">
            <a:off x="4769101" y="5131240"/>
            <a:ext cx="1316902" cy="1874067"/>
          </a:xfrm>
          <a:prstGeom prst="bentUpArrow">
            <a:avLst>
              <a:gd name="adj1" fmla="val 39000"/>
              <a:gd name="adj2" fmla="val 50000"/>
              <a:gd name="adj3" fmla="val 22204"/>
            </a:avLst>
          </a:prstGeom>
          <a:gradFill flip="none" rotWithShape="1">
            <a:gsLst>
              <a:gs pos="0">
                <a:srgbClr val="C00000"/>
              </a:gs>
              <a:gs pos="0">
                <a:srgbClr val="7030A0"/>
              </a:gs>
              <a:gs pos="0">
                <a:srgbClr val="7030A0"/>
              </a:gs>
              <a:gs pos="0">
                <a:srgbClr val="7030A0"/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Fairplay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" y="5410200"/>
            <a:ext cx="2885792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Dahlia</a:t>
            </a:r>
            <a:r>
              <a:rPr lang="fi-FI" dirty="0" smtClean="0"/>
              <a:t> Malkhi, Noam Nisan, Benny Pinkas and Yaron Sella [USENIX Sec 2004]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1667" t="30745" r="52475" b="19431"/>
          <a:stretch>
            <a:fillRect/>
          </a:stretch>
        </p:blipFill>
        <p:spPr bwMode="auto">
          <a:xfrm>
            <a:off x="422770" y="1692999"/>
            <a:ext cx="2936586" cy="22271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188267" y="4048408"/>
            <a:ext cx="1508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SFDL Program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3886200" y="2057400"/>
            <a:ext cx="1886893" cy="12954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SFDL Compiler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032973" y="3425982"/>
            <a:ext cx="10731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Circuit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(SHDL)</a:t>
            </a:r>
            <a:endParaRPr lang="en-US" sz="2400" dirty="0"/>
          </a:p>
        </p:txBody>
      </p:sp>
      <p:sp>
        <p:nvSpPr>
          <p:cNvPr id="11" name="Down Arrow 10"/>
          <p:cNvSpPr/>
          <p:nvPr/>
        </p:nvSpPr>
        <p:spPr>
          <a:xfrm>
            <a:off x="4648200" y="3422210"/>
            <a:ext cx="381000" cy="92119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7049254" y="3411648"/>
            <a:ext cx="381000" cy="199855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72000" y="1143000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Alice</a:t>
            </a:r>
            <a:endParaRPr lang="en-US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825558" y="984564"/>
            <a:ext cx="771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Bob</a:t>
            </a:r>
            <a:endParaRPr lang="en-US" sz="280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006159" y="4379614"/>
            <a:ext cx="1676400" cy="990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Garbled Tables Generator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401554" y="5419254"/>
            <a:ext cx="1676400" cy="990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Garbled Tables Evaluator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296308" y="2057400"/>
            <a:ext cx="1886893" cy="12954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SFDL Compiler</a:t>
            </a:r>
            <a:endParaRPr lang="en-US" sz="2800" b="1" dirty="0"/>
          </a:p>
        </p:txBody>
      </p:sp>
      <p:sp>
        <p:nvSpPr>
          <p:cNvPr id="19" name="Bent-Up Arrow 18"/>
          <p:cNvSpPr/>
          <p:nvPr/>
        </p:nvSpPr>
        <p:spPr>
          <a:xfrm flipV="1">
            <a:off x="3200400" y="1752600"/>
            <a:ext cx="4191000" cy="30480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3429000" y="2514600"/>
            <a:ext cx="457200" cy="15240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0000" y="40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447800" y="3124200"/>
          <a:ext cx="1699454" cy="118872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699454"/>
              </a:tblGrid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1800" i="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 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18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00200" y="3276600"/>
          <a:ext cx="1699454" cy="118872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699454"/>
              </a:tblGrid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1800" i="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 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x2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3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x2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x2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x3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x3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52600" y="3429000"/>
          <a:ext cx="1699454" cy="118872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699454"/>
              </a:tblGrid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x2</a:t>
                      </a:r>
                      <a:r>
                        <a:rPr lang="en-US" sz="1800" i="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 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x3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4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3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4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2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3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4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905000" y="3581400"/>
          <a:ext cx="1699454" cy="118872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699454"/>
              </a:tblGrid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4</a:t>
                      </a:r>
                      <a:r>
                        <a:rPr lang="en-US" sz="1800" i="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 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1800" i="0" baseline="-25000" dirty="0" smtClean="0">
                          <a:latin typeface="Palatino Linotype" pitchFamily="18" charset="0"/>
                        </a:rPr>
                        <a:t>3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5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4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3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5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4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3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5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057400" y="3733800"/>
          <a:ext cx="1699454" cy="118872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699454"/>
              </a:tblGrid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4</a:t>
                      </a:r>
                      <a:r>
                        <a:rPr lang="en-US" sz="1800" i="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 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5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6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4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5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6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4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5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6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209800" y="3886200"/>
          <a:ext cx="1699454" cy="118872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699454"/>
              </a:tblGrid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3</a:t>
                      </a:r>
                      <a:r>
                        <a:rPr lang="en-US" sz="1800" i="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 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1800" i="0" baseline="-25000" dirty="0" smtClean="0">
                          <a:latin typeface="Palatino Linotype" pitchFamily="18" charset="0"/>
                        </a:rPr>
                        <a:t>6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7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3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6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7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25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Enc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3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,</a:t>
                      </a:r>
                      <a:r>
                        <a:rPr lang="en-US" sz="2000" i="1" baseline="-2500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-25000" dirty="0" smtClean="0">
                          <a:latin typeface="Palatino Linotype" pitchFamily="18" charset="0"/>
                        </a:rPr>
                        <a:t>6</a:t>
                      </a:r>
                      <a:r>
                        <a:rPr lang="en-US" sz="1800" baseline="-36000" dirty="0" smtClean="0">
                          <a:latin typeface="Palatino Linotype" pitchFamily="18" charset="0"/>
                        </a:rPr>
                        <a:t>0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(</a:t>
                      </a:r>
                      <a:r>
                        <a:rPr lang="en-US" sz="2000" i="1" baseline="0" dirty="0" smtClean="0">
                          <a:latin typeface="Palatino Linotype" pitchFamily="18" charset="0"/>
                        </a:rPr>
                        <a:t>x</a:t>
                      </a:r>
                      <a:r>
                        <a:rPr lang="en-US" sz="2000" i="0" baseline="0" dirty="0" smtClean="0">
                          <a:latin typeface="Palatino Linotype" pitchFamily="18" charset="0"/>
                        </a:rPr>
                        <a:t>7</a:t>
                      </a:r>
                      <a:r>
                        <a:rPr lang="en-US" sz="2000" baseline="-25000" dirty="0" smtClean="0">
                          <a:latin typeface="Palatino Linotype" pitchFamily="18" charset="0"/>
                        </a:rPr>
                        <a:t>1</a:t>
                      </a:r>
                      <a:r>
                        <a:rPr lang="en-US" sz="2000" baseline="0" dirty="0" smtClean="0">
                          <a:latin typeface="Palatino Linotype" pitchFamily="18" charset="0"/>
                        </a:rPr>
                        <a:t>)</a:t>
                      </a:r>
                      <a:endParaRPr lang="en-US" sz="2000" baseline="-25000" dirty="0" smtClean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Faster Garbled Circuits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576874" y="1250132"/>
            <a:ext cx="1905000" cy="838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Circuit-Level Application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629400" y="2339566"/>
            <a:ext cx="1905000" cy="60130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GC Framework</a:t>
            </a:r>
          </a:p>
          <a:p>
            <a:pPr algn="ctr"/>
            <a:r>
              <a:rPr lang="en-US" dirty="0" smtClean="0"/>
              <a:t>(Evaluator)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90327" y="2332021"/>
            <a:ext cx="1905000" cy="61186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GC Framework (Generator)</a:t>
            </a:r>
            <a:endParaRPr lang="en-US" dirty="0"/>
          </a:p>
        </p:txBody>
      </p:sp>
      <p:sp>
        <p:nvSpPr>
          <p:cNvPr id="17" name="Bent-Up Arrow 16"/>
          <p:cNvSpPr/>
          <p:nvPr/>
        </p:nvSpPr>
        <p:spPr>
          <a:xfrm rot="10800000">
            <a:off x="1457608" y="1600200"/>
            <a:ext cx="2091350" cy="685800"/>
          </a:xfrm>
          <a:prstGeom prst="bent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Bent-Up Arrow 17"/>
          <p:cNvSpPr/>
          <p:nvPr/>
        </p:nvSpPr>
        <p:spPr>
          <a:xfrm rot="10800000" flipH="1">
            <a:off x="5507524" y="1585865"/>
            <a:ext cx="2264876" cy="68580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542984" y="1794849"/>
            <a:ext cx="171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Circuit Structure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838608" y="1748072"/>
            <a:ext cx="171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Circuit Structure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848600" y="3806428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dirty="0" smtClean="0">
                <a:latin typeface="Palatino Linotype" pitchFamily="18" charset="0"/>
              </a:rPr>
              <a:t>4</a:t>
            </a:r>
            <a:r>
              <a:rPr lang="en-US" baseline="-25000" dirty="0" smtClean="0">
                <a:latin typeface="Palatino Linotype" pitchFamily="18" charset="0"/>
              </a:rPr>
              <a:t>1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848600" y="3288268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dirty="0" smtClean="0">
                <a:latin typeface="Palatino Linotype" pitchFamily="18" charset="0"/>
              </a:rPr>
              <a:t>2</a:t>
            </a:r>
            <a:r>
              <a:rPr lang="en-US" baseline="-25000" dirty="0" smtClean="0">
                <a:latin typeface="Palatino Linotype" pitchFamily="18" charset="0"/>
              </a:rPr>
              <a:t>1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848600" y="3547348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x3</a:t>
            </a:r>
            <a:r>
              <a:rPr lang="en-US" baseline="-25000" dirty="0" smtClean="0">
                <a:latin typeface="Palatino Linotype" pitchFamily="18" charset="0"/>
              </a:rPr>
              <a:t>1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7848600" y="4324588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dirty="0" smtClean="0">
                <a:latin typeface="Palatino Linotype" pitchFamily="18" charset="0"/>
              </a:rPr>
              <a:t>6</a:t>
            </a:r>
            <a:r>
              <a:rPr lang="en-US" baseline="-25000" dirty="0" smtClean="0">
                <a:latin typeface="Palatino Linotype" pitchFamily="18" charset="0"/>
              </a:rPr>
              <a:t>0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7848600" y="4065508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dirty="0" smtClean="0">
                <a:latin typeface="Palatino Linotype" pitchFamily="18" charset="0"/>
              </a:rPr>
              <a:t>5</a:t>
            </a:r>
            <a:r>
              <a:rPr lang="en-US" baseline="-25000" dirty="0" smtClean="0">
                <a:latin typeface="Palatino Linotype" pitchFamily="18" charset="0"/>
              </a:rPr>
              <a:t>1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848600" y="4583668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Palatino Linotype" pitchFamily="18" charset="0"/>
              </a:rPr>
              <a:t>x</a:t>
            </a:r>
            <a:r>
              <a:rPr lang="en-US" dirty="0" smtClean="0">
                <a:latin typeface="Palatino Linotype" pitchFamily="18" charset="0"/>
              </a:rPr>
              <a:t>7</a:t>
            </a:r>
            <a:r>
              <a:rPr lang="en-US" baseline="-25000" dirty="0" smtClean="0">
                <a:latin typeface="Palatino Linotype" pitchFamily="18" charset="0"/>
              </a:rPr>
              <a:t>1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509665" y="5405674"/>
            <a:ext cx="6319038" cy="9233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Gates can be evaluated as they are generated: </a:t>
            </a:r>
            <a:r>
              <a:rPr lang="en-US" b="1" dirty="0" smtClean="0"/>
              <a:t>pipelining</a:t>
            </a:r>
          </a:p>
          <a:p>
            <a:pPr algn="ctr"/>
            <a:r>
              <a:rPr lang="en-US" dirty="0" smtClean="0"/>
              <a:t>Gates can be evaluated in any topological sort order: </a:t>
            </a:r>
            <a:r>
              <a:rPr lang="en-US" b="1" dirty="0" smtClean="0"/>
              <a:t>parallelizing</a:t>
            </a:r>
          </a:p>
          <a:p>
            <a:pPr algn="ctr"/>
            <a:r>
              <a:rPr lang="en-US" dirty="0" smtClean="0"/>
              <a:t>Garbled evaluation can be </a:t>
            </a:r>
            <a:r>
              <a:rPr lang="en-US" b="1" dirty="0" smtClean="0"/>
              <a:t>combined with normal execution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41198E-6 L 0.47378 0.00232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12815E-7 L 0.49879 0.0023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24045 0.00231 L 0.49045 0.00231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8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81448E-6 L 0.48211 0.0023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800"/>
                            </p:stCondLst>
                            <p:childTnLst>
                              <p:par>
                                <p:cTn id="6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3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15313E-7 L 0.48143 -0.0009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300"/>
                            </p:stCondLst>
                            <p:childTnLst>
                              <p:par>
                                <p:cTn id="8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800"/>
                            </p:stCondLst>
                            <p:childTnLst>
                              <p:par>
                                <p:cTn id="84" presetID="48" presetClass="exit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58385E-6 L 0.48212 0.00231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800"/>
                            </p:stCondLst>
                            <p:childTnLst>
                              <p:par>
                                <p:cTn id="9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3300"/>
                            </p:stCondLst>
                            <p:childTnLst>
                              <p:par>
                                <p:cTn id="102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Results: Performance</a:t>
            </a:r>
            <a:endParaRPr lang="en-US" b="1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F25215-25AD-48EA-9D0C-C980D60D8322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graphicFrame>
        <p:nvGraphicFramePr>
          <p:cNvPr id="12" name="Object 2"/>
          <p:cNvGraphicFramePr>
            <a:graphicFrameLocks noGrp="1" noChangeAspect="1"/>
          </p:cNvGraphicFramePr>
          <p:nvPr/>
        </p:nvGraphicFramePr>
        <p:xfrm>
          <a:off x="609600" y="1447800"/>
          <a:ext cx="7953766" cy="4419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800600" y="1981200"/>
            <a:ext cx="289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Binary g</a:t>
            </a:r>
            <a:r>
              <a:rPr lang="en-US" sz="2800" dirty="0" smtClean="0">
                <a:latin typeface="+mn-lt"/>
              </a:rPr>
              <a:t>ates </a:t>
            </a:r>
            <a:r>
              <a:rPr lang="en-US" sz="2800" dirty="0" smtClean="0">
                <a:latin typeface="+mn-lt"/>
              </a:rPr>
              <a:t>per millisecond</a:t>
            </a:r>
            <a:endParaRPr lang="en-US" sz="28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05200" y="4648200"/>
            <a:ext cx="3368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100,000 gates per second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3534" t="41081" r="35432" b="3756"/>
          <a:stretch>
            <a:fillRect/>
          </a:stretch>
        </p:blipFill>
        <p:spPr bwMode="auto">
          <a:xfrm>
            <a:off x="3329796" y="1328469"/>
            <a:ext cx="2470873" cy="293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 descr="http://www.hiwtc.com/photo/products/14/00/28/2866.jpg"/>
          <p:cNvPicPr>
            <a:picLocks noChangeAspect="1" noChangeArrowheads="1"/>
          </p:cNvPicPr>
          <p:nvPr/>
        </p:nvPicPr>
        <p:blipFill>
          <a:blip r:embed="rId3" cstate="print"/>
          <a:srcRect l="24424" t="5149" r="21326" b="2612"/>
          <a:stretch>
            <a:fillRect/>
          </a:stretch>
        </p:blipFill>
        <p:spPr bwMode="auto">
          <a:xfrm rot="1255552">
            <a:off x="4167039" y="1368275"/>
            <a:ext cx="464941" cy="1658491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“Genetic Dating”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553200" y="3048000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Alice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905000" y="3124200"/>
            <a:ext cx="771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Bob</a:t>
            </a:r>
            <a:endParaRPr lang="en-US" sz="28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0586" y="3665059"/>
            <a:ext cx="1867080" cy="129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1250" y="3581400"/>
            <a:ext cx="14287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3267974" y="4710022"/>
            <a:ext cx="2819400" cy="836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Genome Compatibility Protocol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44592" y="5743755"/>
            <a:ext cx="2590800" cy="762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Your offspring will have good immune systems!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470584" y="5715000"/>
            <a:ext cx="2590800" cy="762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Your offspring will have good immune systems!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960408" y="5743755"/>
            <a:ext cx="2590800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WARNING!  </a:t>
            </a:r>
          </a:p>
          <a:p>
            <a:pPr algn="ctr"/>
            <a:r>
              <a:rPr lang="en-US" dirty="0" smtClean="0"/>
              <a:t>Don’t Reproduce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486400" y="5715000"/>
            <a:ext cx="2590800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WARNING!</a:t>
            </a:r>
          </a:p>
          <a:p>
            <a:pPr algn="ctr"/>
            <a:r>
              <a:rPr lang="en-US" dirty="0" smtClean="0"/>
              <a:t>Don’t Reproduce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Results: Scalability</a:t>
            </a:r>
            <a:endParaRPr lang="en-US" b="1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F25215-25AD-48EA-9D0C-C980D60D8322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graphicFrame>
        <p:nvGraphicFramePr>
          <p:cNvPr id="14" name="Object 4"/>
          <p:cNvGraphicFramePr>
            <a:graphicFrameLocks noGrp="1" noChangeAspect="1"/>
          </p:cNvGraphicFramePr>
          <p:nvPr/>
        </p:nvGraphicFramePr>
        <p:xfrm>
          <a:off x="150125" y="533400"/>
          <a:ext cx="1018362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267200" y="1905000"/>
            <a:ext cx="403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n-lt"/>
              </a:rPr>
              <a:t>Largest circuit executed </a:t>
            </a:r>
          </a:p>
          <a:p>
            <a:pPr algn="ctr"/>
            <a:r>
              <a:rPr lang="en-US" sz="2800" dirty="0" smtClean="0">
                <a:latin typeface="+mn-lt"/>
              </a:rPr>
              <a:t>(non-free gates)</a:t>
            </a:r>
            <a:endParaRPr lang="en-US" sz="2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4414" y="462058"/>
            <a:ext cx="26289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3283" y="2519898"/>
            <a:ext cx="4178174" cy="1143000"/>
          </a:xfrm>
        </p:spPr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611" y="768790"/>
            <a:ext cx="1769519" cy="246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6225" y="3387505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Privacy-Preserving Biometric Matching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671587" y="1186004"/>
            <a:ext cx="188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70C0"/>
                </a:solidFill>
              </a:rPr>
              <a:t>Private Personal Genomics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3075" name="Picture 3" descr="C:\Users\evans\Documents\My Dropbox\Talks\cmu\logos\venn-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6240" y="3622365"/>
            <a:ext cx="3067049" cy="217669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393602" y="5848290"/>
            <a:ext cx="3152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Private Set Intersection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8955" y="4320673"/>
            <a:ext cx="195262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112883" y="4778721"/>
            <a:ext cx="1880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Private AES Encryption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Heterozygous Recessive Risk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148689" y="2130331"/>
          <a:ext cx="3733800" cy="226059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244600"/>
                <a:gridCol w="1244600"/>
                <a:gridCol w="1244600"/>
              </a:tblGrid>
              <a:tr h="753533"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A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a</a:t>
                      </a:r>
                      <a:endParaRPr lang="en-US" sz="4000" dirty="0"/>
                    </a:p>
                  </a:txBody>
                  <a:tcPr anchor="ctr"/>
                </a:tc>
              </a:tr>
              <a:tr h="75353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A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AA</a:t>
                      </a:r>
                      <a:endParaRPr lang="en-US" sz="4000" dirty="0"/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Aa</a:t>
                      </a:r>
                      <a:endParaRPr lang="en-US" sz="40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</a:tr>
              <a:tr h="75353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a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aA</a:t>
                      </a:r>
                      <a:endParaRPr lang="en-US" sz="40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solidFill>
                            <a:schemeClr val="bg1"/>
                          </a:solidFill>
                        </a:rPr>
                        <a:t>aa</a:t>
                      </a:r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168181" y="1430448"/>
            <a:ext cx="1013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Alice</a:t>
            </a:r>
            <a:endParaRPr lang="en-US" sz="3200" b="1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1337733" y="3384488"/>
            <a:ext cx="856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Bob</a:t>
            </a:r>
            <a:endParaRPr lang="en-US" sz="3200" b="1" dirty="0"/>
          </a:p>
        </p:txBody>
      </p:sp>
      <p:sp>
        <p:nvSpPr>
          <p:cNvPr id="13" name="Rectangle 12"/>
          <p:cNvSpPr/>
          <p:nvPr/>
        </p:nvSpPr>
        <p:spPr>
          <a:xfrm>
            <a:off x="6169937" y="4390176"/>
            <a:ext cx="1842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cystic fibrosis</a:t>
            </a:r>
            <a:endParaRPr lang="en-US" sz="2400" dirty="0"/>
          </a:p>
        </p:txBody>
      </p:sp>
      <p:cxnSp>
        <p:nvCxnSpPr>
          <p:cNvPr id="16" name="Straight Arrow Connector 15"/>
          <p:cNvCxnSpPr>
            <a:stCxn id="13" idx="1"/>
          </p:cNvCxnSpPr>
          <p:nvPr/>
        </p:nvCxnSpPr>
        <p:spPr>
          <a:xfrm rot="10800000">
            <a:off x="5638801" y="4267201"/>
            <a:ext cx="531137" cy="35380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132214" y="2831471"/>
            <a:ext cx="1006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carrier</a:t>
            </a:r>
            <a:endParaRPr lang="en-US" sz="2400" dirty="0"/>
          </a:p>
        </p:txBody>
      </p:sp>
      <p:cxnSp>
        <p:nvCxnSpPr>
          <p:cNvPr id="19" name="Straight Arrow Connector 18"/>
          <p:cNvCxnSpPr>
            <a:stCxn id="17" idx="1"/>
          </p:cNvCxnSpPr>
          <p:nvPr/>
        </p:nvCxnSpPr>
        <p:spPr>
          <a:xfrm rot="10800000" flipV="1">
            <a:off x="5638800" y="3062304"/>
            <a:ext cx="493414" cy="2142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537580" y="5745933"/>
            <a:ext cx="5584670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/>
              <a:t>Goal:</a:t>
            </a:r>
            <a:r>
              <a:rPr lang="en-US" sz="2800" dirty="0" smtClean="0"/>
              <a:t> find the intersection of A and 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2000" y="4953000"/>
            <a:ext cx="77553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Alice’s Heterozygous Recessive genes:  { 5283423, 1425236, 839523, … }  </a:t>
            </a:r>
          </a:p>
          <a:p>
            <a:r>
              <a:rPr lang="en-US" sz="2000" dirty="0" smtClean="0"/>
              <a:t>Bob’s Heterozygous Recessive genes:    { 5823527, 839523, 169325, … }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Bit Vector Intersection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1220" y="1295399"/>
            <a:ext cx="4413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Alice’s Recessive genes:  </a:t>
            </a:r>
          </a:p>
          <a:p>
            <a:pPr algn="ctr"/>
            <a:r>
              <a:rPr lang="en-US" sz="2400" dirty="0" smtClean="0"/>
              <a:t>{ 5283423, 1425236, 839523, … }  </a:t>
            </a:r>
          </a:p>
        </p:txBody>
      </p:sp>
      <p:sp>
        <p:nvSpPr>
          <p:cNvPr id="6" name="Down Arrow 5"/>
          <p:cNvSpPr/>
          <p:nvPr/>
        </p:nvSpPr>
        <p:spPr>
          <a:xfrm>
            <a:off x="2057400" y="2286000"/>
            <a:ext cx="381000" cy="144302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Down Arrow 6"/>
          <p:cNvSpPr/>
          <p:nvPr/>
        </p:nvSpPr>
        <p:spPr>
          <a:xfrm>
            <a:off x="6182008" y="2947409"/>
            <a:ext cx="3810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" name="Rectangle 7"/>
          <p:cNvSpPr/>
          <p:nvPr/>
        </p:nvSpPr>
        <p:spPr>
          <a:xfrm>
            <a:off x="4857183" y="1421890"/>
            <a:ext cx="41057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Bob’s Recessive genes:   </a:t>
            </a:r>
          </a:p>
          <a:p>
            <a:pPr algn="ctr"/>
            <a:r>
              <a:rPr lang="en-US" sz="2400" dirty="0" smtClean="0"/>
              <a:t>{ 5823527, 839523, 169325, … }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21329" y="3907077"/>
            <a:ext cx="3611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[ 0, 0, </a:t>
            </a:r>
            <a:r>
              <a:rPr lang="en-US" sz="2400" b="1" dirty="0" smtClean="0">
                <a:solidFill>
                  <a:schemeClr val="accent4"/>
                </a:solidFill>
              </a:rPr>
              <a:t>1</a:t>
            </a:r>
            <a:r>
              <a:rPr lang="en-US" sz="2400" dirty="0" smtClean="0"/>
              <a:t>, 0, 0, 0, 1, 0, 1, 1, 0]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865484" y="3968941"/>
            <a:ext cx="3611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[ 0, 0, </a:t>
            </a:r>
            <a:r>
              <a:rPr lang="en-US" sz="2400" b="1" dirty="0" smtClean="0">
                <a:solidFill>
                  <a:schemeClr val="accent4"/>
                </a:solidFill>
              </a:rPr>
              <a:t>1</a:t>
            </a:r>
            <a:r>
              <a:rPr lang="en-US" sz="2400" dirty="0" smtClean="0"/>
              <a:t>, 0, 0, 0, 0, 0, 1, 0, 0]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181540" y="3036435"/>
            <a:ext cx="2873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[ PAH, PKU, </a:t>
            </a:r>
            <a:r>
              <a:rPr lang="en-US" sz="2800" b="1" dirty="0" smtClean="0">
                <a:solidFill>
                  <a:schemeClr val="accent4"/>
                </a:solidFill>
              </a:rPr>
              <a:t>CF</a:t>
            </a:r>
            <a:r>
              <a:rPr lang="en-US" sz="2800" dirty="0" smtClean="0"/>
              <a:t>, … ]</a:t>
            </a:r>
            <a:endParaRPr lang="en-US" sz="28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200400" y="2057400"/>
            <a:ext cx="1815220" cy="10117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5105400" y="2209798"/>
            <a:ext cx="1676402" cy="8382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52400" y="5045042"/>
            <a:ext cx="8763000" cy="9936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657600" y="5244290"/>
            <a:ext cx="990600" cy="48655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ym typeface="Symbol"/>
              </a:rPr>
              <a:t>AND</a:t>
            </a:r>
            <a:endParaRPr lang="en-US" sz="1050" b="1" dirty="0"/>
          </a:p>
        </p:txBody>
      </p:sp>
      <p:sp>
        <p:nvSpPr>
          <p:cNvPr id="27" name="Rectangle 26"/>
          <p:cNvSpPr/>
          <p:nvPr/>
        </p:nvSpPr>
        <p:spPr>
          <a:xfrm>
            <a:off x="2286000" y="5244290"/>
            <a:ext cx="990600" cy="48655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ym typeface="Symbol"/>
              </a:rPr>
              <a:t>AND</a:t>
            </a:r>
            <a:endParaRPr lang="en-US" sz="1050" b="1" dirty="0"/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5105400" y="4495800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5"/>
          <p:cNvCxnSpPr/>
          <p:nvPr/>
        </p:nvCxnSpPr>
        <p:spPr>
          <a:xfrm rot="16200000" flipH="1">
            <a:off x="566826" y="4614773"/>
            <a:ext cx="900890" cy="358143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5"/>
          <p:cNvCxnSpPr/>
          <p:nvPr/>
        </p:nvCxnSpPr>
        <p:spPr>
          <a:xfrm rot="10800000" flipV="1">
            <a:off x="1714500" y="4571998"/>
            <a:ext cx="3467102" cy="685802"/>
          </a:xfrm>
          <a:prstGeom prst="bentConnector2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990600" y="5244290"/>
            <a:ext cx="990600" cy="48655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ym typeface="Symbol"/>
              </a:rPr>
              <a:t>AND</a:t>
            </a:r>
            <a:endParaRPr lang="en-US" sz="105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5334000" y="5426041"/>
            <a:ext cx="567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. . .</a:t>
            </a:r>
            <a:endParaRPr lang="en-US" sz="2400" b="1" dirty="0"/>
          </a:p>
        </p:txBody>
      </p:sp>
      <p:cxnSp>
        <p:nvCxnSpPr>
          <p:cNvPr id="38" name="Elbow Connector 35"/>
          <p:cNvCxnSpPr/>
          <p:nvPr/>
        </p:nvCxnSpPr>
        <p:spPr>
          <a:xfrm>
            <a:off x="1143000" y="4648200"/>
            <a:ext cx="1409700" cy="609600"/>
          </a:xfrm>
          <a:prstGeom prst="bentConnector2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5"/>
          <p:cNvCxnSpPr/>
          <p:nvPr/>
        </p:nvCxnSpPr>
        <p:spPr>
          <a:xfrm rot="10800000" flipV="1">
            <a:off x="3086100" y="4648200"/>
            <a:ext cx="2400302" cy="609600"/>
          </a:xfrm>
          <a:prstGeom prst="bentConnector2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5"/>
          <p:cNvCxnSpPr/>
          <p:nvPr/>
        </p:nvCxnSpPr>
        <p:spPr>
          <a:xfrm>
            <a:off x="1447802" y="4495800"/>
            <a:ext cx="2400298" cy="762000"/>
          </a:xfrm>
          <a:prstGeom prst="bentConnector2">
            <a:avLst/>
          </a:prstGeom>
          <a:ln w="285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35"/>
          <p:cNvCxnSpPr/>
          <p:nvPr/>
        </p:nvCxnSpPr>
        <p:spPr>
          <a:xfrm rot="10800000" flipV="1">
            <a:off x="4457700" y="4800600"/>
            <a:ext cx="1333500" cy="457200"/>
          </a:xfrm>
          <a:prstGeom prst="bentConnector2">
            <a:avLst/>
          </a:prstGeom>
          <a:ln w="285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35"/>
          <p:cNvCxnSpPr>
            <a:stCxn id="36" idx="2"/>
          </p:cNvCxnSpPr>
          <p:nvPr/>
        </p:nvCxnSpPr>
        <p:spPr>
          <a:xfrm rot="16200000" flipH="1">
            <a:off x="1171102" y="6045639"/>
            <a:ext cx="633746" cy="415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35"/>
          <p:cNvCxnSpPr>
            <a:stCxn id="27" idx="2"/>
          </p:cNvCxnSpPr>
          <p:nvPr/>
        </p:nvCxnSpPr>
        <p:spPr>
          <a:xfrm rot="5400000">
            <a:off x="2475179" y="6031304"/>
            <a:ext cx="606585" cy="565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35"/>
          <p:cNvCxnSpPr>
            <a:stCxn id="26" idx="2"/>
          </p:cNvCxnSpPr>
          <p:nvPr/>
        </p:nvCxnSpPr>
        <p:spPr>
          <a:xfrm rot="5400000">
            <a:off x="3817355" y="6065254"/>
            <a:ext cx="669959" cy="1132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466846" y="5647096"/>
            <a:ext cx="137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Bitwise AND</a:t>
            </a:r>
            <a:endParaRPr lang="en-US" b="1" dirty="0"/>
          </a:p>
        </p:txBody>
      </p:sp>
      <p:cxnSp>
        <p:nvCxnSpPr>
          <p:cNvPr id="61" name="Straight Connector 60"/>
          <p:cNvCxnSpPr/>
          <p:nvPr/>
        </p:nvCxnSpPr>
        <p:spPr>
          <a:xfrm rot="5400000">
            <a:off x="5372100" y="4533900"/>
            <a:ext cx="2286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>
            <a:off x="5600700" y="4610100"/>
            <a:ext cx="381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990600" y="4495800"/>
            <a:ext cx="304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371600" y="4419600"/>
            <a:ext cx="1524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6019800" y="4343400"/>
            <a:ext cx="567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. . 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 animBg="1"/>
      <p:bldP spid="26" grpId="0" animBg="1"/>
      <p:bldP spid="27" grpId="0" animBg="1"/>
      <p:bldP spid="36" grpId="0" animBg="1"/>
      <p:bldP spid="37" grpId="0"/>
      <p:bldP spid="48" grpId="0"/>
      <p:bldP spid="8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09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Length </a:t>
            </a:r>
            <a:r>
              <a:rPr lang="en-US" dirty="0" smtClean="0"/>
              <a:t>of bit vector: </a:t>
            </a:r>
          </a:p>
          <a:p>
            <a:pPr>
              <a:buNone/>
            </a:pPr>
            <a:r>
              <a:rPr lang="en-US" dirty="0" smtClean="0"/>
              <a:t>	number of possible values 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sz="2800" dirty="0" smtClean="0"/>
              <a:t>(</a:t>
            </a:r>
            <a:r>
              <a:rPr lang="en-US" sz="2800" dirty="0" smtClean="0">
                <a:latin typeface="Palatino Linotype" pitchFamily="18" charset="0"/>
              </a:rPr>
              <a:t>2</a:t>
            </a:r>
            <a:r>
              <a:rPr lang="en-US" sz="2800" i="1" baseline="30000" dirty="0" smtClean="0">
                <a:latin typeface="Palatino Linotype" pitchFamily="18" charset="0"/>
              </a:rPr>
              <a:t>L</a:t>
            </a:r>
            <a:r>
              <a:rPr lang="en-US" sz="2800" dirty="0" smtClean="0"/>
              <a:t> where </a:t>
            </a:r>
            <a:r>
              <a:rPr lang="en-US" sz="2800" i="1" dirty="0" smtClean="0">
                <a:latin typeface="Palatino Linotype" pitchFamily="18" charset="0"/>
              </a:rPr>
              <a:t>L</a:t>
            </a:r>
            <a:r>
              <a:rPr lang="en-US" sz="2800" dirty="0" smtClean="0"/>
              <a:t> is number of bits for each value)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3928408"/>
            <a:ext cx="8501204" cy="19389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Other private set intersection problems:</a:t>
            </a:r>
          </a:p>
          <a:p>
            <a:r>
              <a:rPr lang="en-US" sz="2400" dirty="0" smtClean="0"/>
              <a:t>   Do Alice and Bob have any friends in common?</a:t>
            </a:r>
          </a:p>
          <a:p>
            <a:r>
              <a:rPr lang="en-US" sz="2400" dirty="0" smtClean="0"/>
              <a:t>   Data mining problems: combine medical records across hospitals</a:t>
            </a:r>
          </a:p>
          <a:p>
            <a:r>
              <a:rPr lang="en-US" sz="2400" dirty="0" smtClean="0"/>
              <a:t>   Two companies want to do joint marketing to common customers</a:t>
            </a:r>
          </a:p>
          <a:p>
            <a:r>
              <a:rPr lang="en-US" sz="2400" dirty="0" smtClean="0"/>
              <a:t>   Cooperative financial fraud detection, network analysis, etc.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0"/>
            <a:ext cx="5486400" cy="653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-2367319" y="2983744"/>
            <a:ext cx="6182439" cy="1143000"/>
          </a:xfrm>
        </p:spPr>
        <p:txBody>
          <a:bodyPr/>
          <a:lstStyle/>
          <a:p>
            <a:r>
              <a:rPr lang="en-US" dirty="0" smtClean="0"/>
              <a:t>Sort-Compare-Shuffle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23882" y="1185079"/>
            <a:ext cx="2047164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Sort:</a:t>
            </a:r>
            <a:r>
              <a:rPr lang="en-US" sz="2400" dirty="0" smtClean="0"/>
              <a:t> Take advantage of total order of elements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47765" y="3780429"/>
            <a:ext cx="1627496" cy="12003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Compare</a:t>
            </a:r>
            <a:r>
              <a:rPr lang="en-US" sz="2400" dirty="0" smtClean="0"/>
              <a:t> adjacent elements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64823" y="5422838"/>
            <a:ext cx="2142699" cy="83099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Shuffle </a:t>
            </a:r>
            <a:r>
              <a:rPr lang="en-US" sz="2400" dirty="0" smtClean="0"/>
              <a:t>to hide positions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0"/>
            <a:ext cx="5486400" cy="653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-2367319" y="2983744"/>
            <a:ext cx="6182439" cy="1143000"/>
          </a:xfrm>
        </p:spPr>
        <p:txBody>
          <a:bodyPr/>
          <a:lstStyle/>
          <a:p>
            <a:r>
              <a:rPr lang="en-US" dirty="0" smtClean="0"/>
              <a:t>Sort-Compare-Shuffle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23882" y="1185079"/>
            <a:ext cx="2047164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Sort:</a:t>
            </a:r>
            <a:r>
              <a:rPr lang="en-US" sz="2400" dirty="0" smtClean="0"/>
              <a:t> Take advantage of total order of elements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47765" y="3780429"/>
            <a:ext cx="1627496" cy="12003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Compare</a:t>
            </a:r>
            <a:r>
              <a:rPr lang="en-US" sz="2400" dirty="0" smtClean="0"/>
              <a:t> adjacent elements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64823" y="5422838"/>
            <a:ext cx="2142699" cy="83099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Shuffle </a:t>
            </a:r>
            <a:r>
              <a:rPr lang="en-US" sz="2400" dirty="0" smtClean="0"/>
              <a:t>to hide positions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70000" y="17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5.3654E-7 L 0.08334 0.2564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1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 flipV="1">
            <a:off x="2980854" y="1633954"/>
            <a:ext cx="4267200" cy="10886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2980854" y="1024354"/>
            <a:ext cx="4267200" cy="10886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2980854" y="2853154"/>
            <a:ext cx="4267200" cy="10886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2980854" y="2243554"/>
            <a:ext cx="4267200" cy="10886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2980854" y="4137668"/>
            <a:ext cx="4267200" cy="10886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2971801" y="3482801"/>
            <a:ext cx="4267200" cy="10886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2980854" y="5393081"/>
            <a:ext cx="4267200" cy="10886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2971801" y="4738214"/>
            <a:ext cx="4267200" cy="10886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901031" y="2663031"/>
            <a:ext cx="5249862" cy="1143000"/>
          </a:xfrm>
        </p:spPr>
        <p:txBody>
          <a:bodyPr/>
          <a:lstStyle/>
          <a:p>
            <a:r>
              <a:rPr lang="en-US" dirty="0" err="1" smtClean="0"/>
              <a:t>Bitonic</a:t>
            </a:r>
            <a:r>
              <a:rPr lang="en-US" dirty="0" smtClean="0"/>
              <a:t> Sorting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27</a:t>
            </a:fld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rot="5400000">
            <a:off x="2206785" y="2254118"/>
            <a:ext cx="2480646" cy="18106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2423967" y="2876641"/>
            <a:ext cx="2503480" cy="18107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2645878" y="3474824"/>
            <a:ext cx="2480646" cy="18106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2874478" y="4118378"/>
            <a:ext cx="2480646" cy="18106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4494291" y="1643011"/>
            <a:ext cx="1238819" cy="1504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4875292" y="2252612"/>
            <a:ext cx="1238819" cy="1504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6200000" flipH="1">
            <a:off x="4486373" y="4130070"/>
            <a:ext cx="1254655" cy="151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4875292" y="4747592"/>
            <a:ext cx="1238819" cy="1504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6171443" y="1319345"/>
            <a:ext cx="629222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6171443" y="2558165"/>
            <a:ext cx="629222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6143154" y="3805654"/>
            <a:ext cx="68580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6167674" y="5056163"/>
            <a:ext cx="624689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590800" y="78600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69" name="TextBox 68"/>
          <p:cNvSpPr txBox="1"/>
          <p:nvPr/>
        </p:nvSpPr>
        <p:spPr>
          <a:xfrm>
            <a:off x="2590800" y="140788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</a:t>
            </a:r>
            <a:endParaRPr lang="en-US" sz="2400" dirty="0"/>
          </a:p>
        </p:txBody>
      </p:sp>
      <p:sp>
        <p:nvSpPr>
          <p:cNvPr id="70" name="TextBox 69"/>
          <p:cNvSpPr txBox="1"/>
          <p:nvPr/>
        </p:nvSpPr>
        <p:spPr>
          <a:xfrm>
            <a:off x="2590800" y="202976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9</a:t>
            </a:r>
            <a:endParaRPr lang="en-US" sz="2400" dirty="0"/>
          </a:p>
        </p:txBody>
      </p:sp>
      <p:sp>
        <p:nvSpPr>
          <p:cNvPr id="71" name="TextBox 70"/>
          <p:cNvSpPr txBox="1"/>
          <p:nvPr/>
        </p:nvSpPr>
        <p:spPr>
          <a:xfrm>
            <a:off x="2590800" y="265164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7</a:t>
            </a:r>
            <a:endParaRPr lang="en-US" sz="2400" dirty="0"/>
          </a:p>
        </p:txBody>
      </p:sp>
      <p:sp>
        <p:nvSpPr>
          <p:cNvPr id="72" name="TextBox 71"/>
          <p:cNvSpPr txBox="1"/>
          <p:nvPr/>
        </p:nvSpPr>
        <p:spPr>
          <a:xfrm>
            <a:off x="2590800" y="327352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</a:t>
            </a:r>
            <a:endParaRPr lang="en-US" sz="2400" dirty="0"/>
          </a:p>
        </p:txBody>
      </p:sp>
      <p:sp>
        <p:nvSpPr>
          <p:cNvPr id="73" name="TextBox 72"/>
          <p:cNvSpPr txBox="1"/>
          <p:nvPr/>
        </p:nvSpPr>
        <p:spPr>
          <a:xfrm>
            <a:off x="2590800" y="389539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</a:t>
            </a:r>
            <a:endParaRPr lang="en-US" sz="2400" dirty="0"/>
          </a:p>
        </p:txBody>
      </p:sp>
      <p:sp>
        <p:nvSpPr>
          <p:cNvPr id="74" name="TextBox 73"/>
          <p:cNvSpPr txBox="1"/>
          <p:nvPr/>
        </p:nvSpPr>
        <p:spPr>
          <a:xfrm>
            <a:off x="2590800" y="451727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</a:t>
            </a:r>
            <a:endParaRPr lang="en-US" sz="2400" dirty="0"/>
          </a:p>
        </p:txBody>
      </p:sp>
      <p:sp>
        <p:nvSpPr>
          <p:cNvPr id="75" name="TextBox 74"/>
          <p:cNvSpPr txBox="1"/>
          <p:nvPr/>
        </p:nvSpPr>
        <p:spPr>
          <a:xfrm>
            <a:off x="2590800" y="513915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</a:t>
            </a:r>
            <a:endParaRPr lang="en-US" sz="2400" dirty="0"/>
          </a:p>
        </p:txBody>
      </p:sp>
      <p:sp>
        <p:nvSpPr>
          <p:cNvPr id="80" name="TextBox 79"/>
          <p:cNvSpPr txBox="1"/>
          <p:nvPr/>
        </p:nvSpPr>
        <p:spPr>
          <a:xfrm>
            <a:off x="3438054" y="71955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</a:t>
            </a:r>
            <a:endParaRPr lang="en-US" sz="1600" dirty="0"/>
          </a:p>
        </p:txBody>
      </p:sp>
      <p:sp>
        <p:nvSpPr>
          <p:cNvPr id="81" name="TextBox 80"/>
          <p:cNvSpPr txBox="1"/>
          <p:nvPr/>
        </p:nvSpPr>
        <p:spPr>
          <a:xfrm>
            <a:off x="3438054" y="320040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5</a:t>
            </a:r>
            <a:endParaRPr lang="en-US" sz="1600" dirty="0"/>
          </a:p>
        </p:txBody>
      </p:sp>
      <p:sp>
        <p:nvSpPr>
          <p:cNvPr id="82" name="TextBox 81"/>
          <p:cNvSpPr txBox="1"/>
          <p:nvPr/>
        </p:nvSpPr>
        <p:spPr>
          <a:xfrm>
            <a:off x="3673538" y="133784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4</a:t>
            </a:r>
            <a:endParaRPr lang="en-US" sz="1600" dirty="0"/>
          </a:p>
        </p:txBody>
      </p:sp>
      <p:sp>
        <p:nvSpPr>
          <p:cNvPr id="83" name="TextBox 82"/>
          <p:cNvSpPr txBox="1"/>
          <p:nvPr/>
        </p:nvSpPr>
        <p:spPr>
          <a:xfrm>
            <a:off x="3657600" y="384375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4</a:t>
            </a:r>
            <a:endParaRPr lang="en-US" sz="1600" dirty="0"/>
          </a:p>
        </p:txBody>
      </p:sp>
      <p:sp>
        <p:nvSpPr>
          <p:cNvPr id="84" name="TextBox 83"/>
          <p:cNvSpPr txBox="1"/>
          <p:nvPr/>
        </p:nvSpPr>
        <p:spPr>
          <a:xfrm>
            <a:off x="3971454" y="193875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3</a:t>
            </a:r>
            <a:endParaRPr lang="en-US" sz="1600" dirty="0"/>
          </a:p>
        </p:txBody>
      </p:sp>
      <p:sp>
        <p:nvSpPr>
          <p:cNvPr id="85" name="TextBox 84"/>
          <p:cNvSpPr txBox="1"/>
          <p:nvPr/>
        </p:nvSpPr>
        <p:spPr>
          <a:xfrm>
            <a:off x="3895254" y="445335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9</a:t>
            </a:r>
            <a:endParaRPr lang="en-US" sz="1600" dirty="0"/>
          </a:p>
        </p:txBody>
      </p:sp>
      <p:sp>
        <p:nvSpPr>
          <p:cNvPr id="86" name="TextBox 85"/>
          <p:cNvSpPr txBox="1"/>
          <p:nvPr/>
        </p:nvSpPr>
        <p:spPr>
          <a:xfrm>
            <a:off x="4114800" y="255704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</a:t>
            </a:r>
            <a:endParaRPr lang="en-US" sz="1600" dirty="0"/>
          </a:p>
        </p:txBody>
      </p:sp>
      <p:sp>
        <p:nvSpPr>
          <p:cNvPr id="87" name="TextBox 86"/>
          <p:cNvSpPr txBox="1"/>
          <p:nvPr/>
        </p:nvSpPr>
        <p:spPr>
          <a:xfrm>
            <a:off x="4130738" y="510540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7</a:t>
            </a:r>
            <a:endParaRPr lang="en-US" sz="1600" dirty="0"/>
          </a:p>
        </p:txBody>
      </p:sp>
      <p:sp>
        <p:nvSpPr>
          <p:cNvPr id="88" name="TextBox 87"/>
          <p:cNvSpPr txBox="1"/>
          <p:nvPr/>
        </p:nvSpPr>
        <p:spPr>
          <a:xfrm>
            <a:off x="5130392" y="68580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</a:t>
            </a:r>
            <a:endParaRPr lang="en-US" sz="1600" dirty="0"/>
          </a:p>
        </p:txBody>
      </p:sp>
      <p:sp>
        <p:nvSpPr>
          <p:cNvPr id="89" name="TextBox 88"/>
          <p:cNvSpPr txBox="1"/>
          <p:nvPr/>
        </p:nvSpPr>
        <p:spPr>
          <a:xfrm>
            <a:off x="5130392" y="193875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3</a:t>
            </a:r>
            <a:endParaRPr lang="en-US" sz="1600" dirty="0"/>
          </a:p>
        </p:txBody>
      </p:sp>
      <p:sp>
        <p:nvSpPr>
          <p:cNvPr id="90" name="TextBox 89"/>
          <p:cNvSpPr txBox="1"/>
          <p:nvPr/>
        </p:nvSpPr>
        <p:spPr>
          <a:xfrm>
            <a:off x="5571654" y="125295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</a:t>
            </a:r>
            <a:endParaRPr lang="en-US" sz="1600" dirty="0"/>
          </a:p>
        </p:txBody>
      </p:sp>
      <p:sp>
        <p:nvSpPr>
          <p:cNvPr id="91" name="TextBox 90"/>
          <p:cNvSpPr txBox="1"/>
          <p:nvPr/>
        </p:nvSpPr>
        <p:spPr>
          <a:xfrm>
            <a:off x="5571654" y="247215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4</a:t>
            </a:r>
            <a:endParaRPr lang="en-US" sz="1600" dirty="0"/>
          </a:p>
        </p:txBody>
      </p:sp>
      <p:sp>
        <p:nvSpPr>
          <p:cNvPr id="92" name="TextBox 91"/>
          <p:cNvSpPr txBox="1"/>
          <p:nvPr/>
        </p:nvSpPr>
        <p:spPr>
          <a:xfrm>
            <a:off x="5114454" y="315795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5</a:t>
            </a:r>
            <a:endParaRPr lang="en-US" sz="1600" dirty="0"/>
          </a:p>
        </p:txBody>
      </p:sp>
      <p:sp>
        <p:nvSpPr>
          <p:cNvPr id="93" name="TextBox 92"/>
          <p:cNvSpPr txBox="1"/>
          <p:nvPr/>
        </p:nvSpPr>
        <p:spPr>
          <a:xfrm>
            <a:off x="5114454" y="445335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9</a:t>
            </a:r>
            <a:endParaRPr lang="en-US" sz="1600" dirty="0"/>
          </a:p>
        </p:txBody>
      </p:sp>
      <p:sp>
        <p:nvSpPr>
          <p:cNvPr id="94" name="TextBox 93"/>
          <p:cNvSpPr txBox="1"/>
          <p:nvPr/>
        </p:nvSpPr>
        <p:spPr>
          <a:xfrm>
            <a:off x="5587592" y="376755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4</a:t>
            </a:r>
            <a:endParaRPr lang="en-US" sz="1600" dirty="0"/>
          </a:p>
        </p:txBody>
      </p:sp>
      <p:sp>
        <p:nvSpPr>
          <p:cNvPr id="95" name="TextBox 94"/>
          <p:cNvSpPr txBox="1"/>
          <p:nvPr/>
        </p:nvSpPr>
        <p:spPr>
          <a:xfrm>
            <a:off x="5587592" y="502920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7</a:t>
            </a:r>
            <a:endParaRPr lang="en-US" sz="1600" dirty="0"/>
          </a:p>
        </p:txBody>
      </p:sp>
      <p:sp>
        <p:nvSpPr>
          <p:cNvPr id="96" name="TextBox 95"/>
          <p:cNvSpPr txBox="1"/>
          <p:nvPr/>
        </p:nvSpPr>
        <p:spPr>
          <a:xfrm>
            <a:off x="6608323" y="68580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</a:t>
            </a:r>
            <a:endParaRPr lang="en-US" sz="1600" dirty="0"/>
          </a:p>
        </p:txBody>
      </p:sp>
      <p:sp>
        <p:nvSpPr>
          <p:cNvPr id="97" name="TextBox 96"/>
          <p:cNvSpPr txBox="1"/>
          <p:nvPr/>
        </p:nvSpPr>
        <p:spPr>
          <a:xfrm>
            <a:off x="6608323" y="125295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</a:t>
            </a:r>
            <a:endParaRPr lang="en-US" sz="1600" dirty="0"/>
          </a:p>
        </p:txBody>
      </p:sp>
      <p:sp>
        <p:nvSpPr>
          <p:cNvPr id="99" name="TextBox 98"/>
          <p:cNvSpPr txBox="1"/>
          <p:nvPr/>
        </p:nvSpPr>
        <p:spPr>
          <a:xfrm>
            <a:off x="6608323" y="193875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3</a:t>
            </a:r>
            <a:endParaRPr lang="en-US" sz="1600" dirty="0"/>
          </a:p>
        </p:txBody>
      </p:sp>
      <p:sp>
        <p:nvSpPr>
          <p:cNvPr id="100" name="TextBox 99"/>
          <p:cNvSpPr txBox="1"/>
          <p:nvPr/>
        </p:nvSpPr>
        <p:spPr>
          <a:xfrm>
            <a:off x="6608323" y="254835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4</a:t>
            </a:r>
            <a:endParaRPr lang="en-US" sz="1600" dirty="0"/>
          </a:p>
        </p:txBody>
      </p:sp>
      <p:sp>
        <p:nvSpPr>
          <p:cNvPr id="101" name="TextBox 100"/>
          <p:cNvSpPr txBox="1"/>
          <p:nvPr/>
        </p:nvSpPr>
        <p:spPr>
          <a:xfrm>
            <a:off x="6608323" y="315795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4</a:t>
            </a:r>
            <a:endParaRPr lang="en-US" sz="1600" dirty="0"/>
          </a:p>
        </p:txBody>
      </p:sp>
      <p:sp>
        <p:nvSpPr>
          <p:cNvPr id="102" name="TextBox 101"/>
          <p:cNvSpPr txBox="1"/>
          <p:nvPr/>
        </p:nvSpPr>
        <p:spPr>
          <a:xfrm>
            <a:off x="6608323" y="376755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5</a:t>
            </a:r>
            <a:endParaRPr lang="en-US" sz="1600" dirty="0"/>
          </a:p>
        </p:txBody>
      </p:sp>
      <p:sp>
        <p:nvSpPr>
          <p:cNvPr id="103" name="TextBox 102"/>
          <p:cNvSpPr txBox="1"/>
          <p:nvPr/>
        </p:nvSpPr>
        <p:spPr>
          <a:xfrm>
            <a:off x="6608323" y="441960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7</a:t>
            </a:r>
            <a:endParaRPr lang="en-US" sz="1600" dirty="0"/>
          </a:p>
        </p:txBody>
      </p:sp>
      <p:sp>
        <p:nvSpPr>
          <p:cNvPr id="104" name="TextBox 103"/>
          <p:cNvSpPr txBox="1"/>
          <p:nvPr/>
        </p:nvSpPr>
        <p:spPr>
          <a:xfrm>
            <a:off x="6608323" y="502920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9</a:t>
            </a:r>
            <a:endParaRPr lang="en-US" sz="1600" dirty="0"/>
          </a:p>
        </p:txBody>
      </p:sp>
      <p:cxnSp>
        <p:nvCxnSpPr>
          <p:cNvPr id="107" name="Straight Connector 106"/>
          <p:cNvCxnSpPr/>
          <p:nvPr/>
        </p:nvCxnSpPr>
        <p:spPr>
          <a:xfrm rot="16200000" flipH="1">
            <a:off x="762000" y="1524000"/>
            <a:ext cx="1981200" cy="91440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rot="5400000">
            <a:off x="685800" y="3886200"/>
            <a:ext cx="2209800" cy="8382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7279842" y="76200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113" name="TextBox 112"/>
          <p:cNvSpPr txBox="1"/>
          <p:nvPr/>
        </p:nvSpPr>
        <p:spPr>
          <a:xfrm>
            <a:off x="7279842" y="138387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</a:t>
            </a:r>
            <a:endParaRPr lang="en-US" sz="2400" dirty="0"/>
          </a:p>
        </p:txBody>
      </p:sp>
      <p:sp>
        <p:nvSpPr>
          <p:cNvPr id="114" name="TextBox 113"/>
          <p:cNvSpPr txBox="1"/>
          <p:nvPr/>
        </p:nvSpPr>
        <p:spPr>
          <a:xfrm>
            <a:off x="7279842" y="200575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</a:t>
            </a:r>
            <a:endParaRPr lang="en-US" sz="2400" dirty="0"/>
          </a:p>
        </p:txBody>
      </p:sp>
      <p:sp>
        <p:nvSpPr>
          <p:cNvPr id="115" name="TextBox 114"/>
          <p:cNvSpPr txBox="1"/>
          <p:nvPr/>
        </p:nvSpPr>
        <p:spPr>
          <a:xfrm>
            <a:off x="7279842" y="262763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</a:t>
            </a:r>
            <a:endParaRPr lang="en-US" sz="2400" dirty="0"/>
          </a:p>
        </p:txBody>
      </p:sp>
      <p:sp>
        <p:nvSpPr>
          <p:cNvPr id="116" name="TextBox 115"/>
          <p:cNvSpPr txBox="1"/>
          <p:nvPr/>
        </p:nvSpPr>
        <p:spPr>
          <a:xfrm>
            <a:off x="7279842" y="324951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</a:t>
            </a:r>
            <a:endParaRPr lang="en-US" sz="2400" dirty="0"/>
          </a:p>
        </p:txBody>
      </p:sp>
      <p:sp>
        <p:nvSpPr>
          <p:cNvPr id="117" name="TextBox 116"/>
          <p:cNvSpPr txBox="1"/>
          <p:nvPr/>
        </p:nvSpPr>
        <p:spPr>
          <a:xfrm>
            <a:off x="7279842" y="387139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</a:t>
            </a:r>
            <a:endParaRPr lang="en-US" sz="2400" dirty="0"/>
          </a:p>
        </p:txBody>
      </p:sp>
      <p:sp>
        <p:nvSpPr>
          <p:cNvPr id="118" name="TextBox 117"/>
          <p:cNvSpPr txBox="1"/>
          <p:nvPr/>
        </p:nvSpPr>
        <p:spPr>
          <a:xfrm>
            <a:off x="7279842" y="449326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7</a:t>
            </a:r>
            <a:endParaRPr lang="en-US" sz="2400" dirty="0"/>
          </a:p>
        </p:txBody>
      </p:sp>
      <p:sp>
        <p:nvSpPr>
          <p:cNvPr id="119" name="TextBox 118"/>
          <p:cNvSpPr txBox="1"/>
          <p:nvPr/>
        </p:nvSpPr>
        <p:spPr>
          <a:xfrm>
            <a:off x="7279842" y="511514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9</a:t>
            </a:r>
            <a:endParaRPr lang="en-US" sz="2400" dirty="0"/>
          </a:p>
        </p:txBody>
      </p:sp>
      <p:pic>
        <p:nvPicPr>
          <p:cNvPr id="78" name="Picture 77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15647" y="5917948"/>
            <a:ext cx="8329590" cy="381078"/>
          </a:xfrm>
          <a:prstGeom prst="rect">
            <a:avLst/>
          </a:prstGeom>
          <a:noFill/>
          <a:ln/>
          <a:effectLst/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276600"/>
            <a:ext cx="3520289" cy="2234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8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9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0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3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1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5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6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2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9" grpId="0"/>
      <p:bldP spid="100" grpId="0"/>
      <p:bldP spid="101" grpId="0"/>
      <p:bldP spid="102" grpId="0"/>
      <p:bldP spid="103" grpId="0"/>
      <p:bldP spid="104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-838200"/>
            <a:ext cx="8169739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ounded Rectangle 6"/>
          <p:cNvSpPr/>
          <p:nvPr/>
        </p:nvSpPr>
        <p:spPr>
          <a:xfrm>
            <a:off x="762000" y="5105400"/>
            <a:ext cx="766549" cy="6096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CMP</a:t>
            </a:r>
          </a:p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rot="16200000" flipH="1">
            <a:off x="755176" y="4807424"/>
            <a:ext cx="365078" cy="19903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1234554" y="4840974"/>
            <a:ext cx="406021" cy="17287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2"/>
          </p:cNvCxnSpPr>
          <p:nvPr/>
        </p:nvCxnSpPr>
        <p:spPr>
          <a:xfrm rot="16200000" flipH="1">
            <a:off x="1001404" y="5858870"/>
            <a:ext cx="288878" cy="11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1066800" y="6072116"/>
            <a:ext cx="188794" cy="19106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665026" y="5105401"/>
            <a:ext cx="773373" cy="6096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CMP</a:t>
            </a:r>
          </a:p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rot="16200000" flipH="1">
            <a:off x="1517176" y="4807425"/>
            <a:ext cx="365078" cy="19903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1996554" y="4840975"/>
            <a:ext cx="406021" cy="17287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1" idx="2"/>
          </p:cNvCxnSpPr>
          <p:nvPr/>
        </p:nvCxnSpPr>
        <p:spPr>
          <a:xfrm rot="5400000">
            <a:off x="1911823" y="5850343"/>
            <a:ext cx="275232" cy="454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1944806" y="6019800"/>
            <a:ext cx="188794" cy="191069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2586251" y="5090615"/>
            <a:ext cx="766549" cy="6096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CMP</a:t>
            </a:r>
          </a:p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rot="16200000" flipH="1">
            <a:off x="2314433" y="4752832"/>
            <a:ext cx="395785" cy="30934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16200000" flipH="1">
            <a:off x="2886502" y="4836997"/>
            <a:ext cx="395784" cy="13647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0" idx="2"/>
          </p:cNvCxnSpPr>
          <p:nvPr/>
        </p:nvCxnSpPr>
        <p:spPr>
          <a:xfrm rot="16200000" flipH="1">
            <a:off x="2825655" y="5844085"/>
            <a:ext cx="288878" cy="11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2891051" y="6057331"/>
            <a:ext cx="188794" cy="19106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629167" y="4992806"/>
            <a:ext cx="609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…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1" grpId="0" animBg="1"/>
      <p:bldP spid="25" grpId="0" animBg="1"/>
      <p:bldP spid="30" grpId="0" animBg="1"/>
      <p:bldP spid="34" grpId="0" animBg="1"/>
      <p:bldP spid="3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-838200"/>
            <a:ext cx="8169739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ounded Rectangle 6"/>
          <p:cNvSpPr/>
          <p:nvPr/>
        </p:nvSpPr>
        <p:spPr>
          <a:xfrm>
            <a:off x="762000" y="5105400"/>
            <a:ext cx="1371600" cy="6096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CMP3</a:t>
            </a:r>
          </a:p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rot="16200000" flipH="1">
            <a:off x="755176" y="4807424"/>
            <a:ext cx="365078" cy="19903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1322695" y="4889311"/>
            <a:ext cx="366219" cy="3639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2"/>
          </p:cNvCxnSpPr>
          <p:nvPr/>
        </p:nvCxnSpPr>
        <p:spPr>
          <a:xfrm rot="5400000">
            <a:off x="1247632" y="5914032"/>
            <a:ext cx="399200" cy="11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1335206" y="6209731"/>
            <a:ext cx="188794" cy="191069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rot="10800000" flipV="1">
            <a:off x="1799230" y="4724399"/>
            <a:ext cx="410570" cy="36507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2209800" y="5105401"/>
            <a:ext cx="1371600" cy="6096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CMP3</a:t>
            </a:r>
          </a:p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 rot="16200000" flipH="1">
            <a:off x="2279176" y="4807425"/>
            <a:ext cx="365078" cy="19903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5400000">
            <a:off x="2846695" y="4889312"/>
            <a:ext cx="366219" cy="3639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6" idx="2"/>
          </p:cNvCxnSpPr>
          <p:nvPr/>
        </p:nvCxnSpPr>
        <p:spPr>
          <a:xfrm rot="5400000">
            <a:off x="2695432" y="5914033"/>
            <a:ext cx="399200" cy="11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2819400" y="6209732"/>
            <a:ext cx="188794" cy="19106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/>
          <p:nvPr/>
        </p:nvCxnSpPr>
        <p:spPr>
          <a:xfrm rot="10800000" flipV="1">
            <a:off x="3323230" y="4724400"/>
            <a:ext cx="410570" cy="36507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3657600" y="5105401"/>
            <a:ext cx="1371600" cy="6096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CMP3</a:t>
            </a:r>
          </a:p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 rot="16200000" flipH="1">
            <a:off x="3650776" y="4807425"/>
            <a:ext cx="365078" cy="19903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5400000">
            <a:off x="4218295" y="4889312"/>
            <a:ext cx="366219" cy="3639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3" idx="2"/>
          </p:cNvCxnSpPr>
          <p:nvPr/>
        </p:nvCxnSpPr>
        <p:spPr>
          <a:xfrm rot="5400000">
            <a:off x="4143232" y="5914033"/>
            <a:ext cx="399200" cy="11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4230806" y="6209732"/>
            <a:ext cx="188794" cy="19106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/>
          <p:cNvCxnSpPr/>
          <p:nvPr/>
        </p:nvCxnSpPr>
        <p:spPr>
          <a:xfrm rot="10800000" flipV="1">
            <a:off x="4694830" y="4724400"/>
            <a:ext cx="410570" cy="36507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09600"/>
            <a:ext cx="545540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7860" y="1709467"/>
            <a:ext cx="2278063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7186" t="37006" r="49151" b="30835"/>
          <a:stretch>
            <a:fillRect/>
          </a:stretch>
        </p:blipFill>
        <p:spPr bwMode="auto">
          <a:xfrm>
            <a:off x="310550" y="3019245"/>
            <a:ext cx="5278433" cy="3450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 l="6119" t="24068" r="34988" b="36014"/>
          <a:stretch>
            <a:fillRect/>
          </a:stretch>
        </p:blipFill>
        <p:spPr bwMode="auto">
          <a:xfrm>
            <a:off x="5595667" y="3657939"/>
            <a:ext cx="3160144" cy="246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44233" y="5943600"/>
            <a:ext cx="5537350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Can’t reveal results yet!  Position leaks information.</a:t>
            </a:r>
            <a:endParaRPr 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52400"/>
            <a:ext cx="5557144" cy="5597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1806" t="20032" r="10240" b="3447"/>
          <a:stretch>
            <a:fillRect/>
          </a:stretch>
        </p:blipFill>
        <p:spPr bwMode="auto">
          <a:xfrm>
            <a:off x="152400" y="304800"/>
            <a:ext cx="8856974" cy="47455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281473" y="5225359"/>
            <a:ext cx="6422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/>
              <a:t>Journal of the ACM</a:t>
            </a:r>
            <a:r>
              <a:rPr lang="en-US" sz="3600" dirty="0" smtClean="0"/>
              <a:t>, January 1968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Waksman Network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9595" y="1376982"/>
            <a:ext cx="4932817" cy="3436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315765" y="5706702"/>
            <a:ext cx="4605258" cy="576952"/>
          </a:xfrm>
          <a:prstGeom prst="rect">
            <a:avLst/>
          </a:prstGeom>
          <a:noFill/>
          <a:ln/>
          <a:effectLst/>
        </p:spPr>
      </p:pic>
      <p:sp>
        <p:nvSpPr>
          <p:cNvPr id="7" name="TextBox 6"/>
          <p:cNvSpPr txBox="1"/>
          <p:nvPr/>
        </p:nvSpPr>
        <p:spPr>
          <a:xfrm>
            <a:off x="481342" y="4941683"/>
            <a:ext cx="8138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Same circuit can generate any permutation: </a:t>
            </a:r>
          </a:p>
          <a:p>
            <a:pPr algn="ctr"/>
            <a:r>
              <a:rPr lang="en-US" sz="2400" dirty="0" smtClean="0"/>
              <a:t>select a random permutation, and pick swaps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44562" y="208230"/>
            <a:ext cx="3716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Private Set Intersection Protocol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536603" y="1585865"/>
            <a:ext cx="1080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smtClean="0">
                <a:solidFill>
                  <a:srgbClr val="00B050"/>
                </a:solidFill>
              </a:rPr>
              <a:t>Free</a:t>
            </a:r>
            <a:endParaRPr lang="en-US" sz="4000" i="1" dirty="0">
              <a:solidFill>
                <a:srgbClr val="00B050"/>
              </a:solidFill>
            </a:endParaRPr>
          </a:p>
        </p:txBody>
      </p: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5816851" y="2706986"/>
            <a:ext cx="2914758" cy="533400"/>
          </a:xfrm>
          <a:prstGeom prst="rect">
            <a:avLst/>
          </a:prstGeom>
          <a:noFill/>
          <a:ln/>
          <a:effectLst/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5617399" y="4158559"/>
            <a:ext cx="3308609" cy="395334"/>
          </a:xfrm>
          <a:prstGeom prst="rect">
            <a:avLst/>
          </a:prstGeom>
          <a:noFill/>
          <a:ln/>
          <a:effectLst/>
        </p:spPr>
      </p:pic>
      <p:pic>
        <p:nvPicPr>
          <p:cNvPr id="13" name="Picture 1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5658819" y="5344563"/>
            <a:ext cx="3224481" cy="577158"/>
          </a:xfrm>
          <a:prstGeom prst="rect">
            <a:avLst/>
          </a:prstGeom>
          <a:noFill/>
          <a:ln/>
          <a:effectLst/>
        </p:spPr>
      </p:pic>
      <p:sp>
        <p:nvSpPr>
          <p:cNvPr id="14" name="TextBox 13"/>
          <p:cNvSpPr txBox="1"/>
          <p:nvPr/>
        </p:nvSpPr>
        <p:spPr>
          <a:xfrm>
            <a:off x="5682559" y="1256168"/>
            <a:ext cx="311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Gates to generate and evaluate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-1"/>
            <a:ext cx="5334000" cy="635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Private Set Intersection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34</a:t>
            </a:fld>
            <a:endParaRPr lang="en-US"/>
          </a:p>
        </p:txBody>
      </p:sp>
      <p:graphicFrame>
        <p:nvGraphicFramePr>
          <p:cNvPr id="5" name="Chart 4"/>
          <p:cNvGraphicFramePr/>
          <p:nvPr/>
        </p:nvGraphicFramePr>
        <p:xfrm>
          <a:off x="1353492" y="1484013"/>
          <a:ext cx="6528303" cy="4251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-40841" y="3091482"/>
            <a:ext cx="18972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Seconds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3156641" y="5748196"/>
            <a:ext cx="31718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Set Size (each set)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6629400" y="5867400"/>
            <a:ext cx="1519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32-bit values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958127" y="452776"/>
          <a:ext cx="7881074" cy="5719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4595"/>
                <a:gridCol w="2025844"/>
                <a:gridCol w="1220831"/>
                <a:gridCol w="1159804"/>
              </a:tblGrid>
              <a:tr h="6861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Problem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Best Previous Result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Our Result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Speedup</a:t>
                      </a:r>
                      <a:endParaRPr lang="en-US" dirty="0"/>
                    </a:p>
                  </a:txBody>
                  <a:tcPr anchor="b"/>
                </a:tc>
              </a:tr>
              <a:tr h="76168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Private Set Intersection </a:t>
                      </a:r>
                      <a:r>
                        <a:rPr lang="en-US" b="0" dirty="0" smtClean="0"/>
                        <a:t>(contact</a:t>
                      </a:r>
                      <a:r>
                        <a:rPr lang="en-US" b="0" baseline="0" dirty="0" smtClean="0"/>
                        <a:t> matching, common disease carrier)</a:t>
                      </a:r>
                      <a:endParaRPr lang="en-US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Competitive</a:t>
                      </a:r>
                      <a:r>
                        <a:rPr lang="en-US" baseline="0" dirty="0" smtClean="0"/>
                        <a:t> with best custom protocols, scales to millions of 32-bit elements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8612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Hamming Distance</a:t>
                      </a:r>
                      <a:r>
                        <a:rPr lang="en-US" dirty="0" smtClean="0"/>
                        <a:t> (Face </a:t>
                      </a:r>
                      <a:r>
                        <a:rPr lang="en-US" dirty="0" smtClean="0"/>
                        <a:t>Recognition)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213s </a:t>
                      </a:r>
                    </a:p>
                    <a:p>
                      <a:pPr algn="ctr"/>
                      <a:r>
                        <a:rPr lang="en-US" dirty="0" smtClean="0"/>
                        <a:t>[</a:t>
                      </a:r>
                      <a:r>
                        <a:rPr lang="en-US" dirty="0" err="1" smtClean="0"/>
                        <a:t>SCiFI</a:t>
                      </a:r>
                      <a:r>
                        <a:rPr lang="en-US" dirty="0" smtClean="0"/>
                        <a:t>, 2010]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0.051s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4176</a:t>
                      </a:r>
                      <a:endParaRPr lang="en-US" b="1" dirty="0"/>
                    </a:p>
                  </a:txBody>
                  <a:tcPr/>
                </a:tc>
              </a:tr>
              <a:tr h="980172">
                <a:tc>
                  <a:txBody>
                    <a:bodyPr/>
                    <a:lstStyle/>
                    <a:p>
                      <a:r>
                        <a:rPr lang="en-US" sz="1800" b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Levenshtein</a:t>
                      </a: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Distance 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(genome, text comparison) – two 200-character inputs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534s </a:t>
                      </a:r>
                    </a:p>
                    <a:p>
                      <a:pPr algn="ctr"/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Jha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+, 2008]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18.4s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29</a:t>
                      </a:r>
                      <a:endParaRPr lang="en-US" b="1" dirty="0"/>
                    </a:p>
                  </a:txBody>
                  <a:tcPr/>
                </a:tc>
              </a:tr>
              <a:tr h="98017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Smith-Waterman </a:t>
                      </a:r>
                      <a:r>
                        <a:rPr lang="en-US" b="0" dirty="0" smtClean="0"/>
                        <a:t>(genome</a:t>
                      </a:r>
                      <a:r>
                        <a:rPr lang="en-US" b="0" baseline="0" dirty="0" smtClean="0"/>
                        <a:t> alignment) – two 60-nucleotide sequences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[Not Implementable]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447s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-</a:t>
                      </a:r>
                      <a:endParaRPr lang="en-US" b="1" dirty="0"/>
                    </a:p>
                  </a:txBody>
                  <a:tcPr/>
                </a:tc>
              </a:tr>
              <a:tr h="695027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AES Encryption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3.3s </a:t>
                      </a:r>
                    </a:p>
                    <a:p>
                      <a:pPr algn="ctr"/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Henecka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2010]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0.2s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16.5</a:t>
                      </a:r>
                      <a:endParaRPr lang="en-US" b="1" dirty="0"/>
                    </a:p>
                  </a:txBody>
                  <a:tcPr/>
                </a:tc>
              </a:tr>
              <a:tr h="93013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Fingerprint</a:t>
                      </a:r>
                      <a:r>
                        <a:rPr lang="en-US" b="1" baseline="0" dirty="0" smtClean="0"/>
                        <a:t> Matching </a:t>
                      </a:r>
                      <a:r>
                        <a:rPr lang="en-US" b="0" baseline="0" dirty="0" smtClean="0"/>
                        <a:t>(1024-entry database, 640x8bit vectors)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~83s </a:t>
                      </a:r>
                    </a:p>
                    <a:p>
                      <a:pPr algn="ctr"/>
                      <a:r>
                        <a:rPr lang="en-US" dirty="0" smtClean="0"/>
                        <a:t>[</a:t>
                      </a:r>
                      <a:r>
                        <a:rPr lang="en-US" dirty="0" err="1" smtClean="0"/>
                        <a:t>Barni</a:t>
                      </a:r>
                      <a:r>
                        <a:rPr lang="en-US" dirty="0" smtClean="0"/>
                        <a:t>, 2010]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18s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4.6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" y="5369047"/>
            <a:ext cx="729526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NDSS 2011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110333" y="3239512"/>
            <a:ext cx="3200401" cy="6749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 dirty="0" smtClean="0"/>
              <a:t>USENIX Security 2011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44635" y="1138578"/>
            <a:ext cx="750938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NDSS </a:t>
            </a:r>
            <a:r>
              <a:rPr lang="en-US" b="1" dirty="0" smtClean="0"/>
              <a:t>201</a:t>
            </a:r>
            <a:r>
              <a:rPr lang="en-US" b="1" dirty="0" smtClean="0"/>
              <a:t>2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9306" y="1524000"/>
            <a:ext cx="8656093" cy="247479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Threat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Semi-Honest</a:t>
            </a:r>
            <a:r>
              <a:rPr lang="en-US" dirty="0" smtClean="0"/>
              <a:t> </a:t>
            </a:r>
            <a:r>
              <a:rPr lang="en-US" dirty="0" smtClean="0"/>
              <a:t>Adversary: </a:t>
            </a:r>
            <a:r>
              <a:rPr lang="en-US" b="1" dirty="0" smtClean="0">
                <a:solidFill>
                  <a:srgbClr val="0070C0"/>
                </a:solidFill>
              </a:rPr>
              <a:t>follows the protocol as specified</a:t>
            </a:r>
            <a:r>
              <a:rPr lang="en-US" dirty="0" smtClean="0"/>
              <a:t>, but tries to learn more from the protocol execution transcript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b="1" dirty="0" smtClean="0"/>
              <a:t>Malicious </a:t>
            </a:r>
            <a:r>
              <a:rPr lang="en-US" dirty="0" smtClean="0"/>
              <a:t>Adversary: </a:t>
            </a:r>
            <a:r>
              <a:rPr lang="en-US" dirty="0" smtClean="0"/>
              <a:t>can do anything, guarantees correctness and privacy</a:t>
            </a:r>
            <a:endParaRPr lang="en-US" b="1" dirty="0" smtClean="0"/>
          </a:p>
          <a:p>
            <a:pPr>
              <a:buNone/>
            </a:pP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4675" y="3330687"/>
            <a:ext cx="8192125" cy="5232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dirty="0" smtClean="0">
                <a:latin typeface="+mn-lt"/>
              </a:rPr>
              <a:t>Reasonable performance, unreasonable assumptions</a:t>
            </a:r>
            <a:endParaRPr lang="en-US" sz="28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181600"/>
            <a:ext cx="8192125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dirty="0" smtClean="0">
                <a:latin typeface="+mn-lt"/>
              </a:rPr>
              <a:t>Reasonable assumptions, unreasonable </a:t>
            </a:r>
            <a:r>
              <a:rPr lang="en-US" sz="2800" dirty="0" smtClean="0"/>
              <a:t>performance</a:t>
            </a:r>
            <a:endParaRPr lang="en-US" sz="2800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F25215-25AD-48EA-9D0C-C980D60D8322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4093" y="1170294"/>
            <a:ext cx="2168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All results so far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60778" y="5722961"/>
            <a:ext cx="7445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Known methods (e.g., cut-and-choose) for converting semi-honest to malicious, but too expensive for practical applications.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Semi-Honest is Half-Way There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100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Privacy</a:t>
            </a:r>
          </a:p>
          <a:p>
            <a:pPr marL="0" indent="0" algn="ctr">
              <a:buNone/>
            </a:pPr>
            <a:r>
              <a:rPr lang="en-US" dirty="0" smtClean="0"/>
              <a:t>Nothing is revealed other than the output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600201"/>
            <a:ext cx="3733800" cy="22098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Correctness</a:t>
            </a:r>
          </a:p>
          <a:p>
            <a:pPr marL="0" indent="0" algn="ctr">
              <a:buNone/>
            </a:pPr>
            <a:r>
              <a:rPr lang="en-US" sz="2800" dirty="0" smtClean="0"/>
              <a:t>The output of the protocol is indeed </a:t>
            </a:r>
            <a:r>
              <a:rPr lang="en-US" sz="2800" i="1" dirty="0" smtClean="0">
                <a:latin typeface="Book Antiqua" pitchFamily="18" charset="0"/>
              </a:rPr>
              <a:t>f</a:t>
            </a:r>
            <a:r>
              <a:rPr lang="en-US" sz="2800" dirty="0" smtClean="0">
                <a:latin typeface="Book Antiqua" pitchFamily="18" charset="0"/>
              </a:rPr>
              <a:t>(</a:t>
            </a:r>
            <a:r>
              <a:rPr lang="en-US" sz="2800" i="1" dirty="0" err="1" smtClean="0">
                <a:latin typeface="Book Antiqua" pitchFamily="18" charset="0"/>
              </a:rPr>
              <a:t>x,y</a:t>
            </a:r>
            <a:r>
              <a:rPr lang="en-US" sz="2800" dirty="0" smtClean="0">
                <a:latin typeface="Book Antiqua" pitchFamily="18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3390900"/>
            <a:ext cx="1270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Generator</a:t>
            </a:r>
            <a:endParaRPr lang="en-US" sz="2000" b="1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3390900"/>
            <a:ext cx="1187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Evaluator</a:t>
            </a:r>
            <a:endParaRPr lang="en-US" sz="2000" b="1" dirty="0">
              <a:latin typeface="+mn-lt"/>
            </a:endParaRPr>
          </a:p>
        </p:txBody>
      </p:sp>
      <p:sp>
        <p:nvSpPr>
          <p:cNvPr id="9" name="Right Arrow 8"/>
          <p:cNvSpPr/>
          <p:nvPr/>
        </p:nvSpPr>
        <p:spPr>
          <a:xfrm rot="385176">
            <a:off x="1066800" y="3886200"/>
            <a:ext cx="2971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Malicious-resistant OT</a:t>
            </a:r>
            <a:endParaRPr lang="en-US" b="1" dirty="0"/>
          </a:p>
        </p:txBody>
      </p:sp>
      <p:sp>
        <p:nvSpPr>
          <p:cNvPr id="10" name="Right Arrow 9"/>
          <p:cNvSpPr/>
          <p:nvPr/>
        </p:nvSpPr>
        <p:spPr>
          <a:xfrm rot="584139">
            <a:off x="1107609" y="4437433"/>
            <a:ext cx="2971800" cy="6716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Semi-Honest</a:t>
            </a:r>
            <a:r>
              <a:rPr lang="en-US" dirty="0" smtClean="0"/>
              <a:t> GC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219201" y="5334000"/>
            <a:ext cx="2895599" cy="22860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667000" y="5257800"/>
            <a:ext cx="304800" cy="3810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667000" y="5295900"/>
            <a:ext cx="304800" cy="3048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594485" y="4028607"/>
            <a:ext cx="43996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As long as evaluator doesn’t send result back, and a malicious-resistant OT is used, </a:t>
            </a:r>
            <a:r>
              <a:rPr lang="en-US" sz="2400" b="1" dirty="0" smtClean="0">
                <a:solidFill>
                  <a:srgbClr val="0070C0"/>
                </a:solidFill>
                <a:latin typeface="+mn-lt"/>
              </a:rPr>
              <a:t>privacy</a:t>
            </a:r>
            <a:r>
              <a:rPr lang="en-US" sz="2400" dirty="0" smtClean="0">
                <a:latin typeface="+mn-lt"/>
              </a:rPr>
              <a:t> for evaluator is guaranteed.</a:t>
            </a:r>
            <a:endParaRPr lang="en-US" sz="2400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00200" y="5722203"/>
            <a:ext cx="6529466" cy="83099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How can we get both correctness, and maintain privacy while giving both parties result?</a:t>
            </a:r>
            <a:endParaRPr lang="en-US" sz="2400" dirty="0">
              <a:latin typeface="+mn-lt"/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F01F7A-AC73-4A6C-B4AE-D8A3C6239D66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2804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DEvans\Downloads\500x_guillotine-orange_01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0" y="1719072"/>
            <a:ext cx="9144000" cy="51389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52400"/>
            <a:ext cx="9144000" cy="1415772"/>
          </a:xfrm>
          <a:prstGeom prst="rect">
            <a:avLst/>
          </a:prstGeom>
          <a:solidFill>
            <a:schemeClr val="bg1">
              <a:alpha val="45098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Calibri" pitchFamily="34" charset="0"/>
              </a:rPr>
              <a:t>Dual Execution Protocols</a:t>
            </a:r>
          </a:p>
          <a:p>
            <a:pPr algn="ctr"/>
            <a:r>
              <a:rPr lang="en-US" sz="3200" dirty="0" smtClean="0">
                <a:latin typeface="Calibri" pitchFamily="34" charset="0"/>
              </a:rPr>
              <a:t>(for when semi-honest is only semi-good-enough)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Dual Execution Protocol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867400" y="6400800"/>
            <a:ext cx="317997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[</a:t>
            </a:r>
            <a:r>
              <a:rPr lang="en-US" dirty="0" err="1" smtClean="0">
                <a:latin typeface="Calibri" pitchFamily="34" charset="0"/>
              </a:rPr>
              <a:t>Mohassel</a:t>
            </a:r>
            <a:r>
              <a:rPr lang="en-US" dirty="0" smtClean="0">
                <a:latin typeface="Calibri" pitchFamily="34" charset="0"/>
              </a:rPr>
              <a:t> and Franklin, PKC’06]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1371600"/>
            <a:ext cx="886781" cy="52322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Alice</a:t>
            </a:r>
            <a:endParaRPr lang="en-US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86600" y="1371600"/>
            <a:ext cx="758541" cy="523220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Bob</a:t>
            </a:r>
            <a:endParaRPr lang="en-US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752601" y="2128603"/>
            <a:ext cx="5486399" cy="614597"/>
          </a:xfrm>
          <a:prstGeom prst="rightArrow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45000">
                <a:schemeClr val="accent2">
                  <a:lumMod val="75000"/>
                </a:schemeClr>
              </a:gs>
              <a:gs pos="70000">
                <a:schemeClr val="accent2">
                  <a:lumMod val="75000"/>
                </a:schemeClr>
              </a:gs>
              <a:gs pos="100000">
                <a:srgbClr val="FF0000"/>
              </a:gs>
            </a:gsLst>
            <a:lin ang="10800000" scaled="1"/>
          </a:gra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first round execution (semi-honest)</a:t>
            </a:r>
            <a:endParaRPr lang="en-US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10190" y="1981200"/>
            <a:ext cx="152400" cy="426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89670" y="1981200"/>
            <a:ext cx="152400" cy="4267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2235846"/>
            <a:ext cx="1226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</a:rPr>
              <a:t>generator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0" y="2235846"/>
            <a:ext cx="119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</a:rPr>
              <a:t>evaluator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89230" y="3305145"/>
            <a:ext cx="1226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</a:rPr>
              <a:t>generator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0356" y="3305145"/>
            <a:ext cx="119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</a:rPr>
              <a:t>evaluator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41666" y="2677180"/>
            <a:ext cx="1502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  <a:latin typeface="Book Antiqua" pitchFamily="18" charset="0"/>
              </a:rPr>
              <a:t>z</a:t>
            </a:r>
            <a:r>
              <a:rPr lang="en-US" sz="2800" i="1" dirty="0" smtClean="0">
                <a:latin typeface="Book Antiqua" pitchFamily="18" charset="0"/>
              </a:rPr>
              <a:t>=</a:t>
            </a:r>
            <a:r>
              <a:rPr lang="en-US" sz="2800" b="1" i="1" dirty="0" smtClean="0">
                <a:solidFill>
                  <a:srgbClr val="C00000"/>
                </a:solidFill>
                <a:latin typeface="Book Antiqua" pitchFamily="18" charset="0"/>
              </a:rPr>
              <a:t>f</a:t>
            </a:r>
            <a:r>
              <a:rPr lang="en-US" sz="2800" i="1" dirty="0" smtClean="0">
                <a:latin typeface="Book Antiqua" pitchFamily="18" charset="0"/>
              </a:rPr>
              <a:t>(</a:t>
            </a:r>
            <a:r>
              <a:rPr lang="en-US" sz="2800" b="1" i="1" dirty="0" smtClean="0">
                <a:solidFill>
                  <a:srgbClr val="C00000"/>
                </a:solidFill>
                <a:latin typeface="Book Antiqua" pitchFamily="18" charset="0"/>
              </a:rPr>
              <a:t>x</a:t>
            </a:r>
            <a:r>
              <a:rPr lang="en-US" sz="2800" i="1" dirty="0" smtClean="0">
                <a:latin typeface="Book Antiqua" pitchFamily="18" charset="0"/>
              </a:rPr>
              <a:t>, </a:t>
            </a:r>
            <a:r>
              <a:rPr lang="en-US" sz="2800" b="1" i="1" dirty="0" smtClean="0">
                <a:solidFill>
                  <a:srgbClr val="7030A0"/>
                </a:solidFill>
                <a:latin typeface="Book Antiqua" pitchFamily="18" charset="0"/>
              </a:rPr>
              <a:t>y</a:t>
            </a:r>
            <a:r>
              <a:rPr lang="en-US" sz="2800" i="1" dirty="0" smtClean="0">
                <a:latin typeface="Book Antiqua" pitchFamily="18" charset="0"/>
              </a:rPr>
              <a:t>)</a:t>
            </a:r>
            <a:endParaRPr lang="en-US" sz="2800" i="1" dirty="0">
              <a:latin typeface="Book Antiqu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09800" y="5105400"/>
            <a:ext cx="4671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Pass if</a:t>
            </a:r>
            <a:r>
              <a:rPr lang="en-US" sz="2400" i="1" dirty="0" smtClean="0">
                <a:latin typeface="Cambria" pitchFamily="18" charset="0"/>
              </a:rPr>
              <a:t> </a:t>
            </a:r>
            <a:r>
              <a:rPr lang="en-US" sz="2400" b="1" i="1" dirty="0" smtClean="0">
                <a:solidFill>
                  <a:srgbClr val="0070C0"/>
                </a:solidFill>
                <a:latin typeface="Book Antiqua" pitchFamily="18" charset="0"/>
              </a:rPr>
              <a:t>z</a:t>
            </a:r>
            <a:r>
              <a:rPr lang="en-US" sz="2400" b="1" i="1" dirty="0" smtClean="0">
                <a:latin typeface="Book Antiqua" pitchFamily="18" charset="0"/>
              </a:rPr>
              <a:t> = </a:t>
            </a:r>
            <a:r>
              <a:rPr lang="en-US" sz="2400" b="1" i="1" dirty="0" smtClean="0">
                <a:solidFill>
                  <a:srgbClr val="FF0000"/>
                </a:solidFill>
                <a:latin typeface="Book Antiqua" pitchFamily="18" charset="0"/>
              </a:rPr>
              <a:t>z’ </a:t>
            </a:r>
            <a:r>
              <a:rPr lang="en-US" sz="2400" dirty="0" smtClean="0">
                <a:latin typeface="Calibri" pitchFamily="34" charset="0"/>
              </a:rPr>
              <a:t>and correct wire labels</a:t>
            </a:r>
            <a:endParaRPr lang="en-US" sz="2400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4911" y="4699337"/>
            <a:ext cx="1469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Cambria" pitchFamily="18" charset="0"/>
              </a:rPr>
              <a:t>z’</a:t>
            </a:r>
            <a:r>
              <a:rPr lang="en-US" sz="2000" i="1" dirty="0" smtClean="0">
                <a:latin typeface="Cambria" pitchFamily="18" charset="0"/>
              </a:rPr>
              <a:t>,</a:t>
            </a:r>
            <a:r>
              <a:rPr lang="en-US" sz="2000" dirty="0" smtClean="0">
                <a:latin typeface="Cambria" pitchFamily="18" charset="0"/>
              </a:rPr>
              <a:t> </a:t>
            </a:r>
            <a:r>
              <a:rPr lang="en-US" sz="2000" dirty="0" smtClean="0">
                <a:latin typeface="+mn-lt"/>
              </a:rPr>
              <a:t>learned output</a:t>
            </a:r>
          </a:p>
          <a:p>
            <a:r>
              <a:rPr lang="en-US" sz="2000" dirty="0" smtClean="0">
                <a:latin typeface="+mn-lt"/>
              </a:rPr>
              <a:t>wire labels</a:t>
            </a:r>
            <a:endParaRPr lang="en-US" sz="2000" dirty="0">
              <a:latin typeface="+mn-lt"/>
            </a:endParaRPr>
          </a:p>
        </p:txBody>
      </p:sp>
      <p:sp>
        <p:nvSpPr>
          <p:cNvPr id="29" name="Left Arrow 28"/>
          <p:cNvSpPr/>
          <p:nvPr/>
        </p:nvSpPr>
        <p:spPr>
          <a:xfrm>
            <a:off x="1752600" y="3200400"/>
            <a:ext cx="5486399" cy="609600"/>
          </a:xfrm>
          <a:prstGeom prst="leftArrow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5000">
                <a:schemeClr val="tx2">
                  <a:lumMod val="60000"/>
                  <a:lumOff val="40000"/>
                </a:schemeClr>
              </a:gs>
              <a:gs pos="70000">
                <a:schemeClr val="tx2">
                  <a:lumMod val="75000"/>
                </a:schemeClr>
              </a:gs>
              <a:gs pos="100000">
                <a:srgbClr val="00206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second round execution (semi-honest)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1666" y="3733800"/>
            <a:ext cx="1592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Book Antiqua" pitchFamily="18" charset="0"/>
              </a:rPr>
              <a:t>z'</a:t>
            </a:r>
            <a:r>
              <a:rPr lang="en-US" sz="2800" i="1" dirty="0" smtClean="0">
                <a:latin typeface="Book Antiqua" pitchFamily="18" charset="0"/>
              </a:rPr>
              <a:t>=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f</a:t>
            </a:r>
            <a:r>
              <a:rPr lang="en-US" sz="2800" i="1" dirty="0" smtClean="0">
                <a:latin typeface="Book Antiqua" pitchFamily="18" charset="0"/>
              </a:rPr>
              <a:t>(</a:t>
            </a:r>
            <a:r>
              <a:rPr lang="en-US" sz="2800" b="1" i="1" dirty="0" smtClean="0">
                <a:solidFill>
                  <a:srgbClr val="7030A0"/>
                </a:solidFill>
                <a:latin typeface="Book Antiqua" pitchFamily="18" charset="0"/>
              </a:rPr>
              <a:t>x</a:t>
            </a:r>
            <a:r>
              <a:rPr lang="en-US" sz="2800" i="1" dirty="0" smtClean="0">
                <a:latin typeface="Book Antiqua" pitchFamily="18" charset="0"/>
              </a:rPr>
              <a:t>, 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y</a:t>
            </a:r>
            <a:r>
              <a:rPr lang="en-US" sz="2800" i="1" dirty="0" smtClean="0">
                <a:latin typeface="Book Antiqua" pitchFamily="18" charset="0"/>
              </a:rPr>
              <a:t>)</a:t>
            </a:r>
            <a:endParaRPr lang="en-US" sz="2800" i="1" dirty="0">
              <a:latin typeface="Book Antiqua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38738" y="4558259"/>
            <a:ext cx="1469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0070C0"/>
                </a:solidFill>
                <a:latin typeface="Cambria" pitchFamily="18" charset="0"/>
              </a:rPr>
              <a:t>z</a:t>
            </a:r>
            <a:r>
              <a:rPr lang="en-US" sz="2000" dirty="0" smtClean="0">
                <a:latin typeface="Cambria" pitchFamily="18" charset="0"/>
              </a:rPr>
              <a:t>, </a:t>
            </a:r>
            <a:r>
              <a:rPr lang="en-US" sz="2000" dirty="0" smtClean="0">
                <a:latin typeface="+mn-lt"/>
              </a:rPr>
              <a:t>learned output</a:t>
            </a:r>
          </a:p>
          <a:p>
            <a:r>
              <a:rPr lang="en-US" sz="2000" dirty="0" smtClean="0">
                <a:latin typeface="+mn-lt"/>
              </a:rPr>
              <a:t>wire labels</a:t>
            </a:r>
            <a:endParaRPr lang="en-US" sz="2000" dirty="0">
              <a:latin typeface="+mn-lt"/>
            </a:endParaRPr>
          </a:p>
        </p:txBody>
      </p:sp>
      <p:sp>
        <p:nvSpPr>
          <p:cNvPr id="21" name="Left-Right Arrow 20"/>
          <p:cNvSpPr/>
          <p:nvPr/>
        </p:nvSpPr>
        <p:spPr>
          <a:xfrm>
            <a:off x="1752600" y="4572000"/>
            <a:ext cx="5562600" cy="533400"/>
          </a:xfrm>
          <a:prstGeom prst="leftRightArrow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fully-secure, authenticated equality test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139848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2" grpId="0"/>
      <p:bldP spid="24" grpId="0"/>
      <p:bldP spid="25" grpId="0"/>
      <p:bldP spid="29" grpId="0" animBg="1"/>
      <p:bldP spid="30" grpId="0"/>
      <p:bldP spid="32" grpId="0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Genome Sequencing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2493" y="1263238"/>
            <a:ext cx="8368421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1990: Human Genome Project starts, estimate $3B to sequence one genome ($0.50/base)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90810" y="2641709"/>
            <a:ext cx="2858972" cy="25545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2000: Human Genome Project  declared complete, cost ~$300M</a:t>
            </a:r>
            <a:endParaRPr lang="en-US" sz="3200" dirty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 b="6497"/>
          <a:stretch>
            <a:fillRect/>
          </a:stretch>
        </p:blipFill>
        <p:spPr bwMode="auto">
          <a:xfrm>
            <a:off x="3438384" y="2411853"/>
            <a:ext cx="5081043" cy="3825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933384" y="6267261"/>
            <a:ext cx="253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Whitehead Institute, MIT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Security Properties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Correctness:</a:t>
            </a:r>
            <a:r>
              <a:rPr lang="en-US" dirty="0" smtClean="0"/>
              <a:t> guaranteed by authenticated, 	secure equality test</a:t>
            </a:r>
          </a:p>
          <a:p>
            <a:pPr marL="0" indent="0">
              <a:buNone/>
            </a:pPr>
            <a:r>
              <a:rPr lang="en-US" b="1" dirty="0" smtClean="0"/>
              <a:t>Privacy: </a:t>
            </a:r>
            <a:r>
              <a:rPr lang="en-US" dirty="0" smtClean="0"/>
              <a:t>Leaks </a:t>
            </a:r>
            <a:r>
              <a:rPr lang="en-US" b="1" dirty="0" smtClean="0"/>
              <a:t>one</a:t>
            </a:r>
            <a:r>
              <a:rPr lang="en-US" dirty="0" smtClean="0"/>
              <a:t> (extra) </a:t>
            </a:r>
            <a:r>
              <a:rPr lang="en-US" b="1" dirty="0" smtClean="0"/>
              <a:t>bit</a:t>
            </a:r>
            <a:r>
              <a:rPr lang="en-US" dirty="0" smtClean="0"/>
              <a:t> on average</a:t>
            </a:r>
          </a:p>
          <a:p>
            <a:pPr marL="0" indent="0">
              <a:buNone/>
            </a:pPr>
            <a:r>
              <a:rPr lang="en-US" dirty="0" smtClean="0"/>
              <a:t>	adversarial circuit generator provides a 	circuit that fails on ½ of inputs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4546937"/>
            <a:ext cx="7020393" cy="101566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Malicious generator can </a:t>
            </a:r>
            <a:r>
              <a:rPr lang="en-US" sz="2000" b="1" dirty="0" smtClean="0">
                <a:latin typeface="+mn-lt"/>
              </a:rPr>
              <a:t>decrease likelihood of being caught</a:t>
            </a:r>
            <a:r>
              <a:rPr lang="en-US" sz="2000" dirty="0" smtClean="0">
                <a:latin typeface="+mn-lt"/>
              </a:rPr>
              <a:t>, and </a:t>
            </a:r>
            <a:r>
              <a:rPr lang="en-US" sz="2000" b="1" dirty="0" smtClean="0">
                <a:latin typeface="+mn-lt"/>
              </a:rPr>
              <a:t>increase information leaked when caught</a:t>
            </a:r>
            <a:r>
              <a:rPr lang="en-US" sz="2000" dirty="0" smtClean="0">
                <a:latin typeface="+mn-lt"/>
              </a:rPr>
              <a:t> (but decreases average information leaked): </a:t>
            </a:r>
            <a:r>
              <a:rPr lang="en-US" sz="2000" dirty="0" smtClean="0"/>
              <a:t>at extreme, </a:t>
            </a:r>
            <a:r>
              <a:rPr lang="en-US" sz="2000" dirty="0" smtClean="0">
                <a:latin typeface="+mn-lt"/>
              </a:rPr>
              <a:t>circuit fails on just one input</a:t>
            </a:r>
            <a:endParaRPr lang="en-US" sz="20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F25215-25AD-48EA-9D0C-C980D60D8322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2152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Proving Security: Malicious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6610" y="2052637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147410" y="2052637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</a:t>
            </a:r>
            <a:endParaRPr lang="en-US" sz="24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233011" y="2509837"/>
            <a:ext cx="1066799" cy="38319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3400" y="13716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Ideal World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537810" y="2205037"/>
            <a:ext cx="473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Palatino Linotype" pitchFamily="18" charset="0"/>
              </a:rPr>
              <a:t>y</a:t>
            </a:r>
            <a:r>
              <a:rPr lang="en-US" i="1" dirty="0" smtClean="0">
                <a:latin typeface="Palatino Linotype" pitchFamily="18" charset="0"/>
              </a:rPr>
              <a:t> '</a:t>
            </a:r>
            <a:endParaRPr lang="en-US" i="1" dirty="0">
              <a:latin typeface="Palatino Linotyp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3810" y="2281237"/>
            <a:ext cx="49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Palatino Linotype" pitchFamily="18" charset="0"/>
              </a:rPr>
              <a:t>x'</a:t>
            </a:r>
            <a:endParaRPr lang="en-US" i="1" dirty="0">
              <a:latin typeface="Palatino Linotype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09010" y="2738437"/>
            <a:ext cx="978090" cy="12729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52400" y="4191000"/>
            <a:ext cx="1543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Adversary receives:</a:t>
            </a:r>
          </a:p>
          <a:p>
            <a:r>
              <a:rPr lang="en-US" sz="2400" b="1" i="1" dirty="0" smtClean="0">
                <a:latin typeface="Palatino Linotype" pitchFamily="18" charset="0"/>
              </a:rPr>
              <a:t>f </a:t>
            </a:r>
            <a:r>
              <a:rPr lang="en-US" sz="2400" b="1" i="1" dirty="0" smtClean="0">
                <a:latin typeface="Palatino Linotype" pitchFamily="18" charset="0"/>
              </a:rPr>
              <a:t>(x‘, </a:t>
            </a:r>
            <a:r>
              <a:rPr lang="en-US" sz="2400" b="1" i="1" dirty="0" smtClean="0">
                <a:latin typeface="Palatino Linotype" pitchFamily="18" charset="0"/>
              </a:rPr>
              <a:t>y‘</a:t>
            </a:r>
            <a:r>
              <a:rPr lang="en-US" sz="2400" b="1" dirty="0" smtClean="0">
                <a:latin typeface="Palatino Linotype" pitchFamily="18" charset="0"/>
              </a:rPr>
              <a:t>)</a:t>
            </a:r>
            <a:endParaRPr lang="en-US" sz="2400" b="1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709010" y="3744959"/>
            <a:ext cx="1052017" cy="36507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773322" y="2433637"/>
            <a:ext cx="457200" cy="3205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b="1" dirty="0" smtClean="0"/>
              <a:t>Trusted Party in Ideal World</a:t>
            </a:r>
            <a:endParaRPr lang="en-US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676133" y="5862935"/>
            <a:ext cx="7879849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Standard Malicious Model: can’t prove this for Dual Execution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6096000" y="13716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Real World</a:t>
            </a:r>
            <a:endParaRPr lang="en-US" sz="28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5945048" y="2005608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</a:t>
            </a:r>
            <a:endParaRPr lang="en-US" sz="2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8548926" y="2005608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</a:t>
            </a:r>
            <a:endParaRPr lang="en-US" sz="2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8137394" y="2532752"/>
            <a:ext cx="473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Palatino Linotype" pitchFamily="18" charset="0"/>
              </a:rPr>
              <a:t>y</a:t>
            </a:r>
            <a:r>
              <a:rPr lang="en-US" i="1" dirty="0" smtClean="0">
                <a:latin typeface="Palatino Linotype" pitchFamily="18" charset="0"/>
              </a:rPr>
              <a:t> '</a:t>
            </a:r>
            <a:endParaRPr lang="en-US" i="1" dirty="0">
              <a:latin typeface="Palatino Linotyp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152972" y="2573683"/>
            <a:ext cx="49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Palatino Linotype" pitchFamily="18" charset="0"/>
              </a:rPr>
              <a:t>x'</a:t>
            </a:r>
            <a:endParaRPr lang="en-US" i="1" dirty="0">
              <a:latin typeface="Palatino Linotype" pitchFamily="18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6135548" y="2472333"/>
            <a:ext cx="0" cy="64293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Left-Right Arrow 57"/>
          <p:cNvSpPr/>
          <p:nvPr/>
        </p:nvSpPr>
        <p:spPr>
          <a:xfrm>
            <a:off x="3264800" y="1145232"/>
            <a:ext cx="3048000" cy="914400"/>
          </a:xfrm>
          <a:prstGeom prst="left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Show equivalence</a:t>
            </a:r>
            <a:endParaRPr lang="en-US" sz="2400" dirty="0"/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6186726" y="3758208"/>
            <a:ext cx="2438400" cy="1524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>
            <a:off x="6186726" y="4063008"/>
            <a:ext cx="24384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6186726" y="4215408"/>
            <a:ext cx="2438400" cy="1524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>
            <a:off x="6186726" y="4520208"/>
            <a:ext cx="24384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6186726" y="4672608"/>
            <a:ext cx="2438400" cy="1524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>
            <a:off x="6186726" y="4977408"/>
            <a:ext cx="24384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6186726" y="5129808"/>
            <a:ext cx="2438400" cy="1524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>
            <a:off x="6186726" y="5434608"/>
            <a:ext cx="24384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8701326" y="2462808"/>
            <a:ext cx="0" cy="64293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3886200" y="4038600"/>
            <a:ext cx="2011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Corrupted party behaves arbitrarily</a:t>
            </a:r>
            <a:endParaRPr lang="en-US" sz="2400" dirty="0"/>
          </a:p>
        </p:txBody>
      </p:sp>
      <p:sp>
        <p:nvSpPr>
          <p:cNvPr id="52" name="TextBox 51"/>
          <p:cNvSpPr txBox="1"/>
          <p:nvPr/>
        </p:nvSpPr>
        <p:spPr>
          <a:xfrm>
            <a:off x="5839063" y="3272433"/>
            <a:ext cx="3243196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Secure Computation Protocol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3" grpId="0"/>
      <p:bldP spid="24" grpId="0"/>
      <p:bldP spid="29" grpId="0" animBg="1"/>
      <p:bldP spid="39" grpId="0"/>
      <p:bldP spid="40" grpId="0"/>
      <p:bldP spid="42" grpId="0"/>
      <p:bldP spid="43" grpId="0"/>
      <p:bldP spid="77" grpId="0"/>
      <p:bldP spid="5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of Security: One-Bit Leakage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90637" y="2286000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158037" y="2209800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</a:t>
            </a:r>
            <a:endParaRPr lang="en-US" sz="24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948237" y="2676525"/>
            <a:ext cx="2281238" cy="5238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67037" y="13716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Ideal</a:t>
            </a:r>
            <a:r>
              <a:rPr lang="en-US" sz="2400" b="1" dirty="0" smtClean="0"/>
              <a:t> </a:t>
            </a:r>
            <a:r>
              <a:rPr lang="en-US" sz="2400" b="1" dirty="0" smtClean="0"/>
              <a:t>World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822688" y="2395964"/>
            <a:ext cx="473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Palatino Linotype" pitchFamily="18" charset="0"/>
              </a:rPr>
              <a:t>y</a:t>
            </a:r>
            <a:r>
              <a:rPr lang="en-US" i="1" dirty="0" smtClean="0">
                <a:latin typeface="Palatino Linotype" pitchFamily="18" charset="0"/>
              </a:rPr>
              <a:t> '</a:t>
            </a:r>
            <a:endParaRPr lang="en-US" i="1" dirty="0">
              <a:latin typeface="Palatino Linotyp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71283" y="2438400"/>
            <a:ext cx="49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Palatino Linotype" pitchFamily="18" charset="0"/>
              </a:rPr>
              <a:t>x'</a:t>
            </a:r>
            <a:endParaRPr lang="en-US" i="1" dirty="0">
              <a:latin typeface="Palatino Linotype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643062" y="2833688"/>
            <a:ext cx="2500313" cy="3714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319837" y="1371600"/>
            <a:ext cx="1861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Controlled by</a:t>
            </a:r>
          </a:p>
          <a:p>
            <a:r>
              <a:rPr lang="en-US" sz="2400" dirty="0" smtClean="0"/>
              <a:t>malicious </a:t>
            </a:r>
            <a:r>
              <a:rPr lang="en-US" sz="2400" dirty="0" smtClean="0">
                <a:latin typeface="Lucida Calligraphy" pitchFamily="66" charset="0"/>
              </a:rPr>
              <a:t>A</a:t>
            </a:r>
            <a:endParaRPr lang="en-US" sz="2400" dirty="0">
              <a:latin typeface="Lucida Calligraphy" pitchFamily="66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872037" y="3124200"/>
            <a:ext cx="304800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734051" y="3733800"/>
            <a:ext cx="23383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C00000"/>
                </a:solidFill>
                <a:latin typeface="Palatino Linotype" pitchFamily="18" charset="0"/>
              </a:rPr>
              <a:t>g</a:t>
            </a:r>
            <a:r>
              <a:rPr lang="en-US" sz="2400" dirty="0" smtClean="0">
                <a:latin typeface="Palatino Linotype" pitchFamily="18" charset="0"/>
              </a:rPr>
              <a:t> </a:t>
            </a:r>
            <a:r>
              <a:rPr lang="en-US" sz="2400" dirty="0" smtClean="0">
                <a:latin typeface="Palatino Linotype" pitchFamily="18" charset="0"/>
                <a:sym typeface="Symbol"/>
              </a:rPr>
              <a:t> </a:t>
            </a:r>
            <a:r>
              <a:rPr lang="en-US" sz="2400" i="1" dirty="0" smtClean="0">
                <a:latin typeface="Palatino Linotype" pitchFamily="18" charset="0"/>
                <a:sym typeface="Symbol"/>
              </a:rPr>
              <a:t>R</a:t>
            </a:r>
            <a:r>
              <a:rPr lang="en-US" sz="2400" dirty="0" smtClean="0">
                <a:latin typeface="Palatino Linotype" pitchFamily="18" charset="0"/>
                <a:sym typeface="Symbol"/>
              </a:rPr>
              <a:t>  {0, 1}</a:t>
            </a:r>
          </a:p>
          <a:p>
            <a:r>
              <a:rPr lang="en-US" sz="2400" i="1" dirty="0" smtClean="0">
                <a:latin typeface="Palatino Linotype" pitchFamily="18" charset="0"/>
                <a:sym typeface="Symbol"/>
              </a:rPr>
              <a:t>g</a:t>
            </a:r>
            <a:r>
              <a:rPr lang="en-US" sz="2400" dirty="0" smtClean="0">
                <a:latin typeface="Palatino Linotype" pitchFamily="18" charset="0"/>
                <a:sym typeface="Symbol"/>
              </a:rPr>
              <a:t> </a:t>
            </a:r>
            <a:r>
              <a:rPr lang="en-US" sz="2400" dirty="0" smtClean="0">
                <a:sym typeface="Symbol"/>
              </a:rPr>
              <a:t>is an arbitrary </a:t>
            </a:r>
            <a:r>
              <a:rPr lang="en-US" sz="2400" dirty="0" smtClean="0">
                <a:sym typeface="Symbol"/>
              </a:rPr>
              <a:t>B</a:t>
            </a:r>
            <a:r>
              <a:rPr lang="en-US" sz="2400" dirty="0" smtClean="0">
                <a:sym typeface="Symbol"/>
              </a:rPr>
              <a:t>oolean function selected by adversary</a:t>
            </a:r>
          </a:p>
          <a:p>
            <a:endParaRPr lang="en-US" sz="2400" dirty="0">
              <a:latin typeface="Palatino Linotyp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1000" y="4581525"/>
            <a:ext cx="34067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Adversary receives:</a:t>
            </a:r>
          </a:p>
          <a:p>
            <a:r>
              <a:rPr lang="en-US" sz="2800" b="1" i="1" dirty="0" smtClean="0">
                <a:latin typeface="Palatino Linotype" pitchFamily="18" charset="0"/>
              </a:rPr>
              <a:t>f </a:t>
            </a:r>
            <a:r>
              <a:rPr lang="en-US" sz="2800" b="1" i="1" dirty="0" smtClean="0">
                <a:latin typeface="Palatino Linotype" pitchFamily="18" charset="0"/>
              </a:rPr>
              <a:t>(x‘, y</a:t>
            </a:r>
            <a:r>
              <a:rPr lang="en-US" sz="2800" b="1" i="1" dirty="0" smtClean="0">
                <a:latin typeface="Palatino Linotype" pitchFamily="18" charset="0"/>
              </a:rPr>
              <a:t>'</a:t>
            </a:r>
            <a:r>
              <a:rPr lang="en-US" sz="2800" b="1" dirty="0" smtClean="0">
                <a:latin typeface="Palatino Linotype" pitchFamily="18" charset="0"/>
              </a:rPr>
              <a:t>) </a:t>
            </a:r>
            <a:r>
              <a:rPr lang="en-US" sz="2800" dirty="0" smtClean="0">
                <a:latin typeface="Palatino Linotype" pitchFamily="18" charset="0"/>
              </a:rPr>
              <a:t>and </a:t>
            </a:r>
            <a:r>
              <a:rPr lang="en-US" sz="2800" b="1" i="1" dirty="0" smtClean="0">
                <a:solidFill>
                  <a:srgbClr val="C00000"/>
                </a:solidFill>
                <a:latin typeface="Palatino Linotype" pitchFamily="18" charset="0"/>
              </a:rPr>
              <a:t>g(x‘, y‘</a:t>
            </a:r>
            <a:r>
              <a:rPr lang="en-US" sz="2800" b="1" dirty="0" smtClean="0">
                <a:solidFill>
                  <a:srgbClr val="C00000"/>
                </a:solidFill>
                <a:latin typeface="Palatino Linotype" pitchFamily="18" charset="0"/>
              </a:rPr>
              <a:t>)</a:t>
            </a:r>
            <a:endParaRPr lang="en-US" sz="2800" b="1" dirty="0">
              <a:solidFill>
                <a:srgbClr val="C0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1643062" y="3919538"/>
            <a:ext cx="2443163" cy="542925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262437" y="2590800"/>
            <a:ext cx="457200" cy="30866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b="1" dirty="0" smtClean="0"/>
              <a:t>Trusted Party in Ideal World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17076" y="5930593"/>
            <a:ext cx="7454028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Can prove equivalence to this for Dual Execution protocols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Implementation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1371600"/>
            <a:ext cx="886781" cy="52322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Alice</a:t>
            </a:r>
            <a:endParaRPr lang="en-US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86600" y="1371600"/>
            <a:ext cx="758541" cy="523220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Bob</a:t>
            </a:r>
            <a:endParaRPr lang="en-US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752601" y="2128603"/>
            <a:ext cx="5486399" cy="614597"/>
          </a:xfrm>
          <a:prstGeom prst="rightArrow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45000">
                <a:schemeClr val="accent2">
                  <a:lumMod val="75000"/>
                </a:schemeClr>
              </a:gs>
              <a:gs pos="70000">
                <a:schemeClr val="accent2">
                  <a:lumMod val="75000"/>
                </a:schemeClr>
              </a:gs>
              <a:gs pos="100000">
                <a:srgbClr val="FF0000"/>
              </a:gs>
            </a:gsLst>
            <a:lin ang="10800000" scaled="1"/>
          </a:gra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first round execution (semi-honest)</a:t>
            </a:r>
            <a:endParaRPr lang="en-US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10190" y="1981200"/>
            <a:ext cx="152400" cy="426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89670" y="1981200"/>
            <a:ext cx="152400" cy="4267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2235846"/>
            <a:ext cx="1226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</a:rPr>
              <a:t>generator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0" y="2235846"/>
            <a:ext cx="119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</a:rPr>
              <a:t>evaluator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41666" y="2677180"/>
            <a:ext cx="1502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  <a:latin typeface="Book Antiqua" pitchFamily="18" charset="0"/>
              </a:rPr>
              <a:t>z</a:t>
            </a:r>
            <a:r>
              <a:rPr lang="en-US" sz="2800" i="1" dirty="0" smtClean="0">
                <a:latin typeface="Book Antiqua" pitchFamily="18" charset="0"/>
              </a:rPr>
              <a:t>=</a:t>
            </a:r>
            <a:r>
              <a:rPr lang="en-US" sz="2800" b="1" i="1" dirty="0" smtClean="0">
                <a:solidFill>
                  <a:srgbClr val="C00000"/>
                </a:solidFill>
                <a:latin typeface="Book Antiqua" pitchFamily="18" charset="0"/>
              </a:rPr>
              <a:t>f</a:t>
            </a:r>
            <a:r>
              <a:rPr lang="en-US" sz="2800" i="1" dirty="0" smtClean="0">
                <a:latin typeface="Book Antiqua" pitchFamily="18" charset="0"/>
              </a:rPr>
              <a:t>(</a:t>
            </a:r>
            <a:r>
              <a:rPr lang="en-US" sz="2800" b="1" i="1" dirty="0" smtClean="0">
                <a:solidFill>
                  <a:srgbClr val="C00000"/>
                </a:solidFill>
                <a:latin typeface="Book Antiqua" pitchFamily="18" charset="0"/>
              </a:rPr>
              <a:t>x</a:t>
            </a:r>
            <a:r>
              <a:rPr lang="en-US" sz="2800" i="1" dirty="0" smtClean="0">
                <a:latin typeface="Book Antiqua" pitchFamily="18" charset="0"/>
              </a:rPr>
              <a:t>, </a:t>
            </a:r>
            <a:r>
              <a:rPr lang="en-US" sz="2800" b="1" i="1" dirty="0" smtClean="0">
                <a:solidFill>
                  <a:srgbClr val="7030A0"/>
                </a:solidFill>
                <a:latin typeface="Book Antiqua" pitchFamily="18" charset="0"/>
              </a:rPr>
              <a:t>y</a:t>
            </a:r>
            <a:r>
              <a:rPr lang="en-US" sz="2800" i="1" dirty="0" smtClean="0">
                <a:latin typeface="Book Antiqua" pitchFamily="18" charset="0"/>
              </a:rPr>
              <a:t>)</a:t>
            </a:r>
            <a:endParaRPr lang="en-US" sz="2800" i="1" dirty="0">
              <a:latin typeface="Book Antiqu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09800" y="5105400"/>
            <a:ext cx="4671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Pass if</a:t>
            </a:r>
            <a:r>
              <a:rPr lang="en-US" sz="2400" i="1" dirty="0" smtClean="0">
                <a:latin typeface="Cambria" pitchFamily="18" charset="0"/>
              </a:rPr>
              <a:t> </a:t>
            </a:r>
            <a:r>
              <a:rPr lang="en-US" sz="2400" b="1" i="1" dirty="0" smtClean="0">
                <a:solidFill>
                  <a:srgbClr val="0070C0"/>
                </a:solidFill>
                <a:latin typeface="Book Antiqua" pitchFamily="18" charset="0"/>
              </a:rPr>
              <a:t>z</a:t>
            </a:r>
            <a:r>
              <a:rPr lang="en-US" sz="2400" b="1" i="1" dirty="0" smtClean="0">
                <a:latin typeface="Book Antiqua" pitchFamily="18" charset="0"/>
              </a:rPr>
              <a:t> = </a:t>
            </a:r>
            <a:r>
              <a:rPr lang="en-US" sz="2400" b="1" i="1" dirty="0" smtClean="0">
                <a:solidFill>
                  <a:srgbClr val="FF0000"/>
                </a:solidFill>
                <a:latin typeface="Book Antiqua" pitchFamily="18" charset="0"/>
              </a:rPr>
              <a:t>z’ </a:t>
            </a:r>
            <a:r>
              <a:rPr lang="en-US" sz="2400" dirty="0" smtClean="0">
                <a:latin typeface="Calibri" pitchFamily="34" charset="0"/>
              </a:rPr>
              <a:t>and correct wire labels</a:t>
            </a:r>
            <a:endParaRPr lang="en-US" sz="2400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4911" y="4699337"/>
            <a:ext cx="1469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Cambria" pitchFamily="18" charset="0"/>
              </a:rPr>
              <a:t>z’</a:t>
            </a:r>
            <a:r>
              <a:rPr lang="en-US" sz="2000" i="1" dirty="0" smtClean="0">
                <a:latin typeface="Cambria" pitchFamily="18" charset="0"/>
              </a:rPr>
              <a:t>,</a:t>
            </a:r>
            <a:r>
              <a:rPr lang="en-US" sz="2000" dirty="0" smtClean="0">
                <a:latin typeface="Cambria" pitchFamily="18" charset="0"/>
              </a:rPr>
              <a:t> </a:t>
            </a:r>
            <a:r>
              <a:rPr lang="en-US" sz="2000" dirty="0" smtClean="0">
                <a:latin typeface="+mn-lt"/>
              </a:rPr>
              <a:t>learned output</a:t>
            </a:r>
          </a:p>
          <a:p>
            <a:r>
              <a:rPr lang="en-US" sz="2000" dirty="0" smtClean="0">
                <a:latin typeface="+mn-lt"/>
              </a:rPr>
              <a:t>wire labels</a:t>
            </a:r>
            <a:endParaRPr lang="en-US" sz="2000" dirty="0">
              <a:latin typeface="+mn-lt"/>
            </a:endParaRPr>
          </a:p>
        </p:txBody>
      </p:sp>
      <p:grpSp>
        <p:nvGrpSpPr>
          <p:cNvPr id="3" name="Group 19"/>
          <p:cNvGrpSpPr/>
          <p:nvPr/>
        </p:nvGrpSpPr>
        <p:grpSpPr>
          <a:xfrm>
            <a:off x="21666" y="3200400"/>
            <a:ext cx="8893734" cy="1056620"/>
            <a:chOff x="21666" y="3200400"/>
            <a:chExt cx="8893734" cy="1056620"/>
          </a:xfrm>
        </p:grpSpPr>
        <p:sp>
          <p:nvSpPr>
            <p:cNvPr id="15" name="TextBox 14"/>
            <p:cNvSpPr txBox="1"/>
            <p:nvPr/>
          </p:nvSpPr>
          <p:spPr>
            <a:xfrm>
              <a:off x="7689230" y="3305145"/>
              <a:ext cx="12261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Calibri" pitchFamily="34" charset="0"/>
                </a:rPr>
                <a:t>generator</a:t>
              </a:r>
              <a:endParaRPr lang="en-US" sz="2000" b="1" dirty="0">
                <a:latin typeface="Calibri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0356" y="3305145"/>
              <a:ext cx="11974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Calibri" pitchFamily="34" charset="0"/>
                </a:rPr>
                <a:t>evaluator</a:t>
              </a:r>
              <a:endParaRPr lang="en-US" sz="2000" b="1" dirty="0">
                <a:latin typeface="Calibri" pitchFamily="34" charset="0"/>
              </a:endParaRPr>
            </a:p>
          </p:txBody>
        </p:sp>
        <p:sp>
          <p:nvSpPr>
            <p:cNvPr id="29" name="Left Arrow 28"/>
            <p:cNvSpPr/>
            <p:nvPr/>
          </p:nvSpPr>
          <p:spPr>
            <a:xfrm>
              <a:off x="1752600" y="3200400"/>
              <a:ext cx="5486399" cy="609600"/>
            </a:xfrm>
            <a:prstGeom prst="leftArrow">
              <a:avLst/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5000">
                  <a:schemeClr val="tx2">
                    <a:lumMod val="60000"/>
                    <a:lumOff val="40000"/>
                  </a:schemeClr>
                </a:gs>
                <a:gs pos="70000">
                  <a:schemeClr val="tx2">
                    <a:lumMod val="75000"/>
                  </a:schemeClr>
                </a:gs>
                <a:gs pos="100000">
                  <a:srgbClr val="00206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second round execution (semi-honest)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1666" y="3733800"/>
              <a:ext cx="15921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1" dirty="0" smtClean="0">
                  <a:solidFill>
                    <a:srgbClr val="FF0000"/>
                  </a:solidFill>
                  <a:latin typeface="Book Antiqua" pitchFamily="18" charset="0"/>
                </a:rPr>
                <a:t>z'</a:t>
              </a:r>
              <a:r>
                <a:rPr lang="en-US" sz="2800" i="1" dirty="0" smtClean="0">
                  <a:latin typeface="Book Antiqua" pitchFamily="18" charset="0"/>
                </a:rPr>
                <a:t>=</a:t>
              </a:r>
              <a:r>
                <a:rPr lang="en-US" sz="2800" b="1" i="1" dirty="0" smtClean="0">
                  <a:solidFill>
                    <a:schemeClr val="tx2">
                      <a:lumMod val="75000"/>
                    </a:schemeClr>
                  </a:solidFill>
                  <a:latin typeface="Book Antiqua" pitchFamily="18" charset="0"/>
                </a:rPr>
                <a:t>f</a:t>
              </a:r>
              <a:r>
                <a:rPr lang="en-US" sz="2800" i="1" dirty="0" smtClean="0">
                  <a:latin typeface="Book Antiqua" pitchFamily="18" charset="0"/>
                </a:rPr>
                <a:t>(</a:t>
              </a:r>
              <a:r>
                <a:rPr lang="en-US" sz="2800" b="1" i="1" dirty="0" smtClean="0">
                  <a:solidFill>
                    <a:srgbClr val="7030A0"/>
                  </a:solidFill>
                  <a:latin typeface="Book Antiqua" pitchFamily="18" charset="0"/>
                </a:rPr>
                <a:t>x</a:t>
              </a:r>
              <a:r>
                <a:rPr lang="en-US" sz="2800" i="1" dirty="0" smtClean="0">
                  <a:latin typeface="Book Antiqua" pitchFamily="18" charset="0"/>
                </a:rPr>
                <a:t>, </a:t>
              </a:r>
              <a:r>
                <a:rPr lang="en-US" sz="2800" b="1" i="1" dirty="0" smtClean="0">
                  <a:solidFill>
                    <a:schemeClr val="tx2">
                      <a:lumMod val="75000"/>
                    </a:schemeClr>
                  </a:solidFill>
                  <a:latin typeface="Book Antiqua" pitchFamily="18" charset="0"/>
                </a:rPr>
                <a:t>y</a:t>
              </a:r>
              <a:r>
                <a:rPr lang="en-US" sz="2800" i="1" dirty="0" smtClean="0">
                  <a:latin typeface="Book Antiqua" pitchFamily="18" charset="0"/>
                </a:rPr>
                <a:t>)</a:t>
              </a:r>
              <a:endParaRPr lang="en-US" sz="2800" i="1" dirty="0">
                <a:latin typeface="Book Antiqua" pitchFamily="18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638738" y="4558259"/>
            <a:ext cx="1469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0070C0"/>
                </a:solidFill>
                <a:latin typeface="Cambria" pitchFamily="18" charset="0"/>
              </a:rPr>
              <a:t>z</a:t>
            </a:r>
            <a:r>
              <a:rPr lang="en-US" sz="2000" dirty="0" smtClean="0">
                <a:latin typeface="Cambria" pitchFamily="18" charset="0"/>
              </a:rPr>
              <a:t>, </a:t>
            </a:r>
            <a:r>
              <a:rPr lang="en-US" sz="2000" dirty="0" smtClean="0">
                <a:latin typeface="+mn-lt"/>
              </a:rPr>
              <a:t>learned output</a:t>
            </a:r>
          </a:p>
          <a:p>
            <a:r>
              <a:rPr lang="en-US" sz="2000" dirty="0" smtClean="0">
                <a:latin typeface="+mn-lt"/>
              </a:rPr>
              <a:t>wire labels</a:t>
            </a:r>
            <a:endParaRPr lang="en-US" sz="2000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05000" y="2895600"/>
            <a:ext cx="525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Recall: work to generate is </a:t>
            </a:r>
            <a:r>
              <a:rPr lang="en-US" sz="2000" dirty="0" smtClean="0">
                <a:latin typeface="+mn-lt"/>
                <a:sym typeface="Symbol"/>
              </a:rPr>
              <a:t>3x work to evaluate!</a:t>
            </a:r>
            <a:endParaRPr lang="en-US" sz="2000" dirty="0">
              <a:latin typeface="+mn-lt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F25215-25AD-48EA-9D0C-C980D60D8322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26" name="Left-Right Arrow 25"/>
          <p:cNvSpPr/>
          <p:nvPr/>
        </p:nvSpPr>
        <p:spPr>
          <a:xfrm>
            <a:off x="1752600" y="4572000"/>
            <a:ext cx="5562600" cy="533400"/>
          </a:xfrm>
          <a:prstGeom prst="leftRightArrow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fully-secure, authenticated equality test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139848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 L 0.00677 -0.14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-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288978960"/>
              </p:ext>
            </p:extLst>
          </p:nvPr>
        </p:nvGraphicFramePr>
        <p:xfrm>
          <a:off x="228600" y="533400"/>
          <a:ext cx="6400800" cy="5693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F25215-25AD-48EA-9D0C-C980D60D8322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4495800" y="381000"/>
          <a:ext cx="4285548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 rot="16200000">
            <a:off x="6698945" y="1368216"/>
            <a:ext cx="3415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Best reported malicious protocol [PSSW09]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452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Scalability</a:t>
            </a:r>
            <a:endParaRPr lang="en-US" b="1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336340577"/>
              </p:ext>
            </p:extLst>
          </p:nvPr>
        </p:nvGraphicFramePr>
        <p:xfrm>
          <a:off x="762000" y="1828800"/>
          <a:ext cx="75438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F25215-25AD-48EA-9D0C-C980D60D8322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4879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Delayed Revelation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478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Goal:</a:t>
            </a:r>
            <a:r>
              <a:rPr lang="en-US" dirty="0" smtClean="0"/>
              <a:t> do not reveal output to either party, unless the equality test passes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57" y="2807934"/>
            <a:ext cx="3830636" cy="298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59663" y="3128750"/>
            <a:ext cx="381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Solution: </a:t>
            </a:r>
            <a:r>
              <a:rPr lang="en-US" sz="3200" dirty="0" smtClean="0"/>
              <a:t>check equality of output wires using a secure circuit that outputs results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647967" y="5994779"/>
            <a:ext cx="6089552" cy="4001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This circuit is also executed as a Dual Execution protocol!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Progressive Revelation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Goal: </a:t>
            </a:r>
            <a:r>
              <a:rPr lang="en-US" dirty="0" smtClean="0"/>
              <a:t>Provide a (weak) fairness property: malicious party learns at most </a:t>
            </a:r>
            <a:r>
              <a:rPr lang="en-US" i="1" dirty="0" smtClean="0"/>
              <a:t>one more output bit</a:t>
            </a:r>
            <a:r>
              <a:rPr lang="en-US" dirty="0" smtClean="0"/>
              <a:t> than other party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4200"/>
            <a:ext cx="3849806" cy="320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49169" y="3554306"/>
            <a:ext cx="45719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Solution: </a:t>
            </a:r>
            <a:r>
              <a:rPr lang="en-US" sz="3200" dirty="0" smtClean="0"/>
              <a:t>reveal (matching) output bits one at a time, in randomly permuted order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Biggest Open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7200" y="1524000"/>
            <a:ext cx="44196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 smtClean="0"/>
              <a:t>Circuit structure </a:t>
            </a:r>
            <a:r>
              <a:rPr lang="en-US" dirty="0" smtClean="0"/>
              <a:t>can be checked by evaluator (including free XORs)</a:t>
            </a:r>
          </a:p>
          <a:p>
            <a:pPr>
              <a:buNone/>
            </a:pPr>
            <a:endParaRPr lang="en-US" sz="1200" dirty="0" smtClean="0"/>
          </a:p>
          <a:p>
            <a:pPr>
              <a:buNone/>
            </a:pPr>
            <a:r>
              <a:rPr lang="en-US" dirty="0" smtClean="0"/>
              <a:t>Design circuit to limit malicious generator’s ability to partition input space.</a:t>
            </a:r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dirty="0" smtClean="0"/>
              <a:t>Challenge: </a:t>
            </a:r>
            <a:r>
              <a:rPr lang="en-US" b="1" dirty="0" smtClean="0"/>
              <a:t>can lie about inputs also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38200" y="2590800"/>
            <a:ext cx="32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+mn-lt"/>
              </a:rPr>
              <a:t>Can we leak less than </a:t>
            </a:r>
            <a:r>
              <a:rPr lang="en-US" sz="3600" b="1" dirty="0" smtClean="0">
                <a:solidFill>
                  <a:srgbClr val="002060"/>
                </a:solidFill>
                <a:latin typeface="+mn-lt"/>
              </a:rPr>
              <a:t>one</a:t>
            </a:r>
            <a:r>
              <a:rPr lang="en-US" sz="3600" dirty="0" smtClean="0">
                <a:solidFill>
                  <a:srgbClr val="002060"/>
                </a:solidFill>
                <a:latin typeface="+mn-lt"/>
              </a:rPr>
              <a:t> bit on average?</a:t>
            </a:r>
            <a:endParaRPr lang="en-US" sz="3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F01F7A-AC73-4A6C-B4AE-D8A3C6239D66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2" cstate="print"/>
          <a:srcRect l="2688" t="12035" r="4409" b="2661"/>
          <a:stretch>
            <a:fillRect/>
          </a:stretch>
        </p:blipFill>
        <p:spPr bwMode="auto">
          <a:xfrm>
            <a:off x="313655" y="145978"/>
            <a:ext cx="7218771" cy="6983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7" name="Chart 6"/>
          <p:cNvGraphicFramePr/>
          <p:nvPr/>
        </p:nvGraphicFramePr>
        <p:xfrm>
          <a:off x="152400" y="152400"/>
          <a:ext cx="8763000" cy="624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11166" y="457200"/>
            <a:ext cx="3327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Cost to sequence human genome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rot="10800000" flipV="1">
            <a:off x="3412222" y="641866"/>
            <a:ext cx="498944" cy="137362"/>
          </a:xfrm>
          <a:prstGeom prst="straightConnector1">
            <a:avLst/>
          </a:prstGeom>
          <a:ln w="127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636899" y="944745"/>
            <a:ext cx="245272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Moore’s Law prediction</a:t>
            </a:r>
          </a:p>
          <a:p>
            <a:pPr algn="ctr"/>
            <a:r>
              <a:rPr lang="en-US" dirty="0" smtClean="0"/>
              <a:t>(halve every 18 months)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4" idx="2"/>
          </p:cNvCxnSpPr>
          <p:nvPr/>
        </p:nvCxnSpPr>
        <p:spPr>
          <a:xfrm rot="5400000">
            <a:off x="7432269" y="1702608"/>
            <a:ext cx="542524" cy="319461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81000" y="6367046"/>
            <a:ext cx="8342925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dirty="0" smtClean="0"/>
              <a:t>Data from National Human Genome Research Institute: http://www.genome.gov/sequencingcosts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 t="12947" r="7251"/>
          <a:stretch>
            <a:fillRect/>
          </a:stretch>
        </p:blipFill>
        <p:spPr bwMode="auto">
          <a:xfrm>
            <a:off x="457200" y="236358"/>
            <a:ext cx="4169120" cy="520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21589" y="4960203"/>
            <a:ext cx="40733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Yan Huang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UVa</a:t>
            </a:r>
            <a:r>
              <a:rPr lang="en-US" sz="2000" dirty="0" smtClean="0"/>
              <a:t> Computer Science PhD Student)</a:t>
            </a:r>
            <a:endParaRPr lang="en-US" sz="2000" dirty="0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63603"/>
            <a:ext cx="3941084" cy="524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630358" y="5043517"/>
            <a:ext cx="2922239" cy="82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Jonathan Katz</a:t>
            </a:r>
          </a:p>
          <a:p>
            <a:pPr algn="ctr"/>
            <a:r>
              <a:rPr lang="en-US" sz="2000" dirty="0" smtClean="0"/>
              <a:t>(University of Maryland)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622646" y="6147354"/>
            <a:ext cx="6275696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57200" algn="ctr"/>
            <a:r>
              <a:rPr lang="en-US" sz="2800" dirty="0" smtClean="0"/>
              <a:t>Funding: </a:t>
            </a:r>
            <a:r>
              <a:rPr lang="en-US" sz="2800" b="1" dirty="0" smtClean="0"/>
              <a:t>NSF</a:t>
            </a:r>
            <a:r>
              <a:rPr lang="en-US" sz="2800" dirty="0" smtClean="0"/>
              <a:t>, </a:t>
            </a:r>
            <a:r>
              <a:rPr lang="en-US" sz="2800" b="1" dirty="0" smtClean="0"/>
              <a:t>MURI</a:t>
            </a:r>
            <a:r>
              <a:rPr lang="en-US" sz="2800" dirty="0" smtClean="0"/>
              <a:t> (AFOSR</a:t>
            </a:r>
            <a:r>
              <a:rPr lang="en-US" sz="2800" dirty="0" smtClean="0"/>
              <a:t>), </a:t>
            </a:r>
            <a:r>
              <a:rPr lang="en-US" sz="2800" b="1" dirty="0" smtClean="0"/>
              <a:t>Google</a:t>
            </a:r>
            <a:endParaRPr lang="en-US" sz="2800" b="1" dirty="0"/>
          </a:p>
        </p:txBody>
      </p:sp>
      <p:sp>
        <p:nvSpPr>
          <p:cNvPr id="16386" name="AutoShape 2" descr="imap://dee2b@cms.mail.virginia.edu:993/fetch%3EUID%3E/INBOX%3E111895?part=1.2&amp;type=image/png&amp;filename=Petermugsho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8" name="AutoShape 4" descr="imap://dee2b@cms.mail.virginia.edu:993/fetch%3EUID%3E/INBOX%3E111895?part=1.2&amp;type=image/png&amp;filename=Petermugsho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0" name="AutoShape 6" descr="imap://dee2b@cms.mail.virginia.edu:993/fetch%3EUID%3E/INBOX%3E111895?part=1.2&amp;type=image/png&amp;filename=Petermugsho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2" name="AutoShape 8" descr="imap://dee2b@cms.mail.virginia.edu:993/fetch%3EUID%3E/INBOX%3E111895?part=1.2&amp;type=image/png&amp;filename=Petermugsho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8" name="Right Arrow 7"/>
          <p:cNvSpPr/>
          <p:nvPr/>
        </p:nvSpPr>
        <p:spPr>
          <a:xfrm>
            <a:off x="2069101" y="1671403"/>
            <a:ext cx="4948767" cy="614597"/>
          </a:xfrm>
          <a:prstGeom prst="rightArrow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45000">
                <a:schemeClr val="accent2">
                  <a:lumMod val="75000"/>
                </a:schemeClr>
              </a:gs>
              <a:gs pos="70000">
                <a:schemeClr val="accent2">
                  <a:lumMod val="75000"/>
                </a:schemeClr>
              </a:gs>
              <a:gs pos="100000">
                <a:srgbClr val="FF0000"/>
              </a:gs>
            </a:gsLst>
            <a:lin ang="10800000" scaled="1"/>
          </a:gra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first round execution (semi-honest)</a:t>
            </a:r>
            <a:endParaRPr lang="en-US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68139" y="1524000"/>
            <a:ext cx="152400" cy="198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62800" y="1524000"/>
            <a:ext cx="152400" cy="1981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91400" y="1838980"/>
            <a:ext cx="1502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  <a:latin typeface="Book Antiqua" pitchFamily="18" charset="0"/>
              </a:rPr>
              <a:t>z</a:t>
            </a:r>
            <a:r>
              <a:rPr lang="en-US" sz="2800" i="1" dirty="0" smtClean="0">
                <a:latin typeface="Book Antiqua" pitchFamily="18" charset="0"/>
              </a:rPr>
              <a:t>=</a:t>
            </a:r>
            <a:r>
              <a:rPr lang="en-US" sz="2800" b="1" i="1" dirty="0" smtClean="0">
                <a:solidFill>
                  <a:srgbClr val="C00000"/>
                </a:solidFill>
                <a:latin typeface="Book Antiqua" pitchFamily="18" charset="0"/>
              </a:rPr>
              <a:t>f</a:t>
            </a:r>
            <a:r>
              <a:rPr lang="en-US" sz="2800" i="1" dirty="0" smtClean="0">
                <a:latin typeface="Book Antiqua" pitchFamily="18" charset="0"/>
              </a:rPr>
              <a:t>(</a:t>
            </a:r>
            <a:r>
              <a:rPr lang="en-US" sz="2800" b="1" i="1" dirty="0" smtClean="0">
                <a:solidFill>
                  <a:srgbClr val="C00000"/>
                </a:solidFill>
                <a:latin typeface="Book Antiqua" pitchFamily="18" charset="0"/>
              </a:rPr>
              <a:t>x</a:t>
            </a:r>
            <a:r>
              <a:rPr lang="en-US" sz="2800" i="1" dirty="0" smtClean="0">
                <a:latin typeface="Book Antiqua" pitchFamily="18" charset="0"/>
              </a:rPr>
              <a:t>, </a:t>
            </a:r>
            <a:r>
              <a:rPr lang="en-US" sz="2800" b="1" i="1" dirty="0" smtClean="0">
                <a:solidFill>
                  <a:srgbClr val="7030A0"/>
                </a:solidFill>
                <a:latin typeface="Book Antiqua" pitchFamily="18" charset="0"/>
              </a:rPr>
              <a:t>y</a:t>
            </a:r>
            <a:r>
              <a:rPr lang="en-US" sz="2800" i="1" dirty="0" smtClean="0">
                <a:latin typeface="Book Antiqua" pitchFamily="18" charset="0"/>
              </a:rPr>
              <a:t>)</a:t>
            </a:r>
            <a:endParaRPr lang="en-US" sz="2800" i="1" dirty="0">
              <a:latin typeface="Book Antiqua" pitchFamily="18" charset="0"/>
            </a:endParaRPr>
          </a:p>
        </p:txBody>
      </p:sp>
      <p:sp>
        <p:nvSpPr>
          <p:cNvPr id="29" name="Left Arrow 28"/>
          <p:cNvSpPr/>
          <p:nvPr/>
        </p:nvSpPr>
        <p:spPr>
          <a:xfrm>
            <a:off x="2069100" y="2199620"/>
            <a:ext cx="4948767" cy="609600"/>
          </a:xfrm>
          <a:prstGeom prst="leftArrow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5000">
                <a:schemeClr val="tx2">
                  <a:lumMod val="60000"/>
                  <a:lumOff val="40000"/>
                </a:schemeClr>
              </a:gs>
              <a:gs pos="70000">
                <a:schemeClr val="tx2">
                  <a:lumMod val="75000"/>
                </a:schemeClr>
              </a:gs>
              <a:gs pos="100000">
                <a:srgbClr val="00206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second round execution (semi-honest)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28600" y="2209800"/>
            <a:ext cx="1592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Book Antiqua" pitchFamily="18" charset="0"/>
              </a:rPr>
              <a:t>z'</a:t>
            </a:r>
            <a:r>
              <a:rPr lang="en-US" sz="2800" i="1" dirty="0" smtClean="0">
                <a:latin typeface="Book Antiqua" pitchFamily="18" charset="0"/>
              </a:rPr>
              <a:t>=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f</a:t>
            </a:r>
            <a:r>
              <a:rPr lang="en-US" sz="2800" i="1" dirty="0" smtClean="0">
                <a:latin typeface="Book Antiqua" pitchFamily="18" charset="0"/>
              </a:rPr>
              <a:t>(</a:t>
            </a:r>
            <a:r>
              <a:rPr lang="en-US" sz="2800" b="1" i="1" dirty="0" smtClean="0">
                <a:solidFill>
                  <a:srgbClr val="7030A0"/>
                </a:solidFill>
                <a:latin typeface="Book Antiqua" pitchFamily="18" charset="0"/>
              </a:rPr>
              <a:t>x</a:t>
            </a:r>
            <a:r>
              <a:rPr lang="en-US" sz="2800" i="1" dirty="0" smtClean="0">
                <a:latin typeface="Book Antiqua" pitchFamily="18" charset="0"/>
              </a:rPr>
              <a:t>, 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y</a:t>
            </a:r>
            <a:r>
              <a:rPr lang="en-US" sz="2800" i="1" dirty="0" smtClean="0">
                <a:latin typeface="Book Antiqua" pitchFamily="18" charset="0"/>
              </a:rPr>
              <a:t>)</a:t>
            </a:r>
            <a:endParaRPr lang="en-US" sz="2800" i="1" dirty="0">
              <a:latin typeface="Book Antiqua" pitchFamily="18" charset="0"/>
            </a:endParaRPr>
          </a:p>
        </p:txBody>
      </p:sp>
      <p:sp>
        <p:nvSpPr>
          <p:cNvPr id="31" name="Left-Right Arrow 30"/>
          <p:cNvSpPr/>
          <p:nvPr/>
        </p:nvSpPr>
        <p:spPr>
          <a:xfrm>
            <a:off x="2069099" y="2895600"/>
            <a:ext cx="5017501" cy="533400"/>
          </a:xfrm>
          <a:prstGeom prst="leftRightArrow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fully-secure, authenticated equality test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57200" y="3787676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n-lt"/>
              </a:rPr>
              <a:t>Pipelined execution</a:t>
            </a:r>
            <a:r>
              <a:rPr lang="en-US" sz="2400" dirty="0" smtClean="0">
                <a:latin typeface="+mn-lt"/>
              </a:rPr>
              <a:t> and </a:t>
            </a:r>
            <a:r>
              <a:rPr lang="en-US" sz="2400" b="1" dirty="0" smtClean="0">
                <a:latin typeface="+mn-lt"/>
              </a:rPr>
              <a:t>circuit-level optimizations </a:t>
            </a:r>
            <a:r>
              <a:rPr lang="en-US" sz="2400" dirty="0" smtClean="0">
                <a:latin typeface="+mn-lt"/>
              </a:rPr>
              <a:t>can make semi-honest garbled circuit protocols </a:t>
            </a:r>
            <a:r>
              <a:rPr lang="en-US" sz="2400" b="1" dirty="0" smtClean="0">
                <a:latin typeface="+mn-lt"/>
              </a:rPr>
              <a:t>efficient</a:t>
            </a:r>
            <a:r>
              <a:rPr lang="en-US" sz="2400" dirty="0" smtClean="0">
                <a:latin typeface="+mn-lt"/>
              </a:rPr>
              <a:t> and </a:t>
            </a:r>
            <a:r>
              <a:rPr lang="en-US" sz="2400" b="1" dirty="0" smtClean="0">
                <a:latin typeface="+mn-lt"/>
              </a:rPr>
              <a:t>scalable</a:t>
            </a:r>
          </a:p>
          <a:p>
            <a:endParaRPr lang="en-US" sz="2400" dirty="0" smtClean="0">
              <a:latin typeface="+mn-lt"/>
            </a:endParaRPr>
          </a:p>
          <a:p>
            <a:r>
              <a:rPr lang="en-US" sz="2400" i="1" dirty="0" smtClean="0">
                <a:latin typeface="+mn-lt"/>
              </a:rPr>
              <a:t>Dual execution</a:t>
            </a:r>
            <a:r>
              <a:rPr lang="en-US" sz="2400" dirty="0" smtClean="0">
                <a:latin typeface="+mn-lt"/>
              </a:rPr>
              <a:t> provides </a:t>
            </a:r>
            <a:r>
              <a:rPr lang="en-US" sz="2400" b="1" dirty="0" smtClean="0">
                <a:latin typeface="+mn-lt"/>
              </a:rPr>
              <a:t>full correctness</a:t>
            </a:r>
            <a:r>
              <a:rPr lang="en-US" sz="2400" dirty="0" smtClean="0">
                <a:latin typeface="+mn-lt"/>
              </a:rPr>
              <a:t> and </a:t>
            </a:r>
            <a:r>
              <a:rPr lang="en-US" sz="2400" b="1" dirty="0" smtClean="0">
                <a:latin typeface="+mn-lt"/>
              </a:rPr>
              <a:t>maximum one-bit average leakage</a:t>
            </a:r>
            <a:r>
              <a:rPr lang="en-US" sz="2400" dirty="0" smtClean="0">
                <a:latin typeface="+mn-lt"/>
              </a:rPr>
              <a:t> against fully malicious </a:t>
            </a:r>
            <a:r>
              <a:rPr lang="en-US" sz="2400" dirty="0" smtClean="0">
                <a:latin typeface="+mn-lt"/>
              </a:rPr>
              <a:t>adversaries, </a:t>
            </a:r>
            <a:r>
              <a:rPr lang="en-US" sz="2400" b="1" dirty="0" smtClean="0">
                <a:latin typeface="+mn-lt"/>
              </a:rPr>
              <a:t>almost </a:t>
            </a:r>
            <a:r>
              <a:rPr lang="en-US" sz="2400" b="1" dirty="0" smtClean="0">
                <a:latin typeface="+mn-lt"/>
              </a:rPr>
              <a:t>free with dual-core</a:t>
            </a:r>
            <a:r>
              <a:rPr lang="en-US" sz="2400" dirty="0" smtClean="0">
                <a:latin typeface="+mn-lt"/>
              </a:rPr>
              <a:t>, </a:t>
            </a:r>
            <a:r>
              <a:rPr lang="en-US" sz="2400" dirty="0" smtClean="0">
                <a:latin typeface="+mn-lt"/>
                <a:sym typeface="Symbol"/>
              </a:rPr>
              <a:t></a:t>
            </a:r>
            <a:r>
              <a:rPr lang="en-US" sz="2400" dirty="0" smtClean="0">
                <a:latin typeface="+mn-lt"/>
              </a:rPr>
              <a:t>40-50% </a:t>
            </a:r>
            <a:r>
              <a:rPr lang="en-US" sz="2400" dirty="0" smtClean="0">
                <a:latin typeface="+mn-lt"/>
              </a:rPr>
              <a:t>overhead </a:t>
            </a:r>
            <a:r>
              <a:rPr lang="en-US" sz="2400" dirty="0" smtClean="0">
                <a:latin typeface="+mn-lt"/>
              </a:rPr>
              <a:t>with one core.</a:t>
            </a:r>
            <a:endParaRPr lang="en-US" sz="2400" dirty="0">
              <a:latin typeface="+mn-lt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F25215-25AD-48EA-9D0C-C980D60D8322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034662" y="152400"/>
            <a:ext cx="30331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+mn-lt"/>
              </a:rPr>
              <a:t>www.MightBeEvil.org</a:t>
            </a:r>
          </a:p>
          <a:p>
            <a:r>
              <a:rPr lang="en-US" sz="2400" dirty="0" smtClean="0">
                <a:latin typeface="+mn-lt"/>
              </a:rPr>
              <a:t>evans@cs.virginia.edu</a:t>
            </a:r>
            <a:endParaRPr lang="en-US" sz="2400" dirty="0"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94413" y="3230686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  <a:latin typeface="Book Antiqua" pitchFamily="18" charset="0"/>
              </a:rPr>
              <a:t>z  </a:t>
            </a:r>
            <a:r>
              <a:rPr lang="en-US" sz="2400" b="1" i="1" dirty="0" smtClean="0">
                <a:latin typeface="Book Antiqua" pitchFamily="18" charset="0"/>
              </a:rPr>
              <a:t>=</a:t>
            </a:r>
            <a:r>
              <a:rPr lang="en-US" sz="2400" b="1" i="1" dirty="0" smtClean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latin typeface="Book Antiqua" pitchFamily="18" charset="0"/>
              </a:rPr>
              <a:t>z’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848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83898" y="1276709"/>
            <a:ext cx="65951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mightbeevil.com</a:t>
            </a:r>
            <a:endParaRPr lang="en-US" sz="7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/>
        </p:nvGraphicFramePr>
        <p:xfrm>
          <a:off x="152398" y="153727"/>
          <a:ext cx="8756212" cy="6256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11166" y="457200"/>
            <a:ext cx="3327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Cost to sequence human genome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rot="10800000" flipV="1">
            <a:off x="3412222" y="641866"/>
            <a:ext cx="498944" cy="137362"/>
          </a:xfrm>
          <a:prstGeom prst="straightConnector1">
            <a:avLst/>
          </a:prstGeom>
          <a:ln w="127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636899" y="944745"/>
            <a:ext cx="245272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Moore’s Law prediction</a:t>
            </a:r>
          </a:p>
          <a:p>
            <a:pPr algn="ctr"/>
            <a:r>
              <a:rPr lang="en-US" dirty="0" smtClean="0"/>
              <a:t>(halve every 18 months)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4" idx="2"/>
          </p:cNvCxnSpPr>
          <p:nvPr/>
        </p:nvCxnSpPr>
        <p:spPr>
          <a:xfrm rot="5400000">
            <a:off x="7432269" y="1702608"/>
            <a:ext cx="542524" cy="319461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81000" y="6367046"/>
            <a:ext cx="8342925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dirty="0" smtClean="0"/>
              <a:t>Data from National Human Genome Research Institute: http://www.genome.gov/sequencingcosts</a:t>
            </a:r>
            <a:endParaRPr lang="en-US" sz="16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18548" t="742" r="17217"/>
          <a:stretch>
            <a:fillRect/>
          </a:stretch>
        </p:blipFill>
        <p:spPr bwMode="auto">
          <a:xfrm>
            <a:off x="1814466" y="1575303"/>
            <a:ext cx="3952592" cy="343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934425" y="4964668"/>
            <a:ext cx="37882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Ion torrent Personal Genome Machine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949" y="817077"/>
            <a:ext cx="2937263" cy="425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18927" y="188991"/>
            <a:ext cx="1864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Dystopia</a:t>
            </a:r>
            <a:endParaRPr lang="en-US" sz="3600" b="1" dirty="0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4972" y="38100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864383" y="5649551"/>
            <a:ext cx="2291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Personalized Medicine</a:t>
            </a:r>
            <a:endParaRPr lang="en-US" dirty="0"/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2004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3124200"/>
            <a:ext cx="3130235" cy="104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04119" y="154995"/>
            <a:ext cx="2117662" cy="2781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0231 C -0.01145 -0.01179 -0.05121 -0.02128 -0.06493 -0.02128 C -0.15312 -0.02128 -0.24357 0.12885 -0.24357 0.27898 C -0.24357 0.2031 -0.28888 0.12885 -0.33159 0.12885 C -0.37691 0.12885 -0.41961 0.20449 -0.41961 0.27898 C -0.41961 0.2415 -0.44236 0.2031 -0.46493 0.2031 C -0.4875 0.2031 -0.51024 0.24058 -0.51024 0.27898 C -0.51024 0.25978 -0.52152 0.2415 -0.53281 0.2415 C -0.54409 0.2415 -0.55538 0.2607 -0.55538 0.27898 C -0.55538 0.26926 -0.56128 0.25978 -0.56666 0.25978 C -0.56961 0.25978 -0.57812 0.26926 -0.57812 0.27898 C -0.57812 0.27412 -0.58107 0.26926 -0.58402 0.26926 C -0.58402 0.2681 -0.58993 0.27412 -0.58993 0.27898 C -0.58993 0.27666 -0.58993 0.27412 -0.59288 0.27412 C -0.59288 0.27527 -0.59583 0.27643 -0.59583 0.27898 C -0.59583 0.27759 -0.59583 0.27666 -0.59583 0.27527 C -0.59878 0.27527 -0.59878 0.27666 -0.59878 0.27759 C -0.60173 0.27759 -0.60173 0.27643 -0.60173 0.27527 C -0.60451 0.27527 -0.60451 0.27666 -0.60451 0.27759 " pathEditMode="relative" rAng="0" ptsTypes="fffffffffffffffffff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" y="1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Secure Two-Party Computation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23534" t="41081" r="35432" b="3756"/>
          <a:stretch>
            <a:fillRect/>
          </a:stretch>
        </p:blipFill>
        <p:spPr bwMode="auto">
          <a:xfrm>
            <a:off x="3329796" y="1328469"/>
            <a:ext cx="2470873" cy="293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553200" y="3048000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Alice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905000" y="3124200"/>
            <a:ext cx="771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Bob</a:t>
            </a:r>
            <a:endParaRPr lang="en-US" sz="2800" b="1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0586" y="3665059"/>
            <a:ext cx="1867080" cy="129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1250" y="3581400"/>
            <a:ext cx="14287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14709" y="2297502"/>
            <a:ext cx="2773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Bob’s Genome: ACTG…</a:t>
            </a:r>
          </a:p>
          <a:p>
            <a:r>
              <a:rPr lang="en-US" dirty="0" smtClean="0"/>
              <a:t>Markers (~1000): [0,1, …, 0]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193225" y="2317943"/>
            <a:ext cx="2826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Alice’s Genome: ACTG…</a:t>
            </a:r>
          </a:p>
          <a:p>
            <a:r>
              <a:rPr lang="en-US" dirty="0" smtClean="0"/>
              <a:t>Markers (~1000): [0, 0, …, 1]</a:t>
            </a:r>
            <a:endParaRPr lang="en-US" dirty="0"/>
          </a:p>
        </p:txBody>
      </p: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3301399" y="4650633"/>
            <a:ext cx="3095102" cy="609600"/>
          </a:xfrm>
          <a:prstGeom prst="rect">
            <a:avLst/>
          </a:prstGeom>
          <a:noFill/>
          <a:ln/>
          <a:effectLst/>
        </p:spPr>
      </p:pic>
      <p:sp>
        <p:nvSpPr>
          <p:cNvPr id="20" name="TextBox 19"/>
          <p:cNvSpPr txBox="1"/>
          <p:nvPr/>
        </p:nvSpPr>
        <p:spPr>
          <a:xfrm>
            <a:off x="395654" y="5418992"/>
            <a:ext cx="829114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Can Alice and Bob compute a function of their private data, without exposing anything about their data besides the result?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Secure Function Evaluation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4768" y="1462026"/>
            <a:ext cx="3168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Alice (circuit generator)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15817" y="1519535"/>
            <a:ext cx="3018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Bob (circuit evaluator)</a:t>
            </a:r>
            <a:endParaRPr lang="en-US" sz="2400" b="1" dirty="0"/>
          </a:p>
        </p:txBody>
      </p:sp>
      <p:pic>
        <p:nvPicPr>
          <p:cNvPr id="16" name="Picture 1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792020" y="2362200"/>
            <a:ext cx="1962374" cy="300518"/>
          </a:xfrm>
          <a:prstGeom prst="rect">
            <a:avLst/>
          </a:prstGeom>
          <a:noFill/>
          <a:ln/>
          <a:effectLst/>
        </p:spPr>
      </p:pic>
      <p:pic>
        <p:nvPicPr>
          <p:cNvPr id="18" name="Picture 17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6126020" y="2362200"/>
            <a:ext cx="1962377" cy="322677"/>
          </a:xfrm>
          <a:prstGeom prst="rect">
            <a:avLst/>
          </a:prstGeom>
          <a:noFill/>
          <a:ln/>
          <a:effectLst/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2971796" y="4495800"/>
            <a:ext cx="3077315" cy="1143002"/>
          </a:xfrm>
          <a:prstGeom prst="rect">
            <a:avLst/>
          </a:prstGeom>
          <a:noFill/>
          <a:ln/>
          <a:effectLst/>
        </p:spPr>
      </p:pic>
      <p:sp>
        <p:nvSpPr>
          <p:cNvPr id="12" name="Rectangle 11"/>
          <p:cNvSpPr/>
          <p:nvPr/>
        </p:nvSpPr>
        <p:spPr>
          <a:xfrm>
            <a:off x="2143665" y="2861094"/>
            <a:ext cx="4419600" cy="13716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Garbled Circuit Protocol</a:t>
            </a:r>
            <a:endParaRPr lang="en-US" sz="3200" dirty="0"/>
          </a:p>
        </p:txBody>
      </p:sp>
      <p:pic>
        <p:nvPicPr>
          <p:cNvPr id="14" name="Picture 13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3665658" y="1991263"/>
            <a:ext cx="1632629" cy="734683"/>
          </a:xfrm>
          <a:prstGeom prst="rect">
            <a:avLst/>
          </a:prstGeom>
          <a:noFill/>
          <a:ln/>
          <a:effectLst/>
        </p:spPr>
      </p:pic>
      <p:sp>
        <p:nvSpPr>
          <p:cNvPr id="19" name="TextBox 18"/>
          <p:cNvSpPr txBox="1"/>
          <p:nvPr/>
        </p:nvSpPr>
        <p:spPr>
          <a:xfrm>
            <a:off x="6100313" y="6166449"/>
            <a:ext cx="2678490" cy="4001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Andrew Yao, 1982/1986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3.5in}&#10;\setlength{\parindent}{0pt}&#10;\begin{document}&#10;\raggedright&#10;$$x = f(g_A, g_B)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374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1.5in}&#10;\setlength{\parindent}{0pt}&#10;\begin{document}&#10;\raggedright&#10;Learns $b_i$ (only)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2"/>
  <p:tag name="PICTUREFILESIZE" val="377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1.5in}&#10;\setlength{\parindent}{0pt}&#10;\begin{document}&#10;\raggedright&#10;Learns nothing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2"/>
  <p:tag name="PICTUREFILESIZE" val="313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mathptmx}&#10;\begin{document}&#10;Sort $2n$ bitonic inputs with $n \log (2n)$ {\sf CompareSwap} circuits.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40"/>
  <p:tag name="PICTUREFILESIZE" val="1100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mathptmx}&#10;\begin{document}&#10;$n \log n - n + 1$ gates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333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mathptmx}&#10;\begin{document}&#10;$n \log (2n) \times 2\sigma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0"/>
  <p:tag name="PICTUREFILESIZE" val="32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mathptmx}&#10;\begin{document}&#10;$(3\sigma - 1)(n - 1) + (2\sigma - 1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8"/>
  <p:tag name="PICTUREFILESIZE" val="391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usepackage{mathptmx}&#10;\begin{document}&#10;$n \log n - n + 1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56"/>
  <p:tag name="PICTUREFILESIZE" val="20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1.5in}&#10;\setlength{\parindent}{0pt}&#10;\begin{document}&#10;\raggedright&#10;Picks $a \in \{ 0, 1 \}^s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5"/>
  <p:tag name="PICTUREFILESIZE" val="39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1.5in}&#10;\setlength{\parindent}{0pt}&#10;\begin{document}&#10;\raggedright&#10;Picks $b \in \{ 0, 1 \}^t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5"/>
  <p:tag name="PICTUREFILESIZE" val="386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1.5in}&#10;\setlength{\parindent}{0pt}&#10;\begin{document}&#10;\raggedright&#10;Outputs $x = f(a, b)$ without revealing $a$ to Bob or $b$ to Alice.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5"/>
  <p:tag name="PICTUREFILESIZE" val="127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1.5in}&#10;\setlength{\parindent}{0pt}&#10;\begin{document}&#10;\raggedright&#10;Agree on $f(a, b) \rightarrow x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0"/>
  <p:tag name="PICTUREFILESIZE" val="519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3.5in}&#10;\setlength{\parindent}{0pt}&#10;\begin{document}&#10;\raggedright&#10;Creates random keys: $a_0$, $a_1$, $b_0$, $b_1$, $x_0$, $x_1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13"/>
  <p:tag name="PICTUREFILESIZE" val="100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3.5in}&#10;\setlength{\parindent}{0pt}&#10;\begin{document}&#10;\raggedright&#10;$a_0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73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1.5in}&#10;\setlength{\parindent}{0pt}&#10;\begin{document}&#10;\raggedright&#10;Picks $i \in \{ 0, 1 \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35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usepackage{amssymb, amsmath, amsfonts}&#10;\usepackage{mathpazo} % palatino math fonts&#10;\usepackage{utopia}&#10;\setlength{\textwidth}{1.5in}&#10;\setlength{\parindent}{0pt}&#10;\begin{document}&#10;\raggedright&#10;Knows $b_0, b_1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4"/>
  <p:tag name="PICTUREFILESIZE" val="335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16769</TotalTime>
  <Words>1970</Words>
  <Application>Microsoft Office PowerPoint</Application>
  <PresentationFormat>On-screen Show (4:3)</PresentationFormat>
  <Paragraphs>568</Paragraphs>
  <Slides>52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Slide 1</vt:lpstr>
      <vt:lpstr>“Genetic Dating”</vt:lpstr>
      <vt:lpstr>Slide 3</vt:lpstr>
      <vt:lpstr>Genome Sequencing</vt:lpstr>
      <vt:lpstr>Slide 5</vt:lpstr>
      <vt:lpstr>Slide 6</vt:lpstr>
      <vt:lpstr>Slide 7</vt:lpstr>
      <vt:lpstr>Secure Two-Party Computation</vt:lpstr>
      <vt:lpstr>Secure Function Evaluation</vt:lpstr>
      <vt:lpstr>Yao’s Garbled Circuits</vt:lpstr>
      <vt:lpstr>Computing with Meaningless Values?</vt:lpstr>
      <vt:lpstr>Computing with Garbled Tables</vt:lpstr>
      <vt:lpstr>Garbled Circuit Protocol</vt:lpstr>
      <vt:lpstr>Primitive: Oblivious Transfer</vt:lpstr>
      <vt:lpstr>Chaining Garbled Circuits</vt:lpstr>
      <vt:lpstr>Building Computing Systems</vt:lpstr>
      <vt:lpstr>Fairplay</vt:lpstr>
      <vt:lpstr>Faster Garbled Circuits</vt:lpstr>
      <vt:lpstr>Results: Performance</vt:lpstr>
      <vt:lpstr>Results: Scalability</vt:lpstr>
      <vt:lpstr>Applications</vt:lpstr>
      <vt:lpstr>Heterozygous Recessive Risk</vt:lpstr>
      <vt:lpstr>Bit Vector Intersection</vt:lpstr>
      <vt:lpstr>Scaling</vt:lpstr>
      <vt:lpstr>Sort-Compare-Shuffle</vt:lpstr>
      <vt:lpstr>Sort-Compare-Shuffle</vt:lpstr>
      <vt:lpstr>Bitonic Sorting</vt:lpstr>
      <vt:lpstr>Slide 28</vt:lpstr>
      <vt:lpstr>Slide 29</vt:lpstr>
      <vt:lpstr>Slide 30</vt:lpstr>
      <vt:lpstr>Slide 31</vt:lpstr>
      <vt:lpstr>Waksman Network</vt:lpstr>
      <vt:lpstr>Slide 33</vt:lpstr>
      <vt:lpstr>Private Set Intersection Results</vt:lpstr>
      <vt:lpstr>Slide 35</vt:lpstr>
      <vt:lpstr>Threat Models</vt:lpstr>
      <vt:lpstr>Semi-Honest is Half-Way There</vt:lpstr>
      <vt:lpstr>Slide 38</vt:lpstr>
      <vt:lpstr>Dual Execution Protocol</vt:lpstr>
      <vt:lpstr>Security Properties</vt:lpstr>
      <vt:lpstr>Proving Security: Malicious</vt:lpstr>
      <vt:lpstr>Proof of Security: One-Bit Leakage</vt:lpstr>
      <vt:lpstr>Implementation</vt:lpstr>
      <vt:lpstr>Slide 44</vt:lpstr>
      <vt:lpstr>Scalability</vt:lpstr>
      <vt:lpstr>Delayed Revelation</vt:lpstr>
      <vt:lpstr>Progressive Revelation</vt:lpstr>
      <vt:lpstr>Biggest Open Question</vt:lpstr>
      <vt:lpstr>Slide 49</vt:lpstr>
      <vt:lpstr>Slide 50</vt:lpstr>
      <vt:lpstr>Summary</vt:lpstr>
      <vt:lpstr>Slide 52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evans</dc:creator>
  <cp:lastModifiedBy>David Evans</cp:lastModifiedBy>
  <cp:revision>925</cp:revision>
  <dcterms:created xsi:type="dcterms:W3CDTF">2009-09-06T16:07:04Z</dcterms:created>
  <dcterms:modified xsi:type="dcterms:W3CDTF">2011-12-18T06:59:37Z</dcterms:modified>
</cp:coreProperties>
</file>