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395" r:id="rId2"/>
    <p:sldId id="527" r:id="rId3"/>
    <p:sldId id="380" r:id="rId4"/>
    <p:sldId id="335" r:id="rId5"/>
    <p:sldId id="338" r:id="rId6"/>
    <p:sldId id="468" r:id="rId7"/>
    <p:sldId id="469" r:id="rId8"/>
    <p:sldId id="370" r:id="rId9"/>
    <p:sldId id="493" r:id="rId10"/>
    <p:sldId id="494" r:id="rId11"/>
    <p:sldId id="499" r:id="rId12"/>
    <p:sldId id="502" r:id="rId13"/>
    <p:sldId id="503" r:id="rId14"/>
    <p:sldId id="511" r:id="rId15"/>
    <p:sldId id="504" r:id="rId16"/>
    <p:sldId id="485" r:id="rId17"/>
    <p:sldId id="45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00"/>
    <a:srgbClr val="FFFFFF"/>
    <a:srgbClr val="C0C0C0"/>
    <a:srgbClr val="F8F8F8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303" autoAdjust="0"/>
  </p:normalViewPr>
  <p:slideViewPr>
    <p:cSldViewPr>
      <p:cViewPr varScale="1">
        <p:scale>
          <a:sx n="105" d="100"/>
          <a:sy n="105" d="100"/>
        </p:scale>
        <p:origin x="-17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vans\Documents\My%20Dropbox\psi\figures\results-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Sheet1!$A$4</c:f>
              <c:strCache>
                <c:ptCount val="1"/>
                <c:pt idx="0">
                  <c:v>SCS-WN</c:v>
                </c:pt>
              </c:strCache>
            </c:strRef>
          </c:tx>
          <c:marker>
            <c:symbol val="none"/>
          </c:marker>
          <c:cat>
            <c:numRef>
              <c:f>Sheet1!$B$1:$H$1</c:f>
              <c:numCache>
                <c:formatCode>General</c:formatCode>
                <c:ptCount val="7"/>
                <c:pt idx="0">
                  <c:v>128</c:v>
                </c:pt>
                <c:pt idx="1">
                  <c:v>256</c:v>
                </c:pt>
                <c:pt idx="2">
                  <c:v>512</c:v>
                </c:pt>
                <c:pt idx="3">
                  <c:v>1024</c:v>
                </c:pt>
                <c:pt idx="4">
                  <c:v>2048</c:v>
                </c:pt>
                <c:pt idx="5">
                  <c:v>4096</c:v>
                </c:pt>
                <c:pt idx="6">
                  <c:v>8192</c:v>
                </c:pt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0">
                  <c:v>1.0229999999999981</c:v>
                </c:pt>
                <c:pt idx="1">
                  <c:v>2.1819999999999999</c:v>
                </c:pt>
                <c:pt idx="2">
                  <c:v>4.8959999999999955</c:v>
                </c:pt>
                <c:pt idx="3">
                  <c:v>10.518000000000001</c:v>
                </c:pt>
                <c:pt idx="4">
                  <c:v>24.263000000000002</c:v>
                </c:pt>
                <c:pt idx="5">
                  <c:v>55.362000000000002</c:v>
                </c:pt>
                <c:pt idx="6">
                  <c:v>129.94800000000001</c:v>
                </c:pt>
              </c:numCache>
            </c:numRef>
          </c:val>
        </c:ser>
        <c:marker val="1"/>
        <c:axId val="98575104"/>
        <c:axId val="98576640"/>
      </c:lineChart>
      <c:catAx>
        <c:axId val="985751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8576640"/>
        <c:crosses val="autoZero"/>
        <c:auto val="1"/>
        <c:lblAlgn val="ctr"/>
        <c:lblOffset val="100"/>
      </c:catAx>
      <c:valAx>
        <c:axId val="985766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8575104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22D232B-165A-404A-9EF0-235EFA547B59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A36FFE09-A869-42D8-8E8E-9C72F79F1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FFE09-A869-42D8-8E8E-9C72F79F1A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FFE09-A869-42D8-8E8E-9C72F79F1A1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FFE09-A869-42D8-8E8E-9C72F79F1A1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6887-1B6B-4646-97A0-744934E34B5B}" type="datetime1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5849-BCD5-4795-B6A0-D3D37A685452}" type="datetime1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B550-51EE-4E2E-932B-1C626E30B524}" type="datetime1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5039-9677-40B7-915D-D9AA432C9911}" type="datetime1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AD52-ABBC-4B0B-9A9A-8684371503C6}" type="datetime1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FA8E-6A9F-4129-BAFF-BB7CC6190299}" type="datetime1">
              <a:rPr lang="en-US" smtClean="0"/>
              <a:pPr/>
              <a:t>5/27/2011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2013-DA7B-4357-B360-B08777A7AC42}" type="datetime1">
              <a:rPr lang="en-US" smtClean="0"/>
              <a:pPr/>
              <a:t>5/27/2011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3A24-3254-4343-AC2C-E4D5B9D21797}" type="datetime1">
              <a:rPr lang="en-US" smtClean="0"/>
              <a:pPr/>
              <a:t>5/27/2011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3F3D-2B2E-4F76-8B28-8CB84CB76361}" type="datetime1">
              <a:rPr lang="en-US" smtClean="0"/>
              <a:pPr/>
              <a:t>5/27/2011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06ED-16FD-4048-A762-63773CD04E55}" type="datetime1">
              <a:rPr lang="en-US" smtClean="0"/>
              <a:pPr/>
              <a:t>5/27/2011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83EA-21A6-49FD-921C-A4C8F6904373}" type="datetime1">
              <a:rPr lang="en-US" smtClean="0"/>
              <a:pPr/>
              <a:t>5/27/2011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968A9-D716-4FAB-9EA7-1D9EC1F3335C}" type="datetime1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A8C58-D9C0-40F5-BC6B-C481532BD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8.xml"/><Relationship Id="rId7" Type="http://schemas.openxmlformats.org/officeDocument/2006/relationships/image" Target="../media/image1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19" r="64" b="20423"/>
          <a:stretch>
            <a:fillRect/>
          </a:stretch>
        </p:blipFill>
        <p:spPr bwMode="auto">
          <a:xfrm>
            <a:off x="7951" y="-457199"/>
            <a:ext cx="9144000" cy="73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03698" y="433072"/>
            <a:ext cx="71545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/>
              <a:t>Practical</a:t>
            </a:r>
          </a:p>
          <a:p>
            <a:pPr algn="r"/>
            <a:r>
              <a:rPr lang="en-US" sz="6000" b="1" dirty="0" smtClean="0"/>
              <a:t>Cryptographic</a:t>
            </a:r>
          </a:p>
          <a:p>
            <a:pPr algn="r"/>
            <a:r>
              <a:rPr lang="en-US" sz="6000" b="1" dirty="0" smtClean="0"/>
              <a:t>Secure </a:t>
            </a:r>
          </a:p>
          <a:p>
            <a:pPr algn="r"/>
            <a:r>
              <a:rPr lang="en-US" sz="6000" b="1" dirty="0" smtClean="0"/>
              <a:t>Computation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8626" y="4729682"/>
            <a:ext cx="4327556" cy="1692771"/>
          </a:xfrm>
          <a:prstGeom prst="rect">
            <a:avLst/>
          </a:prstGeom>
          <a:solidFill>
            <a:schemeClr val="bg1">
              <a:lumMod val="85000"/>
              <a:alpha val="78824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David Evans</a:t>
            </a:r>
          </a:p>
          <a:p>
            <a:r>
              <a:rPr lang="en-US" sz="2800" dirty="0" smtClean="0"/>
              <a:t>University of Virginia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http://www.cs.virginia.edu/evans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http://www.MightBeEvil.com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4419600"/>
            <a:ext cx="2305616" cy="1815882"/>
          </a:xfrm>
          <a:prstGeom prst="rect">
            <a:avLst/>
          </a:prstGeom>
          <a:solidFill>
            <a:schemeClr val="bg1">
              <a:lumMod val="85000"/>
              <a:alpha val="78824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DHOSA MURI </a:t>
            </a:r>
          </a:p>
          <a:p>
            <a:r>
              <a:rPr lang="en-US" sz="2800" dirty="0" smtClean="0"/>
              <a:t>PIs Meeting</a:t>
            </a:r>
          </a:p>
          <a:p>
            <a:r>
              <a:rPr lang="en-US" sz="2800" dirty="0" smtClean="0"/>
              <a:t>Berkeley, CA</a:t>
            </a:r>
          </a:p>
          <a:p>
            <a:r>
              <a:rPr lang="en-US" sz="2800" dirty="0" smtClean="0"/>
              <a:t>28 April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3124200"/>
          <a:ext cx="1699454" cy="11887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99454"/>
              </a:tblGrid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1800" i="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18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00200" y="3276600"/>
          <a:ext cx="1699454" cy="11887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99454"/>
              </a:tblGrid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1800" i="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x2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3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x2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x2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x3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x3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52600" y="3429000"/>
          <a:ext cx="1699454" cy="11887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99454"/>
              </a:tblGrid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x2</a:t>
                      </a:r>
                      <a:r>
                        <a:rPr lang="en-US" sz="1800" i="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x3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4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3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4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3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4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05000" y="3581400"/>
          <a:ext cx="1699454" cy="11887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99454"/>
              </a:tblGrid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4</a:t>
                      </a:r>
                      <a:r>
                        <a:rPr lang="en-US" sz="1800" i="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1800" i="0" baseline="-25000" dirty="0" smtClean="0">
                          <a:latin typeface="Palatino Linotype" pitchFamily="18" charset="0"/>
                        </a:rPr>
                        <a:t>3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5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4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3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5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4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3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5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57400" y="3733800"/>
          <a:ext cx="1699454" cy="11887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99454"/>
              </a:tblGrid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4</a:t>
                      </a:r>
                      <a:r>
                        <a:rPr lang="en-US" sz="1800" i="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5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6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4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5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6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4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5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6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09800" y="3886200"/>
          <a:ext cx="1699454" cy="11887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99454"/>
              </a:tblGrid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3</a:t>
                      </a:r>
                      <a:r>
                        <a:rPr lang="en-US" sz="1800" i="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1800" i="0" baseline="-25000" dirty="0" smtClean="0">
                          <a:latin typeface="Palatino Linotype" pitchFamily="18" charset="0"/>
                        </a:rPr>
                        <a:t>6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7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3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6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7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3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6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7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Approach: Faster Garbled Circuits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76874" y="1250132"/>
            <a:ext cx="19050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Circuit-Level Application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629400" y="2339566"/>
            <a:ext cx="1905000" cy="60130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GC Framework</a:t>
            </a:r>
          </a:p>
          <a:p>
            <a:pPr algn="ctr"/>
            <a:r>
              <a:rPr lang="en-US" dirty="0" smtClean="0"/>
              <a:t>(Evaluator)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90327" y="2332021"/>
            <a:ext cx="1905000" cy="6118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GC Framework (Generator)</a:t>
            </a:r>
            <a:endParaRPr lang="en-US" dirty="0"/>
          </a:p>
        </p:txBody>
      </p:sp>
      <p:sp>
        <p:nvSpPr>
          <p:cNvPr id="17" name="Bent-Up Arrow 16"/>
          <p:cNvSpPr/>
          <p:nvPr/>
        </p:nvSpPr>
        <p:spPr>
          <a:xfrm rot="10800000">
            <a:off x="1457608" y="1600200"/>
            <a:ext cx="2091350" cy="685800"/>
          </a:xfrm>
          <a:prstGeom prst="bent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0800000" flipH="1">
            <a:off x="5507524" y="1585865"/>
            <a:ext cx="2264876" cy="6858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542984" y="1794849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Circuit Structure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38608" y="1748072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Circuit Structure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848600" y="380642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dirty="0" smtClean="0">
                <a:latin typeface="Palatino Linotype" pitchFamily="18" charset="0"/>
              </a:rPr>
              <a:t>4</a:t>
            </a:r>
            <a:r>
              <a:rPr lang="en-US" baseline="-25000" dirty="0" smtClean="0">
                <a:latin typeface="Palatino Linotype" pitchFamily="18" charset="0"/>
              </a:rPr>
              <a:t>1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848600" y="328826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dirty="0" smtClean="0">
                <a:latin typeface="Palatino Linotype" pitchFamily="18" charset="0"/>
              </a:rPr>
              <a:t>2</a:t>
            </a:r>
            <a:r>
              <a:rPr lang="en-US" baseline="-25000" dirty="0" smtClean="0">
                <a:latin typeface="Palatino Linotype" pitchFamily="18" charset="0"/>
              </a:rPr>
              <a:t>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848600" y="354734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x3</a:t>
            </a:r>
            <a:r>
              <a:rPr lang="en-US" baseline="-25000" dirty="0" smtClean="0">
                <a:latin typeface="Palatino Linotype" pitchFamily="18" charset="0"/>
              </a:rPr>
              <a:t>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848600" y="432458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dirty="0" smtClean="0">
                <a:latin typeface="Palatino Linotype" pitchFamily="18" charset="0"/>
              </a:rPr>
              <a:t>6</a:t>
            </a:r>
            <a:r>
              <a:rPr lang="en-US" baseline="-25000" dirty="0" smtClean="0">
                <a:latin typeface="Palatino Linotype" pitchFamily="18" charset="0"/>
              </a:rPr>
              <a:t>0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848600" y="406550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dirty="0" smtClean="0">
                <a:latin typeface="Palatino Linotype" pitchFamily="18" charset="0"/>
              </a:rPr>
              <a:t>5</a:t>
            </a:r>
            <a:r>
              <a:rPr lang="en-US" baseline="-25000" dirty="0" smtClean="0">
                <a:latin typeface="Palatino Linotype" pitchFamily="18" charset="0"/>
              </a:rPr>
              <a:t>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848600" y="458366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dirty="0" smtClean="0">
                <a:latin typeface="Palatino Linotype" pitchFamily="18" charset="0"/>
              </a:rPr>
              <a:t>7</a:t>
            </a:r>
            <a:r>
              <a:rPr lang="en-US" baseline="-25000" dirty="0" smtClean="0">
                <a:latin typeface="Palatino Linotype" pitchFamily="18" charset="0"/>
              </a:rPr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09665" y="5405674"/>
            <a:ext cx="6319038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Gates can be evaluated as they are generated: </a:t>
            </a:r>
            <a:r>
              <a:rPr lang="en-US" b="1" dirty="0" smtClean="0"/>
              <a:t>pipelining</a:t>
            </a:r>
          </a:p>
          <a:p>
            <a:pPr algn="ctr"/>
            <a:r>
              <a:rPr lang="en-US" dirty="0" smtClean="0"/>
              <a:t>Gates can be evaluated in any topological sort order: </a:t>
            </a:r>
            <a:r>
              <a:rPr lang="en-US" b="1" dirty="0" smtClean="0"/>
              <a:t>parallelizing</a:t>
            </a:r>
          </a:p>
          <a:p>
            <a:pPr algn="ctr"/>
            <a:r>
              <a:rPr lang="en-US" dirty="0" smtClean="0"/>
              <a:t>Garbled evaluation can be </a:t>
            </a:r>
            <a:r>
              <a:rPr lang="en-US" b="1" dirty="0" smtClean="0"/>
              <a:t>combined with normal execution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41198E-6 L 0.47378 0.0023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12815E-7 L 0.49879 0.002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24045 0.00231 L 0.49045 0.00231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81448E-6 L 0.48211 0.0023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8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300"/>
                            </p:stCondLst>
                            <p:childTnLst>
                              <p:par>
                                <p:cTn id="7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15313E-7 L 0.48143 -0.0009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3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800"/>
                            </p:stCondLst>
                            <p:childTnLst>
                              <p:par>
                                <p:cTn id="84" presetID="48" presetClass="exit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8385E-6 L 0.48212 0.0023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8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300"/>
                            </p:stCondLst>
                            <p:childTnLst>
                              <p:par>
                                <p:cTn id="10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4414" y="462058"/>
            <a:ext cx="26289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283" y="2519898"/>
            <a:ext cx="4178174" cy="1143000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611" y="768790"/>
            <a:ext cx="1769519" cy="246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6225" y="3387505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Privacy-Preserving Biometric Matching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671587" y="1186004"/>
            <a:ext cx="1880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Private Personal Genomics</a:t>
            </a:r>
            <a:endParaRPr lang="en-US" sz="2400" dirty="0"/>
          </a:p>
        </p:txBody>
      </p:sp>
      <p:pic>
        <p:nvPicPr>
          <p:cNvPr id="3075" name="Picture 3" descr="C:\Users\evans\Documents\My Dropbox\Talks\cmu\logos\venn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6240" y="3622365"/>
            <a:ext cx="3067049" cy="217669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93602" y="5848290"/>
            <a:ext cx="315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Private Set Intersection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8955" y="4320673"/>
            <a:ext cx="19526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112883" y="4778721"/>
            <a:ext cx="1880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Private AES Encryption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Set Intersection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600200"/>
            <a:ext cx="5334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 Alice and Bob have any contacts in common?</a:t>
            </a:r>
          </a:p>
          <a:p>
            <a:r>
              <a:rPr lang="en-US" dirty="0" smtClean="0"/>
              <a:t>Two countries want to compare their miscreant lists</a:t>
            </a:r>
          </a:p>
          <a:p>
            <a:r>
              <a:rPr lang="en-US" dirty="0" smtClean="0"/>
              <a:t>Identify common medical records across hospitals</a:t>
            </a:r>
          </a:p>
          <a:p>
            <a:r>
              <a:rPr lang="en-US" dirty="0" smtClean="0"/>
              <a:t>Two companies want to do joint marketing to common customers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3" descr="C:\Users\evans\Documents\My Dropbox\Talks\cmu\logos\venn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151" y="2242902"/>
            <a:ext cx="3067049" cy="2176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5486400" cy="653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-2367319" y="2983744"/>
            <a:ext cx="6182439" cy="1143000"/>
          </a:xfrm>
        </p:spPr>
        <p:txBody>
          <a:bodyPr/>
          <a:lstStyle/>
          <a:p>
            <a:r>
              <a:rPr lang="en-US" dirty="0" smtClean="0"/>
              <a:t>Sort-Compare-Shuffle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23882" y="1185079"/>
            <a:ext cx="2047164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Sort:</a:t>
            </a:r>
            <a:r>
              <a:rPr lang="en-US" sz="2400" dirty="0" smtClean="0"/>
              <a:t> Take advantage of total order of elements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7765" y="3780429"/>
            <a:ext cx="1627496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Compare</a:t>
            </a:r>
            <a:r>
              <a:rPr lang="en-US" sz="2400" dirty="0" smtClean="0"/>
              <a:t> adjacent elements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64823" y="5422838"/>
            <a:ext cx="2142699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Shuffle </a:t>
            </a:r>
            <a:r>
              <a:rPr lang="en-US" sz="2400" dirty="0" smtClean="0"/>
              <a:t>to hide positions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-1"/>
            <a:ext cx="5334000" cy="635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44562" y="208230"/>
            <a:ext cx="3716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Private Set Intersection Protocol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36603" y="1585865"/>
            <a:ext cx="1080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solidFill>
                  <a:srgbClr val="00B050"/>
                </a:solidFill>
              </a:rPr>
              <a:t>Free</a:t>
            </a:r>
            <a:endParaRPr lang="en-US" sz="4000" i="1" dirty="0">
              <a:solidFill>
                <a:srgbClr val="00B050"/>
              </a:solidFill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553200" y="3200400"/>
            <a:ext cx="2026009" cy="370759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617399" y="4158559"/>
            <a:ext cx="3308609" cy="395334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477000" y="5867400"/>
            <a:ext cx="2025300" cy="362514"/>
          </a:xfrm>
          <a:prstGeom prst="rect">
            <a:avLst/>
          </a:prstGeom>
          <a:noFill/>
          <a:ln/>
          <a:effectLst/>
        </p:spPr>
      </p:pic>
      <p:sp>
        <p:nvSpPr>
          <p:cNvPr id="14" name="TextBox 13"/>
          <p:cNvSpPr txBox="1"/>
          <p:nvPr/>
        </p:nvSpPr>
        <p:spPr>
          <a:xfrm>
            <a:off x="5682559" y="1256168"/>
            <a:ext cx="311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Gates to generate and evaluate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13914" y="2792104"/>
            <a:ext cx="2482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Bitonic</a:t>
            </a:r>
            <a:r>
              <a:rPr lang="en-US" sz="2000" b="1" dirty="0" smtClean="0"/>
              <a:t> Sorting Circuit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49420" y="5377218"/>
            <a:ext cx="3608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Waksman Permutation Network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Set Intersection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1353492" y="1484013"/>
          <a:ext cx="6528303" cy="4251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40841" y="3091482"/>
            <a:ext cx="1897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Seconds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156641" y="5748196"/>
            <a:ext cx="3171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Size (each set)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598121" y="1628869"/>
            <a:ext cx="1385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32-bit values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Other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91318" y="1255143"/>
          <a:ext cx="8041644" cy="470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0082"/>
                <a:gridCol w="2522424"/>
                <a:gridCol w="1414174"/>
                <a:gridCol w="1014964"/>
              </a:tblGrid>
              <a:tr h="4037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Best Previous 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Our 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Speedup</a:t>
                      </a:r>
                      <a:endParaRPr lang="en-US" dirty="0"/>
                    </a:p>
                  </a:txBody>
                  <a:tcPr/>
                </a:tc>
              </a:tr>
              <a:tr h="67758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Hamming Distance</a:t>
                      </a:r>
                      <a:r>
                        <a:rPr lang="en-US" dirty="0" smtClean="0"/>
                        <a:t> (Face Recognition) –</a:t>
                      </a:r>
                      <a:r>
                        <a:rPr lang="en-US" baseline="0" dirty="0" smtClean="0"/>
                        <a:t> 900-bit vectors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213s </a:t>
                      </a:r>
                    </a:p>
                    <a:p>
                      <a:pPr algn="ctr"/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SCiFI</a:t>
                      </a:r>
                      <a:r>
                        <a:rPr lang="en-US" dirty="0" smtClean="0"/>
                        <a:t>, 2010]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0.051s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4176</a:t>
                      </a:r>
                      <a:endParaRPr lang="en-US" b="1" dirty="0"/>
                    </a:p>
                  </a:txBody>
                  <a:tcPr/>
                </a:tc>
              </a:tr>
              <a:tr h="995498">
                <a:tc>
                  <a:txBody>
                    <a:bodyPr/>
                    <a:lstStyle/>
                    <a:p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Levenshtein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Distance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(genome, text comparison) – two 200-character inputs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534s </a:t>
                      </a:r>
                    </a:p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Jha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+, 2008]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18.4s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29</a:t>
                      </a:r>
                      <a:endParaRPr lang="en-US" b="1" dirty="0"/>
                    </a:p>
                  </a:txBody>
                  <a:tcPr/>
                </a:tc>
              </a:tr>
              <a:tr h="99549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Smith-Waterman </a:t>
                      </a:r>
                      <a:r>
                        <a:rPr lang="en-US" b="0" dirty="0" smtClean="0"/>
                        <a:t>(genome</a:t>
                      </a:r>
                      <a:r>
                        <a:rPr lang="en-US" b="0" baseline="0" dirty="0" smtClean="0"/>
                        <a:t> alignment) – two 60-nucleotide sequences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[Not Implementable]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447s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-</a:t>
                      </a:r>
                      <a:endParaRPr lang="en-US" b="1" dirty="0"/>
                    </a:p>
                  </a:txBody>
                  <a:tcPr/>
                </a:tc>
              </a:tr>
              <a:tr h="54934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AES Encryption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3.3s </a:t>
                      </a:r>
                    </a:p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Henecka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2010]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0.2s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16.5</a:t>
                      </a:r>
                      <a:endParaRPr lang="en-US" b="1" dirty="0"/>
                    </a:p>
                  </a:txBody>
                  <a:tcPr/>
                </a:tc>
              </a:tr>
              <a:tr h="99549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Fingerprint</a:t>
                      </a:r>
                      <a:r>
                        <a:rPr lang="en-US" b="1" baseline="0" dirty="0" smtClean="0"/>
                        <a:t> Matching </a:t>
                      </a:r>
                      <a:r>
                        <a:rPr lang="en-US" b="0" baseline="0" dirty="0" smtClean="0"/>
                        <a:t>(1024-entry database, 640x8bit vectors)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~83s </a:t>
                      </a:r>
                    </a:p>
                    <a:p>
                      <a:pPr algn="ctr"/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Barni</a:t>
                      </a:r>
                      <a:r>
                        <a:rPr lang="en-US" dirty="0" smtClean="0"/>
                        <a:t>, 2010]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4.6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9295" y="6169926"/>
            <a:ext cx="7478137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Scalable: 1 Billion gates evaluated at ~100,000 gates/second on laptop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75884" y="5387117"/>
            <a:ext cx="123756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NDSS 2011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295401" y="3130034"/>
            <a:ext cx="32766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USENIX Security 2011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4724400"/>
            <a:ext cx="4351961" cy="1200329"/>
          </a:xfrm>
          <a:prstGeom prst="rect">
            <a:avLst/>
          </a:prstGeom>
          <a:solidFill>
            <a:srgbClr val="F8F8F8">
              <a:alpha val="74902"/>
            </a:srgbClr>
          </a:solidFill>
        </p:spPr>
        <p:txBody>
          <a:bodyPr wrap="none">
            <a:spAutoFit/>
          </a:bodyPr>
          <a:lstStyle/>
          <a:p>
            <a:r>
              <a:rPr lang="en-US" sz="2400" b="1" dirty="0" smtClean="0"/>
              <a:t>David Evans</a:t>
            </a:r>
          </a:p>
          <a:p>
            <a:r>
              <a:rPr lang="en-US" sz="2400" dirty="0" smtClean="0"/>
              <a:t>evans@cs.virginia.edu</a:t>
            </a:r>
          </a:p>
          <a:p>
            <a:r>
              <a:rPr lang="en-US" sz="2400" dirty="0" smtClean="0"/>
              <a:t>http://www.cs.virginia.edu/evans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25035" y="1447800"/>
            <a:ext cx="57097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Collaborators</a:t>
            </a:r>
          </a:p>
          <a:p>
            <a:r>
              <a:rPr lang="en-US" sz="2400" b="1" dirty="0" smtClean="0"/>
              <a:t>Yan Huang</a:t>
            </a:r>
            <a:r>
              <a:rPr lang="en-US" sz="2400" dirty="0" smtClean="0"/>
              <a:t> (</a:t>
            </a:r>
            <a:r>
              <a:rPr lang="en-US" sz="2400" dirty="0" err="1" smtClean="0"/>
              <a:t>UVa</a:t>
            </a:r>
            <a:r>
              <a:rPr lang="en-US" sz="2400" dirty="0" smtClean="0"/>
              <a:t> PhD Student), </a:t>
            </a:r>
          </a:p>
          <a:p>
            <a:r>
              <a:rPr lang="en-US" sz="2400" dirty="0" err="1" smtClean="0"/>
              <a:t>Yikan</a:t>
            </a:r>
            <a:r>
              <a:rPr lang="en-US" sz="2400" dirty="0" smtClean="0"/>
              <a:t> Chen (</a:t>
            </a:r>
            <a:r>
              <a:rPr lang="en-US" sz="2400" dirty="0" err="1" smtClean="0"/>
              <a:t>UVa</a:t>
            </a:r>
            <a:r>
              <a:rPr lang="en-US" sz="2400" dirty="0" smtClean="0"/>
              <a:t> PhD Student),</a:t>
            </a:r>
          </a:p>
          <a:p>
            <a:r>
              <a:rPr lang="en-US" sz="2400" dirty="0" err="1" smtClean="0"/>
              <a:t>Samee</a:t>
            </a:r>
            <a:r>
              <a:rPr lang="en-US" sz="2400" dirty="0" smtClean="0"/>
              <a:t> </a:t>
            </a:r>
            <a:r>
              <a:rPr lang="en-US" sz="2400" dirty="0" err="1" smtClean="0"/>
              <a:t>Zahur</a:t>
            </a:r>
            <a:r>
              <a:rPr lang="en-US" sz="2400" dirty="0" smtClean="0"/>
              <a:t> (</a:t>
            </a:r>
            <a:r>
              <a:rPr lang="en-US" sz="2400" dirty="0" err="1" smtClean="0"/>
              <a:t>UVa</a:t>
            </a:r>
            <a:r>
              <a:rPr lang="en-US" sz="2400" dirty="0" smtClean="0"/>
              <a:t> MS Student),</a:t>
            </a:r>
          </a:p>
          <a:p>
            <a:r>
              <a:rPr lang="en-US" sz="2400" dirty="0" smtClean="0"/>
              <a:t>Peter Chapman (</a:t>
            </a:r>
            <a:r>
              <a:rPr lang="en-US" sz="2400" dirty="0" err="1" smtClean="0"/>
              <a:t>UVa</a:t>
            </a:r>
            <a:r>
              <a:rPr lang="en-US" sz="2400" dirty="0" smtClean="0"/>
              <a:t> BACS Student)</a:t>
            </a:r>
          </a:p>
          <a:p>
            <a:r>
              <a:rPr lang="en-US" sz="2400" b="1" dirty="0" smtClean="0"/>
              <a:t>Jonathan Katz</a:t>
            </a:r>
            <a:r>
              <a:rPr lang="en-US" sz="2400" dirty="0" smtClean="0"/>
              <a:t> (University of Maryland)</a:t>
            </a:r>
          </a:p>
          <a:p>
            <a:r>
              <a:rPr lang="en-US" sz="2400" dirty="0" smtClean="0"/>
              <a:t>Aaron Mackey (</a:t>
            </a:r>
            <a:r>
              <a:rPr lang="en-US" sz="2400" dirty="0" err="1" smtClean="0"/>
              <a:t>UVa</a:t>
            </a:r>
            <a:r>
              <a:rPr lang="en-US" sz="2400" dirty="0" smtClean="0"/>
              <a:t> Public Health Genomics) 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2819400" cy="358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52400"/>
            <a:ext cx="2971800" cy="3657600"/>
          </a:xfrm>
          <a:prstGeom prst="roundRect">
            <a:avLst>
              <a:gd name="adj" fmla="val 1012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b" anchorCtr="0"/>
          <a:lstStyle/>
          <a:p>
            <a:pPr algn="ctr"/>
            <a:endParaRPr lang="en-US" sz="1400" cap="all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581400"/>
            <a:ext cx="1829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cap="all" dirty="0" smtClean="0"/>
              <a:t>transformation</a:t>
            </a:r>
            <a:endParaRPr lang="en-US" sz="1400" cap="all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4114799"/>
            <a:ext cx="2971800" cy="2511623"/>
          </a:xfrm>
          <a:prstGeom prst="roundRect">
            <a:avLst>
              <a:gd name="adj" fmla="val 1012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b" anchorCtr="0"/>
          <a:lstStyle/>
          <a:p>
            <a:pPr algn="ctr"/>
            <a:endParaRPr lang="en-US" sz="1400" cap="all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6397823"/>
            <a:ext cx="1829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dirty="0" smtClean="0"/>
              <a:t>HARDWARE</a:t>
            </a:r>
            <a:endParaRPr lang="en-US" sz="1400" cap="all" dirty="0"/>
          </a:p>
        </p:txBody>
      </p:sp>
      <p:sp>
        <p:nvSpPr>
          <p:cNvPr id="9" name="Rounded Rectangle 8"/>
          <p:cNvSpPr/>
          <p:nvPr/>
        </p:nvSpPr>
        <p:spPr>
          <a:xfrm>
            <a:off x="4495800" y="152400"/>
            <a:ext cx="2971800" cy="6477000"/>
          </a:xfrm>
          <a:prstGeom prst="roundRect">
            <a:avLst>
              <a:gd name="adj" fmla="val 1012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b" anchorCtr="0"/>
          <a:lstStyle/>
          <a:p>
            <a:pPr algn="ctr"/>
            <a:endParaRPr lang="en-US" sz="1400" cap="all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653" y="6400801"/>
            <a:ext cx="2667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dirty="0" err="1" smtClean="0"/>
              <a:t>SYstem</a:t>
            </a:r>
            <a:r>
              <a:rPr lang="en-US" sz="1400" cap="all" dirty="0" smtClean="0"/>
              <a:t> architectures</a:t>
            </a:r>
            <a:endParaRPr lang="en-US" sz="1400" cap="all" dirty="0"/>
          </a:p>
        </p:txBody>
      </p:sp>
      <p:sp>
        <p:nvSpPr>
          <p:cNvPr id="11" name="Rounded Rectangle 10"/>
          <p:cNvSpPr/>
          <p:nvPr/>
        </p:nvSpPr>
        <p:spPr>
          <a:xfrm>
            <a:off x="457200" y="304800"/>
            <a:ext cx="2133600" cy="990600"/>
          </a:xfrm>
          <a:prstGeom prst="roundRect">
            <a:avLst>
              <a:gd name="adj" fmla="val 1291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SVA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838200" y="1524000"/>
            <a:ext cx="2133600" cy="990600"/>
          </a:xfrm>
          <a:prstGeom prst="roundRect">
            <a:avLst>
              <a:gd name="adj" fmla="val 1291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Binary translation and</a:t>
            </a:r>
            <a:br>
              <a:rPr lang="en-US" dirty="0" smtClean="0"/>
            </a:br>
            <a:r>
              <a:rPr lang="en-US" dirty="0" smtClean="0"/>
              <a:t>emulation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81000" y="2743200"/>
            <a:ext cx="2667000" cy="685800"/>
          </a:xfrm>
          <a:prstGeom prst="roundRect">
            <a:avLst>
              <a:gd name="adj" fmla="val 1291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Formal methods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81000" y="4267200"/>
            <a:ext cx="2438400" cy="1066800"/>
          </a:xfrm>
          <a:prstGeom prst="roundRect">
            <a:avLst>
              <a:gd name="adj" fmla="val 1291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 support for isolation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09600" y="5562600"/>
            <a:ext cx="2438400" cy="685800"/>
          </a:xfrm>
          <a:prstGeom prst="roundRect">
            <a:avLst>
              <a:gd name="adj" fmla="val 1291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Dealing with malicious hardware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953000" y="381000"/>
            <a:ext cx="2133600" cy="1143000"/>
          </a:xfrm>
          <a:prstGeom prst="roundRect">
            <a:avLst>
              <a:gd name="adj" fmla="val 12917"/>
            </a:avLst>
          </a:prstGeom>
          <a:ln w="76200"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Cryptographic secure computation</a:t>
            </a:r>
            <a:endParaRPr lang="en-US" sz="2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876800" y="1828800"/>
            <a:ext cx="2286000" cy="1143000"/>
          </a:xfrm>
          <a:prstGeom prst="roundRect">
            <a:avLst>
              <a:gd name="adj" fmla="val 1291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Data-centric security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648200" y="3276600"/>
            <a:ext cx="2667000" cy="2666999"/>
          </a:xfrm>
          <a:prstGeom prst="roundRect">
            <a:avLst>
              <a:gd name="adj" fmla="val 10126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b" anchorCtr="0"/>
          <a:lstStyle/>
          <a:p>
            <a:pPr algn="ctr"/>
            <a:endParaRPr lang="en-US" sz="1400" cap="all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953000" y="3429000"/>
            <a:ext cx="2057400" cy="990600"/>
          </a:xfrm>
          <a:prstGeom prst="roundRect">
            <a:avLst>
              <a:gd name="adj" fmla="val 1291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Secure browser appliance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4953000" y="4648200"/>
            <a:ext cx="2057400" cy="990600"/>
          </a:xfrm>
          <a:prstGeom prst="roundRect">
            <a:avLst>
              <a:gd name="adj" fmla="val 1291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Secure servers</a:t>
            </a:r>
            <a:endParaRPr lang="en-US" dirty="0"/>
          </a:p>
        </p:txBody>
      </p:sp>
      <p:cxnSp>
        <p:nvCxnSpPr>
          <p:cNvPr id="23" name="Straight Connector 22"/>
          <p:cNvCxnSpPr>
            <a:stCxn id="20" idx="2"/>
            <a:endCxn id="21" idx="0"/>
          </p:cNvCxnSpPr>
          <p:nvPr/>
        </p:nvCxnSpPr>
        <p:spPr>
          <a:xfrm rot="5400000">
            <a:off x="5867400" y="4533900"/>
            <a:ext cx="228600" cy="0"/>
          </a:xfrm>
          <a:prstGeom prst="line">
            <a:avLst/>
          </a:prstGeom>
          <a:ln w="25400">
            <a:solidFill>
              <a:schemeClr val="tx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3"/>
          </p:cNvCxnSpPr>
          <p:nvPr/>
        </p:nvCxnSpPr>
        <p:spPr>
          <a:xfrm>
            <a:off x="3200400" y="1981200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200400" y="5380036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467600" y="3386136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48200" y="5712023"/>
            <a:ext cx="2667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dirty="0" smtClean="0"/>
              <a:t>web-based architectures</a:t>
            </a:r>
            <a:endParaRPr lang="en-US" sz="1400" cap="all" dirty="0"/>
          </a:p>
        </p:txBody>
      </p:sp>
      <p:sp>
        <p:nvSpPr>
          <p:cNvPr id="33" name="TextBox 32"/>
          <p:cNvSpPr txBox="1"/>
          <p:nvPr/>
        </p:nvSpPr>
        <p:spPr>
          <a:xfrm>
            <a:off x="3200400" y="1408093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e.g., Enforce properties</a:t>
            </a:r>
            <a:br>
              <a:rPr lang="en-US" sz="1400" dirty="0" smtClean="0"/>
            </a:br>
            <a:r>
              <a:rPr lang="en-US" sz="1400" dirty="0" smtClean="0"/>
              <a:t>       on a malicious OS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200400" y="5029200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e.g., Prevent</a:t>
            </a:r>
            <a:br>
              <a:rPr lang="en-US" sz="1400" dirty="0" smtClean="0"/>
            </a:br>
            <a:r>
              <a:rPr lang="en-US" sz="1400" dirty="0" smtClean="0"/>
              <a:t>       data</a:t>
            </a:r>
            <a:br>
              <a:rPr lang="en-US" sz="1400" dirty="0" smtClean="0"/>
            </a:br>
            <a:r>
              <a:rPr lang="en-US" sz="1400" dirty="0" err="1" smtClean="0"/>
              <a:t>exfiltration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779224" y="2590800"/>
            <a:ext cx="1364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e.g., Enable complex distributed systems, with resilience to hostile OS’s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Two-Party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3534" t="41081" r="35432" b="3756"/>
          <a:stretch>
            <a:fillRect/>
          </a:stretch>
        </p:blipFill>
        <p:spPr bwMode="auto">
          <a:xfrm>
            <a:off x="3329796" y="1328469"/>
            <a:ext cx="2470873" cy="293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53200" y="3048000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Alice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3124200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Bob</a:t>
            </a:r>
            <a:endParaRPr lang="en-US" sz="28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0586" y="3665059"/>
            <a:ext cx="1867080" cy="129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250" y="3581400"/>
            <a:ext cx="1428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14709" y="2297502"/>
            <a:ext cx="2773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Bob’s Genome: ACTG…</a:t>
            </a:r>
          </a:p>
          <a:p>
            <a:r>
              <a:rPr lang="en-US" dirty="0" smtClean="0"/>
              <a:t>Markers (~1000): [0,1, …, 0]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93225" y="2317943"/>
            <a:ext cx="282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Alice’s Genome: ACTG…</a:t>
            </a:r>
          </a:p>
          <a:p>
            <a:r>
              <a:rPr lang="en-US" dirty="0" smtClean="0"/>
              <a:t>Markers (~1000): [0, 0, …, 1]</a:t>
            </a:r>
            <a:endParaRPr lang="en-US" dirty="0"/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301399" y="4650633"/>
            <a:ext cx="3095102" cy="609600"/>
          </a:xfrm>
          <a:prstGeom prst="rect">
            <a:avLst/>
          </a:prstGeom>
          <a:noFill/>
          <a:ln/>
          <a:effectLst/>
        </p:spPr>
      </p:pic>
      <p:sp>
        <p:nvSpPr>
          <p:cNvPr id="20" name="TextBox 19"/>
          <p:cNvSpPr txBox="1"/>
          <p:nvPr/>
        </p:nvSpPr>
        <p:spPr>
          <a:xfrm>
            <a:off x="395654" y="5418992"/>
            <a:ext cx="829114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Can Alice and Bob compute a function of their private data, without exposing anything about their data besides the result?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Secure Function Evaluation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4768" y="1462026"/>
            <a:ext cx="3168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Alice (circuit generator)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15817" y="1519535"/>
            <a:ext cx="301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Bob (circuit evaluator)</a:t>
            </a:r>
            <a:endParaRPr lang="en-US" sz="2400" b="1" dirty="0"/>
          </a:p>
        </p:txBody>
      </p:sp>
      <p:pic>
        <p:nvPicPr>
          <p:cNvPr id="16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92020" y="2362200"/>
            <a:ext cx="1962374" cy="300518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126020" y="2362200"/>
            <a:ext cx="1962377" cy="322677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971796" y="4495800"/>
            <a:ext cx="3077315" cy="1143002"/>
          </a:xfrm>
          <a:prstGeom prst="rect">
            <a:avLst/>
          </a:prstGeom>
          <a:noFill/>
          <a:ln/>
          <a:effectLst/>
        </p:spPr>
      </p:pic>
      <p:sp>
        <p:nvSpPr>
          <p:cNvPr id="12" name="Rectangle 11"/>
          <p:cNvSpPr/>
          <p:nvPr/>
        </p:nvSpPr>
        <p:spPr>
          <a:xfrm>
            <a:off x="2143665" y="2861094"/>
            <a:ext cx="4419600" cy="1371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Garbled Circuit Protocol</a:t>
            </a:r>
            <a:endParaRPr lang="en-US" sz="3200" dirty="0"/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665658" y="1991263"/>
            <a:ext cx="1632629" cy="734683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/>
          <p:cNvSpPr txBox="1"/>
          <p:nvPr/>
        </p:nvSpPr>
        <p:spPr>
          <a:xfrm>
            <a:off x="6100313" y="6166449"/>
            <a:ext cx="2678490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Andrew Yao, 1982/1986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Yao’s Garbled Circuits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447800"/>
          <a:ext cx="60960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981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+mj-lt"/>
                        </a:rPr>
                        <a:t>Inputs</a:t>
                      </a:r>
                      <a:endParaRPr lang="en-US" sz="2000" b="1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i="1" dirty="0">
                        <a:latin typeface="Palatino Linotyp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+mj-lt"/>
                        </a:rPr>
                        <a:t>Output</a:t>
                      </a:r>
                      <a:endParaRPr lang="en-US" b="1" i="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a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b</a:t>
                      </a:r>
                      <a:endParaRPr lang="en-US" sz="2400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x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3429000" y="4974567"/>
            <a:ext cx="213360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AND</a:t>
            </a:r>
            <a:endParaRPr lang="en-US" sz="32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688514" y="4792696"/>
            <a:ext cx="313424" cy="1006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84918" y="43434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a</a:t>
            </a:r>
            <a:endParaRPr lang="en-US" baseline="-25000" dirty="0">
              <a:latin typeface="Palatino Linotyp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5875" y="4373591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b</a:t>
            </a:r>
            <a:endParaRPr lang="en-US" baseline="-25000" dirty="0">
              <a:latin typeface="Palatino Linotype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949409" y="4840140"/>
            <a:ext cx="281793" cy="431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2"/>
          </p:cNvCxnSpPr>
          <p:nvPr/>
        </p:nvCxnSpPr>
        <p:spPr>
          <a:xfrm rot="5400000">
            <a:off x="4339806" y="6037773"/>
            <a:ext cx="304800" cy="71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63531" y="60914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x</a:t>
            </a:r>
            <a:endParaRPr lang="en-US" baseline="-250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with Meaningless Values?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447800"/>
          <a:ext cx="60960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981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+mj-lt"/>
                        </a:rPr>
                        <a:t>Inputs</a:t>
                      </a:r>
                      <a:endParaRPr lang="en-US" sz="2000" b="1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i="1" dirty="0">
                        <a:latin typeface="Palatino Linotyp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+mj-lt"/>
                        </a:rPr>
                        <a:t>Output</a:t>
                      </a:r>
                      <a:endParaRPr lang="en-US" b="1" i="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a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b</a:t>
                      </a:r>
                      <a:endParaRPr lang="en-US" sz="2400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x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endParaRPr lang="en-US" sz="2400" baseline="-250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endParaRPr lang="en-US" sz="2400" baseline="-250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endParaRPr lang="en-US" sz="2400" baseline="-250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endParaRPr lang="en-US" sz="2400" baseline="-250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endParaRPr lang="en-US" sz="240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3429000" y="4974567"/>
            <a:ext cx="213360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AND</a:t>
            </a:r>
            <a:endParaRPr lang="en-US" sz="32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688514" y="4792696"/>
            <a:ext cx="313424" cy="1006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21697" y="4343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a</a:t>
            </a:r>
            <a:r>
              <a:rPr lang="en-US" baseline="-25000" dirty="0" smtClean="0">
                <a:latin typeface="Palatino Linotype" pitchFamily="18" charset="0"/>
              </a:rPr>
              <a:t>0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smtClean="0"/>
              <a:t>or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i="1" dirty="0" smtClean="0">
                <a:latin typeface="Palatino Linotype" pitchFamily="18" charset="0"/>
              </a:rPr>
              <a:t>a</a:t>
            </a:r>
            <a:r>
              <a:rPr lang="en-US" baseline="-25000" dirty="0" smtClean="0">
                <a:latin typeface="Palatino Linotype" pitchFamily="18" charset="0"/>
              </a:rPr>
              <a:t>1</a:t>
            </a:r>
            <a:endParaRPr lang="en-US" dirty="0" smtClean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949409" y="4840140"/>
            <a:ext cx="281793" cy="431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2"/>
          </p:cNvCxnSpPr>
          <p:nvPr/>
        </p:nvCxnSpPr>
        <p:spPr>
          <a:xfrm rot="5400000">
            <a:off x="4339806" y="6037773"/>
            <a:ext cx="304800" cy="71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5819" y="434340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b</a:t>
            </a:r>
            <a:r>
              <a:rPr lang="en-US" baseline="-25000" dirty="0" smtClean="0">
                <a:latin typeface="Palatino Linotype" pitchFamily="18" charset="0"/>
              </a:rPr>
              <a:t>0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smtClean="0"/>
              <a:t>or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i="1" dirty="0" smtClean="0">
                <a:latin typeface="Palatino Linotype" pitchFamily="18" charset="0"/>
              </a:rPr>
              <a:t>b</a:t>
            </a:r>
            <a:r>
              <a:rPr lang="en-US" baseline="-25000" dirty="0" smtClean="0">
                <a:latin typeface="Palatino Linotype" pitchFamily="18" charset="0"/>
              </a:rPr>
              <a:t>1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033318" y="624840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baseline="-25000" dirty="0" smtClean="0">
                <a:latin typeface="Palatino Linotype" pitchFamily="18" charset="0"/>
              </a:rPr>
              <a:t>0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smtClean="0"/>
              <a:t>or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baseline="-25000" dirty="0" smtClean="0">
                <a:latin typeface="Palatino Linotype" pitchFamily="18" charset="0"/>
              </a:rPr>
              <a:t>1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42795" y="4588598"/>
            <a:ext cx="2254313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Palatino Linotype" pitchFamily="18" charset="0"/>
              </a:rPr>
              <a:t>a</a:t>
            </a:r>
            <a:r>
              <a:rPr lang="en-US" baseline="-25000" dirty="0" err="1" smtClean="0">
                <a:latin typeface="Palatino Linotype" pitchFamily="18" charset="0"/>
              </a:rPr>
              <a:t>i</a:t>
            </a:r>
            <a:r>
              <a:rPr lang="en-US" i="1" dirty="0" smtClean="0">
                <a:latin typeface="Palatino Linotype" pitchFamily="18" charset="0"/>
              </a:rPr>
              <a:t>,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i="1" dirty="0" smtClean="0">
                <a:latin typeface="Palatino Linotype" pitchFamily="18" charset="0"/>
              </a:rPr>
              <a:t>b</a:t>
            </a:r>
            <a:r>
              <a:rPr lang="en-US" baseline="-25000" dirty="0" smtClean="0">
                <a:latin typeface="Palatino Linotype" pitchFamily="18" charset="0"/>
              </a:rPr>
              <a:t>i</a:t>
            </a:r>
            <a:r>
              <a:rPr lang="en-US" i="1" dirty="0" smtClean="0">
                <a:latin typeface="Palatino Linotype" pitchFamily="18" charset="0"/>
              </a:rPr>
              <a:t>,</a:t>
            </a:r>
            <a:r>
              <a:rPr lang="en-US" baseline="-25000" dirty="0" smtClean="0">
                <a:latin typeface="Palatino Linotype" pitchFamily="18" charset="0"/>
              </a:rPr>
              <a:t> </a:t>
            </a:r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baseline="-25000" dirty="0" smtClean="0">
                <a:latin typeface="Palatino Linotype" pitchFamily="18" charset="0"/>
              </a:rPr>
              <a:t>i </a:t>
            </a:r>
            <a:r>
              <a:rPr lang="en-US" dirty="0" smtClean="0"/>
              <a:t>are </a:t>
            </a:r>
            <a:r>
              <a:rPr lang="en-US" b="1" dirty="0" smtClean="0"/>
              <a:t>random</a:t>
            </a:r>
            <a:r>
              <a:rPr lang="en-US" dirty="0" smtClean="0"/>
              <a:t> values, chosen by the </a:t>
            </a:r>
            <a:r>
              <a:rPr lang="en-US" b="1" dirty="0" smtClean="0"/>
              <a:t>circuit generator</a:t>
            </a:r>
            <a:r>
              <a:rPr lang="en-US" dirty="0" smtClean="0"/>
              <a:t> but </a:t>
            </a:r>
            <a:r>
              <a:rPr lang="en-US" b="1" dirty="0" smtClean="0"/>
              <a:t>meaningless</a:t>
            </a:r>
            <a:r>
              <a:rPr lang="en-US" dirty="0" smtClean="0"/>
              <a:t> to the </a:t>
            </a:r>
            <a:r>
              <a:rPr lang="en-US" b="1" dirty="0" smtClean="0"/>
              <a:t>circuit evaluator</a:t>
            </a:r>
            <a:r>
              <a:rPr lang="en-US" dirty="0" smtClean="0"/>
              <a:t>.</a:t>
            </a:r>
            <a:endParaRPr lang="en-US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with Garbled Tables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447800"/>
          <a:ext cx="60960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981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+mj-lt"/>
                        </a:rPr>
                        <a:t>Inputs</a:t>
                      </a:r>
                      <a:endParaRPr lang="en-US" sz="2000" b="1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i="1" dirty="0">
                        <a:latin typeface="Palatino Linotyp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+mj-lt"/>
                        </a:rPr>
                        <a:t>Output</a:t>
                      </a:r>
                      <a:endParaRPr lang="en-US" b="1" i="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a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b</a:t>
                      </a:r>
                      <a:endParaRPr lang="en-US" sz="2400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x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endParaRPr lang="en-US" sz="2400" baseline="-250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1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,b</a:t>
                      </a:r>
                      <a:r>
                        <a:rPr lang="en-US" sz="2000" i="1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i="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i="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4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endParaRPr lang="en-US" sz="2400" baseline="-250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1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,b</a:t>
                      </a:r>
                      <a:r>
                        <a:rPr lang="en-US" sz="2000" i="1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i="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i="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4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endParaRPr lang="en-US" sz="2400" baseline="-250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1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,b</a:t>
                      </a:r>
                      <a:r>
                        <a:rPr lang="en-US" sz="2000" i="1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i="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i="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4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endParaRPr lang="en-US" sz="2400" baseline="-250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endParaRPr lang="en-US" sz="240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1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,b</a:t>
                      </a:r>
                      <a:r>
                        <a:rPr lang="en-US" sz="2000" i="1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i="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i="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4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3429000" y="4974567"/>
            <a:ext cx="213360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AND</a:t>
            </a:r>
            <a:endParaRPr lang="en-US" sz="32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688514" y="4792696"/>
            <a:ext cx="313424" cy="1006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21697" y="4343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a</a:t>
            </a:r>
            <a:r>
              <a:rPr lang="en-US" baseline="-25000" dirty="0" smtClean="0">
                <a:latin typeface="Palatino Linotype" pitchFamily="18" charset="0"/>
              </a:rPr>
              <a:t>0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smtClean="0"/>
              <a:t>or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i="1" dirty="0" smtClean="0">
                <a:latin typeface="Palatino Linotype" pitchFamily="18" charset="0"/>
              </a:rPr>
              <a:t>a</a:t>
            </a:r>
            <a:r>
              <a:rPr lang="en-US" baseline="-25000" dirty="0" smtClean="0">
                <a:latin typeface="Palatino Linotype" pitchFamily="18" charset="0"/>
              </a:rPr>
              <a:t>1</a:t>
            </a:r>
            <a:endParaRPr lang="en-US" dirty="0" smtClean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949409" y="4840140"/>
            <a:ext cx="281793" cy="431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2"/>
          </p:cNvCxnSpPr>
          <p:nvPr/>
        </p:nvCxnSpPr>
        <p:spPr>
          <a:xfrm rot="5400000">
            <a:off x="4339806" y="6037773"/>
            <a:ext cx="304800" cy="71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5819" y="434340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b</a:t>
            </a:r>
            <a:r>
              <a:rPr lang="en-US" baseline="-25000" dirty="0" smtClean="0">
                <a:latin typeface="Palatino Linotype" pitchFamily="18" charset="0"/>
              </a:rPr>
              <a:t>0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smtClean="0"/>
              <a:t>or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i="1" dirty="0" smtClean="0">
                <a:latin typeface="Palatino Linotype" pitchFamily="18" charset="0"/>
              </a:rPr>
              <a:t>b</a:t>
            </a:r>
            <a:r>
              <a:rPr lang="en-US" baseline="-25000" dirty="0" smtClean="0">
                <a:latin typeface="Palatino Linotype" pitchFamily="18" charset="0"/>
              </a:rPr>
              <a:t>1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033318" y="624840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baseline="-25000" dirty="0" smtClean="0">
                <a:latin typeface="Palatino Linotype" pitchFamily="18" charset="0"/>
              </a:rPr>
              <a:t>0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smtClean="0"/>
              <a:t>or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baseline="-25000" dirty="0" smtClean="0">
                <a:latin typeface="Palatino Linotype" pitchFamily="18" charset="0"/>
              </a:rPr>
              <a:t>1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42795" y="4588598"/>
            <a:ext cx="2254313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Palatino Linotype" pitchFamily="18" charset="0"/>
              </a:rPr>
              <a:t>a</a:t>
            </a:r>
            <a:r>
              <a:rPr lang="en-US" baseline="-25000" dirty="0" err="1" smtClean="0">
                <a:latin typeface="Palatino Linotype" pitchFamily="18" charset="0"/>
              </a:rPr>
              <a:t>i</a:t>
            </a:r>
            <a:r>
              <a:rPr lang="en-US" i="1" dirty="0" smtClean="0">
                <a:latin typeface="Palatino Linotype" pitchFamily="18" charset="0"/>
              </a:rPr>
              <a:t>,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i="1" dirty="0" smtClean="0">
                <a:latin typeface="Palatino Linotype" pitchFamily="18" charset="0"/>
              </a:rPr>
              <a:t>b</a:t>
            </a:r>
            <a:r>
              <a:rPr lang="en-US" baseline="-25000" dirty="0" smtClean="0">
                <a:latin typeface="Palatino Linotype" pitchFamily="18" charset="0"/>
              </a:rPr>
              <a:t>i</a:t>
            </a:r>
            <a:r>
              <a:rPr lang="en-US" i="1" dirty="0" smtClean="0">
                <a:latin typeface="Palatino Linotype" pitchFamily="18" charset="0"/>
              </a:rPr>
              <a:t>,</a:t>
            </a:r>
            <a:r>
              <a:rPr lang="en-US" baseline="-25000" dirty="0" smtClean="0">
                <a:latin typeface="Palatino Linotype" pitchFamily="18" charset="0"/>
              </a:rPr>
              <a:t> </a:t>
            </a:r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baseline="-25000" dirty="0" smtClean="0">
                <a:latin typeface="Palatino Linotype" pitchFamily="18" charset="0"/>
              </a:rPr>
              <a:t>i </a:t>
            </a:r>
            <a:r>
              <a:rPr lang="en-US" dirty="0" smtClean="0"/>
              <a:t>are </a:t>
            </a:r>
            <a:r>
              <a:rPr lang="en-US" b="1" dirty="0" smtClean="0"/>
              <a:t>random</a:t>
            </a:r>
            <a:r>
              <a:rPr lang="en-US" dirty="0" smtClean="0"/>
              <a:t> values, chosen by the </a:t>
            </a:r>
            <a:r>
              <a:rPr lang="en-US" b="1" dirty="0" smtClean="0"/>
              <a:t>circuit generator</a:t>
            </a:r>
            <a:r>
              <a:rPr lang="en-US" dirty="0" smtClean="0"/>
              <a:t> but </a:t>
            </a:r>
            <a:r>
              <a:rPr lang="en-US" b="1" dirty="0" smtClean="0"/>
              <a:t>meaningless</a:t>
            </a:r>
            <a:r>
              <a:rPr lang="en-US" dirty="0" smtClean="0"/>
              <a:t> to the </a:t>
            </a:r>
            <a:r>
              <a:rPr lang="en-US" b="1" dirty="0" smtClean="0"/>
              <a:t>circuit evaluator</a:t>
            </a:r>
            <a:r>
              <a:rPr lang="en-US" dirty="0" smtClean="0"/>
              <a:t>.</a:t>
            </a:r>
            <a:endParaRPr lang="en-US" baseline="-25000" dirty="0" smtClean="0"/>
          </a:p>
        </p:txBody>
      </p:sp>
      <p:sp>
        <p:nvSpPr>
          <p:cNvPr id="14" name="TextBox 13"/>
          <p:cNvSpPr txBox="1"/>
          <p:nvPr/>
        </p:nvSpPr>
        <p:spPr>
          <a:xfrm rot="5400000">
            <a:off x="7216117" y="2776799"/>
            <a:ext cx="2411735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Bob can only decrypt </a:t>
            </a:r>
            <a:r>
              <a:rPr lang="en-US" sz="2000" b="1" dirty="0" smtClean="0"/>
              <a:t>one</a:t>
            </a:r>
            <a:r>
              <a:rPr lang="en-US" sz="2000" dirty="0" smtClean="0"/>
              <a:t> of these!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7696200" y="2362200"/>
            <a:ext cx="228600" cy="1752600"/>
          </a:xfrm>
          <a:prstGeom prst="rightBrace">
            <a:avLst>
              <a:gd name="adj1" fmla="val 8358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553200" y="4419600"/>
          <a:ext cx="2263366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63366"/>
              </a:tblGrid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Garbled And Gate</a:t>
                      </a:r>
                      <a:endParaRPr lang="en-US" b="1" i="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0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4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0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4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0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4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0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4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Right Arrow 19"/>
          <p:cNvSpPr/>
          <p:nvPr/>
        </p:nvSpPr>
        <p:spPr>
          <a:xfrm rot="2555712">
            <a:off x="5588951" y="4283363"/>
            <a:ext cx="960923" cy="609600"/>
          </a:xfrm>
          <a:prstGeom prst="rightArrow">
            <a:avLst>
              <a:gd name="adj1" fmla="val 34769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Chaining Garbled Circuits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71600" y="2048626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AND</a:t>
            </a:r>
            <a:endParaRPr lang="en-US" sz="3200" b="1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631114" y="1866755"/>
            <a:ext cx="313424" cy="1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27518" y="141745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a</a:t>
            </a:r>
            <a:r>
              <a:rPr lang="en-US" dirty="0" smtClean="0">
                <a:latin typeface="Palatino Linotype" pitchFamily="18" charset="0"/>
              </a:rPr>
              <a:t>0</a:t>
            </a:r>
            <a:endParaRPr lang="en-US" baseline="-25000" dirty="0">
              <a:latin typeface="Palatino Linotyp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144765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Palatino Linotype" pitchFamily="18" charset="0"/>
              </a:rPr>
              <a:t>b</a:t>
            </a:r>
            <a:r>
              <a:rPr lang="en-US" b="1" dirty="0" smtClean="0">
                <a:solidFill>
                  <a:srgbClr val="7030A0"/>
                </a:solidFill>
                <a:latin typeface="Palatino Linotype" pitchFamily="18" charset="0"/>
              </a:rPr>
              <a:t>0</a:t>
            </a:r>
            <a:endParaRPr lang="en-US" b="1" baseline="-25000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892009" y="1914199"/>
            <a:ext cx="281793" cy="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80102" y="2971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dirty="0" smtClean="0">
                <a:latin typeface="Palatino Linotype" pitchFamily="18" charset="0"/>
              </a:rPr>
              <a:t>0</a:t>
            </a:r>
            <a:endParaRPr lang="en-US" baseline="-25000" dirty="0">
              <a:latin typeface="Palatino Linotype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86200" y="2030101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AND</a:t>
            </a:r>
            <a:endParaRPr lang="en-US" sz="3200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145714" y="1848230"/>
            <a:ext cx="313424" cy="1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42118" y="139893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a1</a:t>
            </a:r>
            <a:endParaRPr lang="en-US" baseline="-25000" dirty="0">
              <a:latin typeface="Palatino Linotyp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142912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Palatino Linotype" pitchFamily="18" charset="0"/>
              </a:rPr>
              <a:t>b</a:t>
            </a:r>
            <a:r>
              <a:rPr lang="en-US" b="1" dirty="0" smtClean="0">
                <a:solidFill>
                  <a:srgbClr val="7030A0"/>
                </a:solidFill>
                <a:latin typeface="Palatino Linotype" pitchFamily="18" charset="0"/>
              </a:rPr>
              <a:t>1</a:t>
            </a:r>
            <a:endParaRPr lang="en-US" b="1" baseline="-25000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406609" y="1895674"/>
            <a:ext cx="281793" cy="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5800" y="294145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dirty="0" smtClean="0">
                <a:latin typeface="Palatino Linotype" pitchFamily="18" charset="0"/>
              </a:rPr>
              <a:t>1</a:t>
            </a:r>
            <a:endParaRPr lang="en-US" baseline="-25000" dirty="0">
              <a:latin typeface="Palatino Linotype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43200" y="3725026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OR</a:t>
            </a:r>
            <a:endParaRPr lang="en-US" sz="3200" b="1" dirty="0"/>
          </a:p>
        </p:txBody>
      </p:sp>
      <p:cxnSp>
        <p:nvCxnSpPr>
          <p:cNvPr id="24" name="Straight Arrow Connector 23"/>
          <p:cNvCxnSpPr>
            <a:stCxn id="19" idx="2"/>
          </p:cNvCxnSpPr>
          <p:nvPr/>
        </p:nvCxnSpPr>
        <p:spPr>
          <a:xfrm rot="5400000">
            <a:off x="3654006" y="4788232"/>
            <a:ext cx="304800" cy="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04891" y="472425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baseline="-25000" dirty="0" smtClean="0">
                <a:latin typeface="Palatino Linotype" pitchFamily="18" charset="0"/>
              </a:rPr>
              <a:t>2</a:t>
            </a:r>
            <a:endParaRPr lang="en-US" baseline="-25000" dirty="0">
              <a:latin typeface="Palatino Linotype" pitchFamily="18" charset="0"/>
            </a:endParaRPr>
          </a:p>
        </p:txBody>
      </p:sp>
      <p:cxnSp>
        <p:nvCxnSpPr>
          <p:cNvPr id="27" name="Elbow Connector 26"/>
          <p:cNvCxnSpPr>
            <a:stCxn id="12" idx="2"/>
          </p:cNvCxnSpPr>
          <p:nvPr/>
        </p:nvCxnSpPr>
        <p:spPr>
          <a:xfrm rot="5400000">
            <a:off x="4230621" y="2981080"/>
            <a:ext cx="758958" cy="685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5" idx="2"/>
            <a:endCxn id="19" idx="0"/>
          </p:cNvCxnSpPr>
          <p:nvPr/>
        </p:nvCxnSpPr>
        <p:spPr>
          <a:xfrm rot="16200000" flipH="1">
            <a:off x="2743200" y="2658226"/>
            <a:ext cx="762000" cy="1371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209568" y="1143000"/>
          <a:ext cx="1982710" cy="21004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2710"/>
              </a:tblGrid>
              <a:tr h="3740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And Gate 1</a:t>
                      </a:r>
                      <a:endParaRPr lang="en-US" sz="1600" b="1" i="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i="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18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79490" y="3157395"/>
          <a:ext cx="1982710" cy="21004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2710"/>
              </a:tblGrid>
              <a:tr h="3740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Or Gate 2</a:t>
                      </a:r>
                      <a:endParaRPr lang="en-US" sz="1600" b="1" i="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1800" i="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18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596836" y="500929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331966" y="5562599"/>
            <a:ext cx="8382000" cy="616889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We can do </a:t>
            </a:r>
            <a:r>
              <a:rPr lang="en-US" b="1" i="1" dirty="0" smtClean="0"/>
              <a:t>any</a:t>
            </a:r>
            <a:r>
              <a:rPr lang="en-US" dirty="0" smtClean="0"/>
              <a:t> computation privately this way!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ent-Up Arrow 15"/>
          <p:cNvSpPr/>
          <p:nvPr/>
        </p:nvSpPr>
        <p:spPr>
          <a:xfrm rot="5400000">
            <a:off x="4769101" y="5131240"/>
            <a:ext cx="1316902" cy="1874067"/>
          </a:xfrm>
          <a:prstGeom prst="bentUpArrow">
            <a:avLst>
              <a:gd name="adj1" fmla="val 39000"/>
              <a:gd name="adj2" fmla="val 50000"/>
              <a:gd name="adj3" fmla="val 22204"/>
            </a:avLst>
          </a:prstGeom>
          <a:gradFill flip="none" rotWithShape="1">
            <a:gsLst>
              <a:gs pos="0">
                <a:srgbClr val="C00000"/>
              </a:gs>
              <a:gs pos="0">
                <a:srgbClr val="7030A0"/>
              </a:gs>
              <a:gs pos="0">
                <a:srgbClr val="7030A0"/>
              </a:gs>
              <a:gs pos="0">
                <a:srgbClr val="7030A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Fairplay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5410200"/>
            <a:ext cx="288579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Dahlia</a:t>
            </a:r>
            <a:r>
              <a:rPr lang="fi-FI" dirty="0" smtClean="0"/>
              <a:t> Malkhi, Noam Nisan, Benny Pinkas and Yaron Sella [USENIX Sec 2004]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1667" t="30745" r="52475" b="19431"/>
          <a:stretch>
            <a:fillRect/>
          </a:stretch>
        </p:blipFill>
        <p:spPr bwMode="auto">
          <a:xfrm>
            <a:off x="422770" y="1692999"/>
            <a:ext cx="2936586" cy="22271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88267" y="4048408"/>
            <a:ext cx="150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SFDL Program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886200" y="2057400"/>
            <a:ext cx="1886893" cy="1295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SFDL Compiler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32973" y="3425982"/>
            <a:ext cx="1073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Circuit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(SHDL)</a:t>
            </a:r>
            <a:endParaRPr lang="en-US" sz="2400" dirty="0"/>
          </a:p>
        </p:txBody>
      </p:sp>
      <p:sp>
        <p:nvSpPr>
          <p:cNvPr id="11" name="Down Arrow 10"/>
          <p:cNvSpPr/>
          <p:nvPr/>
        </p:nvSpPr>
        <p:spPr>
          <a:xfrm>
            <a:off x="4648200" y="3422210"/>
            <a:ext cx="381000" cy="92119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049254" y="3411648"/>
            <a:ext cx="381000" cy="19985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0" y="1143000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Alice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25558" y="984564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Bob</a:t>
            </a:r>
            <a:endParaRPr lang="en-US" sz="28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006159" y="4379614"/>
            <a:ext cx="1676400" cy="990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Garbled Tables Generator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401554" y="5419254"/>
            <a:ext cx="16764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Garbled Tables Evaluator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296308" y="2057400"/>
            <a:ext cx="1886893" cy="1295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SFDL Compiler</a:t>
            </a:r>
            <a:endParaRPr lang="en-US" sz="2800" b="1" dirty="0"/>
          </a:p>
        </p:txBody>
      </p:sp>
      <p:sp>
        <p:nvSpPr>
          <p:cNvPr id="19" name="Bent-Up Arrow 18"/>
          <p:cNvSpPr/>
          <p:nvPr/>
        </p:nvSpPr>
        <p:spPr>
          <a:xfrm flipV="1">
            <a:off x="3200400" y="1752600"/>
            <a:ext cx="4191000" cy="3048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429000" y="2514600"/>
            <a:ext cx="4572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4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usepackage{amssymb, amsmath, amsfonts}&#10;\usepackage{mathpazo} % palatino math fonts&#10;\usepackage{utopia}&#10;\setlength{\textwidth}{3.5in}&#10;\setlength{\parindent}{0pt}&#10;\begin{document}&#10;\raggedright&#10;$$x = f(g_A, g_B)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37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usepackage{amssymb, amsmath, amsfonts}&#10;\usepackage{mathpazo} % palatino math fonts&#10;\usepackage{utopia}&#10;\setlength{\textwidth}{1.5in}&#10;\setlength{\parindent}{0pt}&#10;\begin{document}&#10;\raggedright&#10;Picks $a \in \{ 0, 1 \}^s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5"/>
  <p:tag name="PICTUREFILESIZE" val="39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usepackage{amssymb, amsmath, amsfonts}&#10;\usepackage{mathpazo} % palatino math fonts&#10;\usepackage{utopia}&#10;\setlength{\textwidth}{1.5in}&#10;\setlength{\parindent}{0pt}&#10;\begin{document}&#10;\raggedright&#10;Picks $b \in \{ 0, 1 \}^t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5"/>
  <p:tag name="PICTUREFILESIZE" val="38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usepackage{amssymb, amsmath, amsfonts}&#10;\usepackage{mathpazo} % palatino math fonts&#10;\usepackage{utopia}&#10;\setlength{\textwidth}{1.5in}&#10;\setlength{\parindent}{0pt}&#10;\begin{document}&#10;\raggedright&#10;Outputs $x = f(a, b)$ without revealing $a$ to Bob or $b$ to Alice.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5"/>
  <p:tag name="PICTUREFILESIZE" val="127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usepackage{amssymb, amsmath, amsfonts}&#10;\usepackage{mathpazo} % palatino math fonts&#10;\usepackage{utopia}&#10;\setlength{\textwidth}{1.5in}&#10;\setlength{\parindent}{0pt}&#10;\begin{document}&#10;\raggedright&#10;Agree on $f(a, b) \rightarrow x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0"/>
  <p:tag name="PICTUREFILESIZE" val="51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mathptmx}&#10;\begin{document}&#10;$n \log (2n) \times 2\sigm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0"/>
  <p:tag name="PICTUREFILESIZE" val="3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mathptmx}&#10;\begin{document}&#10;$(3\sigma - 1)(n - 1) + (2\sigma - 1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8"/>
  <p:tag name="PICTUREFILESIZE" val="39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mathptmx}&#10;\begin{document}&#10;$n \log n - n + 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20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12889</TotalTime>
  <Words>764</Words>
  <Application>Microsoft Office PowerPoint</Application>
  <PresentationFormat>On-screen Show (4:3)</PresentationFormat>
  <Paragraphs>263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Secure Two-Party Computation</vt:lpstr>
      <vt:lpstr>Secure Function Evaluation</vt:lpstr>
      <vt:lpstr>Yao’s Garbled Circuits</vt:lpstr>
      <vt:lpstr>Computing with Meaningless Values?</vt:lpstr>
      <vt:lpstr>Computing with Garbled Tables</vt:lpstr>
      <vt:lpstr>Chaining Garbled Circuits</vt:lpstr>
      <vt:lpstr>Fairplay</vt:lpstr>
      <vt:lpstr>Our Approach: Faster Garbled Circuits</vt:lpstr>
      <vt:lpstr>Applications</vt:lpstr>
      <vt:lpstr>Private Set Intersection</vt:lpstr>
      <vt:lpstr>Sort-Compare-Shuffle</vt:lpstr>
      <vt:lpstr>Slide 14</vt:lpstr>
      <vt:lpstr>Private Set Intersection Results</vt:lpstr>
      <vt:lpstr>Some Other Results</vt:lpstr>
      <vt:lpstr>Slide 17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evans</dc:creator>
  <cp:lastModifiedBy>evans</cp:lastModifiedBy>
  <cp:revision>936</cp:revision>
  <dcterms:created xsi:type="dcterms:W3CDTF">2009-09-06T16:07:04Z</dcterms:created>
  <dcterms:modified xsi:type="dcterms:W3CDTF">2011-05-28T00:08:55Z</dcterms:modified>
</cp:coreProperties>
</file>