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59" r:id="rId4"/>
    <p:sldId id="263" r:id="rId5"/>
    <p:sldId id="267" r:id="rId6"/>
    <p:sldId id="283" r:id="rId7"/>
    <p:sldId id="281" r:id="rId8"/>
    <p:sldId id="288" r:id="rId9"/>
    <p:sldId id="289" r:id="rId10"/>
    <p:sldId id="278" r:id="rId11"/>
    <p:sldId id="296" r:id="rId12"/>
    <p:sldId id="290" r:id="rId13"/>
    <p:sldId id="291" r:id="rId14"/>
    <p:sldId id="284" r:id="rId15"/>
    <p:sldId id="293" r:id="rId16"/>
    <p:sldId id="274" r:id="rId17"/>
    <p:sldId id="272" r:id="rId18"/>
    <p:sldId id="273" r:id="rId19"/>
    <p:sldId id="285" r:id="rId20"/>
    <p:sldId id="280" r:id="rId21"/>
    <p:sldId id="295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spPr>
              <a:solidFill>
                <a:srgbClr val="F79646">
                  <a:lumMod val="75000"/>
                </a:srgbClr>
              </a:solidFill>
            </c:spPr>
          </c:dPt>
          <c:dPt>
            <c:idx val="16"/>
            <c:spPr>
              <a:solidFill>
                <a:srgbClr val="F79646">
                  <a:lumMod val="75000"/>
                </a:srgbClr>
              </a:solidFill>
            </c:spPr>
          </c:dPt>
          <c:dPt>
            <c:idx val="19"/>
            <c:spPr>
              <a:solidFill>
                <a:srgbClr val="F79646">
                  <a:lumMod val="75000"/>
                </a:srgbClr>
              </a:solidFill>
            </c:spPr>
          </c:dPt>
          <c:val>
            <c:numRef>
              <c:f>Sheet2!$C$1:$C$30</c:f>
              <c:numCache>
                <c:formatCode>General</c:formatCode>
                <c:ptCount val="30"/>
                <c:pt idx="0">
                  <c:v>25</c:v>
                </c:pt>
                <c:pt idx="1">
                  <c:v>25</c:v>
                </c:pt>
                <c:pt idx="2">
                  <c:v>24</c:v>
                </c:pt>
                <c:pt idx="3">
                  <c:v>21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axId val="76935936"/>
        <c:axId val="76937472"/>
      </c:barChart>
      <c:catAx>
        <c:axId val="76935936"/>
        <c:scaling>
          <c:orientation val="minMax"/>
        </c:scaling>
        <c:delete val="1"/>
        <c:axPos val="b"/>
        <c:tickLblPos val="none"/>
        <c:crossAx val="76937472"/>
        <c:crosses val="autoZero"/>
        <c:auto val="1"/>
        <c:lblAlgn val="ctr"/>
        <c:lblOffset val="100"/>
      </c:catAx>
      <c:valAx>
        <c:axId val="76937472"/>
        <c:scaling>
          <c:orientation val="minMax"/>
          <c:max val="26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935936"/>
        <c:crosses val="autoZero"/>
        <c:crossBetween val="between"/>
        <c:minorUnit val="1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3D8C7B-EF90-4915-97F1-416A64C1118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257D99-6B83-4EB6-B89F-25B7088A6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A93A2E-EC02-4426-B737-AECF061024ED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43BE64-A5D6-4237-8D28-1BE7AB48B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4505-57D2-4A33-93D6-6F0D0696F9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70" y="228600"/>
            <a:ext cx="3940629" cy="6019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b="1" dirty="0" smtClean="0"/>
              <a:t>A Research Agenda for Scientific Foundations of Security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Evans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Virginia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NITRD  Post-Oakland Program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May 2011</a:t>
            </a:r>
            <a:endParaRPr lang="en-US" sz="7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332" t="11724" r="29783" b="1103"/>
          <a:stretch>
            <a:fillRect/>
          </a:stretch>
        </p:blipFill>
        <p:spPr bwMode="auto">
          <a:xfrm>
            <a:off x="304800" y="457200"/>
            <a:ext cx="432803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7500" y="630056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Artwork: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Giacomo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Marchesi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Security experiments require </a:t>
            </a:r>
            <a:r>
              <a:rPr lang="en-US" b="1" dirty="0" smtClean="0"/>
              <a:t>adversary models</a:t>
            </a:r>
          </a:p>
          <a:p>
            <a:pPr>
              <a:buNone/>
            </a:pPr>
            <a:r>
              <a:rPr lang="en-US" dirty="0" smtClean="0"/>
              <a:t>Need to improve adversary models</a:t>
            </a:r>
          </a:p>
          <a:p>
            <a:pPr lvl="1">
              <a:buNone/>
            </a:pPr>
            <a:r>
              <a:rPr lang="en-US" dirty="0" smtClean="0"/>
              <a:t>Coalesce knowledge of real adversaries</a:t>
            </a:r>
          </a:p>
          <a:p>
            <a:pPr lvl="1">
              <a:buNone/>
            </a:pPr>
            <a:r>
              <a:rPr lang="en-US" dirty="0" smtClean="0"/>
              <a:t>Canonical attacker models (c.f., crypto)</a:t>
            </a:r>
          </a:p>
          <a:p>
            <a:pPr>
              <a:buNone/>
            </a:pPr>
            <a:r>
              <a:rPr lang="en-US" dirty="0" smtClean="0"/>
              <a:t>Design for </a:t>
            </a:r>
            <a:r>
              <a:rPr lang="en-US" b="1" dirty="0" smtClean="0"/>
              <a:t>reproducibility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4400" y="4356100"/>
            <a:ext cx="554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meaningfulness and robustness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286000" y="4114800"/>
            <a:ext cx="2514600" cy="127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16260" r="19766" b="813"/>
          <a:stretch>
            <a:fillRect/>
          </a:stretch>
        </p:blipFill>
        <p:spPr bwMode="auto">
          <a:xfrm>
            <a:off x="2286000" y="26525"/>
            <a:ext cx="6858000" cy="66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429000" cy="1143000"/>
          </a:xfrm>
          <a:solidFill>
            <a:srgbClr val="FFFFFF">
              <a:alpha val="56863"/>
            </a:srgb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Metrics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cientific-web.com/en/Physics/Biographies/images/LordKelv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763000" cy="2677656"/>
          </a:xfrm>
          <a:prstGeom prst="rect">
            <a:avLst/>
          </a:prstGeom>
          <a:solidFill>
            <a:srgbClr val="111111">
              <a:alpha val="38824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“When you can measure what you are speaking about, and express it in numbers, you know something about it, when you cannot express it in numbers, your knowledge is of a meager and unsatisfactory kind; it may be the beginning of knowledge, but you have scarcely, in your thoughts advanced to the stage of science.”		Lord Kelvin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8" name="AutoShape 2" descr="http://www.scientific-web.com/en/Physics/Biographies/images/LordKelvin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Large increases in cost with questionable increases in performance can be tolerated only in race horses and [computer security].</a:t>
            </a:r>
          </a:p>
          <a:p>
            <a:pPr algn="r"/>
            <a:r>
              <a:rPr lang="en-US" sz="4400" dirty="0" smtClean="0"/>
              <a:t>Lord Kelvin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Promising Approaches?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Comparative metrics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Attack Surface [Howard; </a:t>
            </a:r>
            <a:r>
              <a:rPr lang="en-US" dirty="0" err="1" smtClean="0"/>
              <a:t>Manadhata</a:t>
            </a:r>
            <a:r>
              <a:rPr lang="en-US" dirty="0" smtClean="0"/>
              <a:t> &amp; Wing, </a:t>
            </a:r>
            <a:r>
              <a:rPr lang="en-US" sz="2400" dirty="0" smtClean="0"/>
              <a:t>TSE May 2011</a:t>
            </a:r>
            <a:r>
              <a:rPr lang="en-US" dirty="0" smtClean="0"/>
              <a:t>]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Experimental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more systematic “red team” approaches</a:t>
            </a:r>
          </a:p>
          <a:p>
            <a:pPr>
              <a:buNone/>
            </a:pPr>
            <a:r>
              <a:rPr lang="en-US" b="1" dirty="0" smtClean="0"/>
              <a:t>Economic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Active research community; WEIS</a:t>
            </a:r>
          </a:p>
          <a:p>
            <a:pPr>
              <a:buNone/>
            </a:pPr>
            <a:r>
              <a:rPr lang="en-US" b="1" dirty="0" smtClean="0"/>
              <a:t>Epidemiological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model spread over network, but need assumptions</a:t>
            </a:r>
          </a:p>
          <a:p>
            <a:pPr>
              <a:buNone/>
            </a:pPr>
            <a:r>
              <a:rPr lang="en-US" b="1" dirty="0" smtClean="0"/>
              <a:t>Entropy/Computational complexity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Define attacker search space; automated diversity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22800"/>
            <a:ext cx="8382000" cy="147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Systematization of Knowledge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 hoc point solutions vs. general understanding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Scientific Method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Process of hypothesis testing and experiments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>
              <a:buNone/>
            </a:pPr>
            <a:r>
              <a:rPr lang="en-US" dirty="0" smtClean="0"/>
              <a:t>Widely applicable</a:t>
            </a:r>
          </a:p>
          <a:p>
            <a:pPr lvl="1">
              <a:buNone/>
            </a:pPr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Lots of progress in reasoning about </a:t>
            </a:r>
            <a:r>
              <a:rPr lang="en-US" b="1" dirty="0" smtClean="0"/>
              <a:t>correctness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Systems fail when attackers find ways to </a:t>
            </a:r>
            <a:r>
              <a:rPr lang="en-US" b="1" dirty="0" smtClean="0"/>
              <a:t>violate assumptions</a:t>
            </a:r>
            <a:r>
              <a:rPr lang="en-US" dirty="0" smtClean="0"/>
              <a:t> used in proof</a:t>
            </a:r>
          </a:p>
          <a:p>
            <a:pPr lvl="1"/>
            <a:r>
              <a:rPr lang="en-US" dirty="0" smtClean="0"/>
              <a:t>Need formal methods that make assumptions explicit in a useful way</a:t>
            </a:r>
          </a:p>
          <a:p>
            <a:pPr lvl="1"/>
            <a:r>
              <a:rPr lang="en-US" dirty="0" smtClean="0"/>
              <a:t>Combining formal methods with enforcement mechanisms that enforce assumption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334000"/>
            <a:ext cx="6858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Degabriele</a:t>
            </a:r>
            <a:r>
              <a:rPr lang="en-US" dirty="0" smtClean="0"/>
              <a:t>, Paterson, and Watson.</a:t>
            </a:r>
            <a:r>
              <a:rPr lang="en-US" i="1" dirty="0" smtClean="0"/>
              <a:t> Provable Security in the Real World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[in IEEE S&amp;P Magazine </a:t>
            </a:r>
            <a:r>
              <a:rPr lang="en-US" dirty="0" err="1" smtClean="0"/>
              <a:t>SoS</a:t>
            </a:r>
            <a:r>
              <a:rPr lang="en-US" dirty="0" smtClean="0"/>
              <a:t> issue]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vs. Complexity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824363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(Loosely) Due to Fred Chang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6781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32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Pessimist’s View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8168" y="3662752"/>
            <a:ext cx="205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3" name="Freeform 12"/>
          <p:cNvSpPr/>
          <p:nvPr/>
        </p:nvSpPr>
        <p:spPr>
          <a:xfrm>
            <a:off x="1524000" y="2438400"/>
            <a:ext cx="6348548" cy="3631474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38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 Techniques Capability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24000" y="1447800"/>
            <a:ext cx="6348548" cy="3124200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3886200"/>
            <a:ext cx="245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Deployed Systems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vs. Complexity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824363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(Loosely) Due to Fred Chang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6781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524000" y="1447800"/>
            <a:ext cx="6348548" cy="3124200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632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Optimist’s View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8168" y="3662752"/>
            <a:ext cx="205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886200"/>
            <a:ext cx="245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Deployed Systems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1524000" y="2438400"/>
            <a:ext cx="6348548" cy="3631474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38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 Techniques Capability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1580606" y="4724400"/>
            <a:ext cx="6622869" cy="1554480"/>
          </a:xfrm>
          <a:custGeom>
            <a:avLst/>
            <a:gdLst>
              <a:gd name="connsiteX0" fmla="*/ 0 w 6622869"/>
              <a:gd name="connsiteY0" fmla="*/ 0 h 1158240"/>
              <a:gd name="connsiteX1" fmla="*/ 1541417 w 6622869"/>
              <a:gd name="connsiteY1" fmla="*/ 65314 h 1158240"/>
              <a:gd name="connsiteX2" fmla="*/ 3004457 w 6622869"/>
              <a:gd name="connsiteY2" fmla="*/ 326571 h 1158240"/>
              <a:gd name="connsiteX3" fmla="*/ 4245428 w 6622869"/>
              <a:gd name="connsiteY3" fmla="*/ 613954 h 1158240"/>
              <a:gd name="connsiteX4" fmla="*/ 6296297 w 6622869"/>
              <a:gd name="connsiteY4" fmla="*/ 1084217 h 1158240"/>
              <a:gd name="connsiteX5" fmla="*/ 6204857 w 6622869"/>
              <a:gd name="connsiteY5" fmla="*/ 1058091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2869" h="1158240">
                <a:moveTo>
                  <a:pt x="0" y="0"/>
                </a:moveTo>
                <a:cubicBezTo>
                  <a:pt x="520337" y="5442"/>
                  <a:pt x="1040674" y="10885"/>
                  <a:pt x="1541417" y="65314"/>
                </a:cubicBezTo>
                <a:cubicBezTo>
                  <a:pt x="2042160" y="119743"/>
                  <a:pt x="2553789" y="235131"/>
                  <a:pt x="3004457" y="326571"/>
                </a:cubicBezTo>
                <a:cubicBezTo>
                  <a:pt x="3455125" y="418011"/>
                  <a:pt x="4245428" y="613954"/>
                  <a:pt x="4245428" y="613954"/>
                </a:cubicBezTo>
                <a:lnTo>
                  <a:pt x="6296297" y="1084217"/>
                </a:lnTo>
                <a:cubicBezTo>
                  <a:pt x="6622869" y="1158240"/>
                  <a:pt x="6413863" y="1108165"/>
                  <a:pt x="6204857" y="105809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4953000"/>
            <a:ext cx="22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TCB of Deployed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Refinement: </a:t>
            </a:r>
            <a:r>
              <a:rPr lang="en-US" dirty="0" smtClean="0"/>
              <a:t>Can we develop refinement approaches (design → ... → implementation) that </a:t>
            </a:r>
            <a:r>
              <a:rPr lang="en-US" b="1" dirty="0" smtClean="0"/>
              <a:t>preserve security properties</a:t>
            </a:r>
            <a:r>
              <a:rPr lang="en-US" dirty="0" smtClean="0"/>
              <a:t> the way they are used to preserve correctness properties now?</a:t>
            </a:r>
          </a:p>
          <a:p>
            <a:pPr>
              <a:buNone/>
            </a:pPr>
            <a:r>
              <a:rPr lang="en-US" b="1" dirty="0" smtClean="0"/>
              <a:t>Program analysis: </a:t>
            </a:r>
            <a:r>
              <a:rPr lang="en-US" dirty="0" smtClean="0"/>
              <a:t>What security properties can be established by dynamic and static analysis?  </a:t>
            </a:r>
          </a:p>
          <a:p>
            <a:pPr>
              <a:buNone/>
            </a:pPr>
            <a:r>
              <a:rPr lang="en-US" dirty="0" smtClean="0"/>
              <a:t>	How can computability limits be overcome using hybrid analysis, system architectures, or restricted programming languages?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604263"/>
            <a:ext cx="4495800" cy="1143000"/>
          </a:xfrm>
        </p:spPr>
        <p:txBody>
          <a:bodyPr/>
          <a:lstStyle/>
          <a:p>
            <a:pPr algn="l"/>
            <a:r>
              <a:rPr lang="en-US" dirty="0" smtClean="0"/>
              <a:t>2½ years ago…</a:t>
            </a:r>
            <a:endParaRPr lang="en-US" dirty="0"/>
          </a:p>
        </p:txBody>
      </p:sp>
      <p:pic>
        <p:nvPicPr>
          <p:cNvPr id="4" name="Picture 3" descr="tower-bright-IMG_4112.JPG"/>
          <p:cNvPicPr>
            <a:picLocks noChangeAspect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>
          <a:xfrm>
            <a:off x="228600" y="212303"/>
            <a:ext cx="3886200" cy="6417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3242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NSF/IARPA/NSA Workshop on the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 smtClean="0"/>
              <a:t>Science of Security</a:t>
            </a:r>
            <a:endParaRPr lang="en-US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4267200" y="4749225"/>
            <a:ext cx="448065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http://sos.cs.virginia.edu/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Systematization of Knowledge</a:t>
            </a:r>
          </a:p>
          <a:p>
            <a:pPr lvl="1"/>
            <a:r>
              <a:rPr lang="en-US" dirty="0" smtClean="0"/>
              <a:t>Ad hoc point solutions vs. general understanding</a:t>
            </a:r>
          </a:p>
          <a:p>
            <a:pPr lvl="1"/>
            <a:r>
              <a:rPr lang="en-US" dirty="0" smtClean="0"/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Scientific Method</a:t>
            </a:r>
          </a:p>
          <a:p>
            <a:pPr lvl="1"/>
            <a:r>
              <a:rPr lang="en-US" dirty="0" smtClean="0"/>
              <a:t>Process of hypothesis testing and experiments</a:t>
            </a:r>
          </a:p>
          <a:p>
            <a:pPr lvl="1"/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/>
            <a:r>
              <a:rPr lang="en-US" dirty="0" smtClean="0"/>
              <a:t>Widely applicable</a:t>
            </a:r>
          </a:p>
          <a:p>
            <a:pPr lvl="1"/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7696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Valuable and achievable: need the right incentives for community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105400"/>
            <a:ext cx="7543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Uncertainty if such laws exist; long way to go for meaningful quantification.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570982"/>
            <a:ext cx="7543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Progress in useful models; big challenges in constructing security experiments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images.businessweek.com/ss/06/05/stamps/image/c_t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1528762"/>
            <a:ext cx="3182916" cy="26114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35300" y="5740400"/>
            <a:ext cx="5053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David Evans</a:t>
            </a:r>
          </a:p>
          <a:p>
            <a:r>
              <a:rPr lang="en-US" sz="2800" dirty="0" smtClean="0"/>
              <a:t>http://www.cs.virginia.edu/evans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98700" y="292100"/>
            <a:ext cx="6756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dirty="0" smtClean="0"/>
              <a:t>“In science there is only physics; all the rest is stamp collecting.” 	Lord Kelvin</a:t>
            </a:r>
            <a:endParaRPr lang="en-US" sz="3200" dirty="0"/>
          </a:p>
        </p:txBody>
      </p:sp>
      <p:pic>
        <p:nvPicPr>
          <p:cNvPr id="1026" name="Picture 2" descr="http://phys.bspu.unibel.by/static/hist/physstamp/gif/phys/stamp_kel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549400"/>
            <a:ext cx="3321523" cy="2514600"/>
          </a:xfrm>
          <a:prstGeom prst="rect">
            <a:avLst/>
          </a:prstGeom>
          <a:noFill/>
        </p:spPr>
      </p:pic>
      <p:pic>
        <p:nvPicPr>
          <p:cNvPr id="1036" name="Picture 12" descr="http://www.scientific-web.com/en/Physics/Biographies/images/JNeumannTu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183" y="3948043"/>
            <a:ext cx="2375713" cy="1701800"/>
          </a:xfrm>
          <a:prstGeom prst="rect">
            <a:avLst/>
          </a:prstGeom>
          <a:noFill/>
        </p:spPr>
      </p:pic>
      <p:sp>
        <p:nvSpPr>
          <p:cNvPr id="1038" name="AutoShape 14" descr="data:image/jpg;base64,/9j/4AAQSkZJRgABAQAAAQABAAD/2wCEAAkGBhQSERUUExQWFRMWGBsWGBgYFhsYGhoZHB8cGBgXGBgcHCYgGhkjHBwaHy8iIygpLCwsGB4xNTAqNSYrLCkBCQoKDgwOGg8PGiwkHyQsLCwsLCwsLCwsLCwsLCwsLCwsLCwsLCwsLCwsLCwsLCwsLCksLCwsLCwsKSwsLCwsLP/AABEIAOYA2wMBIgACEQEDEQH/xAAcAAABBAMBAAAAAAAAAAAAAAAFAAMEBgECBwj/xABGEAACAQMDAgMFBQUGBQEJAQABAhEDEiEABDEiQQUTUQYHMmFxFCNCUpEzgaGx0RVTYnKS8BckNILBshZDY3OiwtLh8TX/xAAYAQADAQEAAAAAAAAAAAAAAAAAAQIDBP/EACQRAQEAAgICAgICAwAAAAAAAAABAhESIRMxA0FRYTLwIoGx/9oADAMBAAIRAxEAPwDhulpayBoDGlq7+Ee6DfV6YqEU6IJwKrkMR+YBVaB9Yntp9/crvwwH3BB5YVlgfMgi79AdLcCg6Wrz/wAG/EbytlOAJu85LT8hmZ+RA1rW9zniIIinTaYytanifzSQRHcxGjlApGlq51fdD4kGK+QGExctWmVPzm7Tp9zniMkeWnMAiqhDc9wcDHJiJGjcCj6Wr1/wZ8QtY20rgQAnnJc3zH4cfMg/I6Z2/uh8RYEmiqcwGq0wSR2i6c5zxo3Apelq9Uvcz4gSwtorHBNZYY+ixP8AGB89N1vc/wCIrbFNGu/LWTp/zkkR9c6OUCk6WrxR9zu/JMrSUDuayQfpbJ/fEacHuX3/AH8gfWsufpAP8dHKfkKHpav1X3K74AwaDH8oqwT+91Ufqdbr7kt9+fbDE/tu/phTn+Hz0uU/Ic+0tX4+5TfxP3E+nnD+cR/HS3PuW36qGBoOTHStXqH72UL/AB0cp+QoOlq7p7nfESCTTpiIwa9KT+jdvnp3b+5fxBjDCig9WrKR/wDRcT+mnygUPS10Td+4/eqCUqbeofyq7KTjtegE9onUah7mPEGiVopiequn1g2znRygUTS1fNv7mPEGe1lpIv5zWRhHEgISx/TTVT3O+IhiBTpsBMMK1MAxwctInsDB0bgUjS10DxX3L7ykgdGpVzi5UYhlkxIDAXAdyPQ4jOqRv/DqlCo1KqjU6imGVhBHf+Wf36JdhG0tLS0wWivsuKH2uj9pJFG8FoAP0BkgWzE/KdCtZA0B6p8Mr0mpDyKlKpTEwaTKy/TpJg/I5+Wt625VRJIUepIjXLfcv4VXTzKzXLQdYUEYdgeRPYZyNWL3ox/Z7k5AZD/Hj6a57O9Jt0tR8SpfnT/Uv9dajxalz5qEf5lP/mNccqe790yKm3sZF+OoqNBAYyCOQ2AR8idZq+w70qb1naiaarMqS5JkDB6VnPr3AE86fGM78n6di/tOlP7Smf8AvX+utv7Wpx+0T/Wv7xz8jrz6tIEfhKgcwYAOJyAbT+s+mn623USAV4tAgzg4BNpE954HDaOJeX9O9t4rS/vE/wBaj/zxrU+MUhA8yn/rX+v9dcEp0gPhg94M8/mEwZGblP7hGdbU6SEKDaCVbBmLTkZgkLPGZ5mMaOJeb9O8f2xSwPNp9+HX+v8ALWjeJ05jzEH/AHr/AF1wZaYUmQpOexEkZAHAu9DxzPacrTW27pxcZg+sFiI/ceOcAnOjifmd4/tOl/eJjB61/rrH9rUv7yn/AK1+fz+WuB1aFNlHw4gcNAmYBIElcf5vXW9ig5AGY7ybeFECL4HPHY50+I8v6d7/ALXpRPm0wDmb1/UZ/wB/PWy+LUv7ynPbrX+v+41wGjQSZKi2CYzOZlvnGARzIx31pVormQAABHpngTElT2Iz6kZGlwHkegV8do/31P8A1rn+Ost4vS/vaf8ArX+v11wGhSCytvJiQJMjOCMBh64B+fGk9MEAyLbSYhoAJieCQs4ImZmMRo4Dyu9P49QAk1qQ7ZqLz6fENYHjtEiRWpwRM+YkEfrka4OQkAAL6QLpg8AmJg9oyJzpeUsNJUnnhuebhiMRAnpOMY0+JeT9O9J49QKgitSIIkHzFyOQZnj01lvHKMftqcf/ADE/rrgFPaqssbPhkZOf/MHv+IegnT3hfgjbp7KKrcouaSQAswcnEDtm7OZjRxivI72vjNGf2tP/AFr/APlxp2n4hTLQGUk9gwJPPz1xn/h9UBkVtvGeXAMxAiFif68ae8E9mzs/FNkjFGdoclRgfGIB7jAyczxjS4w5m7ZRUniT+uuKe/KmBvKTBQCaWT+aGkfoDGrr709hu62zprtBUY+b94lObmUrCyBkqGn9QdcM8SR0byqh6qRKRJNucrnsDOPUnVYT7aIWlpaWtTLTlHnPHfTesjQHqXY7NaVCklMQioqrmRAEfF+L66qvvRE7BxE9SGJjg9/9zqpe5mnuPNdgWG2CkFSSELmIKjgsIzGRI9dWv3oGNiYj9pTHUBHxdwe2sLNZIyVvd+LbOgyh6kVrVZ3O3Fd72RSCHZrV6cW24x6ajb+vt9xt69VdzU3FVFW3zR5dsuoLKvwgjCyOJ4zOnvGfHR4fUG2obemAihvMqgsahgAlY9cjntGBAMetu1320rValJKVSgFYVachGJIBWPWAMZyRkY1TG+lepuekgEETPxKSc4jsxBGB8UDTlYkKB+EiAAW6VgGf8ncr2bJOo9GsDiZHEGQIM8n0MfF8UQDqT5pIjET6EMWjHaA4HbItOTnTZ6IOTmDBAIF57ZXPcr/efuA0z57E8sxzmWmT3s7Ezn8wzjWGrEwtyiOqZY4yCR0zEHI/DmNHPCfBVBHmWwwJABJiCO+Y+RPV68EA9C9QP2PhvmMOoyRKgXYH0OPLII79JiRonQ9mJ5LDiSzgCZgHKGTMdRPBXB1dfDvB6bICoH0An+eZIj+epFWiCsAWkLcCOJyDjiZgfqPxajkWqpW89lHDEoRnsZxzdBXMEnIgTdkiNM7P2WqOIKDAAw5UZzb3mnORn6avtFLlaQAA1yfQEgCfT4f4emnEVbXIHwgNBPYgmCfXBGPSRBzpchq1zjdeDFCT5bf68FiIBuHL3QJMcmJ0Kq7cgWkEYJgznvAUfT4RzzOusCipeYEzExkgMASfXlZ7GSD2iJuvDKTLUVgDMmSeDcqSTwcxhs9MacyGrHLwSVNy8rmJyvYA/iUfSE4762W6CZYsYibg0nhjn4sCCctxGitf2ejhghWWGMSf8PpaJiY5HAwO3G2emeqAATN0kLOMiPhMc8jEYE6sblNu5MDqYlSCJMerAJGQYlkOcTOmq1VjMkWnqGZEfwlcwDwM99ZdxPVzEWmZnsMZBjj1/FzrXzcmMd4i75E8Rgcqen0nTORird3zxGT6YJP5/wD1aK+zO7pFK23rVGpGsgXzMkKVJNscqCCSfQiCROg1Vv8AGOAclog8GQJt4E8gyMaIez+526ee24DMnlKAFNrk3rAU9jEGT259CKxiUPZLakZ8R24x3pMuOQQS37pH8dGfDvD0peJ+HU6dXzaYpzfPSc1cqJIjnA9CPXW2y8A2br5vkV6VIQb61SlSpmYESVJPrEETOmdpRoDxXYja5ooFgm7qzUYsCwF8mc4E41NaR2aivGef6a4J740Q+J1GVriVW/npeItz8gOMZ5mddI95u93dLY3bQsvWFqsk3rTjBBHClsEjPA9dcE3hqE3VLiX6rmklp7yec99Hxz7bRG0tLS1qZaP+xHgI3e8SkwmmJeoO5ReQPmTAH10A1M8N8UqUC5pOULrYxUwbSQSARkSVHHb66A9QNRCBVC2KqgBQLQAOAB2Gqb70HjYsRP7Sn3+ffVf9z273DFwS7bfqkkyEqC2As8EgkmMYHHOjvvT/AOgYYy6AemSf01hrWTOqtt/G93TFGgRt67OqGmtQh3gqLcQIERlsgDkxpz2wo7w0VZ/KNNSAy0HICHsSCvIaIMwJOMg6d/tXZip9uFeagpWrtyOtXsCEeoAj0AxM9tCfD0VNpuGFamzVyn3fmBmi8FqjKMhjPHIHJxq2dClfHxQMyAxg9ySDnJ5XljHGoyCZEqB36icnt6Fe4I+HEnGs0UJtJPGDyIPGTOD6NycA6cpsQY6uSBKktPfH5x3QYgZnTRpP8LoFoa7IYkksT8IxJMAxg3D0xB5uXhHhYcAkkrBPODPM4gLHYR8uDoX4NsFaGUSztAAnFqAsAJ6hMLntOrQLURaayxMDB5tPB7+jNxH1IBzt2y3yqXtaihbQcg2gxaq9sKPnJj5HvOt+i+FIIQZz2IKwR69BPPM6j7iHU05tjPTE9I6oHbEL2gnvB1BskFgSB8LMGFoYkhpZoCkFiYBJxiZGpXvQtvN4lPnJmBHHScR9JUz3I/w6heFPcWJH7QWDMzTBNpPyMxPHxemoTLJyVZhJCqbuM1KbRkFWux/itI41JXcO1QEBiDjqUki5SQwJiOliMgAFGBiRIW7sbp0IJMiDgDk5aSfqTGPkNBCxBa9viOOOMknkdyp+uo+43FcWyGbJPwwROIJgS2JAMYkniTGobpjaeov1ZUQG9cd4bHebgMDOgXKBI3DFg82YOJkkFjAAg4CwAIkT3nWniFEMhNxBk9QJBZpJIAn/ADAHgYickHtxs6ZHmHESx6gGlSLpLAE2ghpEfDJzgQN14KoLOqvUWDdDLhukSEWQMkCBwJE8Ma2z19qO9ITAItAPDY9YAHKkz08g5J1pTLDgngQC88fCJ4+atx2zox7QbMXCwtDAkWmTcDDrGIaATAwc9s6F7LdtTIsyYYTbPSQVeQcMlpIYH4e3rrSNsbuNazGMMTHHU2DiTHZ+Zn4pMDA0S9ld4tB61c0adSxEINshJYKGHNs+vI76G1GkDBwADJP/AGyfT0fn5aK+zvilTb/a3RZfykDEqDYL4LOkjqzwMSQTAJ0fSonbn2zp1WBqbShVOcvXcmSCSokwOf8ALyO+pXh29FXxPw9lo+QAsKgwtoNWTTIABT58knvEmBtPbzdtUVWqU1B5J264B7iIJHOMd/XRanuHfxPY1CyuTTQ300KqVbzSDB+HGI+R1NVLp1nbkyOf5a4h77qFviMwoBpIIB4ieR+EnBjvM6uvvZ8U3NHaUzt2ZFZyKrpIdVCyouGVU5k4JtA9dcQ3+5qO11VnZiB1OxYkcDJzGjCfbeIulpaWtTLU/wAB26VNzSSoSKbOqsQYwTHJ41A1sjkEEYIyD89Aeo9jt1p0wlNFRFgKFFoGBOI/j31Uvemf+QYzkPT4+p0K90/tLudwaqV2NQCCrleqTMgtEEY4JmflOivvU/8A89wfz0/lOfXWNmskZAK7yhT3FHYfZqDUnVFZiAXLutwOc5MDmfnwNBN/u6dNKtLaUHtUqK9diDUIDhQJOFBcAD6Ex30d3Pie9G5G3pVaN9shbCAFAVgpdqZLOEyeBE/LQ3c+I7rcbSqatWi9JSisACjr1gh/gAZWjB9JPY6pltWqKERHcE4LRBzIHJXmR8WnQhugEGYwWY4mQCRk5ggg4/FmNYoHj4hmSATNx47YfnPLg/PTm2JBX4snBEqAMSMcZjp4GDppq2+Fb40wueJLEyOSBZ1EGZJxxx2B1ZPDK9yhgDJEkgg54EZ/F6x6n0uqAN9QIqkp0hbYJMgD5RMjPoT6nVv2+7SghL8LABgEuTMFcyB2H1xwTrKxjiZbYhKhAaAekLaHMAAm1TyqyCZnliecYHIMC8C3pUVSov8Ah814p+XKxYB0jIJt1rVm+S7f4cHyxyQtoIqVWmQUBMg9QzjB4MSbLki1DaCALGpiNvTGYipJg5jMJch1N0pz5k8D/q2bM30wRSW3qzicAcmdb2AxNsdQgHcu0Bi1QDgkAlSMSZIgqI05t3BAHmmcjFdJtkAQqJmHICrzM9RBA1JpIGyGkHLAVajCH6WKMqCIKiDI6iZjQqMDZk3FrSYkkUauS8DgvLKQBMfCRMjjTrUEVpKCSzmTTqAdIIUyJU2g5Jw4mAc6cQgZCqTFy5qzdHJQjunK+o4JE6zUcL0gkfhX7xlOD0ReIDF+mc4K9jgPoym6mAComwYryYaWBUVRJMgmmDJInpnGhW7ZeOknqPxbZgC4MkG4MRi27kyVyBClXrTw5OWgCpSkk9VO2RMlg1vPwm6Y00RdaAzGYIIqU8giAwUUisEyfS5e8gaCqheO7ZjKtILqWAKxLLA7zItKDpdh0txqrJTYtkzgGS2ZiRngMM5PT+/Vx9oqgXyzACXDIKgG5beEJUmGnFpNuVIEirqlpIP4SQZybZDdQAgrBGeF5zrWJxNsmYuugE8nIPJgDA9Rzg2xor7O+J1NoNxUpBWIppwblQF4Jg5j0BmJFx9R1aZEqxzkye/BLRM4xU5PEaOexm6ekd01IKK/krYHIhiHyLSRDR+GfX6ad9NIxS9vd2WAL0ROLmRYAAkF7QTgjNoj05Giy7sVvFdjUVw4CU+oKVDGXuKAgArP6RHbTVP26dtpeTthufNwhpifLwLgCebu8jpzp3b7t63imyfpZraXmhDKK8VWK9JhWUTAk84nU03WKZxxyCDPB+RHca4p74/CV+1tVR1utQPT4IUKAjLPxD8JCzbC+ur97yvaetsdmr0BFSo/l3xIpiC0icXGIE4wdcG8R31Wu7Vars7sZLMZJPJ08J9t4haWlpa0MtP7OoquCy3qOVkiR6SMjTGsg6A9LezOzpUtrR8pFpq6BzA5LAEkkYnPbHyGq970z/yJBIEuv1xcY/n2/wD0O913trX3RahWtPl0w1NlULABC2kKAG7Ed8EfSf71h/yB+dRAJ7c5n1+vqdY3+TPIJqeJv9s6dlT+0hQwLVlNSICywVoXpPEnAnQN/aOi1GtQp7ZKV5TrpDDWVOWmcATB+vqNHdz4rSTcl/sG4qVrLRUMoGW2xiEOAsYnnI+uhe68S2iUKtOlRqUKrlDD1JJCukqGLNYRAwQMgeg1TLf1sAaoAMMolZ5aLT8+bCcT8c+gOt/IcgWrcRjAJK5AUuAeROIxETJOndrRLHpMKGkm6DJntyrkAgyDdBOBOrDs9gQtIhPu1MEmJgZ6DdgCccAS+RiS3SLddH/A0RH4IuDRgkBiDxgQwW45kwTEDRD2hpO7UiOkMYXJAVgQtxYTaAgPbkjQ6vSK3GIanA6SYvLSwBOSALgM4gx2icPEmincFgyA0AAdL1LpJtiFXMYE8GdRpnPSSGWVgKEmCCLBaSSVFuFwQQFAdpBeND/G9+aIRVILAAnzACQDC2rSuFphRIGSO5ONFdrA/CZBgyGJBYcCBdJE4yzBgxySNQ/GttVKs1OncQpX9mj3Akz1tys8hQeF/eoAyn7bsDD1DUGMALBE8L5YBUgcEG7qyutv/bfzCtpBnIkOyzLG3qqRNhMkle2IgAYtettw5FO2qoDX1qYDvkC1FLqEprg92yvSAY1I2NN9xRZ6yU5DFQ9NbGYgQxsPS4UmJweo85irFdyLH4Z7TmvaiUyCeSCWFuJIEi2OTInEAZnUrxLxsU1Y5+FmgEjp6boK1ORJ6o/QTcP2XgXkAPezKRAMHgwIaCZUjgEGOxHOnfarwlKu2lItDrMLERgkAZx+XU9DsPq+8ZeyVJPe8wSTJtBOeMZHJ00vtk1Qk+fEkmOQAZLBXJ5gDtcAOm2dBdr4WKCK3lhpex6lWncKY7IEZlBMiCx6ZKgE6G1WevCuiK8c00yokR5ij19JJEcd9XqH/sW9o/E3q05cST1XiQCCZi0tMyMXEji0YkBCzuJuOYY+pa0AkfPpINxgg9zqTWot9lBgXLKkGSRBMW5wMcmZmMzAZ2KEbYPzLstpOCQQQpEenHoRMacGPrZoVgIKwREyS8AGZjuUIHcEiMACJN+yVCm/2oVqRq0xRVwik39D/hIIM5xB45k6FMoOT68zBn1GMP8AM/FAA7ae2Hir0KyVkYKVJQhkZlZTyIwVEj4ZkHOnVSi9HxLwvBG2rRE5rGB6jLc/TH6an0qVNPFdkKS+WttLoabxeKrEOZMmckkyDpj/ANrqYYVP7P261p+MshWeb8U5ifxTzy2m/AN09XxOjUd73euLoBAACm1VX8AC8STdyO5Mr3Nuu7jY061M06qJUptFysJUxkY9Qc64P719jToeIVKdIKq9LWKML0KBn9cfv766v7wPa5/D9qlSkitUd7FLyVXpLEwCJPETjn01wPx7xqpu6716pBqPBaBAwAogdhAGNPCVvA/S0tLWhlrekBPVMd4wdaa2Q6A9F+yfgW32+2pttkAFVFdmklnJHckyIz08Az9SK956H7CRn40Pr69v9xqJ7ufbo7v/AJepTRHpU1CWyAyLCwVMwRgzOZ476me9F42Rj+8Tg/5uPnrCy77Z5egTe+NbOlvvPL7g1R02oqmmemCoblokGJIkDnQf/khQq+Waxqg05FYKpi8ZW3BF3U3c/wAdHd/QpDel6262wUKUNJ1+EFRHSy2hw6hj3j9NCa+wWlsaypuaNcebRP3JypL9TAnCFpEQAOniZ1bL2h+GbJmQEdJkkQZJyAVAgNBt+ImSIJwDqwLtyqJaGBnvmOGJH5nM8+rTyZAWhuw9MIp+FQpObhJYswBkkAC31MYGiW03IwSWUdcAqzQSVcDvcJEHv0jjAMua3dpre7mmYSQXFSPg5YdKvHdTME/MwONaturKiVFBVAYORgAFUaBkrbggflDLnBGl7GZx1AMCTTyUUkHvn1GfQj01OVqYClQSRmnIgBgMsT1CIAkYP/kL0ObHfLUpowk9JgWsRkmU6SC0gM1iAgkXk9WjdBvMW0mRMZKwzYDJiB1TPR0ifXDVHwbds9MFZa0uki4E01ttZOqFHN1sFiYzmDO33cETh+BItMySoiQyIWBHlCT6/JVrKm7ihYoQ21EEQK1O8qcRkkZH69XJGdIO9qhEAUwBChRESQAMASSMYEE4ONSdpulPSMkSIMYi1lBugU8YhwGI740QI5wczHMmM8Ey8D1IEE4ONSrjtXfF6DDy6SkmBAxz6yAeBJMAzEc51M8GoipQZGyjAqRIIKmQSCBBEE8ARiQNR9/tizGBb2+EHjCnAClRmAZHSYjnTvhdNrrF7E8SJyD+YkiMd+OTjQmezOz8RZqaiolzCaTFlBllJUkhcm4AHPq0Y0G32ypWWp92hI+CME4MA3BW4MrnIMmANTm25o7qoCBbVAqHH4lIDcSQCpXkFTYcRkTHqk4JEq1rDM5yBLSA5gqFYlGEBew1RVTT4e6UGWqGWbyEyeFkq1t0NHWRyVMkEZGvgG7FPbhSt6Brmkdiv8ACIn/FPqNFvGKgMBYAtYsBcOkEywJH4TPSc02MfCx0E8C/ZmbRaqMGIYQQQJAjqEQDnj66f0mzozXCoSwtsYGOcgZlgBgD83IiMThbPw+nW852qtSSlTFR/uw7XXWgQWiTGI5jJGdE1ikjlgqo0qqibQ5/KwIJHJ+hgCCBpj2e3dKmaqVlb7PWQU2hrytpJRl4a3qIwCQRJHOnKv4y9nvC0rUqlSrV8ihSIUuwDG8zKQZERbIiJMAd9EPCPDDQ8S2ymotVWdKlOopw9MhlkgGAQY9fiGQDiDvfF6Pk09rs1d0FS5nqBpao2FMC0/yXAGiezBTf+H0xeFphFHmoUdiWqFmAkwCSDB4GORoadbdQ3/g1HdUjR3FNalM5tMgg9mVgQVb5g64B7zPBKe18Qq06IApAIVUEm2VGCSOZBP79dy9p/aql4ft/NqSxPTTpjBd4mJg2qOSx/cCca89e03tG+9rvWcKt7XWqMDAHJyeO5Ong6ID6Wlpa0UWtk1rrZdAd99g/ZGhttvTrICatakrM7EEgNBsUAQonmMmOdRPer/0Uf/Fp857Of66b93PtxT3SrtRS8lqNIBAHLB1XB5EhhMxmZPEZne8Wp/yyiSpNankeoDEHg/XWN/l2zy6im7zd+GB2+5rEAzej20yT3WWxIyIic/PWH2e3ehWrbZKtFqLU/MR2BVwXEYHw2kTBzj1zoLUKlGWVQFSfiYwDnAPKXCYPUDPbRjfeP1a4ZAKdOncrFF+IlYt8xxhuFgriQs4EapjsyVuVLRbYxAYktJEWSeTImOZtAProbu95US5/2bFypQiSclh0mQuIHM5bmcSnUilNOYBnpLE8HOWgNgz2Pz1H22zJAe5TBEXtzmAVUwYOTJyuRzbpMfVTPAfGmqEI6gFSfMS0CUPcrgGASCDmDjkjRDxDbpNKkyxhiGUlWw0oocIQ2buYiCeeayHtqllNvqRLAD1DcvdmBgjHaRoptvE2byyVzJVVWaZIbpKhh0kliAcDmRk5Kf30I0qSdJXIWDgBjmQpXhhPCg4gFok4L7DbZC9wSOkFwCDlAhmWzLPysnETA+swlTUMkXNLpgSAGqJabgzG1UBMxBHpoz4dTAWPTphWvgQQaaNIJeCrtkRODjE0pE3Z7cqyYXpMYl0nvSHBLAg9TLiGPYjUqtumNMBPiYARN8sBDXOCb7e5xbECSwhtml5kGFKmCymwMOlAT8KkqC6k3YHoAxX8SipaIJPSWIHIBIVRMWiCYM6SvSF/Z+5UlVdbGko5N2T8QI5K3emMrkEZHt4xX2M+cy3fhYowuUnJP4SRMxg9iB2PP7Q0R0moGY4Nt1SZ7G0EmRHN2I4jUTcbim9NwxVvvCQpUn0ghTlbe8qeZgzpp6npVdt7W1dxvaLVelQSqxIHUOQQQQxEdQyPpqxb8ODi6yCItwPVSohFDAklTIa69ACTAqp4fTXc0vLgQS1qRPQZNvMD5EzFxBOVBjxeoATSxcabOJkABTdJtN2YJxJGSoEEMzt2r/ichCcQqgEk3GO2DBIIFodYDKSrZA1E8Oqg0wFBuKgGJi1ZIJI7wSpHBtHErprxHdhXQfEZa8dP4hBFoJDMe+bXuBEXabouBehcKTayN1ECZDOTlgOJyDGDMEaZVJr7u5PiBCjpWSLU4ioVXmQQOOf1XgrULq/2hXen5KiFPWG8wMCDICEQZM557xqNTPUCzdQU8lsrPxCRlcTyWgmAY1K8L8Z8hqrBFqzTWmFYlkhqk9XcLiFHPUNNeE0lGr4d0jyt4wJt+NST+KLeXE9gD30cZAm/8PRQ6J5dIKtQ9YzUYBo5MCOfQHUT+y9rVZLdvuabNTStNAF6QLreRbHTA5tiZGsbbwYbXxPZU72ebHuckNJNQHpJIUAQLfkPXU1o6T4/7NUN9QFGupKBg6kNaysJEg+hBgj/APuvPvtz4DT2u8q0aV1lMhRewZmMAs0ACFJ4xrvntJ7UUthRFWqGa5giIgFzsZMCcARyf4E415+9tfH/ALZvatfyvJugFCZIKqENxgS2M4Gq+PbogFpaWlrQy1O8G8Kfc1lo0xLvgenrJPYag6MezPjo2lYVrC7jC9ZUCcNMcyMQcZ4OgO3ex/u9p+HqW8xq1RwJJUKqj0UZOe5JzHEcxPekjHZgKOo1aYGYg9QU4+o/We2pnsh7e0N+ClMOlWmslXtkiYuUg5AMTIEXDnnUX3nuPsYkx96kGSsMAxDcGSImNYXfLtnl6VJdgtTfjbI1VFpFzVc12YkqBeyyZp5NgOeSfq5vTsmp1X2yvRaiULS5Iq02byizKahk5PxQePXWu48c3FXzaNPaAbl18qvUp0yWIHS4PSALowQx+WQIfbwI0dhUWoiIwak3TUJqOQ4VQ/4VAmAmRJmAdUyBTUwwZyAT+cE8G0yRLKDMEESCQPnC324IMiVUQIJIaPidQx6j8JNwgxE5OnalSSRd3lu4MGMCOOA3ERidTSoa4P1AY+Jh8WACy/hI9MkYxoZX8mvBvC/tjsPgoUyGiBc3YCZALEXGRNoJ7nI6oWYkA2yJFqtCgdH4Z/CbeebZAONWjw7c+WjASQslVE5VLarKFOB0JU+HuD31H8B8PX7ZXoul9MU3UqMlqZKEFe+FIcHJIgDsCHIbobsFKTnpamxk5cU2ItDhJkW/dARgk/LRzwjcE9JhSGsCgENPME/NCWdjPxEdidQ/HPBXpsGXrUgAOMXoPgckf+8p4PowUTnmDR33DXA9IptmALcrcwP7M3XPyxIVQevSRel121QAA8HpP47TMKpVG+FZDALOB1HldMHwGjVbzXRXeFCBupAcZXJBuMAM0SR2GdC6+8hTVIhkYl5JUQ8X3SLQzKZe04woyZ0Y8P3YJOSSPkJPBkgYmInsgjgyNSqVG3Wx2ub6FMGSJ8uPlBt78QI7H4udRvs23uNyBqXIy2CJaRJg+vMduxAse62tNgJ78W5DTnEZqSWkmO+eZ0KrMnUvlE84p1CW7AqxAtSpaBAJhunOcEFgDufDqNRg9OgPJTLNkm6CYkHAnJg9x2k6m7+uhSjWhZF6wHJ+JW4cAkZE3Jd+btGiLU1OFCECRAkkEC1g2YpsMHkk4IOBqpeL742rTkAK1xkkiBILTAMEmn2DTBwYctIJX2ZqVCwYYPl8GMC7gKe5MhcA5XGNL7IDDkqziFm2UOImSIYDIJIwTOpB6VCAqzCQRMzefkMCciPlMSRrXzPnOYIDH6GIGHjMfB2M6tRwvkSSpmLbiFF2BBAgAx0sAfSM6n+E780ftDin5v3agq0VFUGoJZkHoeV9TMiZ1ApBWW64EQSBLQBI4lZI9Qcr2HGn/D/Gqu3as1EFmCKpbDeWpqCGMklgRABMwCLp0Kx9m/EPaPcVourkKCOhYRQOPhVhPrB4jkzOjHh1ApvthNVqqny2pkzNp8whWkSSMgTwJHbENfeDuSpI3C344pLAH5iLJgd+e0TowniPm+I7Br72IQXFHplzNW5lpxhZGJ4j5nSqnQfGPZ6lvKaJVuBRr0ZTDI0ESCQRwfTkA9tefPbfwultt3UpUb7UYr1/FgkSfqACPkQe+vRXiHjFHaUvNr1Fp0xGTmSeAqjLsYmAPrGvNntb4uN1vK1dZiq5eG5E9uTxp4bdMB9LS0taGWsqNY1sp0B2z3R+y5o0PtJdWFdehVBkQWUliRzPAEiM88Tvel/0R+dRP/u/2PSNTPd97RUdzs6SKVFWlTVaiBLAI6QyjgqcSROT2nUP3qA/YxHPmqMd5DjiDOsLvkzy9AnjftLR3LNTXd1tvbKA2jynIlSZVrxJiJI4mDGo3tN4cSW3IdGoeXQp3LUEOysgIaJtGJ+p+upe4p7TcVC1GlSqu0VCDu3oVWbuTSYAAz3HM/v1C3+yCbesp2DbW5qUuz+aH+8HSM5PJ5/8apl7BadT4iT34O4UHjp6wOe4aIjEE5DlJiZBYWZjrCkZ6ukkSCOVETMjWwUQWBWFWQJkRi0hipNoN3PBwM6cu5E5HIvAg/hDwJE8Kw+IHMDQyO1N+aS04IBRWggh1VwwNMnHwzFNgfwVxPJAcFXy6lGvQBL0pCpwalJf2u3I/vaMlY/FTtIm3QXxisItQKbrVw3LCVc9MCGBgg9npkcaxtN1DEMar3G5lDTVASbayEDo3FIJkGLh305GmN6dl8PqUN5QDJbUpVBJGOfmBw4PPBnPfVT9pPYRuqrRkycx8UT3XhyOQAQTA9ASF9nfaRtvWLoL1qddRKY6aqgZ3NFe1Rfx0vrGOOqbHxFK9NalNg6MJDDII/3yDn1jUWaacZk5PQ3L7dh5ouSYZg14AJi3MXGS0Th3uJJCxqRtPEwjsqtcg7qSGQ/EwEmWpqZZ6mZJIInm1e13sqan3u36a2LiCBcucweksJPpz9Nc0rGqjMDkqQCVbqUgwBaB+GOCAZ5405257jcbp0raeMKVDYKMoJk2SoumoQcIkQenP0jT1fdKwgrIt+EjpIjq6QfgYGZdiMgwY1zej46QARVamJgcwG5ZjFwOYJGLmfgBdSavi9acN+IYLCQ2MliB1RIJjLfppaLlZO1u8S8Sp06JLsApGDdjJEBYgEkflkD1WNUHxDxBzU8yLMgIWi1YJIViItMt3gAjMcCWdyLJqEM/wqA/mFYkFflxgmYmctEBq27PmE5BULc4AICk9V9Mj7xCCMfv76qQY/5ZClStcpAYoUMFLyInMpKi4QMoJ5kYM6fqLClroFyj9rIAnA9GXODkLH10N3G3XyhaQIErDSpjLNQqQrDkzRfImR6aKVGuQEEGQpB/zA4HTGCT08d59WrKaR6gnBZu101gZxnJECp2lvjjGi/s9vGpvWNOpTSoaBFM1KwKGp5imCDABORE/wDmBgxiVzGJmQO46Zs5ycjtzqX4ZtxG6qFFc0aAIDoGIZnaHtjlVWfmIntpDG9iae29U0W++prXFcAC1T92Okktaaclu8xHfW6b16niGwLujVAKYqWMpXzJq3fCYkBv/VHrof7P0KNOg+4q0lrr5oo0VwEZjJapxacmMAhQrADRHa+Ud/satEMtLcFKth/CwZkP+WTxGMGAJOi/a+109svZFfEtsKJfy3RhUR7bgDBUhhIwQe3EDB1538e8Hfabipt6kF6TWkgyD8x8vrB+Q16f8Q8Wpbai1au4p01jJ9eygDJY+g15p9sfGF3e+r11myo5ZblCm3hQQCRIAA5PGnht0wG0tLS1oZayBrGt6QzoDuPup9kqu1pNVqeUfOAKFGDm2MSwwFmcDkmTwNTfeax+yCAZ82nx2HVmfppz3ceKLV2SKKq1Gp4ZQ0lJJtBkCFwY7enGGPeUt2zHoa1MHA4luQRx39Mawv8AJnn6BN747sqTtToVnoWSrGhRoGSMEiq8sw+mh+93tBqNW3dbirUJpStaoowKq9SWyoz3GRI7HUrxHxs7Go23o0qNFKYAucKXcwCamWWRkiRJJkCIjUc+Ifa9rVr1KFFatEpbWQUwKlxAZZMhXtM89JI441TLaKVuKx8eCVWoCQYkziGYRMcETGnvtYS6+pa1ogXGAZKREKSoIug3DESDjUT+1HyqlgcEgSHdFkRgq1QIRzTY9ukwdR/Ed2AEBHSSHMFWlCLXaQoulGEOIkIA4upzo0y43QTvtxdVXgrIkP0qSQCFKj4Y/Zk+ijMad2NG9LRc5ImxDaGtVvhYj9sk8ZDAg551tYWqtchZ1DBlYCHYD79LvzMo8xe8yBnJ2rKXlQTWNlwt6fMpqhsqqQf21ObWUA4+hOqaQ2pJMCHBN4WmfLpsQn7WiR8NcYJSOTEaMezvtZV29QMkVEqOA4VQlOo1oMpx5e45kcOfQjIgOGNrkVbypCJC0qoiy5ePLrjJlgMjI9WGT/EOvFpFoYqwiluFlbHHT1QB8+Tp62rv+/3+/wDO2+D+0NHeUpUwPhYGVZG/KwEFG/n2J0I9o/YxqrK1OovmKwIu6Wt/EJAhiR3InMTrm238SfbViUZ6VRJS0wzIBBC1um2tSEHOCBByIGuqeHeOruaFNmQG9QY7BuGAPGGkYI41lZoZWX2o3i3gNVGcvT9MtawInEwvIx37nONDn2ESbSzQMkgkEDpIUiSp9Z7HjXRfGtvAny6s8yjs1vr0m6BPp21Tt7RiQS5wYBYCMmcsBdExx205WGXQJToEdXC4Ekznk2HEZyV7czqB5Zq1OCzdVkmw4ZQG27YvY5hD3nknRSvWVFkTcBMD45GQTjCiB3ORzjARKgC5hqTFwC4+7YgK0IvNKofhLT3HzOrivj77EHqRTqxDA/GbbIImPtFL8FQGYqpiQAZDHRHw+vO3pm5cACLgJglQW6YBxIYmAeedQKskliahKCZwa9JORfGNxRIiWEwPTgyfZslqLBTBRypCkYRxyuOCexwcYkRoq8p0mPvRi5rRIbNYAmDBAEHPqThgBERpzw/xr7PVNRKlMNaEKl70K4aGEKYuEi03KSZkHGAXD3oxWoWHXN+MkAgqAVJJhiAZNvHHUvAq/nbWjVZRc9NWMDAJEGPlM/u1G9Fhjv05f4r4tW3YUs9EBXhUpGAGzyXPxEAgEkDLDk6m+Fszb7Zsxp9L00CoAAE6iFCj4SJ7nIyJ51rvs7rdtkBqxp8G21FUBWEQy8iJEHPGnvCFP2zbz23CfiBIkMIMciVw5gng8adK28nQPa72WTxHbCgzmnDrUDBbiCAwiCQMhvXXnX2k8DO03NSizBijFZHcD4WjtIIP79eoPtSU0vqMqIolmdrQAO5JONeb/b3f0qu9qNQYPSuNrAEXEklmggcn5cQeSTp/G61b0tLS1oZayusa2XQHZPdB7N16C1K1VLKdVVKG4EsM5Cg4XvPf+IM+8trdmIAJ82ngwQSZABnB/eM/LRH3fBf7N2ypVWoVQXWlWsZuso0EwRPBg6ge84kbTpknzE7T2YmR+457RPY6wt3kzz9UMXb+J0waQSjuaS/A9SDIjAMuCPQSD9SBoZ47sN9U25fckIEanZRohHDteAZUgzA4Uk9XaNS9rttrR3Veq2+psWWpTZSCWUvGHYEhog4Ecdo0Hbwfb0dluHpblNwpaiGHUqLDcuAxbPIOIgkTGqjL6BGrQjiFsBEmCqIxaB5qfFtqgzDU4BgCDpwN5tEg3NVDsOpArzYKttqkmHtqg+pM/iIGLi9klrwAwlLqyr1GaJBjc0e7XZAk9jprwumShUWrUJRkN8/eKt1Hvw0Ok/hLhTGNWDq1QaZzPSpLkmVQQNvuhEktTP3bwDgRzpvcMA7hy0q7s6UceU8CNzSIxYRFwJUS3bEatUDKrrJDtNO6FRKrGau3qCQopP8AEMjH1bWtPBFzeQiO6qQJqbdjJFOrgM9E5JgN/MEVIadWVSpsCstNmpIZFcBo8yi0ELU7EDM3/MB6gDLOrlEl6bVmW9uoYp7umCem78ZB44MABiwLTcLSAHlq7K2GBBha23Jhyv4ivHr8tm3Z80urCo5ZFWqVHk1BA6aysIviCcnqB/zaDP0tsMikrLUALYYF0KG01KFQf9RSIDEoJgKYPrbPY7xgNt3QwbWLC2FDBxLWC3C3eoFpYAjVSqIGby7XlajTtBN9MkE37Z5a4AANBgfCYPOpns9u7aqOWENFK5EEEN0xWAICVART7ZBmWInU2dIynS7tuy5t+JZ/FTptAEk5ZhE4Pyj92q/4jsqYJsMHm0IqjmZcpJMHkMef4mk2lJZYopZVtKpnq4Kq1mBJjJ4H6jN1VPX5gKAhWH3Y75EXdRNwzEifnERHPbsB8Srg06mHBMTAAMSAQMtkDIBPaRBxoLUIAZ7/AIw6ioACXwosq0rjYDjOcnv2tdbYh1dXpvbcGe49alZPSfw4MBO5Bwvas7yidvUZL5LKSzAEkhiPu64nA4JI9RHOtMWvx2ekrZAyqhSDh1phpbiC+0qkm5sZpnmIyeNfCiBuatsZAqKUVoEQSQFl6eckQwWCCpAxsu4QLHlTTd5NHJQsGAv2dXJDwcqZ/wC7ADW8WalKrcHuJUVbTcW4HmopuWusiSMmAwu02sHk3AzLAEkOW4MRF5CFlKNNt6gqO4Q66X7ILGw249KKfpH8dciauVphj+IK+QFlvhNRCnJ4mpTIYcOh5HXPZARsNsP/AIFPH/aD276jIYTStvsqNBd7u3oiu53LIiPBWblpqAGkKS5y3IAH7x/h25pvv9oUpCgQUU0wOHBrMwUjpYZDXTwR84fq+M0b97td0rPTbcOZpi51+FiSgNwAIDBwCJuB7S34XQpHfbUUadRaalJ8xSCXurGWP42NwYHIgxOj8pyWv3i+y1bf7MUqDqHWoHsY2q4AKgXdisls4M/TXn/xvwp9tXqUagh6bWn+v016p85UUuzBUUSzMQqgdyWJAA+p15c9p99527r1Jm+oxBmZE4M98emPTGng6QvS0tLWgLWy611smgOue5r2e3FN6leorpRZAqhhHmEkMCFOYA4b/F89WD3oKDs1mI86mSJAnD9zImcj1iO50Z9jFUeH7QIQyikoJDh+vlwSCeCSAJxqN7b+B1dztwlEC+9GyQIAm6JwTnjv31hb/kjL10qftRsdlVrt5u6enUphUtFH4SRcIIS4ls989vTQ0+G7WnQqmhWq16gaipx5bL94ALblAuOcmeAPXRDeexPiFdlaqUJAtm9brDMwItkiJViwOYK86jN7ttywUPSpjGWFQMQ0ASCwLOmJKMcT0sONWx1Vap4Nq8XJ0pCNfcVm4z9lrdM25Uy0dtPUac30nKLNOYsIZSID1LeRUUrc6QJ8u4TOrK/sBvLbQtJQadpF+OZNNjE1EOGk9SkiGIXWtX3b7ouHRaKFSCJa8mcstQxDxkBjllMH10bh6qrb8EGqzCTIXd0VIyVM+ajAEQ0TcPhLHs2cUEIValPpW5lp7kxNvBp7hQSADgAt2P5eLU3u63awaflgofuyKkFVMTRY2/eJk8iYWI6iNZpe7vdIZRKIWSXpsbqbt2a0AEAZCqT08zk6NwKii02Plsju0PNJT10Hm4vQINjIfymT6Tzrao8S1QpbUQNCyKO5CmWWQPu6wwMKuQeJE2we7XcYAt8sPcirU6qQP91VZZy2YIj5yZDdL3cbtQeig7MSHZnNtRD1daFSwe6IdCOJM6OUOSqk+2w9iOKVNlLEgfaaEgFjAYF6Y4BMDj4Z00WYOSJY1HZPtEsqVA6zawYYqAwR6GZ4nVvPuw3jBRUZGAQIr39ad44iok9NrduI0zV91+8btRGQXUORSqcwbFUFW/hkxGdPcNJ2XtRPUy3GoqnAb4iIYEjk3hgfopng6x4p4hffIUSRNyKDyoEQsmY5PzJxAEnw33c7xEZWKf4euTDZbqFsdWQBg9/UTaPsRuwALqYie4kTBNpt6cgEgQPlk6i6258sMvoG6SIkwxPSBDX/ABuzpMoxiBJkQJPGq747WvrWglicKFWKgUrcFELbVoxwInMdhN28Q9gt269LKGiMVGF3YhgQRBHqDnQ2p7r91aVUURcRLXRIkMLRa3lkSQChAgZBmdPGxWGFndVMkdRFkmbpFtAyoNqCwGjWDL8uPTBZ3O+vDSGDKwIeIcxwtQgftBOGiSJmcRcH91+6MYpWrIVbpIzK3GyKgAJ+KDk5Gs/8KtyAwVqUv+K5sCcraQbkCwwPxAjvzquUa6Bk8Mr11tp0XJYzcBd1YZWqP8Icgj71DlSbgYnXY/Btp5O2pUiZ8umiSByVULj5GNc9o+7jdhQPujx03kKBkQVA6yARkFTIH1Oi+7HdgDqTMXN5z3AyD0m2IgW9QbnvA1N7E3Ppt7S+zdZN1Vq2O1N6hqKyBmIlRMgGUi0ywjB4cSuseze4DbzbYn7y4NgAi15JCwCTGGWQDg2ElRI/4ebrMeUpJMkVG6vkV4BA7qR6540Q8A9hdzT3dOtUKWI10eYXbKFTJsF5z8Rgwoy2i3pOraI+8/2c3O+2lNNsAxSpe1O4KXFsCJIBK5x8/lrhHinhNWg9lVSrfUEfqCR/HXqqmDj9P668z+3O5Z99uCSINVyFUyFEmFjsRxHbT+O/TpgBpaWlrQFpaWloDofuWq1PtrBXApeWxqKXC3fkIUnqYNGQMAnInXc/s7ejZ/wn/Z15KB1JXxOqDIqODETe0xxEzxGNRlhsnq07dvyn94OtWomcg/pH89eVaXilVQQtSooYQQHYAj0InOtH39QqFLuVGQCxIH0BMaXjGnq0UG/KT+7+esNQIBYgqO5IIH6nEa8q7fxKpTMpUdT6q7Kf4HSqeJ1WBDVHYNkguxBPOQTnS8f7N6pRLlDA3LyCCCvyyMa0WmTxB+mf5a8pisYiT+uspuGHBI+hI0eMnq+nTJ4BPbAJE/UayKZkepzGJP0HJ15So+IVE+F3X6MR/I61G7YEMGYMIgyZEYEHtjR4zerzRMgQZPAzJ9YHJ78axU257gg/QjPpnntrypU8QdiGZ3LDEliT9AZxrNfxKo9oZ3a0QssTA9BJwNHjJ6qFIkYF0flzH6cayKDeh/TXlGhvHQyjsp46WIP8DpPvXPLseeWPfnv30eMPVwoNnpOPlrVtqwJkN+h/3OvKb7xySSzEnkljOOMzrY+IVJm95HBuPbA7+mNHjGnqo0zMWmfTv+nOkNu13wt+8H92vKP2lpm4z6zn9dZbduTJZifmSdPxjT1f5DRFrT9O2l5DflMR6HXlBt0x5ZjHGT/XWPtLfmb9To4DT1l9naJgwPkf56bclRMSPqO/zJiNeUPtDfmP66RrH1P66XjGncfez7QhNoadLc21SYelSa65GwTUIGAB2BE394GuGO0nSv1g60k0bGlpaWmC0tLS0AtLS0tALS0tLQC0tLS0AtLS0tALS0tLQC0tLS0AtLS0tALS0tLQC0tLS0AtLS0tALS0tLQC0tLS0AtLS0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g;base64,/9j/4AAQSkZJRgABAQAAAQABAAD/2wCEAAkGBhQSERUUExQWFRMWGBsWGBgYFhsYGhoZHB8cGBgXGBgcHCYgGhkjHBwaHy8iIygpLCwsGB4xNTAqNSYrLCkBCQoKDgwOGg8PGiwkHyQsLCwsLCwsLCwsLCwsLCwsLCwsLCwsLCwsLCwsLCwsLCwsLCksLCwsLCwsKSwsLCwsLP/AABEIAOYA2wMBIgACEQEDEQH/xAAcAAABBAMBAAAAAAAAAAAAAAAFAAMEBgECBwj/xABGEAACAQMDAgMFBQUGBQEJAQABAhEDEiEABDEiQQUTUQYHMmFxFCNCUpEzgaGx0RVTYnKS8BckNILBshZDY3OiwtLh8TX/xAAYAQADAQEAAAAAAAAAAAAAAAAAAQIDBP/EACQRAQEAAgICAgICAwAAAAAAAAABAhESIRMxA0FRYTLwIoGx/9oADAMBAAIRAxEAPwDhulpayBoDGlq7+Ee6DfV6YqEU6IJwKrkMR+YBVaB9Yntp9/crvwwH3BB5YVlgfMgi79AdLcCg6Wrz/wAG/EbytlOAJu85LT8hmZ+RA1rW9zniIIinTaYytanifzSQRHcxGjlApGlq51fdD4kGK+QGExctWmVPzm7Tp9zniMkeWnMAiqhDc9wcDHJiJGjcCj6Wr1/wZ8QtY20rgQAnnJc3zH4cfMg/I6Z2/uh8RYEmiqcwGq0wSR2i6c5zxo3Apelq9Uvcz4gSwtorHBNZYY+ixP8AGB89N1vc/wCIrbFNGu/LWTp/zkkR9c6OUCk6WrxR9zu/JMrSUDuayQfpbJ/fEacHuX3/AH8gfWsufpAP8dHKfkKHpav1X3K74AwaDH8oqwT+91Ufqdbr7kt9+fbDE/tu/phTn+Hz0uU/Ic+0tX4+5TfxP3E+nnD+cR/HS3PuW36qGBoOTHStXqH72UL/AB0cp+QoOlq7p7nfESCTTpiIwa9KT+jdvnp3b+5fxBjDCig9WrKR/wDRcT+mnygUPS10Td+4/eqCUqbeofyq7KTjtegE9onUah7mPEGiVopiequn1g2znRygUTS1fNv7mPEGe1lpIv5zWRhHEgISx/TTVT3O+IhiBTpsBMMK1MAxwctInsDB0bgUjS10DxX3L7ykgdGpVzi5UYhlkxIDAXAdyPQ4jOqRv/DqlCo1KqjU6imGVhBHf+Wf36JdhG0tLS0wWivsuKH2uj9pJFG8FoAP0BkgWzE/KdCtZA0B6p8Mr0mpDyKlKpTEwaTKy/TpJg/I5+Wt625VRJIUepIjXLfcv4VXTzKzXLQdYUEYdgeRPYZyNWL3ox/Z7k5AZD/Hj6a57O9Jt0tR8SpfnT/Uv9dajxalz5qEf5lP/mNccqe790yKm3sZF+OoqNBAYyCOQ2AR8idZq+w70qb1naiaarMqS5JkDB6VnPr3AE86fGM78n6di/tOlP7Smf8AvX+utv7Wpx+0T/Wv7xz8jrz6tIEfhKgcwYAOJyAbT+s+mn623USAV4tAgzg4BNpE954HDaOJeX9O9t4rS/vE/wBaj/zxrU+MUhA8yn/rX+v9dcEp0gPhg94M8/mEwZGblP7hGdbU6SEKDaCVbBmLTkZgkLPGZ5mMaOJeb9O8f2xSwPNp9+HX+v8ALWjeJ05jzEH/AHr/AF1wZaYUmQpOexEkZAHAu9DxzPacrTW27pxcZg+sFiI/ceOcAnOjifmd4/tOl/eJjB61/rrH9rUv7yn/AK1+fz+WuB1aFNlHw4gcNAmYBIElcf5vXW9ig5AGY7ybeFECL4HPHY50+I8v6d7/ALXpRPm0wDmb1/UZ/wB/PWy+LUv7ynPbrX+v+41wGjQSZKi2CYzOZlvnGARzIx31pVormQAABHpngTElT2Iz6kZGlwHkegV8do/31P8A1rn+Ost4vS/vaf8ArX+v11wGhSCytvJiQJMjOCMBh64B+fGk9MEAyLbSYhoAJieCQs4ImZmMRo4Dyu9P49QAk1qQ7ZqLz6fENYHjtEiRWpwRM+YkEfrka4OQkAAL6QLpg8AmJg9oyJzpeUsNJUnnhuebhiMRAnpOMY0+JeT9O9J49QKgitSIIkHzFyOQZnj01lvHKMftqcf/ADE/rrgFPaqssbPhkZOf/MHv+IegnT3hfgjbp7KKrcouaSQAswcnEDtm7OZjRxivI72vjNGf2tP/AFr/APlxp2n4hTLQGUk9gwJPPz1xn/h9UBkVtvGeXAMxAiFif68ae8E9mzs/FNkjFGdoclRgfGIB7jAyczxjS4w5m7ZRUniT+uuKe/KmBvKTBQCaWT+aGkfoDGrr709hu62zprtBUY+b94lObmUrCyBkqGn9QdcM8SR0byqh6qRKRJNucrnsDOPUnVYT7aIWlpaWtTLTlHnPHfTesjQHqXY7NaVCklMQioqrmRAEfF+L66qvvRE7BxE9SGJjg9/9zqpe5mnuPNdgWG2CkFSSELmIKjgsIzGRI9dWv3oGNiYj9pTHUBHxdwe2sLNZIyVvd+LbOgyh6kVrVZ3O3Fd72RSCHZrV6cW24x6ajb+vt9xt69VdzU3FVFW3zR5dsuoLKvwgjCyOJ4zOnvGfHR4fUG2obemAihvMqgsahgAlY9cjntGBAMetu1320rValJKVSgFYVachGJIBWPWAMZyRkY1TG+lepuekgEETPxKSc4jsxBGB8UDTlYkKB+EiAAW6VgGf8ncr2bJOo9GsDiZHEGQIM8n0MfF8UQDqT5pIjET6EMWjHaA4HbItOTnTZ6IOTmDBAIF57ZXPcr/efuA0z57E8sxzmWmT3s7Ezn8wzjWGrEwtyiOqZY4yCR0zEHI/DmNHPCfBVBHmWwwJABJiCO+Y+RPV68EA9C9QP2PhvmMOoyRKgXYH0OPLII79JiRonQ9mJ5LDiSzgCZgHKGTMdRPBXB1dfDvB6bICoH0An+eZIj+epFWiCsAWkLcCOJyDjiZgfqPxajkWqpW89lHDEoRnsZxzdBXMEnIgTdkiNM7P2WqOIKDAAw5UZzb3mnORn6avtFLlaQAA1yfQEgCfT4f4emnEVbXIHwgNBPYgmCfXBGPSRBzpchq1zjdeDFCT5bf68FiIBuHL3QJMcmJ0Kq7cgWkEYJgznvAUfT4RzzOusCipeYEzExkgMASfXlZ7GSD2iJuvDKTLUVgDMmSeDcqSTwcxhs9MacyGrHLwSVNy8rmJyvYA/iUfSE4762W6CZYsYibg0nhjn4sCCctxGitf2ejhghWWGMSf8PpaJiY5HAwO3G2emeqAATN0kLOMiPhMc8jEYE6sblNu5MDqYlSCJMerAJGQYlkOcTOmq1VjMkWnqGZEfwlcwDwM99ZdxPVzEWmZnsMZBjj1/FzrXzcmMd4i75E8Rgcqen0nTORird3zxGT6YJP5/wD1aK+zO7pFK23rVGpGsgXzMkKVJNscqCCSfQiCROg1Vv8AGOAclog8GQJt4E8gyMaIez+526ee24DMnlKAFNrk3rAU9jEGT259CKxiUPZLakZ8R24x3pMuOQQS37pH8dGfDvD0peJ+HU6dXzaYpzfPSc1cqJIjnA9CPXW2y8A2br5vkV6VIQb61SlSpmYESVJPrEETOmdpRoDxXYja5ooFgm7qzUYsCwF8mc4E41NaR2aivGef6a4J740Q+J1GVriVW/npeItz8gOMZ5mddI95u93dLY3bQsvWFqsk3rTjBBHClsEjPA9dcE3hqE3VLiX6rmklp7yec99Hxz7bRG0tLS1qZaP+xHgI3e8SkwmmJeoO5ReQPmTAH10A1M8N8UqUC5pOULrYxUwbSQSARkSVHHb66A9QNRCBVC2KqgBQLQAOAB2Gqb70HjYsRP7Sn3+ffVf9z273DFwS7bfqkkyEqC2As8EgkmMYHHOjvvT/AOgYYy6AemSf01hrWTOqtt/G93TFGgRt67OqGmtQh3gqLcQIERlsgDkxpz2wo7w0VZ/KNNSAy0HICHsSCvIaIMwJOMg6d/tXZip9uFeagpWrtyOtXsCEeoAj0AxM9tCfD0VNpuGFamzVyn3fmBmi8FqjKMhjPHIHJxq2dClfHxQMyAxg9ySDnJ5XljHGoyCZEqB36icnt6Fe4I+HEnGs0UJtJPGDyIPGTOD6NycA6cpsQY6uSBKktPfH5x3QYgZnTRpP8LoFoa7IYkksT8IxJMAxg3D0xB5uXhHhYcAkkrBPODPM4gLHYR8uDoX4NsFaGUSztAAnFqAsAJ6hMLntOrQLURaayxMDB5tPB7+jNxH1IBzt2y3yqXtaihbQcg2gxaq9sKPnJj5HvOt+i+FIIQZz2IKwR69BPPM6j7iHU05tjPTE9I6oHbEL2gnvB1BskFgSB8LMGFoYkhpZoCkFiYBJxiZGpXvQtvN4lPnJmBHHScR9JUz3I/w6heFPcWJH7QWDMzTBNpPyMxPHxemoTLJyVZhJCqbuM1KbRkFWux/itI41JXcO1QEBiDjqUki5SQwJiOliMgAFGBiRIW7sbp0IJMiDgDk5aSfqTGPkNBCxBa9viOOOMknkdyp+uo+43FcWyGbJPwwROIJgS2JAMYkniTGobpjaeov1ZUQG9cd4bHebgMDOgXKBI3DFg82YOJkkFjAAg4CwAIkT3nWniFEMhNxBk9QJBZpJIAn/ADAHgYickHtxs6ZHmHESx6gGlSLpLAE2ghpEfDJzgQN14KoLOqvUWDdDLhukSEWQMkCBwJE8Ma2z19qO9ITAItAPDY9YAHKkz08g5J1pTLDgngQC88fCJ4+atx2zox7QbMXCwtDAkWmTcDDrGIaATAwc9s6F7LdtTIsyYYTbPSQVeQcMlpIYH4e3rrSNsbuNazGMMTHHU2DiTHZ+Zn4pMDA0S9ld4tB61c0adSxEINshJYKGHNs+vI76G1GkDBwADJP/AGyfT0fn5aK+zvilTb/a3RZfykDEqDYL4LOkjqzwMSQTAJ0fSonbn2zp1WBqbShVOcvXcmSCSokwOf8ALyO+pXh29FXxPw9lo+QAsKgwtoNWTTIABT58knvEmBtPbzdtUVWqU1B5J264B7iIJHOMd/XRanuHfxPY1CyuTTQ300KqVbzSDB+HGI+R1NVLp1nbkyOf5a4h77qFviMwoBpIIB4ieR+EnBjvM6uvvZ8U3NHaUzt2ZFZyKrpIdVCyouGVU5k4JtA9dcQ3+5qO11VnZiB1OxYkcDJzGjCfbeIulpaWtTLU/wAB26VNzSSoSKbOqsQYwTHJ41A1sjkEEYIyD89Aeo9jt1p0wlNFRFgKFFoGBOI/j31Uvemf+QYzkPT4+p0K90/tLudwaqV2NQCCrleqTMgtEEY4JmflOivvU/8A89wfz0/lOfXWNmskZAK7yhT3FHYfZqDUnVFZiAXLutwOc5MDmfnwNBN/u6dNKtLaUHtUqK9diDUIDhQJOFBcAD6Ex30d3Pie9G5G3pVaN9shbCAFAVgpdqZLOEyeBE/LQ3c+I7rcbSqatWi9JSisACjr1gh/gAZWjB9JPY6pltWqKERHcE4LRBzIHJXmR8WnQhugEGYwWY4mQCRk5ggg4/FmNYoHj4hmSATNx47YfnPLg/PTm2JBX4snBEqAMSMcZjp4GDppq2+Fb40wueJLEyOSBZ1EGZJxxx2B1ZPDK9yhgDJEkgg54EZ/F6x6n0uqAN9QIqkp0hbYJMgD5RMjPoT6nVv2+7SghL8LABgEuTMFcyB2H1xwTrKxjiZbYhKhAaAekLaHMAAm1TyqyCZnliecYHIMC8C3pUVSov8Ah814p+XKxYB0jIJt1rVm+S7f4cHyxyQtoIqVWmQUBMg9QzjB4MSbLki1DaCALGpiNvTGYipJg5jMJch1N0pz5k8D/q2bM30wRSW3qzicAcmdb2AxNsdQgHcu0Bi1QDgkAlSMSZIgqI05t3BAHmmcjFdJtkAQqJmHICrzM9RBA1JpIGyGkHLAVajCH6WKMqCIKiDI6iZjQqMDZk3FrSYkkUauS8DgvLKQBMfCRMjjTrUEVpKCSzmTTqAdIIUyJU2g5Jw4mAc6cQgZCqTFy5qzdHJQjunK+o4JE6zUcL0gkfhX7xlOD0ReIDF+mc4K9jgPoym6mAComwYryYaWBUVRJMgmmDJInpnGhW7ZeOknqPxbZgC4MkG4MRi27kyVyBClXrTw5OWgCpSkk9VO2RMlg1vPwm6Y00RdaAzGYIIqU8giAwUUisEyfS5e8gaCqheO7ZjKtILqWAKxLLA7zItKDpdh0txqrJTYtkzgGS2ZiRngMM5PT+/Vx9oqgXyzACXDIKgG5beEJUmGnFpNuVIEirqlpIP4SQZybZDdQAgrBGeF5zrWJxNsmYuugE8nIPJgDA9Rzg2xor7O+J1NoNxUpBWIppwblQF4Jg5j0BmJFx9R1aZEqxzkye/BLRM4xU5PEaOexm6ekd01IKK/krYHIhiHyLSRDR+GfX6ad9NIxS9vd2WAL0ROLmRYAAkF7QTgjNoj05Giy7sVvFdjUVw4CU+oKVDGXuKAgArP6RHbTVP26dtpeTthufNwhpifLwLgCebu8jpzp3b7t63imyfpZraXmhDKK8VWK9JhWUTAk84nU03WKZxxyCDPB+RHca4p74/CV+1tVR1utQPT4IUKAjLPxD8JCzbC+ur97yvaetsdmr0BFSo/l3xIpiC0icXGIE4wdcG8R31Wu7Vars7sZLMZJPJ08J9t4haWlpa0MtP7OoquCy3qOVkiR6SMjTGsg6A9LezOzpUtrR8pFpq6BzA5LAEkkYnPbHyGq970z/yJBIEuv1xcY/n2/wD0O913trX3RahWtPl0w1NlULABC2kKAG7Ed8EfSf71h/yB+dRAJ7c5n1+vqdY3+TPIJqeJv9s6dlT+0hQwLVlNSICywVoXpPEnAnQN/aOi1GtQp7ZKV5TrpDDWVOWmcATB+vqNHdz4rSTcl/sG4qVrLRUMoGW2xiEOAsYnnI+uhe68S2iUKtOlRqUKrlDD1JJCukqGLNYRAwQMgeg1TLf1sAaoAMMolZ5aLT8+bCcT8c+gOt/IcgWrcRjAJK5AUuAeROIxETJOndrRLHpMKGkm6DJntyrkAgyDdBOBOrDs9gQtIhPu1MEmJgZ6DdgCccAS+RiS3SLddH/A0RH4IuDRgkBiDxgQwW45kwTEDRD2hpO7UiOkMYXJAVgQtxYTaAgPbkjQ6vSK3GIanA6SYvLSwBOSALgM4gx2icPEmincFgyA0AAdL1LpJtiFXMYE8GdRpnPSSGWVgKEmCCLBaSSVFuFwQQFAdpBeND/G9+aIRVILAAnzACQDC2rSuFphRIGSO5ONFdrA/CZBgyGJBYcCBdJE4yzBgxySNQ/GttVKs1OncQpX9mj3Akz1tys8hQeF/eoAyn7bsDD1DUGMALBE8L5YBUgcEG7qyutv/bfzCtpBnIkOyzLG3qqRNhMkle2IgAYtettw5FO2qoDX1qYDvkC1FLqEprg92yvSAY1I2NN9xRZ6yU5DFQ9NbGYgQxsPS4UmJweo85irFdyLH4Z7TmvaiUyCeSCWFuJIEi2OTInEAZnUrxLxsU1Y5+FmgEjp6boK1ORJ6o/QTcP2XgXkAPezKRAMHgwIaCZUjgEGOxHOnfarwlKu2lItDrMLERgkAZx+XU9DsPq+8ZeyVJPe8wSTJtBOeMZHJ00vtk1Qk+fEkmOQAZLBXJ5gDtcAOm2dBdr4WKCK3lhpex6lWncKY7IEZlBMiCx6ZKgE6G1WevCuiK8c00yokR5ij19JJEcd9XqH/sW9o/E3q05cST1XiQCCZi0tMyMXEji0YkBCzuJuOYY+pa0AkfPpINxgg9zqTWot9lBgXLKkGSRBMW5wMcmZmMzAZ2KEbYPzLstpOCQQQpEenHoRMacGPrZoVgIKwREyS8AGZjuUIHcEiMACJN+yVCm/2oVqRq0xRVwik39D/hIIM5xB45k6FMoOT68zBn1GMP8AM/FAA7ae2Hir0KyVkYKVJQhkZlZTyIwVEj4ZkHOnVSi9HxLwvBG2rRE5rGB6jLc/TH6an0qVNPFdkKS+WttLoabxeKrEOZMmckkyDpj/ANrqYYVP7P261p+MshWeb8U5ifxTzy2m/AN09XxOjUd73euLoBAACm1VX8AC8STdyO5Mr3Nuu7jY061M06qJUptFysJUxkY9Qc64P719jToeIVKdIKq9LWKML0KBn9cfv766v7wPa5/D9qlSkitUd7FLyVXpLEwCJPETjn01wPx7xqpu6716pBqPBaBAwAogdhAGNPCVvA/S0tLWhlrekBPVMd4wdaa2Q6A9F+yfgW32+2pttkAFVFdmklnJHckyIz08Az9SK956H7CRn40Pr69v9xqJ7ufbo7v/AJepTRHpU1CWyAyLCwVMwRgzOZ476me9F42Rj+8Tg/5uPnrCy77Z5egTe+NbOlvvPL7g1R02oqmmemCoblokGJIkDnQf/khQq+Waxqg05FYKpi8ZW3BF3U3c/wAdHd/QpDel6262wUKUNJ1+EFRHSy2hw6hj3j9NCa+wWlsaypuaNcebRP3JypL9TAnCFpEQAOniZ1bL2h+GbJmQEdJkkQZJyAVAgNBt+ImSIJwDqwLtyqJaGBnvmOGJH5nM8+rTyZAWhuw9MIp+FQpObhJYswBkkAC31MYGiW03IwSWUdcAqzQSVcDvcJEHv0jjAMua3dpre7mmYSQXFSPg5YdKvHdTME/MwONaturKiVFBVAYORgAFUaBkrbggflDLnBGl7GZx1AMCTTyUUkHvn1GfQj01OVqYClQSRmnIgBgMsT1CIAkYP/kL0ObHfLUpowk9JgWsRkmU6SC0gM1iAgkXk9WjdBvMW0mRMZKwzYDJiB1TPR0ifXDVHwbds9MFZa0uki4E01ttZOqFHN1sFiYzmDO33cETh+BItMySoiQyIWBHlCT6/JVrKm7ihYoQ21EEQK1O8qcRkkZH69XJGdIO9qhEAUwBChRESQAMASSMYEE4ONSdpulPSMkSIMYi1lBugU8YhwGI740QI5wczHMmM8Ey8D1IEE4ONSrjtXfF6DDy6SkmBAxz6yAeBJMAzEc51M8GoipQZGyjAqRIIKmQSCBBEE8ARiQNR9/tizGBb2+EHjCnAClRmAZHSYjnTvhdNrrF7E8SJyD+YkiMd+OTjQmezOz8RZqaiolzCaTFlBllJUkhcm4AHPq0Y0G32ypWWp92hI+CME4MA3BW4MrnIMmANTm25o7qoCBbVAqHH4lIDcSQCpXkFTYcRkTHqk4JEq1rDM5yBLSA5gqFYlGEBew1RVTT4e6UGWqGWbyEyeFkq1t0NHWRyVMkEZGvgG7FPbhSt6Brmkdiv8ACIn/FPqNFvGKgMBYAtYsBcOkEywJH4TPSc02MfCx0E8C/ZmbRaqMGIYQQQJAjqEQDnj66f0mzozXCoSwtsYGOcgZlgBgD83IiMThbPw+nW852qtSSlTFR/uw7XXWgQWiTGI5jJGdE1ikjlgqo0qqibQ5/KwIJHJ+hgCCBpj2e3dKmaqVlb7PWQU2hrytpJRl4a3qIwCQRJHOnKv4y9nvC0rUqlSrV8ihSIUuwDG8zKQZERbIiJMAd9EPCPDDQ8S2ymotVWdKlOopw9MhlkgGAQY9fiGQDiDvfF6Pk09rs1d0FS5nqBpao2FMC0/yXAGiezBTf+H0xeFphFHmoUdiWqFmAkwCSDB4GORoadbdQ3/g1HdUjR3FNalM5tMgg9mVgQVb5g64B7zPBKe18Qq06IApAIVUEm2VGCSOZBP79dy9p/aql4ft/NqSxPTTpjBd4mJg2qOSx/cCca89e03tG+9rvWcKt7XWqMDAHJyeO5Ong6ID6Wlpa0UWtk1rrZdAd99g/ZGhttvTrICatakrM7EEgNBsUAQonmMmOdRPer/0Uf/Fp857Of66b93PtxT3SrtRS8lqNIBAHLB1XB5EhhMxmZPEZne8Wp/yyiSpNankeoDEHg/XWN/l2zy6im7zd+GB2+5rEAzej20yT3WWxIyIic/PWH2e3ehWrbZKtFqLU/MR2BVwXEYHw2kTBzj1zoLUKlGWVQFSfiYwDnAPKXCYPUDPbRjfeP1a4ZAKdOncrFF+IlYt8xxhuFgriQs4EapjsyVuVLRbYxAYktJEWSeTImOZtAProbu95US5/2bFypQiSclh0mQuIHM5bmcSnUilNOYBnpLE8HOWgNgz2Pz1H22zJAe5TBEXtzmAVUwYOTJyuRzbpMfVTPAfGmqEI6gFSfMS0CUPcrgGASCDmDjkjRDxDbpNKkyxhiGUlWw0oocIQ2buYiCeeayHtqllNvqRLAD1DcvdmBgjHaRoptvE2byyVzJVVWaZIbpKhh0kliAcDmRk5Kf30I0qSdJXIWDgBjmQpXhhPCg4gFok4L7DbZC9wSOkFwCDlAhmWzLPysnETA+swlTUMkXNLpgSAGqJabgzG1UBMxBHpoz4dTAWPTphWvgQQaaNIJeCrtkRODjE0pE3Z7cqyYXpMYl0nvSHBLAg9TLiGPYjUqtumNMBPiYARN8sBDXOCb7e5xbECSwhtml5kGFKmCymwMOlAT8KkqC6k3YHoAxX8SipaIJPSWIHIBIVRMWiCYM6SvSF/Z+5UlVdbGko5N2T8QI5K3emMrkEZHt4xX2M+cy3fhYowuUnJP4SRMxg9iB2PP7Q0R0moGY4Nt1SZ7G0EmRHN2I4jUTcbim9NwxVvvCQpUn0ghTlbe8qeZgzpp6npVdt7W1dxvaLVelQSqxIHUOQQQQxEdQyPpqxb8ODi6yCItwPVSohFDAklTIa69ACTAqp4fTXc0vLgQS1qRPQZNvMD5EzFxBOVBjxeoATSxcabOJkABTdJtN2YJxJGSoEEMzt2r/ichCcQqgEk3GO2DBIIFodYDKSrZA1E8Oqg0wFBuKgGJi1ZIJI7wSpHBtHErprxHdhXQfEZa8dP4hBFoJDMe+bXuBEXabouBehcKTayN1ECZDOTlgOJyDGDMEaZVJr7u5PiBCjpWSLU4ioVXmQQOOf1XgrULq/2hXen5KiFPWG8wMCDICEQZM557xqNTPUCzdQU8lsrPxCRlcTyWgmAY1K8L8Z8hqrBFqzTWmFYlkhqk9XcLiFHPUNNeE0lGr4d0jyt4wJt+NST+KLeXE9gD30cZAm/8PRQ6J5dIKtQ9YzUYBo5MCOfQHUT+y9rVZLdvuabNTStNAF6QLreRbHTA5tiZGsbbwYbXxPZU72ebHuckNJNQHpJIUAQLfkPXU1o6T4/7NUN9QFGupKBg6kNaysJEg+hBgj/APuvPvtz4DT2u8q0aV1lMhRewZmMAs0ACFJ4xrvntJ7UUthRFWqGa5giIgFzsZMCcARyf4E415+9tfH/ALZvatfyvJugFCZIKqENxgS2M4Gq+PbogFpaWlrQy1O8G8Kfc1lo0xLvgenrJPYag6MezPjo2lYVrC7jC9ZUCcNMcyMQcZ4OgO3ex/u9p+HqW8xq1RwJJUKqj0UZOe5JzHEcxPekjHZgKOo1aYGYg9QU4+o/We2pnsh7e0N+ClMOlWmslXtkiYuUg5AMTIEXDnnUX3nuPsYkx96kGSsMAxDcGSImNYXfLtnl6VJdgtTfjbI1VFpFzVc12YkqBeyyZp5NgOeSfq5vTsmp1X2yvRaiULS5Iq02byizKahk5PxQePXWu48c3FXzaNPaAbl18qvUp0yWIHS4PSALowQx+WQIfbwI0dhUWoiIwak3TUJqOQ4VQ/4VAmAmRJmAdUyBTUwwZyAT+cE8G0yRLKDMEESCQPnC324IMiVUQIJIaPidQx6j8JNwgxE5OnalSSRd3lu4MGMCOOA3ERidTSoa4P1AY+Jh8WACy/hI9MkYxoZX8mvBvC/tjsPgoUyGiBc3YCZALEXGRNoJ7nI6oWYkA2yJFqtCgdH4Z/CbeebZAONWjw7c+WjASQslVE5VLarKFOB0JU+HuD31H8B8PX7ZXoul9MU3UqMlqZKEFe+FIcHJIgDsCHIbobsFKTnpamxk5cU2ItDhJkW/dARgk/LRzwjcE9JhSGsCgENPME/NCWdjPxEdidQ/HPBXpsGXrUgAOMXoPgckf+8p4PowUTnmDR33DXA9IptmALcrcwP7M3XPyxIVQevSRel121QAA8HpP47TMKpVG+FZDALOB1HldMHwGjVbzXRXeFCBupAcZXJBuMAM0SR2GdC6+8hTVIhkYl5JUQ8X3SLQzKZe04woyZ0Y8P3YJOSSPkJPBkgYmInsgjgyNSqVG3Wx2ub6FMGSJ8uPlBt78QI7H4udRvs23uNyBqXIy2CJaRJg+vMduxAse62tNgJ78W5DTnEZqSWkmO+eZ0KrMnUvlE84p1CW7AqxAtSpaBAJhunOcEFgDufDqNRg9OgPJTLNkm6CYkHAnJg9x2k6m7+uhSjWhZF6wHJ+JW4cAkZE3Jd+btGiLU1OFCECRAkkEC1g2YpsMHkk4IOBqpeL742rTkAK1xkkiBILTAMEmn2DTBwYctIJX2ZqVCwYYPl8GMC7gKe5MhcA5XGNL7IDDkqziFm2UOImSIYDIJIwTOpB6VCAqzCQRMzefkMCciPlMSRrXzPnOYIDH6GIGHjMfB2M6tRwvkSSpmLbiFF2BBAgAx0sAfSM6n+E780ftDin5v3agq0VFUGoJZkHoeV9TMiZ1ApBWW64EQSBLQBI4lZI9Qcr2HGn/D/Gqu3as1EFmCKpbDeWpqCGMklgRABMwCLp0Kx9m/EPaPcVourkKCOhYRQOPhVhPrB4jkzOjHh1ApvthNVqqny2pkzNp8whWkSSMgTwJHbENfeDuSpI3C344pLAH5iLJgd+e0TowniPm+I7Br72IQXFHplzNW5lpxhZGJ4j5nSqnQfGPZ6lvKaJVuBRr0ZTDI0ESCQRwfTkA9tefPbfwultt3UpUb7UYr1/FgkSfqACPkQe+vRXiHjFHaUvNr1Fp0xGTmSeAqjLsYmAPrGvNntb4uN1vK1dZiq5eG5E9uTxp4bdMB9LS0taGWsqNY1sp0B2z3R+y5o0PtJdWFdehVBkQWUliRzPAEiM88Tvel/0R+dRP/u/2PSNTPd97RUdzs6SKVFWlTVaiBLAI6QyjgqcSROT2nUP3qA/YxHPmqMd5DjiDOsLvkzy9AnjftLR3LNTXd1tvbKA2jynIlSZVrxJiJI4mDGo3tN4cSW3IdGoeXQp3LUEOysgIaJtGJ+p+upe4p7TcVC1GlSqu0VCDu3oVWbuTSYAAz3HM/v1C3+yCbesp2DbW5qUuz+aH+8HSM5PJ5/8apl7BadT4iT34O4UHjp6wOe4aIjEE5DlJiZBYWZjrCkZ6ukkSCOVETMjWwUQWBWFWQJkRi0hipNoN3PBwM6cu5E5HIvAg/hDwJE8Kw+IHMDQyO1N+aS04IBRWggh1VwwNMnHwzFNgfwVxPJAcFXy6lGvQBL0pCpwalJf2u3I/vaMlY/FTtIm3QXxisItQKbrVw3LCVc9MCGBgg9npkcaxtN1DEMar3G5lDTVASbayEDo3FIJkGLh305GmN6dl8PqUN5QDJbUpVBJGOfmBw4PPBnPfVT9pPYRuqrRkycx8UT3XhyOQAQTA9ASF9nfaRtvWLoL1qddRKY6aqgZ3NFe1Rfx0vrGOOqbHxFK9NalNg6MJDDII/3yDn1jUWaacZk5PQ3L7dh5ouSYZg14AJi3MXGS0Th3uJJCxqRtPEwjsqtcg7qSGQ/EwEmWpqZZ6mZJIInm1e13sqan3u36a2LiCBcucweksJPpz9Nc0rGqjMDkqQCVbqUgwBaB+GOCAZ5405257jcbp0raeMKVDYKMoJk2SoumoQcIkQenP0jT1fdKwgrIt+EjpIjq6QfgYGZdiMgwY1zej46QARVamJgcwG5ZjFwOYJGLmfgBdSavi9acN+IYLCQ2MliB1RIJjLfppaLlZO1u8S8Sp06JLsApGDdjJEBYgEkflkD1WNUHxDxBzU8yLMgIWi1YJIViItMt3gAjMcCWdyLJqEM/wqA/mFYkFflxgmYmctEBq27PmE5BULc4AICk9V9Mj7xCCMfv76qQY/5ZClStcpAYoUMFLyInMpKi4QMoJ5kYM6fqLClroFyj9rIAnA9GXODkLH10N3G3XyhaQIErDSpjLNQqQrDkzRfImR6aKVGuQEEGQpB/zA4HTGCT08d59WrKaR6gnBZu101gZxnJECp2lvjjGi/s9vGpvWNOpTSoaBFM1KwKGp5imCDABORE/wDmBgxiVzGJmQO46Zs5ycjtzqX4ZtxG6qFFc0aAIDoGIZnaHtjlVWfmIntpDG9iae29U0W++prXFcAC1T92Okktaaclu8xHfW6b16niGwLujVAKYqWMpXzJq3fCYkBv/VHrof7P0KNOg+4q0lrr5oo0VwEZjJapxacmMAhQrADRHa+Ud/satEMtLcFKth/CwZkP+WTxGMGAJOi/a+109svZFfEtsKJfy3RhUR7bgDBUhhIwQe3EDB1538e8Hfabipt6kF6TWkgyD8x8vrB+Q16f8Q8Wpbai1au4p01jJ9eygDJY+g15p9sfGF3e+r11myo5ZblCm3hQQCRIAA5PGnht0wG0tLS1oZayBrGt6QzoDuPup9kqu1pNVqeUfOAKFGDm2MSwwFmcDkmTwNTfeax+yCAZ82nx2HVmfppz3ceKLV2SKKq1Gp4ZQ0lJJtBkCFwY7enGGPeUt2zHoa1MHA4luQRx39Mawv8AJnn6BN747sqTtToVnoWSrGhRoGSMEiq8sw+mh+93tBqNW3dbirUJpStaoowKq9SWyoz3GRI7HUrxHxs7Go23o0qNFKYAucKXcwCamWWRkiRJJkCIjUc+Ifa9rVr1KFFatEpbWQUwKlxAZZMhXtM89JI441TLaKVuKx8eCVWoCQYkziGYRMcETGnvtYS6+pa1ogXGAZKREKSoIug3DESDjUT+1HyqlgcEgSHdFkRgq1QIRzTY9ukwdR/Ed2AEBHSSHMFWlCLXaQoulGEOIkIA4upzo0y43QTvtxdVXgrIkP0qSQCFKj4Y/Zk+ijMad2NG9LRc5ImxDaGtVvhYj9sk8ZDAg551tYWqtchZ1DBlYCHYD79LvzMo8xe8yBnJ2rKXlQTWNlwt6fMpqhsqqQf21ObWUA4+hOqaQ2pJMCHBN4WmfLpsQn7WiR8NcYJSOTEaMezvtZV29QMkVEqOA4VQlOo1oMpx5e45kcOfQjIgOGNrkVbypCJC0qoiy5ePLrjJlgMjI9WGT/EOvFpFoYqwiluFlbHHT1QB8+Tp62rv+/3+/wDO2+D+0NHeUpUwPhYGVZG/KwEFG/n2J0I9o/YxqrK1OovmKwIu6Wt/EJAhiR3InMTrm238SfbViUZ6VRJS0wzIBBC1um2tSEHOCBByIGuqeHeOruaFNmQG9QY7BuGAPGGkYI41lZoZWX2o3i3gNVGcvT9MtawInEwvIx37nONDn2ESbSzQMkgkEDpIUiSp9Z7HjXRfGtvAny6s8yjs1vr0m6BPp21Tt7RiQS5wYBYCMmcsBdExx205WGXQJToEdXC4Ekznk2HEZyV7czqB5Zq1OCzdVkmw4ZQG27YvY5hD3nknRSvWVFkTcBMD45GQTjCiB3ORzjARKgC5hqTFwC4+7YgK0IvNKofhLT3HzOrivj77EHqRTqxDA/GbbIImPtFL8FQGYqpiQAZDHRHw+vO3pm5cACLgJglQW6YBxIYmAeedQKskliahKCZwa9JORfGNxRIiWEwPTgyfZslqLBTBRypCkYRxyuOCexwcYkRoq8p0mPvRi5rRIbNYAmDBAEHPqThgBERpzw/xr7PVNRKlMNaEKl70K4aGEKYuEi03KSZkHGAXD3oxWoWHXN+MkAgqAVJJhiAZNvHHUvAq/nbWjVZRc9NWMDAJEGPlM/u1G9Fhjv05f4r4tW3YUs9EBXhUpGAGzyXPxEAgEkDLDk6m+Fszb7Zsxp9L00CoAAE6iFCj4SJ7nIyJ51rvs7rdtkBqxp8G21FUBWEQy8iJEHPGnvCFP2zbz23CfiBIkMIMciVw5gng8adK28nQPa72WTxHbCgzmnDrUDBbiCAwiCQMhvXXnX2k8DO03NSizBijFZHcD4WjtIIP79eoPtSU0vqMqIolmdrQAO5JONeb/b3f0qu9qNQYPSuNrAEXEklmggcn5cQeSTp/G61b0tLS1oZayusa2XQHZPdB7N16C1K1VLKdVVKG4EsM5Cg4XvPf+IM+8trdmIAJ82ngwQSZABnB/eM/LRH3fBf7N2ypVWoVQXWlWsZuso0EwRPBg6ge84kbTpknzE7T2YmR+457RPY6wt3kzz9UMXb+J0waQSjuaS/A9SDIjAMuCPQSD9SBoZ47sN9U25fckIEanZRohHDteAZUgzA4Uk9XaNS9rttrR3Veq2+psWWpTZSCWUvGHYEhog4Ecdo0Hbwfb0dluHpblNwpaiGHUqLDcuAxbPIOIgkTGqjL6BGrQjiFsBEmCqIxaB5qfFtqgzDU4BgCDpwN5tEg3NVDsOpArzYKttqkmHtqg+pM/iIGLi9klrwAwlLqyr1GaJBjc0e7XZAk9jprwumShUWrUJRkN8/eKt1Hvw0Ok/hLhTGNWDq1QaZzPSpLkmVQQNvuhEktTP3bwDgRzpvcMA7hy0q7s6UceU8CNzSIxYRFwJUS3bEatUDKrrJDtNO6FRKrGau3qCQopP8AEMjH1bWtPBFzeQiO6qQJqbdjJFOrgM9E5JgN/MEVIadWVSpsCstNmpIZFcBo8yi0ELU7EDM3/MB6gDLOrlEl6bVmW9uoYp7umCem78ZB44MABiwLTcLSAHlq7K2GBBha23Jhyv4ivHr8tm3Z80urCo5ZFWqVHk1BA6aysIviCcnqB/zaDP0tsMikrLUALYYF0KG01KFQf9RSIDEoJgKYPrbPY7xgNt3QwbWLC2FDBxLWC3C3eoFpYAjVSqIGby7XlajTtBN9MkE37Z5a4AANBgfCYPOpns9u7aqOWENFK5EEEN0xWAICVART7ZBmWInU2dIynS7tuy5t+JZ/FTptAEk5ZhE4Pyj92q/4jsqYJsMHm0IqjmZcpJMHkMef4mk2lJZYopZVtKpnq4Kq1mBJjJ4H6jN1VPX5gKAhWH3Y75EXdRNwzEifnERHPbsB8Srg06mHBMTAAMSAQMtkDIBPaRBxoLUIAZ7/AIw6ioACXwosq0rjYDjOcnv2tdbYh1dXpvbcGe49alZPSfw4MBO5Bwvas7yidvUZL5LKSzAEkhiPu64nA4JI9RHOtMWvx2ekrZAyqhSDh1phpbiC+0qkm5sZpnmIyeNfCiBuatsZAqKUVoEQSQFl6eckQwWCCpAxsu4QLHlTTd5NHJQsGAv2dXJDwcqZ/wC7ADW8WalKrcHuJUVbTcW4HmopuWusiSMmAwu02sHk3AzLAEkOW4MRF5CFlKNNt6gqO4Q66X7ILGw249KKfpH8dciauVphj+IK+QFlvhNRCnJ4mpTIYcOh5HXPZARsNsP/AIFPH/aD276jIYTStvsqNBd7u3oiu53LIiPBWblpqAGkKS5y3IAH7x/h25pvv9oUpCgQUU0wOHBrMwUjpYZDXTwR84fq+M0b97td0rPTbcOZpi51+FiSgNwAIDBwCJuB7S34XQpHfbUUadRaalJ8xSCXurGWP42NwYHIgxOj8pyWv3i+y1bf7MUqDqHWoHsY2q4AKgXdisls4M/TXn/xvwp9tXqUagh6bWn+v016p85UUuzBUUSzMQqgdyWJAA+p15c9p99527r1Jm+oxBmZE4M98emPTGng6QvS0tLWgLWy611smgOue5r2e3FN6leorpRZAqhhHmEkMCFOYA4b/F89WD3oKDs1mI86mSJAnD9zImcj1iO50Z9jFUeH7QIQyikoJDh+vlwSCeCSAJxqN7b+B1dztwlEC+9GyQIAm6JwTnjv31hb/kjL10qftRsdlVrt5u6enUphUtFH4SRcIIS4ls989vTQ0+G7WnQqmhWq16gaipx5bL94ALblAuOcmeAPXRDeexPiFdlaqUJAtm9brDMwItkiJViwOYK86jN7ttywUPSpjGWFQMQ0ASCwLOmJKMcT0sONWx1Vap4Nq8XJ0pCNfcVm4z9lrdM25Uy0dtPUac30nKLNOYsIZSID1LeRUUrc6QJ8u4TOrK/sBvLbQtJQadpF+OZNNjE1EOGk9SkiGIXWtX3b7ouHRaKFSCJa8mcstQxDxkBjllMH10bh6qrb8EGqzCTIXd0VIyVM+ajAEQ0TcPhLHs2cUEIValPpW5lp7kxNvBp7hQSADgAt2P5eLU3u63awaflgofuyKkFVMTRY2/eJk8iYWI6iNZpe7vdIZRKIWSXpsbqbt2a0AEAZCqT08zk6NwKii02Plsju0PNJT10Hm4vQINjIfymT6Tzrao8S1QpbUQNCyKO5CmWWQPu6wwMKuQeJE2we7XcYAt8sPcirU6qQP91VZZy2YIj5yZDdL3cbtQeig7MSHZnNtRD1daFSwe6IdCOJM6OUOSqk+2w9iOKVNlLEgfaaEgFjAYF6Y4BMDj4Z00WYOSJY1HZPtEsqVA6zawYYqAwR6GZ4nVvPuw3jBRUZGAQIr39ad44iok9NrduI0zV91+8btRGQXUORSqcwbFUFW/hkxGdPcNJ2XtRPUy3GoqnAb4iIYEjk3hgfopng6x4p4hffIUSRNyKDyoEQsmY5PzJxAEnw33c7xEZWKf4euTDZbqFsdWQBg9/UTaPsRuwALqYie4kTBNpt6cgEgQPlk6i6258sMvoG6SIkwxPSBDX/ABuzpMoxiBJkQJPGq747WvrWglicKFWKgUrcFELbVoxwInMdhN28Q9gt269LKGiMVGF3YhgQRBHqDnQ2p7r91aVUURcRLXRIkMLRa3lkSQChAgZBmdPGxWGFndVMkdRFkmbpFtAyoNqCwGjWDL8uPTBZ3O+vDSGDKwIeIcxwtQgftBOGiSJmcRcH91+6MYpWrIVbpIzK3GyKgAJ+KDk5Gs/8KtyAwVqUv+K5sCcraQbkCwwPxAjvzquUa6Bk8Mr11tp0XJYzcBd1YZWqP8Icgj71DlSbgYnXY/Btp5O2pUiZ8umiSByVULj5GNc9o+7jdhQPujx03kKBkQVA6yARkFTIH1Oi+7HdgDqTMXN5z3AyD0m2IgW9QbnvA1N7E3Ppt7S+zdZN1Vq2O1N6hqKyBmIlRMgGUi0ywjB4cSuseze4DbzbYn7y4NgAi15JCwCTGGWQDg2ElRI/4ebrMeUpJMkVG6vkV4BA7qR6540Q8A9hdzT3dOtUKWI10eYXbKFTJsF5z8Rgwoy2i3pOraI+8/2c3O+2lNNsAxSpe1O4KXFsCJIBK5x8/lrhHinhNWg9lVSrfUEfqCR/HXqqmDj9P668z+3O5Z99uCSINVyFUyFEmFjsRxHbT+O/TpgBpaWlrQFpaWloDofuWq1PtrBXApeWxqKXC3fkIUnqYNGQMAnInXc/s7ejZ/wn/Z15KB1JXxOqDIqODETe0xxEzxGNRlhsnq07dvyn94OtWomcg/pH89eVaXilVQQtSooYQQHYAj0InOtH39QqFLuVGQCxIH0BMaXjGnq0UG/KT+7+esNQIBYgqO5IIH6nEa8q7fxKpTMpUdT6q7Kf4HSqeJ1WBDVHYNkguxBPOQTnS8f7N6pRLlDA3LyCCCvyyMa0WmTxB+mf5a8pisYiT+uspuGHBI+hI0eMnq+nTJ4BPbAJE/UayKZkepzGJP0HJ15So+IVE+F3X6MR/I61G7YEMGYMIgyZEYEHtjR4zerzRMgQZPAzJ9YHJ78axU257gg/QjPpnntrypU8QdiGZ3LDEliT9AZxrNfxKo9oZ3a0QssTA9BJwNHjJ6qFIkYF0flzH6cayKDeh/TXlGhvHQyjsp46WIP8DpPvXPLseeWPfnv30eMPVwoNnpOPlrVtqwJkN+h/3OvKb7xySSzEnkljOOMzrY+IVJm95HBuPbA7+mNHjGnqo0zMWmfTv+nOkNu13wt+8H92vKP2lpm4z6zn9dZbduTJZifmSdPxjT1f5DRFrT9O2l5DflMR6HXlBt0x5ZjHGT/XWPtLfmb9To4DT1l9naJgwPkf56bclRMSPqO/zJiNeUPtDfmP66RrH1P66XjGncfez7QhNoadLc21SYelSa65GwTUIGAB2BE394GuGO0nSv1g60k0bGlpaWmC0tLS0AtLS0tALS0tLQC0tLS0AtLS0tALS0tLQC0tLS0AtLS0tALS0tLQC0tLS0AtLS0tALS0tLQC0tLS0AtLS0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bwsd.k12.wi.us/highschool/teachers/dchalle/computerscience/Pictures/stamp%20babb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6" y="28575"/>
            <a:ext cx="2093310" cy="2816225"/>
          </a:xfrm>
          <a:prstGeom prst="rect">
            <a:avLst/>
          </a:prstGeom>
          <a:noFill/>
        </p:spPr>
      </p:pic>
      <p:pic>
        <p:nvPicPr>
          <p:cNvPr id="1048" name="Picture 24" descr=" "/>
          <p:cNvPicPr>
            <a:picLocks noChangeAspect="1" noChangeArrowheads="1"/>
          </p:cNvPicPr>
          <p:nvPr/>
        </p:nvPicPr>
        <p:blipFill>
          <a:blip r:embed="rId6" cstate="print"/>
          <a:srcRect l="17803" r="18258"/>
          <a:stretch>
            <a:fillRect/>
          </a:stretch>
        </p:blipFill>
        <p:spPr bwMode="auto">
          <a:xfrm>
            <a:off x="0" y="2895600"/>
            <a:ext cx="2786888" cy="3962400"/>
          </a:xfrm>
          <a:prstGeom prst="rect">
            <a:avLst/>
          </a:prstGeom>
          <a:noFill/>
        </p:spPr>
      </p:pic>
      <p:pic>
        <p:nvPicPr>
          <p:cNvPr id="1050" name="Picture 26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0565" y="3932581"/>
            <a:ext cx="3448878" cy="225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Philosophical Questions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(Usually Not Worth Discussing*)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524000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	Is there science in computer system security?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785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Yes</a:t>
            </a:r>
            <a:r>
              <a:rPr lang="en-US" sz="3600" dirty="0" smtClean="0"/>
              <a:t>, but of course there should be more.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"/>
            <a:ext cx="434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Alchemy (700-~1660)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68" t="717" b="1091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1219200"/>
            <a:ext cx="441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/>
            <a:r>
              <a:rPr lang="en-US" sz="2800" b="1" dirty="0" smtClean="0"/>
              <a:t>Well-defined, testable goal </a:t>
            </a:r>
            <a:r>
              <a:rPr lang="en-US" sz="2800" dirty="0" smtClean="0"/>
              <a:t>(turn lead into gold)</a:t>
            </a:r>
          </a:p>
          <a:p>
            <a:pPr marL="365760" indent="-457200"/>
            <a:endParaRPr lang="en-US" sz="2800" dirty="0" smtClean="0"/>
          </a:p>
          <a:p>
            <a:pPr marL="365760" indent="-457200"/>
            <a:r>
              <a:rPr lang="en-US" sz="2800" b="1" dirty="0" smtClean="0"/>
              <a:t>Established theory </a:t>
            </a:r>
            <a:r>
              <a:rPr lang="en-US" sz="2800" dirty="0" smtClean="0"/>
              <a:t>(four elements: earth, fire, water, air)</a:t>
            </a:r>
          </a:p>
          <a:p>
            <a:pPr marL="365760" indent="-457200"/>
            <a:endParaRPr lang="en-US" sz="2800" dirty="0" smtClean="0"/>
          </a:p>
          <a:p>
            <a:pPr marL="365760" indent="-457200"/>
            <a:r>
              <a:rPr lang="en-US" sz="2800" b="1" dirty="0" smtClean="0"/>
              <a:t>Methodical experiments and lab techniques</a:t>
            </a:r>
            <a:r>
              <a:rPr lang="en-US" sz="2800" dirty="0" smtClean="0"/>
              <a:t> (Jabir </a:t>
            </a:r>
            <a:r>
              <a:rPr lang="en-US" sz="2800" dirty="0" err="1" smtClean="0"/>
              <a:t>ibn</a:t>
            </a:r>
            <a:r>
              <a:rPr lang="en-US" sz="2800" dirty="0" smtClean="0"/>
              <a:t> </a:t>
            </a:r>
            <a:r>
              <a:rPr lang="en-US" sz="2800" dirty="0" err="1" smtClean="0"/>
              <a:t>Hayyan</a:t>
            </a:r>
            <a:r>
              <a:rPr lang="en-US" sz="2800" dirty="0" smtClean="0"/>
              <a:t> in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100" y="5689600"/>
            <a:ext cx="39624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Wrong and unsuccessful...but led to modern chemistry.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we be a </a:t>
            </a:r>
            <a:r>
              <a:rPr lang="en-US" b="1" i="1" dirty="0" smtClean="0"/>
              <a:t>real</a:t>
            </a:r>
            <a:r>
              <a:rPr lang="en-US" dirty="0" smtClean="0"/>
              <a:t> science like physics or chemistry?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3622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Unlikely – humans will always be a factor in security.</a:t>
            </a:r>
          </a:p>
          <a:p>
            <a:endParaRPr lang="en-US" sz="2800" dirty="0" smtClean="0"/>
          </a:p>
          <a:p>
            <a:r>
              <a:rPr lang="en-US" sz="2800" dirty="0" smtClean="0"/>
              <a:t>How far can we get without modeling humans?</a:t>
            </a:r>
          </a:p>
          <a:p>
            <a:endParaRPr lang="en-US" sz="2800" dirty="0" smtClean="0"/>
          </a:p>
          <a:p>
            <a:r>
              <a:rPr lang="en-US" sz="2800" dirty="0" smtClean="0"/>
              <a:t>How far can we get with simple models of human capabilities and behavior?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332" t="11724" r="29783" b="1103"/>
          <a:stretch>
            <a:fillRect/>
          </a:stretch>
        </p:blipFill>
        <p:spPr bwMode="auto">
          <a:xfrm>
            <a:off x="372747" y="2188323"/>
            <a:ext cx="3132453" cy="413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Questions a Science of Security Should Be Able to 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Resilience:</a:t>
            </a:r>
            <a:r>
              <a:rPr lang="en-US" dirty="0" smtClean="0"/>
              <a:t> Given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and an attack class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, is there a way to: </a:t>
            </a:r>
          </a:p>
          <a:p>
            <a:pPr lvl="1">
              <a:buNone/>
            </a:pPr>
            <a:r>
              <a:rPr lang="en-US" b="1" dirty="0" smtClean="0"/>
              <a:t>Prove</a:t>
            </a:r>
            <a:r>
              <a:rPr lang="en-US" dirty="0" smtClean="0"/>
              <a:t>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not vulnerable to any attack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 </a:t>
            </a:r>
          </a:p>
          <a:p>
            <a:pPr lvl="1">
              <a:buNone/>
            </a:pPr>
            <a:r>
              <a:rPr lang="en-US" b="1" dirty="0" smtClean="0"/>
              <a:t>Construct</a:t>
            </a:r>
            <a:r>
              <a:rPr lang="en-US" dirty="0" smtClean="0"/>
              <a:t>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that behaves </a:t>
            </a:r>
            <a:r>
              <a:rPr lang="en-US" i="1" dirty="0" smtClean="0"/>
              <a:t>similarly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except is not vulnerable to any attack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dirty="0" smtClean="0"/>
              <a:t>Establishing Improvement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How can we determine if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is “more secure” than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3820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Systematization of Knowledge</a:t>
            </a:r>
          </a:p>
          <a:p>
            <a:pPr lvl="1">
              <a:buNone/>
            </a:pPr>
            <a:r>
              <a:rPr lang="en-US" dirty="0" smtClean="0"/>
              <a:t>Ad hoc point solutions vs. general understanding</a:t>
            </a:r>
          </a:p>
          <a:p>
            <a:pPr lvl="1">
              <a:buNone/>
            </a:pPr>
            <a:r>
              <a:rPr lang="en-US" dirty="0" smtClean="0"/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Scientific Method</a:t>
            </a:r>
          </a:p>
          <a:p>
            <a:pPr lvl="1">
              <a:buNone/>
            </a:pPr>
            <a:r>
              <a:rPr lang="en-US" dirty="0" smtClean="0"/>
              <a:t>Process of hypothesis testing and experiments</a:t>
            </a:r>
          </a:p>
          <a:p>
            <a:pPr lvl="1">
              <a:buNone/>
            </a:pPr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>
              <a:buNone/>
            </a:pPr>
            <a:r>
              <a:rPr lang="en-US" dirty="0" smtClean="0"/>
              <a:t>Widely applicable</a:t>
            </a:r>
          </a:p>
          <a:p>
            <a:pPr lvl="1">
              <a:buNone/>
            </a:pPr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482" name="AutoShape 2" descr="http://www.scientific-web.com/en/Physics/Biographies/images/LordKelvin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33677" y="330653"/>
          <a:ext cx="7691437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5957" y="6054811"/>
            <a:ext cx="642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Oakland 2010 Papers 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SoK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Papers]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81000"/>
            <a:ext cx="46343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ConScript</a:t>
            </a:r>
            <a:r>
              <a:rPr lang="en-US" sz="2400" dirty="0" smtClean="0"/>
              <a:t> [</a:t>
            </a:r>
            <a:r>
              <a:rPr lang="en-US" sz="2400" dirty="0" err="1" smtClean="0"/>
              <a:t>Meyerovich</a:t>
            </a:r>
            <a:r>
              <a:rPr lang="en-US" sz="2400" dirty="0" smtClean="0"/>
              <a:t> and </a:t>
            </a:r>
            <a:r>
              <a:rPr lang="en-US" sz="2400" dirty="0" err="1" smtClean="0"/>
              <a:t>Livshits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062514" y="1351421"/>
            <a:ext cx="501468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1" dirty="0" smtClean="0"/>
              <a:t>Outside the closed world: On using machine learning for network intrusion detection </a:t>
            </a:r>
            <a:r>
              <a:rPr lang="en-US" sz="2000" dirty="0" smtClean="0"/>
              <a:t>[</a:t>
            </a:r>
            <a:r>
              <a:rPr lang="en-US" sz="2000" dirty="0" err="1" smtClean="0"/>
              <a:t>Sommer</a:t>
            </a:r>
            <a:r>
              <a:rPr lang="en-US" sz="2000" dirty="0" smtClean="0"/>
              <a:t> and </a:t>
            </a:r>
            <a:r>
              <a:rPr lang="en-US" sz="2000" dirty="0" err="1" smtClean="0"/>
              <a:t>Paxson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 flipV="1">
            <a:off x="2819400" y="1859253"/>
            <a:ext cx="243114" cy="88394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1488023" y="3111720"/>
            <a:ext cx="4132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Citation Count</a:t>
            </a:r>
            <a:r>
              <a:rPr lang="en-US" sz="2400" dirty="0" smtClean="0"/>
              <a:t> (Google scholar)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866" y="71735"/>
            <a:ext cx="3419334" cy="415498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lang="en-US" sz="2400" dirty="0" err="1" smtClean="0"/>
              <a:t>TrustVisor</a:t>
            </a:r>
            <a:r>
              <a:rPr lang="en-US" sz="2400" dirty="0" smtClean="0"/>
              <a:t> [McCune et al.]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724400" y="2590800"/>
            <a:ext cx="3733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USENIX Workshop on Offensive Technologies (WOOT '11) </a:t>
            </a:r>
            <a:r>
              <a:rPr lang="en-US" b="1" dirty="0" err="1" smtClean="0"/>
              <a:t>SoK</a:t>
            </a:r>
            <a:r>
              <a:rPr lang="en-US" b="1" dirty="0" smtClean="0"/>
              <a:t> Papers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11500"/>
            <a:ext cx="8382000" cy="1384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Systematization of Knowledge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 hoc point solutions vs. general understanding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Scientific Method</a:t>
            </a:r>
          </a:p>
          <a:p>
            <a:pPr lvl="1">
              <a:buNone/>
            </a:pPr>
            <a:r>
              <a:rPr lang="en-US" dirty="0" smtClean="0"/>
              <a:t>Process of hypothesis testing and experiments</a:t>
            </a:r>
          </a:p>
          <a:p>
            <a:pPr lvl="1">
              <a:buNone/>
            </a:pPr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>
              <a:buNone/>
            </a:pPr>
            <a:r>
              <a:rPr lang="en-US" dirty="0" smtClean="0"/>
              <a:t>Widely applicable</a:t>
            </a:r>
          </a:p>
          <a:p>
            <a:pPr lvl="1">
              <a:buNone/>
            </a:pPr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8688</TotalTime>
  <Words>772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Research Agenda for Scientific Foundations of Security  David Evans University of Virginia NITRD  Post-Oakland Program 25 May 2011</vt:lpstr>
      <vt:lpstr>2½ years ago…</vt:lpstr>
      <vt:lpstr>Philosophical Questions  (Usually Not Worth Discussing*)</vt:lpstr>
      <vt:lpstr>Alchemy (700-~1660)</vt:lpstr>
      <vt:lpstr>Realistic Goal?</vt:lpstr>
      <vt:lpstr>Some Questions a Science of Security Should Be Able to Answer </vt:lpstr>
      <vt:lpstr>Meaning of “Science”</vt:lpstr>
      <vt:lpstr>Slide 8</vt:lpstr>
      <vt:lpstr>Meaning of “Science”</vt:lpstr>
      <vt:lpstr>Experimentation</vt:lpstr>
      <vt:lpstr>Metrics</vt:lpstr>
      <vt:lpstr>Slide 12</vt:lpstr>
      <vt:lpstr>Slide 13</vt:lpstr>
      <vt:lpstr>Metrics: Promising Approaches?</vt:lpstr>
      <vt:lpstr>Meaning of “Science”</vt:lpstr>
      <vt:lpstr>Formal Methods and Security</vt:lpstr>
      <vt:lpstr>Formal Methods vs. Complexity</vt:lpstr>
      <vt:lpstr>Formal Methods vs. Complexity</vt:lpstr>
      <vt:lpstr>Formal Methods Approaches</vt:lpstr>
      <vt:lpstr>Summary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NSF/IARPA/NSA Workshop on the Science of Security</dc:title>
  <dc:creator>evans</dc:creator>
  <cp:lastModifiedBy>evans</cp:lastModifiedBy>
  <cp:revision>475</cp:revision>
  <dcterms:created xsi:type="dcterms:W3CDTF">2009-07-15T21:12:45Z</dcterms:created>
  <dcterms:modified xsi:type="dcterms:W3CDTF">2011-05-27T18:05:47Z</dcterms:modified>
</cp:coreProperties>
</file>