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7" r:id="rId12"/>
    <p:sldId id="266" r:id="rId13"/>
    <p:sldId id="268" r:id="rId14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Papers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Submissions</c:v>
                </c:pt>
                <c:pt idx="1">
                  <c:v>After Round 1</c:v>
                </c:pt>
                <c:pt idx="2">
                  <c:v>After Round 2</c:v>
                </c:pt>
                <c:pt idx="3">
                  <c:v>After Round 3</c:v>
                </c:pt>
                <c:pt idx="4">
                  <c:v>Today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237</c:v>
                </c:pt>
                <c:pt idx="1">
                  <c:v>170</c:v>
                </c:pt>
                <c:pt idx="2">
                  <c:v>96</c:v>
                </c:pt>
                <c:pt idx="3">
                  <c:v>70</c:v>
                </c:pt>
                <c:pt idx="4">
                  <c:v>62</c:v>
                </c:pt>
              </c:numCache>
            </c:numRef>
          </c:val>
        </c:ser>
        <c:gapWidth val="55"/>
        <c:axId val="122188928"/>
        <c:axId val="122190464"/>
      </c:barChart>
      <c:catAx>
        <c:axId val="122188928"/>
        <c:scaling>
          <c:orientation val="minMax"/>
        </c:scaling>
        <c:axPos val="b"/>
        <c:majorTickMark val="none"/>
        <c:tickLblPos val="nextTo"/>
        <c:crossAx val="122190464"/>
        <c:crosses val="autoZero"/>
        <c:auto val="1"/>
        <c:lblAlgn val="ctr"/>
        <c:lblOffset val="100"/>
      </c:catAx>
      <c:valAx>
        <c:axId val="122190464"/>
        <c:scaling>
          <c:orientation val="minMax"/>
          <c:max val="249"/>
          <c:min val="0"/>
        </c:scaling>
        <c:axPos val="l"/>
        <c:majorGridlines/>
        <c:numFmt formatCode="General" sourceLinked="1"/>
        <c:majorTickMark val="none"/>
        <c:tickLblPos val="nextTo"/>
        <c:spPr>
          <a:ln>
            <a:noFill/>
          </a:ln>
        </c:spPr>
        <c:crossAx val="122188928"/>
        <c:crosses val="autoZero"/>
        <c:crossBetween val="between"/>
        <c:majorUnit val="5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Papers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Submissions</c:v>
                </c:pt>
                <c:pt idx="1">
                  <c:v>Round 1</c:v>
                </c:pt>
                <c:pt idx="2">
                  <c:v>Round 2</c:v>
                </c:pt>
                <c:pt idx="3">
                  <c:v>Round 3</c:v>
                </c:pt>
                <c:pt idx="4">
                  <c:v>Today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24</c:v>
                </c:pt>
                <c:pt idx="2">
                  <c:v>22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</c:ser>
        <c:gapWidth val="55"/>
        <c:axId val="122492800"/>
        <c:axId val="122494336"/>
      </c:barChart>
      <c:catAx>
        <c:axId val="122492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494336"/>
        <c:crosses val="autoZero"/>
        <c:auto val="1"/>
        <c:lblAlgn val="ctr"/>
        <c:lblOffset val="100"/>
      </c:catAx>
      <c:valAx>
        <c:axId val="122494336"/>
        <c:scaling>
          <c:orientation val="minMax"/>
          <c:max val="30"/>
          <c:min val="0"/>
        </c:scaling>
        <c:delete val="1"/>
        <c:axPos val="l"/>
        <c:majorGridlines/>
        <c:numFmt formatCode="General" sourceLinked="1"/>
        <c:majorTickMark val="none"/>
        <c:tickLblPos val="none"/>
        <c:crossAx val="122492800"/>
        <c:crosses val="autoZero"/>
        <c:crossBetween val="between"/>
        <c:majorUnit val="50"/>
        <c:minorUnit val="10"/>
      </c:valAx>
    </c:plotArea>
    <c:plotVisOnly val="1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All Research Submissions (825 reviews)</a:t>
            </a:r>
            <a:endParaRPr lang="en-US" dirty="0"/>
          </a:p>
        </c:rich>
      </c:tx>
      <c:layout>
        <c:manualLayout>
          <c:xMode val="edge"/>
          <c:yMode val="edge"/>
          <c:x val="0.1489906103286385"/>
          <c:y val="1.204819277108433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8.3709474695944697E-2"/>
                  <c:y val="-0.2143445610965296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1: "Hopeless"</c:v>
                </c:pt>
                <c:pt idx="1">
                  <c:v>2: "Strong Reject"</c:v>
                </c:pt>
                <c:pt idx="2">
                  <c:v>3: "Weak Reject"</c:v>
                </c:pt>
                <c:pt idx="3">
                  <c:v>4: "Weak Accept"</c:v>
                </c:pt>
                <c:pt idx="4">
                  <c:v>5: "Accept"</c:v>
                </c:pt>
                <c:pt idx="5">
                  <c:v>6: "Strong Accept"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</c:v>
                </c:pt>
                <c:pt idx="1">
                  <c:v>289</c:v>
                </c:pt>
                <c:pt idx="2">
                  <c:v>268</c:v>
                </c:pt>
                <c:pt idx="3">
                  <c:v>155</c:v>
                </c:pt>
                <c:pt idx="4">
                  <c:v>51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3233854570995526"/>
          <c:y val="0.76184703995333913"/>
          <c:w val="0.18777873276403834"/>
          <c:h val="0.238014419884261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Discuss</a:t>
            </a:r>
            <a:r>
              <a:rPr lang="en-US" baseline="0" dirty="0" smtClean="0"/>
              <a:t> Papers</a:t>
            </a:r>
            <a:r>
              <a:rPr lang="en-US" dirty="0" smtClean="0"/>
              <a:t> (330 reviews)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dLblPos val="bestFit"/>
              <c:showVal val="1"/>
            </c:dLbl>
            <c:dLbl>
              <c:idx val="1"/>
              <c:layout>
                <c:manualLayout>
                  <c:x val="-6.965174129353234E-2"/>
                  <c:y val="0.1553030303030303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0.13184079601990051"/>
                  <c:y val="-0.10227272727272721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2189054726368155"/>
                  <c:y val="-0.1212121212121212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6.2189054726368161E-2"/>
                  <c:y val="0.14772727272727273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1: "Hopeless"</c:v>
                </c:pt>
                <c:pt idx="1">
                  <c:v>2: "Strong Reject"</c:v>
                </c:pt>
                <c:pt idx="2">
                  <c:v>3: "Weak Reject"</c:v>
                </c:pt>
                <c:pt idx="3">
                  <c:v>4: "Weak Accept"</c:v>
                </c:pt>
                <c:pt idx="4">
                  <c:v>5: "Accept"</c:v>
                </c:pt>
                <c:pt idx="5">
                  <c:v>6: "Strong Accept"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48</c:v>
                </c:pt>
                <c:pt idx="2">
                  <c:v>108</c:v>
                </c:pt>
                <c:pt idx="3">
                  <c:v>122</c:v>
                </c:pt>
                <c:pt idx="4">
                  <c:v>48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All </a:t>
            </a:r>
            <a:r>
              <a:rPr lang="en-US" dirty="0" err="1" smtClean="0"/>
              <a:t>SoK</a:t>
            </a:r>
            <a:r>
              <a:rPr lang="en-US" baseline="0" dirty="0" smtClean="0"/>
              <a:t> Papers</a:t>
            </a:r>
            <a:r>
              <a:rPr lang="en-US" dirty="0" smtClean="0"/>
              <a:t> (107 reviews)</a:t>
            </a:r>
            <a:endParaRPr lang="en-US" dirty="0"/>
          </a:p>
        </c:rich>
      </c:tx>
      <c:layout>
        <c:manualLayout>
          <c:xMode val="edge"/>
          <c:yMode val="edge"/>
          <c:x val="0.18118547681539807"/>
          <c:y val="0"/>
        </c:manualLayout>
      </c:layout>
    </c:title>
    <c:plotArea>
      <c:layout>
        <c:manualLayout>
          <c:layoutTarget val="inner"/>
          <c:xMode val="edge"/>
          <c:yMode val="edge"/>
          <c:x val="0.27614127975382385"/>
          <c:y val="0.20418668820243624"/>
          <c:w val="0.50231514164177749"/>
          <c:h val="0.747032774749310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4942528735632185"/>
                  <c:y val="2.991452991452991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2.0114942528735632E-2"/>
                  <c:y val="-0.12393162393162394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6379310344827586"/>
                  <c:y val="-1.709401709401709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8.3333333333333329E-2"/>
                  <c:y val="0.1581196581196581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1: "Hopeless"</c:v>
                </c:pt>
                <c:pt idx="1">
                  <c:v>2: "Strong Reject"</c:v>
                </c:pt>
                <c:pt idx="2">
                  <c:v>3: "Weak Reject"</c:v>
                </c:pt>
                <c:pt idx="3">
                  <c:v>4: "Weak Accept"</c:v>
                </c:pt>
                <c:pt idx="4">
                  <c:v>5: "Accept"</c:v>
                </c:pt>
                <c:pt idx="5">
                  <c:v>6: "Strong Accept"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40</c:v>
                </c:pt>
                <c:pt idx="2">
                  <c:v>22</c:v>
                </c:pt>
                <c:pt idx="3">
                  <c:v>22</c:v>
                </c:pt>
                <c:pt idx="4">
                  <c:v>18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7F59-C1BF-496F-9D8F-AC7FDCAA3289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BBEE-6069-48C3-B9D9-05EF1523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763000" cy="282257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ook Antiqua" pitchFamily="18" charset="0"/>
              </a:rPr>
              <a:t>Oakland 2010</a:t>
            </a:r>
            <a:br>
              <a:rPr lang="en-US" sz="5400" dirty="0" smtClean="0">
                <a:latin typeface="Book Antiqua" pitchFamily="18" charset="0"/>
              </a:rPr>
            </a:br>
            <a:r>
              <a:rPr lang="en-US" sz="4800" b="1" dirty="0" smtClean="0">
                <a:latin typeface="Book Antiqua" pitchFamily="18" charset="0"/>
              </a:rPr>
              <a:t>Program Committee Meeting</a:t>
            </a:r>
            <a:endParaRPr lang="en-US" sz="4800" b="1" dirty="0">
              <a:latin typeface="Book Antiqua" pitchFamily="18" charset="0"/>
            </a:endParaRPr>
          </a:p>
        </p:txBody>
      </p:sp>
      <p:pic>
        <p:nvPicPr>
          <p:cNvPr id="5" name="Picture 4" descr="magazine.jpg"/>
          <p:cNvPicPr>
            <a:picLocks noChangeAspect="1"/>
          </p:cNvPicPr>
          <p:nvPr/>
        </p:nvPicPr>
        <p:blipFill>
          <a:blip r:embed="rId2" cstate="print"/>
          <a:srcRect b="75439"/>
          <a:stretch>
            <a:fillRect/>
          </a:stretch>
        </p:blipFill>
        <p:spPr>
          <a:xfrm>
            <a:off x="0" y="-1"/>
            <a:ext cx="9144000" cy="1524001"/>
          </a:xfrm>
          <a:prstGeom prst="rect">
            <a:avLst/>
          </a:prstGeom>
        </p:spPr>
      </p:pic>
      <p:pic>
        <p:nvPicPr>
          <p:cNvPr id="6" name="Picture 5" descr="magazine.jpg"/>
          <p:cNvPicPr>
            <a:picLocks noChangeAspect="1"/>
          </p:cNvPicPr>
          <p:nvPr/>
        </p:nvPicPr>
        <p:blipFill>
          <a:blip r:embed="rId2" cstate="print"/>
          <a:srcRect t="28070" b="44518"/>
          <a:stretch>
            <a:fillRect/>
          </a:stretch>
        </p:blipFill>
        <p:spPr>
          <a:xfrm>
            <a:off x="0" y="5150978"/>
            <a:ext cx="9176950" cy="170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(now-~5:30)</a:t>
            </a:r>
          </a:p>
          <a:p>
            <a:pPr lvl="1"/>
            <a:r>
              <a:rPr lang="en-US" dirty="0" smtClean="0"/>
              <a:t>Discuss each “discuss” paper</a:t>
            </a:r>
          </a:p>
          <a:p>
            <a:pPr lvl="1"/>
            <a:r>
              <a:rPr lang="en-US" dirty="0" smtClean="0"/>
              <a:t>Classify as: </a:t>
            </a:r>
            <a:r>
              <a:rPr lang="en-US" b="1" dirty="0" smtClean="0"/>
              <a:t>accept</a:t>
            </a:r>
            <a:r>
              <a:rPr lang="en-US" dirty="0" smtClean="0"/>
              <a:t>, </a:t>
            </a:r>
            <a:r>
              <a:rPr lang="en-US" b="1" dirty="0" smtClean="0"/>
              <a:t>reject</a:t>
            </a:r>
            <a:r>
              <a:rPr lang="en-US" dirty="0" smtClean="0"/>
              <a:t>, </a:t>
            </a:r>
            <a:r>
              <a:rPr lang="en-US" b="1" dirty="0" smtClean="0"/>
              <a:t>revisit</a:t>
            </a:r>
          </a:p>
          <a:p>
            <a:pPr lvl="1"/>
            <a:r>
              <a:rPr lang="en-US" dirty="0" smtClean="0"/>
              <a:t>Research papers first, </a:t>
            </a:r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smtClean="0"/>
              <a:t>papers</a:t>
            </a:r>
            <a:endParaRPr lang="en-US" dirty="0" smtClean="0"/>
          </a:p>
          <a:p>
            <a:r>
              <a:rPr lang="en-US" dirty="0" smtClean="0"/>
              <a:t>Tomorrow: (8:30-1pm)</a:t>
            </a:r>
          </a:p>
          <a:p>
            <a:pPr lvl="1"/>
            <a:r>
              <a:rPr lang="en-US" dirty="0" smtClean="0"/>
              <a:t>Make final decisions on all papers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765395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Target:</a:t>
            </a:r>
            <a:r>
              <a:rPr lang="en-US" sz="2800" dirty="0" smtClean="0"/>
              <a:t> Accept ~30 research papers, 2-5 </a:t>
            </a:r>
            <a:r>
              <a:rPr lang="en-US" sz="2800" dirty="0" err="1" smtClean="0"/>
              <a:t>SoK</a:t>
            </a:r>
            <a:r>
              <a:rPr lang="en-US" sz="2800" dirty="0" smtClean="0"/>
              <a:t> papers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791200"/>
            <a:ext cx="1271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2009: 26</a:t>
            </a:r>
          </a:p>
          <a:p>
            <a:r>
              <a:rPr lang="en-US" sz="2400" b="1" dirty="0" smtClean="0"/>
              <a:t>2008: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1905000"/>
            <a:ext cx="278351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 see the discussion order:</a:t>
            </a:r>
          </a:p>
          <a:p>
            <a:r>
              <a:rPr lang="en-US" dirty="0" smtClean="0"/>
              <a:t>Search: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order:order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191000" cy="1143000"/>
          </a:xfrm>
        </p:spPr>
        <p:txBody>
          <a:bodyPr/>
          <a:lstStyle/>
          <a:p>
            <a:r>
              <a:rPr lang="en-US" dirty="0" smtClean="0"/>
              <a:t>Discussion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267200" cy="47545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Summarize neutrally </a:t>
            </a:r>
            <a:r>
              <a:rPr lang="en-US" dirty="0" smtClean="0"/>
              <a:t>what the paper is about</a:t>
            </a:r>
          </a:p>
          <a:p>
            <a:r>
              <a:rPr lang="en-US" b="1" dirty="0" smtClean="0"/>
              <a:t>Summarize the non-attending reviews</a:t>
            </a:r>
          </a:p>
          <a:p>
            <a:r>
              <a:rPr lang="en-US" dirty="0" smtClean="0"/>
              <a:t>Present your own views</a:t>
            </a:r>
            <a:endParaRPr lang="en-US" dirty="0" smtClean="0"/>
          </a:p>
          <a:p>
            <a:r>
              <a:rPr lang="en-US" b="1" dirty="0" smtClean="0"/>
              <a:t>Update</a:t>
            </a:r>
            <a:r>
              <a:rPr lang="en-US" dirty="0" smtClean="0"/>
              <a:t> your review to reflect any important issues that come up in discussion</a:t>
            </a:r>
            <a:endParaRPr lang="en-US" dirty="0"/>
          </a:p>
        </p:txBody>
      </p:sp>
      <p:pic>
        <p:nvPicPr>
          <p:cNvPr id="4" name="Picture 3" descr="tower-unfocused-IMG_4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100"/>
            <a:ext cx="4495800" cy="674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495800" cy="1143000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572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decision is final until meeting </a:t>
            </a:r>
            <a:r>
              <a:rPr lang="en-US" dirty="0" smtClean="0"/>
              <a:t>closes</a:t>
            </a:r>
          </a:p>
          <a:p>
            <a:r>
              <a:rPr lang="en-US" dirty="0" smtClean="0"/>
              <a:t>People in the room may have </a:t>
            </a:r>
            <a:r>
              <a:rPr lang="en-US" b="1" dirty="0" smtClean="0"/>
              <a:t>conflicts</a:t>
            </a:r>
            <a:r>
              <a:rPr lang="en-US" dirty="0" smtClean="0"/>
              <a:t> with other papers: avoid making unnecessary comparisons</a:t>
            </a:r>
          </a:p>
          <a:p>
            <a:r>
              <a:rPr lang="en-US" dirty="0" smtClean="0"/>
              <a:t>Please don’t leak information that compromises reviewer anonymity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pool-IMG_4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165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wer-wide-IMG_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9252" y="-76200"/>
            <a:ext cx="10015252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4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18" r="8960" b="322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934200" cy="59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517" y="175901"/>
            <a:ext cx="5553573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0097" y="990600"/>
            <a:ext cx="3005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authentication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2497" y="2362200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electioneer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7497" y="1752600"/>
            <a:ext cx="2528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dischargeable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440097" y="2590800"/>
            <a:ext cx="3040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indecipherable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1497" y="3276600"/>
            <a:ext cx="2471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inheritability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6297" y="3733800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inexactitude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716697" y="4114800"/>
            <a:ext cx="289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public relations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4497" y="4495800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sanction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0697" y="4876800"/>
            <a:ext cx="215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vomit-grass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859697" y="914400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belittle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06697" y="1981200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bid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40386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/>
              <a:t>Avail yourself of these means to communicate to us at seasonable intervals a copy of your journal, notes &amp; observations of every kind, putting into cipher whatever might do injury if betrayed. </a:t>
            </a:r>
          </a:p>
          <a:p>
            <a:pPr algn="r"/>
            <a:r>
              <a:rPr lang="en-US" sz="2400" dirty="0" smtClean="0"/>
              <a:t>Jefferson’s instructions to Captain Lewis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914400"/>
          </a:xfrm>
        </p:spPr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52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905154" y="3780400"/>
            <a:ext cx="1437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Reviews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235232" y="3744791"/>
            <a:ext cx="1806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One more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431567" y="3615471"/>
            <a:ext cx="2326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One-two more reviews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114800" y="304800"/>
          <a:ext cx="4800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77200" y="3810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SoK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1447800" y="0"/>
          <a:ext cx="10820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0"/>
          <a:ext cx="5105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029200" y="35814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Lowlights/Highlights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Out </a:t>
            </a:r>
            <a:r>
              <a:rPr lang="en-US" dirty="0" smtClean="0"/>
              <a:t>of </a:t>
            </a:r>
            <a:r>
              <a:rPr lang="en-US" dirty="0" smtClean="0"/>
              <a:t>237+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dirty="0" smtClean="0"/>
              <a:t> </a:t>
            </a:r>
            <a:r>
              <a:rPr lang="en-US" dirty="0" err="1" smtClean="0"/>
              <a:t>research+SoK</a:t>
            </a:r>
            <a:r>
              <a:rPr lang="en-US" dirty="0" smtClean="0"/>
              <a:t> </a:t>
            </a:r>
            <a:r>
              <a:rPr lang="en-US" dirty="0" smtClean="0"/>
              <a:t>submissions:</a:t>
            </a:r>
          </a:p>
          <a:p>
            <a:r>
              <a:rPr lang="en-US" dirty="0" smtClean="0"/>
              <a:t>Number of papers with no “weak reject” (3) or worse reviews: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papers with no “reject” (2) or worse reviews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Total number of reviews with overall merit 6: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96141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048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 smtClean="0"/>
              <a:t>every </a:t>
            </a:r>
            <a:r>
              <a:rPr lang="en-US" dirty="0" smtClean="0"/>
              <a:t>submitted paper, there is at least one PC member who thinks that paper should be rejected!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962400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3+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6922" y="5105400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3+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2322" y="5257800"/>
            <a:ext cx="45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 smtClean="0"/>
              <a:t>00</a:t>
            </a:r>
            <a:r>
              <a:rPr lang="en-US" sz="2400" dirty="0" smtClean="0"/>
              <a:t>% improvement from last year!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7951</TotalTime>
  <Words>304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Oakland 2010 Program Committee Meeting</vt:lpstr>
      <vt:lpstr>Slide 2</vt:lpstr>
      <vt:lpstr>Slide 3</vt:lpstr>
      <vt:lpstr>Slide 4</vt:lpstr>
      <vt:lpstr>Slide 5</vt:lpstr>
      <vt:lpstr>Slide 6</vt:lpstr>
      <vt:lpstr>Review Process</vt:lpstr>
      <vt:lpstr>Slide 8</vt:lpstr>
      <vt:lpstr>Reviewing Lowlights/Highlights</vt:lpstr>
      <vt:lpstr>Plan for Meeting</vt:lpstr>
      <vt:lpstr>Discussion Lead</vt:lpstr>
      <vt:lpstr>Reminders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Oakland 2010 Program Committee Meeting</dc:title>
  <dc:creator>David Evans</dc:creator>
  <cp:lastModifiedBy>David Evans</cp:lastModifiedBy>
  <cp:revision>553</cp:revision>
  <dcterms:created xsi:type="dcterms:W3CDTF">2010-01-26T03:53:09Z</dcterms:created>
  <dcterms:modified xsi:type="dcterms:W3CDTF">2010-02-01T03:28:26Z</dcterms:modified>
</cp:coreProperties>
</file>