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95" r:id="rId2"/>
    <p:sldId id="377" r:id="rId3"/>
    <p:sldId id="384" r:id="rId4"/>
    <p:sldId id="467" r:id="rId5"/>
    <p:sldId id="461" r:id="rId6"/>
    <p:sldId id="465" r:id="rId7"/>
    <p:sldId id="379" r:id="rId8"/>
    <p:sldId id="470" r:id="rId9"/>
    <p:sldId id="380" r:id="rId10"/>
    <p:sldId id="335" r:id="rId11"/>
    <p:sldId id="338" r:id="rId12"/>
    <p:sldId id="468" r:id="rId13"/>
    <p:sldId id="469" r:id="rId14"/>
    <p:sldId id="340" r:id="rId15"/>
    <p:sldId id="334" r:id="rId16"/>
    <p:sldId id="370" r:id="rId17"/>
    <p:sldId id="383" r:id="rId18"/>
    <p:sldId id="471" r:id="rId19"/>
    <p:sldId id="481" r:id="rId20"/>
    <p:sldId id="455" r:id="rId21"/>
    <p:sldId id="473" r:id="rId22"/>
    <p:sldId id="474" r:id="rId23"/>
    <p:sldId id="475" r:id="rId24"/>
    <p:sldId id="482" r:id="rId25"/>
    <p:sldId id="483" r:id="rId26"/>
    <p:sldId id="476" r:id="rId27"/>
    <p:sldId id="462" r:id="rId28"/>
    <p:sldId id="484" r:id="rId29"/>
    <p:sldId id="485" r:id="rId30"/>
    <p:sldId id="480" r:id="rId31"/>
    <p:sldId id="477" r:id="rId32"/>
    <p:sldId id="479" r:id="rId33"/>
    <p:sldId id="453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0C0C0"/>
    <a:srgbClr val="F8F8F8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303" autoAdjust="0"/>
  </p:normalViewPr>
  <p:slideViewPr>
    <p:cSldViewPr>
      <p:cViewPr varScale="1">
        <p:scale>
          <a:sx n="120" d="100"/>
          <a:sy n="120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ns\Dropbox\Talks\radford\geno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ns\Dropbox\Talks\radford\geno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Genome</c:v>
                </c:pt>
              </c:strCache>
            </c:strRef>
          </c:tx>
          <c:marker>
            <c:symbol val="diamond"/>
            <c:size val="8"/>
          </c:marker>
          <c:cat>
            <c:numRef>
              <c:f>Sheet1!$A$2:$A$34</c:f>
              <c:numCache>
                <c:formatCode>mmmm\-yyyy</c:formatCode>
                <c:ptCount val="33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 formatCode="mmm\ yyyy">
                  <c:v>37925</c:v>
                </c:pt>
                <c:pt idx="5" formatCode="mmm\ yyyy">
                  <c:v>38017</c:v>
                </c:pt>
                <c:pt idx="6" formatCode="mmm\ yyyy">
                  <c:v>38107</c:v>
                </c:pt>
                <c:pt idx="7" formatCode="mmm\ yyyy">
                  <c:v>38199</c:v>
                </c:pt>
                <c:pt idx="8" formatCode="mmm\ yyyy">
                  <c:v>38291</c:v>
                </c:pt>
                <c:pt idx="9" formatCode="mmm\ yyyy">
                  <c:v>38383</c:v>
                </c:pt>
                <c:pt idx="10" formatCode="mmm\ yyyy">
                  <c:v>38472</c:v>
                </c:pt>
                <c:pt idx="11" formatCode="mmm\ yyyy">
                  <c:v>38564</c:v>
                </c:pt>
                <c:pt idx="12" formatCode="mmm\ yyyy">
                  <c:v>38656</c:v>
                </c:pt>
                <c:pt idx="13" formatCode="mmm\ yyyy">
                  <c:v>38748</c:v>
                </c:pt>
                <c:pt idx="14" formatCode="mmm\ yyyy">
                  <c:v>38837</c:v>
                </c:pt>
                <c:pt idx="15" formatCode="mmm\ yyyy">
                  <c:v>38929</c:v>
                </c:pt>
                <c:pt idx="16" formatCode="mmm\ yyyy">
                  <c:v>39021</c:v>
                </c:pt>
                <c:pt idx="17" formatCode="mmm\ yyyy">
                  <c:v>39113</c:v>
                </c:pt>
                <c:pt idx="18" formatCode="mmm\ yyyy">
                  <c:v>39202</c:v>
                </c:pt>
                <c:pt idx="19" formatCode="mmm\ yyyy">
                  <c:v>39294</c:v>
                </c:pt>
                <c:pt idx="20" formatCode="mmm\ yyyy">
                  <c:v>39386</c:v>
                </c:pt>
                <c:pt idx="21" formatCode="mmm\ yyyy">
                  <c:v>39478</c:v>
                </c:pt>
                <c:pt idx="22" formatCode="mmm\ yyyy">
                  <c:v>39568</c:v>
                </c:pt>
                <c:pt idx="23" formatCode="mmm\ yyyy">
                  <c:v>39660</c:v>
                </c:pt>
                <c:pt idx="24" formatCode="mmm\ yyyy">
                  <c:v>39752</c:v>
                </c:pt>
                <c:pt idx="25" formatCode="mmm\ yyyy">
                  <c:v>39844</c:v>
                </c:pt>
                <c:pt idx="26" formatCode="mmm\ yyyy">
                  <c:v>39933</c:v>
                </c:pt>
                <c:pt idx="27" formatCode="mmm\ yyyy">
                  <c:v>40025</c:v>
                </c:pt>
                <c:pt idx="28" formatCode="mmm\ yyyy">
                  <c:v>40117</c:v>
                </c:pt>
                <c:pt idx="29" formatCode="mmm\ yyyy">
                  <c:v>40209</c:v>
                </c:pt>
                <c:pt idx="30" formatCode="mmm\ yyyy">
                  <c:v>40298</c:v>
                </c:pt>
                <c:pt idx="31" formatCode="mmm\ yyyy">
                  <c:v>40390</c:v>
                </c:pt>
                <c:pt idx="32" formatCode="mmm\ yyyy">
                  <c:v>40482</c:v>
                </c:pt>
              </c:numCache>
            </c:numRef>
          </c:cat>
          <c:val>
            <c:numRef>
              <c:f>Sheet1!$B$2:$B$22</c:f>
              <c:numCache>
                <c:formatCode>_("$"* #,##0_);_("$"* \(#,##0\);_("$"* "-"??_);_(@_)</c:formatCode>
                <c:ptCount val="21"/>
                <c:pt idx="0">
                  <c:v>95263071.922753647</c:v>
                </c:pt>
                <c:pt idx="1">
                  <c:v>70175437.415747836</c:v>
                </c:pt>
                <c:pt idx="2">
                  <c:v>61448421.502537832</c:v>
                </c:pt>
                <c:pt idx="3">
                  <c:v>53751684.077380426</c:v>
                </c:pt>
                <c:pt idx="4">
                  <c:v>40157554.230323397</c:v>
                </c:pt>
                <c:pt idx="5">
                  <c:v>28780376.206324227</c:v>
                </c:pt>
                <c:pt idx="6">
                  <c:v>20442576.140845843</c:v>
                </c:pt>
                <c:pt idx="7">
                  <c:v>19934345.735188048</c:v>
                </c:pt>
                <c:pt idx="8">
                  <c:v>18519312.163625963</c:v>
                </c:pt>
                <c:pt idx="9">
                  <c:v>17534969.561815146</c:v>
                </c:pt>
                <c:pt idx="10">
                  <c:v>16159699.438085228</c:v>
                </c:pt>
                <c:pt idx="11">
                  <c:v>16180224.104398554</c:v>
                </c:pt>
                <c:pt idx="12">
                  <c:v>13801124.193906741</c:v>
                </c:pt>
                <c:pt idx="13">
                  <c:v>12585658.901177494</c:v>
                </c:pt>
                <c:pt idx="14">
                  <c:v>11732534.520223886</c:v>
                </c:pt>
                <c:pt idx="15">
                  <c:v>11455315.221123463</c:v>
                </c:pt>
                <c:pt idx="16">
                  <c:v>10474556.361047938</c:v>
                </c:pt>
                <c:pt idx="17">
                  <c:v>9408738.909724161</c:v>
                </c:pt>
                <c:pt idx="18">
                  <c:v>9047002.969120523</c:v>
                </c:pt>
                <c:pt idx="19">
                  <c:v>8927342.1428018007</c:v>
                </c:pt>
                <c:pt idx="20">
                  <c:v>7147571.3884828947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Moore's Law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Sheet1!$A$2:$A$34</c:f>
              <c:numCache>
                <c:formatCode>mmmm\-yyyy</c:formatCode>
                <c:ptCount val="33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 formatCode="mmm\ yyyy">
                  <c:v>37925</c:v>
                </c:pt>
                <c:pt idx="5" formatCode="mmm\ yyyy">
                  <c:v>38017</c:v>
                </c:pt>
                <c:pt idx="6" formatCode="mmm\ yyyy">
                  <c:v>38107</c:v>
                </c:pt>
                <c:pt idx="7" formatCode="mmm\ yyyy">
                  <c:v>38199</c:v>
                </c:pt>
                <c:pt idx="8" formatCode="mmm\ yyyy">
                  <c:v>38291</c:v>
                </c:pt>
                <c:pt idx="9" formatCode="mmm\ yyyy">
                  <c:v>38383</c:v>
                </c:pt>
                <c:pt idx="10" formatCode="mmm\ yyyy">
                  <c:v>38472</c:v>
                </c:pt>
                <c:pt idx="11" formatCode="mmm\ yyyy">
                  <c:v>38564</c:v>
                </c:pt>
                <c:pt idx="12" formatCode="mmm\ yyyy">
                  <c:v>38656</c:v>
                </c:pt>
                <c:pt idx="13" formatCode="mmm\ yyyy">
                  <c:v>38748</c:v>
                </c:pt>
                <c:pt idx="14" formatCode="mmm\ yyyy">
                  <c:v>38837</c:v>
                </c:pt>
                <c:pt idx="15" formatCode="mmm\ yyyy">
                  <c:v>38929</c:v>
                </c:pt>
                <c:pt idx="16" formatCode="mmm\ yyyy">
                  <c:v>39021</c:v>
                </c:pt>
                <c:pt idx="17" formatCode="mmm\ yyyy">
                  <c:v>39113</c:v>
                </c:pt>
                <c:pt idx="18" formatCode="mmm\ yyyy">
                  <c:v>39202</c:v>
                </c:pt>
                <c:pt idx="19" formatCode="mmm\ yyyy">
                  <c:v>39294</c:v>
                </c:pt>
                <c:pt idx="20" formatCode="mmm\ yyyy">
                  <c:v>39386</c:v>
                </c:pt>
                <c:pt idx="21" formatCode="mmm\ yyyy">
                  <c:v>39478</c:v>
                </c:pt>
                <c:pt idx="22" formatCode="mmm\ yyyy">
                  <c:v>39568</c:v>
                </c:pt>
                <c:pt idx="23" formatCode="mmm\ yyyy">
                  <c:v>39660</c:v>
                </c:pt>
                <c:pt idx="24" formatCode="mmm\ yyyy">
                  <c:v>39752</c:v>
                </c:pt>
                <c:pt idx="25" formatCode="mmm\ yyyy">
                  <c:v>39844</c:v>
                </c:pt>
                <c:pt idx="26" formatCode="mmm\ yyyy">
                  <c:v>39933</c:v>
                </c:pt>
                <c:pt idx="27" formatCode="mmm\ yyyy">
                  <c:v>40025</c:v>
                </c:pt>
                <c:pt idx="28" formatCode="mmm\ yyyy">
                  <c:v>40117</c:v>
                </c:pt>
                <c:pt idx="29" formatCode="mmm\ yyyy">
                  <c:v>40209</c:v>
                </c:pt>
                <c:pt idx="30" formatCode="mmm\ yyyy">
                  <c:v>40298</c:v>
                </c:pt>
                <c:pt idx="31" formatCode="mmm\ yyyy">
                  <c:v>40390</c:v>
                </c:pt>
                <c:pt idx="32" formatCode="mmm\ yyyy">
                  <c:v>40482</c:v>
                </c:pt>
              </c:numCache>
            </c:numRef>
          </c:cat>
          <c:val>
            <c:numRef>
              <c:f>Sheet1!$C$2:$C$34</c:f>
              <c:numCache>
                <c:formatCode>_("$"* #,##0.00_);_("$"* \(#,##0.00\);_("$"* "-"??_);_(@_)</c:formatCode>
                <c:ptCount val="33"/>
                <c:pt idx="0" formatCode="_(&quot;$&quot;* #,##0_);_(&quot;$&quot;* \(#,##0\);_(&quot;$&quot;* &quot;-&quot;??_);_(@_)">
                  <c:v>95263071.922753647</c:v>
                </c:pt>
                <c:pt idx="1">
                  <c:v>75754073.294575617</c:v>
                </c:pt>
                <c:pt idx="2">
                  <c:v>60164120.325332016</c:v>
                </c:pt>
                <c:pt idx="3">
                  <c:v>47843063.307097293</c:v>
                </c:pt>
                <c:pt idx="4">
                  <c:v>36534733.147501551</c:v>
                </c:pt>
                <c:pt idx="5">
                  <c:v>32559050.418614537</c:v>
                </c:pt>
                <c:pt idx="6">
                  <c:v>29089561.445906147</c:v>
                </c:pt>
                <c:pt idx="7">
                  <c:v>25924056.81324688</c:v>
                </c:pt>
                <c:pt idx="8">
                  <c:v>23103020.061205894</c:v>
                </c:pt>
                <c:pt idx="9">
                  <c:v>20588966.448944949</c:v>
                </c:pt>
                <c:pt idx="10">
                  <c:v>18418311.59731625</c:v>
                </c:pt>
                <c:pt idx="11">
                  <c:v>16414044.506680138</c:v>
                </c:pt>
                <c:pt idx="12">
                  <c:v>14627880.28336614</c:v>
                </c:pt>
                <c:pt idx="13">
                  <c:v>13036085.13413066</c:v>
                </c:pt>
                <c:pt idx="14">
                  <c:v>11661715.929497974</c:v>
                </c:pt>
                <c:pt idx="15">
                  <c:v>10392696.598689977</c:v>
                </c:pt>
                <c:pt idx="16">
                  <c:v>9261771.0159804709</c:v>
                </c:pt>
                <c:pt idx="17">
                  <c:v>8253911.9214996304</c:v>
                </c:pt>
                <c:pt idx="18">
                  <c:v>7383717.9755457658</c:v>
                </c:pt>
                <c:pt idx="19">
                  <c:v>6580227.2284850515</c:v>
                </c:pt>
                <c:pt idx="20">
                  <c:v>5864171.7522120737</c:v>
                </c:pt>
                <c:pt idx="21">
                  <c:v>5226036.9050141824</c:v>
                </c:pt>
                <c:pt idx="22">
                  <c:v>4669150.964552369</c:v>
                </c:pt>
                <c:pt idx="23">
                  <c:v>4161057.3985369205</c:v>
                </c:pt>
                <c:pt idx="24">
                  <c:v>3708254.1998251197</c:v>
                </c:pt>
                <c:pt idx="25">
                  <c:v>3304724.7114052554</c:v>
                </c:pt>
                <c:pt idx="26">
                  <c:v>2956313.9863745882</c:v>
                </c:pt>
                <c:pt idx="27">
                  <c:v>2634610.0776763968</c:v>
                </c:pt>
                <c:pt idx="28">
                  <c:v>2347913.7511730227</c:v>
                </c:pt>
                <c:pt idx="29">
                  <c:v>2092415.5075764852</c:v>
                </c:pt>
                <c:pt idx="30">
                  <c:v>1871816.1936475048</c:v>
                </c:pt>
                <c:pt idx="31">
                  <c:v>1668126.5352971645</c:v>
                </c:pt>
                <c:pt idx="32">
                  <c:v>1486602.2354150789</c:v>
                </c:pt>
              </c:numCache>
            </c:numRef>
          </c:val>
        </c:ser>
        <c:marker val="1"/>
        <c:axId val="45970944"/>
        <c:axId val="46144512"/>
      </c:lineChart>
      <c:dateAx>
        <c:axId val="45970944"/>
        <c:scaling>
          <c:orientation val="minMax"/>
        </c:scaling>
        <c:axPos val="b"/>
        <c:numFmt formatCode="mmm\ yyyy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6144512"/>
        <c:crosses val="autoZero"/>
        <c:auto val="1"/>
        <c:lblOffset val="100"/>
      </c:dateAx>
      <c:valAx>
        <c:axId val="46144512"/>
        <c:scaling>
          <c:logBase val="10"/>
          <c:orientation val="minMax"/>
          <c:min val="10000"/>
        </c:scaling>
        <c:axPos val="l"/>
        <c:majorGridlines/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5970944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Genome</c:v>
                </c:pt>
              </c:strCache>
            </c:strRef>
          </c:tx>
          <c:marker>
            <c:symbol val="diamond"/>
            <c:size val="8"/>
          </c:marker>
          <c:cat>
            <c:numRef>
              <c:f>Sheet1!$A$2:$A$34</c:f>
              <c:numCache>
                <c:formatCode>mmmm\-yyyy</c:formatCode>
                <c:ptCount val="33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 formatCode="mmm\ yyyy">
                  <c:v>37925</c:v>
                </c:pt>
                <c:pt idx="5" formatCode="mmm\ yyyy">
                  <c:v>38017</c:v>
                </c:pt>
                <c:pt idx="6" formatCode="mmm\ yyyy">
                  <c:v>38107</c:v>
                </c:pt>
                <c:pt idx="7" formatCode="mmm\ yyyy">
                  <c:v>38199</c:v>
                </c:pt>
                <c:pt idx="8" formatCode="mmm\ yyyy">
                  <c:v>38291</c:v>
                </c:pt>
                <c:pt idx="9" formatCode="mmm\ yyyy">
                  <c:v>38383</c:v>
                </c:pt>
                <c:pt idx="10" formatCode="mmm\ yyyy">
                  <c:v>38472</c:v>
                </c:pt>
                <c:pt idx="11" formatCode="mmm\ yyyy">
                  <c:v>38564</c:v>
                </c:pt>
                <c:pt idx="12" formatCode="mmm\ yyyy">
                  <c:v>38656</c:v>
                </c:pt>
                <c:pt idx="13" formatCode="mmm\ yyyy">
                  <c:v>38748</c:v>
                </c:pt>
                <c:pt idx="14" formatCode="mmm\ yyyy">
                  <c:v>38837</c:v>
                </c:pt>
                <c:pt idx="15" formatCode="mmm\ yyyy">
                  <c:v>38929</c:v>
                </c:pt>
                <c:pt idx="16" formatCode="mmm\ yyyy">
                  <c:v>39021</c:v>
                </c:pt>
                <c:pt idx="17" formatCode="mmm\ yyyy">
                  <c:v>39113</c:v>
                </c:pt>
                <c:pt idx="18" formatCode="mmm\ yyyy">
                  <c:v>39202</c:v>
                </c:pt>
                <c:pt idx="19" formatCode="mmm\ yyyy">
                  <c:v>39294</c:v>
                </c:pt>
                <c:pt idx="20" formatCode="mmm\ yyyy">
                  <c:v>39386</c:v>
                </c:pt>
                <c:pt idx="21" formatCode="mmm\ yyyy">
                  <c:v>39478</c:v>
                </c:pt>
                <c:pt idx="22" formatCode="mmm\ yyyy">
                  <c:v>39568</c:v>
                </c:pt>
                <c:pt idx="23" formatCode="mmm\ yyyy">
                  <c:v>39660</c:v>
                </c:pt>
                <c:pt idx="24" formatCode="mmm\ yyyy">
                  <c:v>39752</c:v>
                </c:pt>
                <c:pt idx="25" formatCode="mmm\ yyyy">
                  <c:v>39844</c:v>
                </c:pt>
                <c:pt idx="26" formatCode="mmm\ yyyy">
                  <c:v>39933</c:v>
                </c:pt>
                <c:pt idx="27" formatCode="mmm\ yyyy">
                  <c:v>40025</c:v>
                </c:pt>
                <c:pt idx="28" formatCode="mmm\ yyyy">
                  <c:v>40117</c:v>
                </c:pt>
                <c:pt idx="29" formatCode="mmm\ yyyy">
                  <c:v>40209</c:v>
                </c:pt>
                <c:pt idx="30" formatCode="mmm\ yyyy">
                  <c:v>40298</c:v>
                </c:pt>
                <c:pt idx="31" formatCode="mmm\ yyyy">
                  <c:v>40390</c:v>
                </c:pt>
                <c:pt idx="32" formatCode="mmm\ yyyy">
                  <c:v>40482</c:v>
                </c:pt>
              </c:numCache>
            </c:numRef>
          </c:cat>
          <c:val>
            <c:numRef>
              <c:f>Sheet1!$B$2:$B$34</c:f>
              <c:numCache>
                <c:formatCode>_("$"* #,##0_);_("$"* \(#,##0\);_("$"* "-"??_);_(@_)</c:formatCode>
                <c:ptCount val="33"/>
                <c:pt idx="0">
                  <c:v>95263071.922753647</c:v>
                </c:pt>
                <c:pt idx="1">
                  <c:v>70175437.415747836</c:v>
                </c:pt>
                <c:pt idx="2">
                  <c:v>61448421.502537832</c:v>
                </c:pt>
                <c:pt idx="3">
                  <c:v>53751684.077380426</c:v>
                </c:pt>
                <c:pt idx="4">
                  <c:v>40157554.230323397</c:v>
                </c:pt>
                <c:pt idx="5">
                  <c:v>28780376.206324227</c:v>
                </c:pt>
                <c:pt idx="6">
                  <c:v>20442576.140845843</c:v>
                </c:pt>
                <c:pt idx="7">
                  <c:v>19934345.735188048</c:v>
                </c:pt>
                <c:pt idx="8">
                  <c:v>18519312.163625963</c:v>
                </c:pt>
                <c:pt idx="9">
                  <c:v>17534969.561815146</c:v>
                </c:pt>
                <c:pt idx="10">
                  <c:v>16159699.438085228</c:v>
                </c:pt>
                <c:pt idx="11">
                  <c:v>16180224.104398554</c:v>
                </c:pt>
                <c:pt idx="12">
                  <c:v>13801124.193906741</c:v>
                </c:pt>
                <c:pt idx="13">
                  <c:v>12585658.901177494</c:v>
                </c:pt>
                <c:pt idx="14">
                  <c:v>11732534.520223886</c:v>
                </c:pt>
                <c:pt idx="15">
                  <c:v>11455315.221123463</c:v>
                </c:pt>
                <c:pt idx="16">
                  <c:v>10474556.361047938</c:v>
                </c:pt>
                <c:pt idx="17">
                  <c:v>9408738.909724161</c:v>
                </c:pt>
                <c:pt idx="18">
                  <c:v>9047002.969120523</c:v>
                </c:pt>
                <c:pt idx="19">
                  <c:v>8927342.1428018007</c:v>
                </c:pt>
                <c:pt idx="20">
                  <c:v>7147571.3884828947</c:v>
                </c:pt>
                <c:pt idx="21">
                  <c:v>3063819.9893069034</c:v>
                </c:pt>
                <c:pt idx="22">
                  <c:v>1352982.2289679048</c:v>
                </c:pt>
                <c:pt idx="23">
                  <c:v>752079.90221002302</c:v>
                </c:pt>
                <c:pt idx="24">
                  <c:v>342502.06021790468</c:v>
                </c:pt>
                <c:pt idx="25">
                  <c:v>232735.43774306407</c:v>
                </c:pt>
                <c:pt idx="26">
                  <c:v>154713.5990722806</c:v>
                </c:pt>
                <c:pt idx="27">
                  <c:v>108065.13943785356</c:v>
                </c:pt>
                <c:pt idx="28">
                  <c:v>70333.334424158907</c:v>
                </c:pt>
                <c:pt idx="29">
                  <c:v>46774.272829412592</c:v>
                </c:pt>
                <c:pt idx="30">
                  <c:v>31512.039542536109</c:v>
                </c:pt>
                <c:pt idx="31">
                  <c:v>31124.96073757426</c:v>
                </c:pt>
                <c:pt idx="32">
                  <c:v>29091.733745450718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Moore's Law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Sheet1!$A$2:$A$34</c:f>
              <c:numCache>
                <c:formatCode>mmmm\-yyyy</c:formatCode>
                <c:ptCount val="33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 formatCode="mmm\ yyyy">
                  <c:v>37925</c:v>
                </c:pt>
                <c:pt idx="5" formatCode="mmm\ yyyy">
                  <c:v>38017</c:v>
                </c:pt>
                <c:pt idx="6" formatCode="mmm\ yyyy">
                  <c:v>38107</c:v>
                </c:pt>
                <c:pt idx="7" formatCode="mmm\ yyyy">
                  <c:v>38199</c:v>
                </c:pt>
                <c:pt idx="8" formatCode="mmm\ yyyy">
                  <c:v>38291</c:v>
                </c:pt>
                <c:pt idx="9" formatCode="mmm\ yyyy">
                  <c:v>38383</c:v>
                </c:pt>
                <c:pt idx="10" formatCode="mmm\ yyyy">
                  <c:v>38472</c:v>
                </c:pt>
                <c:pt idx="11" formatCode="mmm\ yyyy">
                  <c:v>38564</c:v>
                </c:pt>
                <c:pt idx="12" formatCode="mmm\ yyyy">
                  <c:v>38656</c:v>
                </c:pt>
                <c:pt idx="13" formatCode="mmm\ yyyy">
                  <c:v>38748</c:v>
                </c:pt>
                <c:pt idx="14" formatCode="mmm\ yyyy">
                  <c:v>38837</c:v>
                </c:pt>
                <c:pt idx="15" formatCode="mmm\ yyyy">
                  <c:v>38929</c:v>
                </c:pt>
                <c:pt idx="16" formatCode="mmm\ yyyy">
                  <c:v>39021</c:v>
                </c:pt>
                <c:pt idx="17" formatCode="mmm\ yyyy">
                  <c:v>39113</c:v>
                </c:pt>
                <c:pt idx="18" formatCode="mmm\ yyyy">
                  <c:v>39202</c:v>
                </c:pt>
                <c:pt idx="19" formatCode="mmm\ yyyy">
                  <c:v>39294</c:v>
                </c:pt>
                <c:pt idx="20" formatCode="mmm\ yyyy">
                  <c:v>39386</c:v>
                </c:pt>
                <c:pt idx="21" formatCode="mmm\ yyyy">
                  <c:v>39478</c:v>
                </c:pt>
                <c:pt idx="22" formatCode="mmm\ yyyy">
                  <c:v>39568</c:v>
                </c:pt>
                <c:pt idx="23" formatCode="mmm\ yyyy">
                  <c:v>39660</c:v>
                </c:pt>
                <c:pt idx="24" formatCode="mmm\ yyyy">
                  <c:v>39752</c:v>
                </c:pt>
                <c:pt idx="25" formatCode="mmm\ yyyy">
                  <c:v>39844</c:v>
                </c:pt>
                <c:pt idx="26" formatCode="mmm\ yyyy">
                  <c:v>39933</c:v>
                </c:pt>
                <c:pt idx="27" formatCode="mmm\ yyyy">
                  <c:v>40025</c:v>
                </c:pt>
                <c:pt idx="28" formatCode="mmm\ yyyy">
                  <c:v>40117</c:v>
                </c:pt>
                <c:pt idx="29" formatCode="mmm\ yyyy">
                  <c:v>40209</c:v>
                </c:pt>
                <c:pt idx="30" formatCode="mmm\ yyyy">
                  <c:v>40298</c:v>
                </c:pt>
                <c:pt idx="31" formatCode="mmm\ yyyy">
                  <c:v>40390</c:v>
                </c:pt>
                <c:pt idx="32" formatCode="mmm\ yyyy">
                  <c:v>40482</c:v>
                </c:pt>
              </c:numCache>
            </c:numRef>
          </c:cat>
          <c:val>
            <c:numRef>
              <c:f>Sheet1!$C$2:$C$34</c:f>
              <c:numCache>
                <c:formatCode>_("$"* #,##0.00_);_("$"* \(#,##0.00\);_("$"* "-"??_);_(@_)</c:formatCode>
                <c:ptCount val="33"/>
                <c:pt idx="0" formatCode="_(&quot;$&quot;* #,##0_);_(&quot;$&quot;* \(#,##0\);_(&quot;$&quot;* &quot;-&quot;??_);_(@_)">
                  <c:v>95263071.922753647</c:v>
                </c:pt>
                <c:pt idx="1">
                  <c:v>75754073.294575617</c:v>
                </c:pt>
                <c:pt idx="2">
                  <c:v>60164120.325332016</c:v>
                </c:pt>
                <c:pt idx="3">
                  <c:v>47843063.307097293</c:v>
                </c:pt>
                <c:pt idx="4">
                  <c:v>36534733.147501551</c:v>
                </c:pt>
                <c:pt idx="5">
                  <c:v>32559050.418614537</c:v>
                </c:pt>
                <c:pt idx="6">
                  <c:v>29089561.445906147</c:v>
                </c:pt>
                <c:pt idx="7">
                  <c:v>25924056.81324688</c:v>
                </c:pt>
                <c:pt idx="8">
                  <c:v>23103020.061205894</c:v>
                </c:pt>
                <c:pt idx="9">
                  <c:v>20588966.448944949</c:v>
                </c:pt>
                <c:pt idx="10">
                  <c:v>18418311.59731625</c:v>
                </c:pt>
                <c:pt idx="11">
                  <c:v>16414044.506680138</c:v>
                </c:pt>
                <c:pt idx="12">
                  <c:v>14627880.28336614</c:v>
                </c:pt>
                <c:pt idx="13">
                  <c:v>13036085.13413066</c:v>
                </c:pt>
                <c:pt idx="14">
                  <c:v>11661715.929497974</c:v>
                </c:pt>
                <c:pt idx="15">
                  <c:v>10392696.598689977</c:v>
                </c:pt>
                <c:pt idx="16">
                  <c:v>9261771.0159804709</c:v>
                </c:pt>
                <c:pt idx="17">
                  <c:v>8253911.9214996304</c:v>
                </c:pt>
                <c:pt idx="18">
                  <c:v>7383717.9755457658</c:v>
                </c:pt>
                <c:pt idx="19">
                  <c:v>6580227.2284850515</c:v>
                </c:pt>
                <c:pt idx="20">
                  <c:v>5864171.7522120737</c:v>
                </c:pt>
                <c:pt idx="21">
                  <c:v>5226036.9050141824</c:v>
                </c:pt>
                <c:pt idx="22">
                  <c:v>4669150.964552369</c:v>
                </c:pt>
                <c:pt idx="23">
                  <c:v>4161057.3985369205</c:v>
                </c:pt>
                <c:pt idx="24">
                  <c:v>3708254.1998251197</c:v>
                </c:pt>
                <c:pt idx="25">
                  <c:v>3304724.7114052554</c:v>
                </c:pt>
                <c:pt idx="26">
                  <c:v>2956313.9863745882</c:v>
                </c:pt>
                <c:pt idx="27">
                  <c:v>2634610.0776763968</c:v>
                </c:pt>
                <c:pt idx="28">
                  <c:v>2347913.7511730227</c:v>
                </c:pt>
                <c:pt idx="29">
                  <c:v>2092415.5075764852</c:v>
                </c:pt>
                <c:pt idx="30">
                  <c:v>1871816.1936475048</c:v>
                </c:pt>
                <c:pt idx="31">
                  <c:v>1668126.5352971645</c:v>
                </c:pt>
                <c:pt idx="32">
                  <c:v>1486602.2354150789</c:v>
                </c:pt>
              </c:numCache>
            </c:numRef>
          </c:val>
        </c:ser>
        <c:marker val="1"/>
        <c:axId val="46574976"/>
        <c:axId val="49820032"/>
      </c:lineChart>
      <c:dateAx>
        <c:axId val="46574976"/>
        <c:scaling>
          <c:orientation val="minMax"/>
        </c:scaling>
        <c:axPos val="b"/>
        <c:numFmt formatCode="mmm\ yyyy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820032"/>
        <c:crosses val="autoZero"/>
        <c:auto val="1"/>
        <c:lblOffset val="100"/>
      </c:dateAx>
      <c:valAx>
        <c:axId val="49820032"/>
        <c:scaling>
          <c:logBase val="10"/>
          <c:orientation val="minMax"/>
          <c:min val="10000"/>
        </c:scaling>
        <c:axPos val="l"/>
        <c:majorGridlines/>
        <c:numFmt formatCode="_(&quot;$&quot;* #,##0_);_(&quot;$&quot;* \(#,##0\);_(&quot;$&quot;* &quot;-&quot;??_);_(@_)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6574976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922D232B-165A-404A-9EF0-235EFA547B5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A36FFE09-A869-42D8-8E8E-9C72F79F1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FE09-A869-42D8-8E8E-9C72F79F1A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FE09-A869-42D8-8E8E-9C72F79F1A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6887-1B6B-4646-97A0-744934E34B5B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5849-BCD5-4795-B6A0-D3D37A685452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B550-51EE-4E2E-932B-1C626E30B524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5039-9677-40B7-915D-D9AA432C9911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AD52-ABBC-4B0B-9A9A-8684371503C6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FA8E-6A9F-4129-BAFF-BB7CC6190299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2013-DA7B-4357-B360-B08777A7AC42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3A24-3254-4343-AC2C-E4D5B9D21797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3F3D-2B2E-4F76-8B28-8CB84CB76361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206ED-16FD-4048-A762-63773CD04E55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83EA-21A6-49FD-921C-A4C8F6904373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68A9-D716-4FAB-9EA7-1D9EC1F3335C}" type="datetime1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8C58-D9C0-40F5-BC6B-C481532BD1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0.xml"/><Relationship Id="rId7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1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gi/content/abstract/327/5961/78?ijkey=2cSK/YvTtuDSU&amp;keytype=re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1" y="-457199"/>
            <a:ext cx="9144000" cy="73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3406" y="433072"/>
            <a:ext cx="386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/>
              <a:t>Computing Without Exposing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8626" y="4729682"/>
            <a:ext cx="4327556" cy="1692771"/>
          </a:xfrm>
          <a:prstGeom prst="rect">
            <a:avLst/>
          </a:prstGeom>
          <a:solidFill>
            <a:schemeClr val="bg1">
              <a:lumMod val="85000"/>
              <a:alpha val="78824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David Evans</a:t>
            </a:r>
          </a:p>
          <a:p>
            <a:r>
              <a:rPr lang="en-US" sz="2800" dirty="0" smtClean="0"/>
              <a:t>University of Virginia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http://www.cs.virginia.edu/evans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http://www.MightBeEvil.com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697117" y="4327556"/>
            <a:ext cx="2884283" cy="1384995"/>
          </a:xfrm>
          <a:prstGeom prst="rect">
            <a:avLst/>
          </a:prstGeom>
          <a:solidFill>
            <a:schemeClr val="bg1">
              <a:lumMod val="85000"/>
              <a:alpha val="78824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Radford University</a:t>
            </a:r>
          </a:p>
          <a:p>
            <a:r>
              <a:rPr lang="en-US" sz="2800" dirty="0" smtClean="0"/>
              <a:t>CSAT STEM Club</a:t>
            </a:r>
          </a:p>
          <a:p>
            <a:r>
              <a:rPr lang="en-US" sz="2800" dirty="0" smtClean="0"/>
              <a:t>17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Secure Function Evaluation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768" y="1462026"/>
            <a:ext cx="316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 (circuit generator)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15817" y="1519535"/>
            <a:ext cx="301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Bob (circuit evaluator)</a:t>
            </a:r>
            <a:endParaRPr lang="en-US" sz="2400" b="1" dirty="0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 bwMode="auto">
          <a:xfrm>
            <a:off x="792020" y="2362200"/>
            <a:ext cx="1962374" cy="300518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/>
          <a:stretch>
            <a:fillRect/>
          </a:stretch>
        </p:blipFill>
        <p:spPr bwMode="auto">
          <a:xfrm>
            <a:off x="6126020" y="2362200"/>
            <a:ext cx="1962377" cy="322677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/>
          <a:stretch>
            <a:fillRect/>
          </a:stretch>
        </p:blipFill>
        <p:spPr bwMode="auto">
          <a:xfrm>
            <a:off x="2971796" y="4495800"/>
            <a:ext cx="3077315" cy="1143002"/>
          </a:xfrm>
          <a:prstGeom prst="rect">
            <a:avLst/>
          </a:prstGeom>
          <a:noFill/>
          <a:ln/>
          <a:effectLst/>
        </p:spPr>
      </p:pic>
      <p:sp>
        <p:nvSpPr>
          <p:cNvPr id="12" name="Rectangle 11"/>
          <p:cNvSpPr/>
          <p:nvPr/>
        </p:nvSpPr>
        <p:spPr>
          <a:xfrm>
            <a:off x="2143665" y="2861094"/>
            <a:ext cx="4419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Garbled Circuit Protocol</a:t>
            </a:r>
            <a:endParaRPr lang="en-US" sz="3200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/>
          <a:stretch>
            <a:fillRect/>
          </a:stretch>
        </p:blipFill>
        <p:spPr bwMode="auto">
          <a:xfrm>
            <a:off x="3665658" y="1991263"/>
            <a:ext cx="1632629" cy="734683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/>
          <p:cNvSpPr txBox="1"/>
          <p:nvPr/>
        </p:nvSpPr>
        <p:spPr>
          <a:xfrm>
            <a:off x="6100313" y="6166449"/>
            <a:ext cx="26784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Andrew Yao, 1982/1986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with Lookup Tables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4567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8514" y="4792696"/>
            <a:ext cx="313424" cy="100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84918" y="434340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5875" y="4373591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b</a:t>
            </a:r>
            <a:endParaRPr lang="en-US" baseline="-25000" dirty="0">
              <a:latin typeface="Palatino Linotype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409" y="4840140"/>
            <a:ext cx="281793" cy="43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806" y="6037773"/>
            <a:ext cx="304800" cy="71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63531" y="60914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endParaRPr lang="en-US" baseline="-25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with Meaningless Values?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4567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8514" y="4792696"/>
            <a:ext cx="313424" cy="100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1697" y="4343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409" y="4840140"/>
            <a:ext cx="281793" cy="43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806" y="6037773"/>
            <a:ext cx="304800" cy="71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819" y="4343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33318" y="624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2795" y="4588598"/>
            <a:ext cx="225431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Palatino Linotype" pitchFamily="18" charset="0"/>
              </a:rPr>
              <a:t>a</a:t>
            </a:r>
            <a:r>
              <a:rPr lang="en-US" baseline="-25000" dirty="0" err="1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baseline="-25000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i </a:t>
            </a:r>
            <a:r>
              <a:rPr lang="en-US" dirty="0" smtClean="0"/>
              <a:t>are </a:t>
            </a:r>
            <a:r>
              <a:rPr lang="en-US" b="1" dirty="0" smtClean="0"/>
              <a:t>random</a:t>
            </a:r>
            <a:r>
              <a:rPr lang="en-US" dirty="0" smtClean="0"/>
              <a:t> values, chosen by the </a:t>
            </a:r>
            <a:r>
              <a:rPr lang="en-US" b="1" dirty="0" smtClean="0"/>
              <a:t>circuit generator</a:t>
            </a:r>
            <a:r>
              <a:rPr lang="en-US" dirty="0" smtClean="0"/>
              <a:t> but </a:t>
            </a:r>
            <a:r>
              <a:rPr lang="en-US" b="1" dirty="0" smtClean="0"/>
              <a:t>meaningless</a:t>
            </a:r>
            <a:r>
              <a:rPr lang="en-US" dirty="0" smtClean="0"/>
              <a:t> to the </a:t>
            </a:r>
            <a:r>
              <a:rPr lang="en-US" b="1" dirty="0" smtClean="0"/>
              <a:t>circuit evaluator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with Garbled Tables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447800"/>
          <a:ext cx="60960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Inputs</a:t>
                      </a:r>
                      <a:endParaRPr lang="en-US" sz="20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+mj-lt"/>
                        </a:rPr>
                        <a:t>Output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b</a:t>
                      </a:r>
                      <a:endParaRPr lang="en-US" sz="24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x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baseline="-25000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endParaRPr lang="en-US" sz="2400" dirty="0" smtClean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,b</a:t>
                      </a:r>
                      <a:r>
                        <a:rPr lang="en-US" sz="2000" i="1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i="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429000" y="4974567"/>
            <a:ext cx="21336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688514" y="4792696"/>
            <a:ext cx="313424" cy="100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21697" y="43434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949409" y="4840140"/>
            <a:ext cx="281793" cy="431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2"/>
          </p:cNvCxnSpPr>
          <p:nvPr/>
        </p:nvCxnSpPr>
        <p:spPr>
          <a:xfrm rot="5400000">
            <a:off x="4339806" y="6037773"/>
            <a:ext cx="304800" cy="71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819" y="4343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33318" y="62484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0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1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2795" y="4588598"/>
            <a:ext cx="225431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Palatino Linotype" pitchFamily="18" charset="0"/>
              </a:rPr>
              <a:t>a</a:t>
            </a:r>
            <a:r>
              <a:rPr lang="en-US" baseline="-25000" dirty="0" err="1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b</a:t>
            </a:r>
            <a:r>
              <a:rPr lang="en-US" baseline="-25000" dirty="0" smtClean="0">
                <a:latin typeface="Palatino Linotype" pitchFamily="18" charset="0"/>
              </a:rPr>
              <a:t>i</a:t>
            </a:r>
            <a:r>
              <a:rPr lang="en-US" i="1" dirty="0" smtClean="0">
                <a:latin typeface="Palatino Linotype" pitchFamily="18" charset="0"/>
              </a:rPr>
              <a:t>,</a:t>
            </a:r>
            <a:r>
              <a:rPr lang="en-US" baseline="-25000" dirty="0" smtClean="0">
                <a:latin typeface="Palatino Linotype" pitchFamily="18" charset="0"/>
              </a:rPr>
              <a:t> </a:t>
            </a:r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i </a:t>
            </a:r>
            <a:r>
              <a:rPr lang="en-US" dirty="0" smtClean="0"/>
              <a:t>are </a:t>
            </a:r>
            <a:r>
              <a:rPr lang="en-US" b="1" dirty="0" smtClean="0"/>
              <a:t>random</a:t>
            </a:r>
            <a:r>
              <a:rPr lang="en-US" dirty="0" smtClean="0"/>
              <a:t> values, chosen by the </a:t>
            </a:r>
            <a:r>
              <a:rPr lang="en-US" b="1" dirty="0" smtClean="0"/>
              <a:t>circuit generator</a:t>
            </a:r>
            <a:r>
              <a:rPr lang="en-US" dirty="0" smtClean="0"/>
              <a:t> but </a:t>
            </a:r>
            <a:r>
              <a:rPr lang="en-US" b="1" dirty="0" smtClean="0"/>
              <a:t>meaningless</a:t>
            </a:r>
            <a:r>
              <a:rPr lang="en-US" dirty="0" smtClean="0"/>
              <a:t> to the </a:t>
            </a:r>
            <a:r>
              <a:rPr lang="en-US" b="1" dirty="0" smtClean="0"/>
              <a:t>circuit evaluator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216117" y="2776799"/>
            <a:ext cx="2411735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Bob can only decrypt </a:t>
            </a:r>
            <a:r>
              <a:rPr lang="en-US" sz="2000" b="1" dirty="0" smtClean="0"/>
              <a:t>one</a:t>
            </a:r>
            <a:r>
              <a:rPr lang="en-US" sz="2000" dirty="0" smtClean="0"/>
              <a:t> of these!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696200" y="2362200"/>
            <a:ext cx="228600" cy="1752600"/>
          </a:xfrm>
          <a:prstGeom prst="rightBrace">
            <a:avLst>
              <a:gd name="adj1" fmla="val 8358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53200" y="4419600"/>
          <a:ext cx="226336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3366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Garbled And Gate</a:t>
                      </a:r>
                      <a:endParaRPr lang="en-US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4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4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4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4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ight Arrow 19"/>
          <p:cNvSpPr/>
          <p:nvPr/>
        </p:nvSpPr>
        <p:spPr>
          <a:xfrm rot="2555712">
            <a:off x="5588951" y="4283363"/>
            <a:ext cx="960923" cy="609600"/>
          </a:xfrm>
          <a:prstGeom prst="rightArrow">
            <a:avLst>
              <a:gd name="adj1" fmla="val 3476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>
            <a:off x="2039193" y="3600956"/>
            <a:ext cx="4209207" cy="3614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76537" y="2181884"/>
          <a:ext cx="1692999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2999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 Gate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Garbled Circuit Protocol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8779" y="1326904"/>
            <a:ext cx="316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 (circuit generator)</a:t>
            </a:r>
            <a:endParaRPr lang="en-US" sz="2400" b="1" dirty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322419" y="1806833"/>
            <a:ext cx="4916304" cy="300517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425942" y="4441102"/>
            <a:ext cx="2282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Sends </a:t>
            </a:r>
            <a:r>
              <a:rPr lang="en-US" sz="2000" i="1" dirty="0" err="1" smtClean="0">
                <a:latin typeface="Palatino Linotype" pitchFamily="18" charset="0"/>
              </a:rPr>
              <a:t>a</a:t>
            </a:r>
            <a:r>
              <a:rPr lang="en-US" sz="2000" i="1" baseline="-25000" dirty="0" err="1" smtClean="0">
                <a:latin typeface="Palatino Linotype" pitchFamily="18" charset="0"/>
              </a:rPr>
              <a:t>i</a:t>
            </a:r>
            <a:r>
              <a:rPr lang="en-US" sz="2000" dirty="0" smtClean="0"/>
              <a:t> to Bob based on her input value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97078" y="1413743"/>
            <a:ext cx="301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Bob (circuit evaluator)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35597" y="5887577"/>
            <a:ext cx="501547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How does the Bob learn his own input wires?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49586" y="4775650"/>
            <a:ext cx="4075014" cy="405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2239959" y="4440470"/>
            <a:ext cx="231273" cy="2077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65672E-7 L 0.60121 0.0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9827E-7 L 0.53403 0.059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Primitive: </a:t>
            </a:r>
            <a:r>
              <a:rPr lang="en-US" b="1" dirty="0" smtClean="0"/>
              <a:t>Oblivious Transfer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29905" y="144780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Alice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0954" y="150530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Bob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133599" y="2514600"/>
            <a:ext cx="4267201" cy="1381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Oblivious Transfer Protocol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4876800"/>
            <a:ext cx="712124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Oblivious:</a:t>
            </a:r>
            <a:r>
              <a:rPr lang="en-US" sz="2400" dirty="0" smtClean="0"/>
              <a:t>  Alice doesn’t learn which secret Bob obtains</a:t>
            </a:r>
          </a:p>
          <a:p>
            <a:r>
              <a:rPr lang="en-US" sz="2400" b="1" dirty="0" smtClean="0"/>
              <a:t>Transfer:</a:t>
            </a:r>
            <a:r>
              <a:rPr lang="en-US" sz="2400" dirty="0" smtClean="0"/>
              <a:t>    Bob learns one of Alice’s secrets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08842" y="6317055"/>
            <a:ext cx="71259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Rabin, 1981; Even, </a:t>
            </a:r>
            <a:r>
              <a:rPr lang="en-US" dirty="0" err="1" smtClean="0"/>
              <a:t>Goldreich</a:t>
            </a:r>
            <a:r>
              <a:rPr lang="en-US" dirty="0" smtClean="0"/>
              <a:t>, and Lempel, 1985; many subsequent papers</a:t>
            </a:r>
            <a:endParaRPr lang="en-US" dirty="0"/>
          </a:p>
        </p:txBody>
      </p:sp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 bwMode="auto">
          <a:xfrm>
            <a:off x="7010400" y="2057400"/>
            <a:ext cx="1823840" cy="30051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/>
          <a:stretch>
            <a:fillRect/>
          </a:stretch>
        </p:blipFill>
        <p:spPr bwMode="auto">
          <a:xfrm>
            <a:off x="445424" y="2133600"/>
            <a:ext cx="1478009" cy="277039"/>
          </a:xfrm>
          <a:prstGeom prst="rect">
            <a:avLst/>
          </a:prstGeom>
          <a:noFill/>
          <a:ln/>
          <a:effectLst/>
        </p:spPr>
      </p:pic>
      <p:cxnSp>
        <p:nvCxnSpPr>
          <p:cNvPr id="18" name="Straight Arrow Connector 17"/>
          <p:cNvCxnSpPr/>
          <p:nvPr/>
        </p:nvCxnSpPr>
        <p:spPr>
          <a:xfrm>
            <a:off x="1676400" y="2514600"/>
            <a:ext cx="421257" cy="1207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477000" y="2438400"/>
            <a:ext cx="914402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/>
          <a:stretch>
            <a:fillRect/>
          </a:stretch>
        </p:blipFill>
        <p:spPr bwMode="auto">
          <a:xfrm>
            <a:off x="6008023" y="4267200"/>
            <a:ext cx="1893568" cy="300588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/>
          <a:stretch>
            <a:fillRect/>
          </a:stretch>
        </p:blipFill>
        <p:spPr bwMode="auto">
          <a:xfrm>
            <a:off x="1037804" y="4086478"/>
            <a:ext cx="1893568" cy="30058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Chaining Garbled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71600" y="2048626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631114" y="1866755"/>
            <a:ext cx="313424" cy="1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7518" y="14174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0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44765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b="1" dirty="0" smtClean="0">
                <a:solidFill>
                  <a:srgbClr val="7030A0"/>
                </a:solidFill>
                <a:latin typeface="Palatino Linotype" pitchFamily="18" charset="0"/>
              </a:rPr>
              <a:t>0</a:t>
            </a:r>
            <a:endParaRPr lang="en-US" b="1" baseline="-25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892009" y="1914199"/>
            <a:ext cx="281793" cy="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0102" y="2971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0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6200" y="2030101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AND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45714" y="1848230"/>
            <a:ext cx="313424" cy="1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2118" y="139893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a1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429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b="1" dirty="0" smtClean="0">
                <a:solidFill>
                  <a:srgbClr val="7030A0"/>
                </a:solidFill>
                <a:latin typeface="Palatino Linotype" pitchFamily="18" charset="0"/>
              </a:rPr>
              <a:t>1</a:t>
            </a:r>
            <a:endParaRPr lang="en-US" b="1" baseline="-25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406609" y="1895674"/>
            <a:ext cx="281793" cy="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29414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dirty="0" smtClean="0">
                <a:latin typeface="Palatino Linotype" pitchFamily="18" charset="0"/>
              </a:rPr>
              <a:t>1</a:t>
            </a:r>
            <a:endParaRPr lang="en-US" baseline="-25000" dirty="0">
              <a:latin typeface="Palatino Linotype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43200" y="3725026"/>
            <a:ext cx="2133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OR</a:t>
            </a:r>
            <a:endParaRPr lang="en-US" sz="3200" b="1" dirty="0"/>
          </a:p>
        </p:txBody>
      </p: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3654006" y="4788232"/>
            <a:ext cx="304800" cy="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04891" y="472425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x</a:t>
            </a:r>
            <a:r>
              <a:rPr lang="en-US" baseline="-25000" dirty="0" smtClean="0">
                <a:latin typeface="Palatino Linotype" pitchFamily="18" charset="0"/>
              </a:rPr>
              <a:t>2</a:t>
            </a:r>
            <a:endParaRPr lang="en-US" baseline="-25000" dirty="0">
              <a:latin typeface="Palatino Linotype" pitchFamily="18" charset="0"/>
            </a:endParaRPr>
          </a:p>
        </p:txBody>
      </p:sp>
      <p:cxnSp>
        <p:nvCxnSpPr>
          <p:cNvPr id="27" name="Elbow Connector 26"/>
          <p:cNvCxnSpPr>
            <a:stCxn id="12" idx="2"/>
          </p:cNvCxnSpPr>
          <p:nvPr/>
        </p:nvCxnSpPr>
        <p:spPr>
          <a:xfrm rot="5400000">
            <a:off x="4230621" y="2981080"/>
            <a:ext cx="758958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5" idx="2"/>
            <a:endCxn id="19" idx="0"/>
          </p:cNvCxnSpPr>
          <p:nvPr/>
        </p:nvCxnSpPr>
        <p:spPr>
          <a:xfrm rot="16200000" flipH="1">
            <a:off x="2743200" y="2658226"/>
            <a:ext cx="762000" cy="1371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09568" y="1143000"/>
          <a:ext cx="1982710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 Gate 1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a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b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79490" y="3157395"/>
          <a:ext cx="1982710" cy="2100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2710"/>
              </a:tblGrid>
              <a:tr h="3740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 Gate 2</a:t>
                      </a:r>
                      <a:endParaRPr lang="en-US" sz="1600" b="1" i="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96836" y="500929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31966" y="5493689"/>
            <a:ext cx="8382000" cy="6858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We can do </a:t>
            </a:r>
            <a:r>
              <a:rPr lang="en-US" b="1" i="1" dirty="0" smtClean="0"/>
              <a:t>any</a:t>
            </a:r>
            <a:r>
              <a:rPr lang="en-US" dirty="0" smtClean="0"/>
              <a:t> computation privately this way!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Computing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7534" y="1514103"/>
            <a:ext cx="3821099" cy="15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51205" y="1352449"/>
          <a:ext cx="1982710" cy="1726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982710"/>
              </a:tblGrid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i="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 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18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Enc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,</a:t>
                      </a:r>
                      <a:r>
                        <a:rPr lang="en-US" sz="2000" i="1" baseline="-2500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-25000" dirty="0" smtClean="0">
                          <a:latin typeface="Palatino Linotype" pitchFamily="18" charset="0"/>
                        </a:rPr>
                        <a:t>1</a:t>
                      </a:r>
                      <a:r>
                        <a:rPr lang="en-US" sz="1800" baseline="-36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(</a:t>
                      </a:r>
                      <a:r>
                        <a:rPr lang="en-US" sz="2000" i="1" baseline="0" dirty="0" smtClean="0">
                          <a:latin typeface="Palatino Linotype" pitchFamily="18" charset="0"/>
                        </a:rPr>
                        <a:t>x</a:t>
                      </a:r>
                      <a:r>
                        <a:rPr lang="en-US" sz="2000" i="0" baseline="0" dirty="0" smtClean="0">
                          <a:latin typeface="Palatino Linotype" pitchFamily="18" charset="0"/>
                        </a:rPr>
                        <a:t>2</a:t>
                      </a:r>
                      <a:r>
                        <a:rPr lang="en-US" sz="2000" baseline="-25000" dirty="0" smtClean="0">
                          <a:latin typeface="Palatino Linotype" pitchFamily="18" charset="0"/>
                        </a:rPr>
                        <a:t>0</a:t>
                      </a:r>
                      <a:r>
                        <a:rPr lang="en-US" sz="2000" baseline="0" dirty="0" smtClean="0">
                          <a:latin typeface="Palatino Linotype" pitchFamily="18" charset="0"/>
                        </a:rPr>
                        <a:t>)</a:t>
                      </a:r>
                      <a:endParaRPr lang="en-US" sz="2000" baseline="-25000" dirty="0" smtClean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73712" y="3257535"/>
          <a:ext cx="8501932" cy="269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629"/>
                <a:gridCol w="4359303"/>
              </a:tblGrid>
              <a:tr h="4167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Digital Electronic</a:t>
                      </a:r>
                      <a:r>
                        <a:rPr lang="en-US" baseline="0" dirty="0" smtClean="0"/>
                        <a:t> Circuits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Garbled Circuits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16764">
                <a:tc>
                  <a:txBody>
                    <a:bodyPr/>
                    <a:lstStyle/>
                    <a:p>
                      <a:r>
                        <a:rPr lang="en-US" dirty="0" smtClean="0"/>
                        <a:t>Operate on </a:t>
                      </a:r>
                      <a:r>
                        <a:rPr lang="en-US" b="1" dirty="0" smtClean="0"/>
                        <a:t>known</a:t>
                      </a:r>
                      <a:r>
                        <a:rPr lang="en-US" b="1" baseline="0" dirty="0" smtClean="0"/>
                        <a:t> data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Operate on </a:t>
                      </a:r>
                      <a:r>
                        <a:rPr lang="en-US" b="1" dirty="0" smtClean="0"/>
                        <a:t>encrypted wire labels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27638">
                <a:tc>
                  <a:txBody>
                    <a:bodyPr/>
                    <a:lstStyle/>
                    <a:p>
                      <a:r>
                        <a:rPr lang="en-US" dirty="0" smtClean="0"/>
                        <a:t>One-bit</a:t>
                      </a:r>
                      <a:r>
                        <a:rPr lang="en-US" baseline="0" dirty="0" smtClean="0"/>
                        <a:t> logical operation requires moving a few electrons a few nanometers </a:t>
                      </a:r>
                    </a:p>
                    <a:p>
                      <a:r>
                        <a:rPr lang="en-US" baseline="0" dirty="0" smtClean="0"/>
                        <a:t>(many Billions per second)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One-bit</a:t>
                      </a:r>
                      <a:r>
                        <a:rPr lang="en-US" baseline="0" dirty="0" smtClean="0"/>
                        <a:t> logical operation requires performing (up to) 4 encryption operations</a:t>
                      </a:r>
                    </a:p>
                    <a:p>
                      <a:r>
                        <a:rPr lang="en-US" baseline="0" dirty="0" smtClean="0"/>
                        <a:t>(~100,000 gates per second)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6764">
                <a:tc>
                  <a:txBody>
                    <a:bodyPr/>
                    <a:lstStyle/>
                    <a:p>
                      <a:r>
                        <a:rPr lang="en-US" dirty="0" smtClean="0"/>
                        <a:t>Reuse is great!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Reuse is not allowed!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6764">
                <a:tc>
                  <a:txBody>
                    <a:bodyPr/>
                    <a:lstStyle/>
                    <a:p>
                      <a:r>
                        <a:rPr lang="en-US" dirty="0" smtClean="0"/>
                        <a:t>All basic operations have similar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logical operations nearly free (XOR)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Offspring Immune System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275" y="1705245"/>
            <a:ext cx="6167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Major Histocompatibility Complex (MHC)</a:t>
            </a:r>
            <a:endParaRPr lang="en-US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02144" y="2206821"/>
            <a:ext cx="3636098" cy="27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0903" y="2756025"/>
            <a:ext cx="3983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Alice’s MHC genes:  [0 1 1 0 … 0 1 1]</a:t>
            </a:r>
          </a:p>
          <a:p>
            <a:r>
              <a:rPr lang="en-US" sz="2000" dirty="0" smtClean="0"/>
              <a:t>Bob’s MHC genes:    [1 1 1 0 … 1 0 1]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5456" y="5084276"/>
            <a:ext cx="703320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Diversity is key to good immune systems!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715000"/>
            <a:ext cx="7034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Goal:</a:t>
            </a:r>
            <a:r>
              <a:rPr lang="en-US" sz="2800" dirty="0" smtClean="0"/>
              <a:t> count number of indices where A[</a:t>
            </a:r>
            <a:r>
              <a:rPr lang="en-US" sz="2800" dirty="0" err="1" smtClean="0"/>
              <a:t>i</a:t>
            </a:r>
            <a:r>
              <a:rPr lang="en-US" sz="2800" dirty="0" smtClean="0"/>
              <a:t>] </a:t>
            </a:r>
            <a:r>
              <a:rPr lang="en-US" sz="2800" dirty="0" smtClean="0">
                <a:sym typeface="Symbol"/>
              </a:rPr>
              <a:t> B[</a:t>
            </a:r>
            <a:r>
              <a:rPr lang="en-US" sz="2800" dirty="0" err="1" smtClean="0">
                <a:sym typeface="Symbol"/>
              </a:rPr>
              <a:t>i</a:t>
            </a:r>
            <a:r>
              <a:rPr lang="en-US" sz="2800" dirty="0" smtClean="0">
                <a:sym typeface="Symbol"/>
              </a:rPr>
              <a:t>]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XOR</a:t>
            </a:r>
            <a:br>
              <a:rPr lang="en-US" dirty="0" smtClean="0"/>
            </a:br>
            <a:r>
              <a:rPr lang="en-US" sz="4000" dirty="0" smtClean="0"/>
              <a:t>Every Cryptographer’s Favorite Function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1828800"/>
          <a:ext cx="2538453" cy="2346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6151"/>
                <a:gridCol w="846151"/>
                <a:gridCol w="846151"/>
              </a:tblGrid>
              <a:tr h="2659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XOR</a:t>
                      </a:r>
                      <a:endParaRPr lang="en-US" sz="1800" b="1" i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i="1" dirty="0">
                        <a:latin typeface="Palatino Linotyp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687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Palatino Linotype" pitchFamily="18" charset="0"/>
                        </a:rPr>
                        <a:t>a</a:t>
                      </a:r>
                      <a:endParaRPr lang="en-US" sz="20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Palatino Linotype" pitchFamily="18" charset="0"/>
                        </a:rPr>
                        <a:t>b</a:t>
                      </a:r>
                      <a:endParaRPr lang="en-US" sz="2000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Palatino Linotype" pitchFamily="18" charset="0"/>
                        </a:rPr>
                        <a:t>x</a:t>
                      </a:r>
                      <a:endParaRPr lang="en-US" sz="2000" b="1" i="1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</a:tr>
              <a:tr h="3068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068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068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068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57400" y="1905000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ym typeface="Symbol"/>
              </a:rPr>
              <a:t>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3048000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atin typeface="Palatino Linotype" pitchFamily="18" charset="0"/>
              </a:rPr>
              <a:t>a 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 </a:t>
            </a:r>
            <a:r>
              <a:rPr lang="en-US" sz="3200" i="1" dirty="0" smtClean="0">
                <a:latin typeface="Palatino Linotype" pitchFamily="18" charset="0"/>
              </a:rPr>
              <a:t>a </a:t>
            </a:r>
            <a:r>
              <a:rPr lang="en-US" sz="3200" dirty="0" smtClean="0">
                <a:latin typeface="Palatino Linotype" pitchFamily="18" charset="0"/>
              </a:rPr>
              <a:t>= 0</a:t>
            </a:r>
            <a:endParaRPr lang="en-US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898" y="3590014"/>
            <a:ext cx="4513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atin typeface="Palatino Linotype" pitchFamily="18" charset="0"/>
              </a:rPr>
              <a:t>a 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 </a:t>
            </a:r>
            <a:r>
              <a:rPr lang="en-US" sz="3200" i="1" dirty="0" smtClean="0">
                <a:latin typeface="Palatino Linotype" pitchFamily="18" charset="0"/>
              </a:rPr>
              <a:t>r </a:t>
            </a:r>
            <a:r>
              <a:rPr lang="en-US" sz="3200" dirty="0" smtClean="0"/>
              <a:t>is uniformly random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596" y="4151243"/>
            <a:ext cx="2345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atin typeface="Palatino Linotype" pitchFamily="18" charset="0"/>
              </a:rPr>
              <a:t>a 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 </a:t>
            </a:r>
            <a:r>
              <a:rPr lang="en-US" sz="3200" i="1" dirty="0" smtClean="0">
                <a:latin typeface="Palatino Linotype" pitchFamily="18" charset="0"/>
              </a:rPr>
              <a:t>r 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 </a:t>
            </a:r>
            <a:r>
              <a:rPr lang="en-US" sz="3200" i="1" dirty="0" smtClean="0">
                <a:latin typeface="Palatino Linotype" pitchFamily="18" charset="0"/>
              </a:rPr>
              <a:t>r </a:t>
            </a:r>
            <a:r>
              <a:rPr lang="en-US" sz="3200" dirty="0" smtClean="0">
                <a:latin typeface="Palatino Linotype" pitchFamily="18" charset="0"/>
              </a:rPr>
              <a:t>= </a:t>
            </a:r>
            <a:r>
              <a:rPr lang="en-US" sz="3200" i="1" dirty="0" smtClean="0">
                <a:latin typeface="Palatino Linotype" pitchFamily="18" charset="0"/>
              </a:rPr>
              <a:t>a</a:t>
            </a:r>
            <a:endParaRPr lang="en-US" sz="32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1657" y="5092253"/>
            <a:ext cx="677115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Can compute</a:t>
            </a:r>
            <a:r>
              <a:rPr lang="en-US" sz="3200" i="1" dirty="0" smtClean="0">
                <a:latin typeface="Palatino Linotype" pitchFamily="18" charset="0"/>
              </a:rPr>
              <a:t> a </a:t>
            </a:r>
            <a:r>
              <a:rPr lang="en-US" sz="3200" dirty="0" smtClean="0">
                <a:latin typeface="Palatino Linotype" pitchFamily="18" charset="0"/>
                <a:sym typeface="Symbol"/>
              </a:rPr>
              <a:t> </a:t>
            </a:r>
            <a:r>
              <a:rPr lang="en-US" sz="3200" i="1" dirty="0" smtClean="0">
                <a:latin typeface="Palatino Linotype" pitchFamily="18" charset="0"/>
                <a:sym typeface="Symbol"/>
              </a:rPr>
              <a:t>b</a:t>
            </a:r>
            <a:r>
              <a:rPr lang="en-US" sz="3200" i="1" dirty="0" smtClean="0">
                <a:latin typeface="Palatino Linotype" pitchFamily="18" charset="0"/>
              </a:rPr>
              <a:t> </a:t>
            </a:r>
            <a:r>
              <a:rPr lang="en-US" sz="3200" dirty="0" smtClean="0"/>
              <a:t>on garbled inputs without and encryptions (“free”).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“Genetic Dating”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29796" y="1328469"/>
            <a:ext cx="2470873" cy="29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553200" y="3048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3124200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Bob</a:t>
            </a:r>
            <a:endParaRPr lang="en-U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0586" y="3665059"/>
            <a:ext cx="1867080" cy="12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91250" y="3581400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67974" y="4710022"/>
            <a:ext cx="2819400" cy="83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Genome Compatibility Protocol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44592" y="5743755"/>
            <a:ext cx="2590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offspring will have good immune systems!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70584" y="5715000"/>
            <a:ext cx="2590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offspring will have good immune systems!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60408" y="5743755"/>
            <a:ext cx="2590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WARNING!  </a:t>
            </a:r>
          </a:p>
          <a:p>
            <a:pPr algn="ctr"/>
            <a:r>
              <a:rPr lang="en-US" dirty="0" smtClean="0"/>
              <a:t>Don’t Reproduce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86400" y="5715000"/>
            <a:ext cx="2590800" cy="76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WARNING!</a:t>
            </a:r>
          </a:p>
          <a:p>
            <a:pPr algn="ctr"/>
            <a:r>
              <a:rPr lang="en-US" dirty="0" smtClean="0"/>
              <a:t>Don’t Reproduce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75768">
            <a:off x="4074363" y="1939438"/>
            <a:ext cx="542706" cy="102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6934200" y="1342249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ym typeface="Symbol"/>
              </a:rPr>
              <a:t>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3733800" y="1342249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ym typeface="Symbol"/>
              </a:rPr>
              <a:t>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2362200" y="1342249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ym typeface="Symbol"/>
              </a:rPr>
              <a:t>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2057400" y="3284949"/>
            <a:ext cx="320040" cy="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5876" y="3100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4646815" y="3284949"/>
            <a:ext cx="320040" cy="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5291" y="3100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8182838" y="3284950"/>
            <a:ext cx="320040" cy="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61314" y="3100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314049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31669" y="99497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Alice:	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baseline="-25000" dirty="0" smtClean="0">
                <a:latin typeface="Palatino Linotype" pitchFamily="18" charset="0"/>
              </a:rPr>
              <a:t>0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baseline="-25000" dirty="0" smtClean="0">
                <a:latin typeface="Palatino Linotype" pitchFamily="18" charset="0"/>
              </a:rPr>
              <a:t>1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baseline="-25000" dirty="0" smtClean="0">
                <a:latin typeface="Palatino Linotype" pitchFamily="18" charset="0"/>
              </a:rPr>
              <a:t>2</a:t>
            </a:r>
            <a:r>
              <a:rPr lang="en-US" sz="2800" b="1" dirty="0" smtClean="0">
                <a:latin typeface="Palatino Linotype" pitchFamily="18" charset="0"/>
              </a:rPr>
              <a:t> … 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i="1" baseline="-25000" dirty="0" smtClean="0">
                <a:latin typeface="Palatino Linotype" pitchFamily="18" charset="0"/>
              </a:rPr>
              <a:t>n</a:t>
            </a:r>
            <a:endParaRPr lang="en-US" sz="2800" b="1" i="1" baseline="-25000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9037" y="185395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Bob:	</a:t>
            </a:r>
            <a:r>
              <a:rPr lang="en-US" sz="2800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baseline="-25000" dirty="0" smtClean="0">
                <a:solidFill>
                  <a:srgbClr val="7030A0"/>
                </a:solidFill>
                <a:latin typeface="Palatino Linotype" pitchFamily="18" charset="0"/>
              </a:rPr>
              <a:t>0</a:t>
            </a:r>
            <a:r>
              <a:rPr lang="en-US" sz="2800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baseline="-25000" dirty="0" smtClean="0">
                <a:solidFill>
                  <a:srgbClr val="7030A0"/>
                </a:solidFill>
                <a:latin typeface="Palatino Linotype" pitchFamily="18" charset="0"/>
              </a:rPr>
              <a:t>1</a:t>
            </a:r>
            <a:r>
              <a:rPr lang="en-US" sz="2800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baseline="-25000" dirty="0" smtClean="0">
                <a:solidFill>
                  <a:srgbClr val="7030A0"/>
                </a:solidFill>
                <a:latin typeface="Palatino Linotype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Palatino Linotype" pitchFamily="18" charset="0"/>
              </a:rPr>
              <a:t> …</a:t>
            </a:r>
            <a:r>
              <a:rPr lang="en-US" sz="2800" b="1" i="1" dirty="0" err="1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i="1" baseline="-25000" dirty="0" err="1" smtClean="0">
                <a:solidFill>
                  <a:srgbClr val="7030A0"/>
                </a:solidFill>
                <a:latin typeface="Palatino Linotype" pitchFamily="18" charset="0"/>
              </a:rPr>
              <a:t>n</a:t>
            </a:r>
            <a:endParaRPr lang="en-US" sz="2800" b="1" i="1" baseline="-25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286000" y="65644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590800" y="65644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91200" y="73264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019800" y="808849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1272542" y="732649"/>
            <a:ext cx="1089659" cy="6096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5"/>
          <p:cNvCxnSpPr/>
          <p:nvPr/>
        </p:nvCxnSpPr>
        <p:spPr>
          <a:xfrm rot="10800000" flipV="1">
            <a:off x="1882142" y="808849"/>
            <a:ext cx="3985259" cy="533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66800" y="1342249"/>
            <a:ext cx="9906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ym typeface="Symbol"/>
              </a:rPr>
              <a:t>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876800" y="1494649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cxnSp>
        <p:nvCxnSpPr>
          <p:cNvPr id="61" name="Elbow Connector 35"/>
          <p:cNvCxnSpPr/>
          <p:nvPr/>
        </p:nvCxnSpPr>
        <p:spPr>
          <a:xfrm rot="5400000">
            <a:off x="2324101" y="999348"/>
            <a:ext cx="609600" cy="762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35"/>
          <p:cNvCxnSpPr/>
          <p:nvPr/>
        </p:nvCxnSpPr>
        <p:spPr>
          <a:xfrm rot="10800000" flipV="1">
            <a:off x="3177542" y="961249"/>
            <a:ext cx="2994659" cy="3810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35"/>
          <p:cNvCxnSpPr/>
          <p:nvPr/>
        </p:nvCxnSpPr>
        <p:spPr>
          <a:xfrm rot="16200000" flipH="1">
            <a:off x="3124200" y="526908"/>
            <a:ext cx="685800" cy="944881"/>
          </a:xfrm>
          <a:prstGeom prst="bentConnector3">
            <a:avLst>
              <a:gd name="adj1" fmla="val 5969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35"/>
          <p:cNvCxnSpPr/>
          <p:nvPr/>
        </p:nvCxnSpPr>
        <p:spPr>
          <a:xfrm rot="5400000">
            <a:off x="5234941" y="46849"/>
            <a:ext cx="609600" cy="19812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35"/>
          <p:cNvCxnSpPr/>
          <p:nvPr/>
        </p:nvCxnSpPr>
        <p:spPr>
          <a:xfrm rot="16200000" flipH="1">
            <a:off x="5029200" y="-768492"/>
            <a:ext cx="685800" cy="3535681"/>
          </a:xfrm>
          <a:prstGeom prst="bentConnector3">
            <a:avLst>
              <a:gd name="adj1" fmla="val 3424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35"/>
          <p:cNvCxnSpPr/>
          <p:nvPr/>
        </p:nvCxnSpPr>
        <p:spPr>
          <a:xfrm rot="16200000" flipH="1">
            <a:off x="7162800" y="755508"/>
            <a:ext cx="609600" cy="5638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35"/>
          <p:cNvCxnSpPr>
            <a:stCxn id="23" idx="2"/>
            <a:endCxn id="93" idx="0"/>
          </p:cNvCxnSpPr>
          <p:nvPr/>
        </p:nvCxnSpPr>
        <p:spPr>
          <a:xfrm rot="5400000">
            <a:off x="769621" y="2302370"/>
            <a:ext cx="990600" cy="5943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554481" y="3094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44881" y="3094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Elbow Connector 35"/>
          <p:cNvCxnSpPr>
            <a:stCxn id="50" idx="2"/>
            <a:endCxn id="92" idx="0"/>
          </p:cNvCxnSpPr>
          <p:nvPr/>
        </p:nvCxnSpPr>
        <p:spPr>
          <a:xfrm rot="5400000">
            <a:off x="1722121" y="1959470"/>
            <a:ext cx="990600" cy="1280159"/>
          </a:xfrm>
          <a:prstGeom prst="bentConnector3">
            <a:avLst>
              <a:gd name="adj1" fmla="val 6510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35"/>
          <p:cNvCxnSpPr>
            <a:stCxn id="53" idx="2"/>
            <a:endCxn id="103" idx="0"/>
          </p:cNvCxnSpPr>
          <p:nvPr/>
        </p:nvCxnSpPr>
        <p:spPr>
          <a:xfrm rot="5400000">
            <a:off x="3360421" y="2226170"/>
            <a:ext cx="990600" cy="7467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4069081" y="3094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459481" y="3094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Elbow Connector 35"/>
          <p:cNvCxnSpPr/>
          <p:nvPr/>
        </p:nvCxnSpPr>
        <p:spPr>
          <a:xfrm rot="5400000">
            <a:off x="3992880" y="2226170"/>
            <a:ext cx="990600" cy="746759"/>
          </a:xfrm>
          <a:prstGeom prst="bentConnector3">
            <a:avLst>
              <a:gd name="adj1" fmla="val 659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772400" y="3094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117081" y="3094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Elbow Connector 35"/>
          <p:cNvCxnSpPr>
            <a:stCxn id="59" idx="2"/>
            <a:endCxn id="109" idx="0"/>
          </p:cNvCxnSpPr>
          <p:nvPr/>
        </p:nvCxnSpPr>
        <p:spPr>
          <a:xfrm rot="16200000" flipH="1">
            <a:off x="7117080" y="2416669"/>
            <a:ext cx="99060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35"/>
          <p:cNvCxnSpPr/>
          <p:nvPr/>
        </p:nvCxnSpPr>
        <p:spPr>
          <a:xfrm rot="16200000" flipH="1">
            <a:off x="6419849" y="2390001"/>
            <a:ext cx="1066802" cy="3429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 flipV="1">
            <a:off x="3382238" y="4427949"/>
            <a:ext cx="320040" cy="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660714" y="4243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2879319" y="4237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269719" y="4237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Elbow Connector 35"/>
          <p:cNvCxnSpPr>
            <a:stCxn id="14" idx="2"/>
            <a:endCxn id="119" idx="0"/>
          </p:cNvCxnSpPr>
          <p:nvPr/>
        </p:nvCxnSpPr>
        <p:spPr>
          <a:xfrm rot="5400000">
            <a:off x="3108440" y="3498189"/>
            <a:ext cx="533400" cy="94592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35"/>
          <p:cNvCxnSpPr>
            <a:stCxn id="7" idx="2"/>
            <a:endCxn id="120" idx="0"/>
          </p:cNvCxnSpPr>
          <p:nvPr/>
        </p:nvCxnSpPr>
        <p:spPr>
          <a:xfrm rot="16200000" flipH="1">
            <a:off x="1508932" y="3454202"/>
            <a:ext cx="533400" cy="10338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10800000" flipV="1">
            <a:off x="7039838" y="4427949"/>
            <a:ext cx="320040" cy="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318314" y="4243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0" name="Rectangle 129"/>
          <p:cNvSpPr/>
          <p:nvPr/>
        </p:nvSpPr>
        <p:spPr>
          <a:xfrm>
            <a:off x="6536919" y="4237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27319" y="4237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35"/>
          <p:cNvCxnSpPr>
            <a:endCxn id="130" idx="0"/>
          </p:cNvCxnSpPr>
          <p:nvPr/>
        </p:nvCxnSpPr>
        <p:spPr>
          <a:xfrm rot="5400000">
            <a:off x="6766040" y="3498189"/>
            <a:ext cx="533400" cy="94592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35"/>
          <p:cNvCxnSpPr>
            <a:endCxn id="131" idx="0"/>
          </p:cNvCxnSpPr>
          <p:nvPr/>
        </p:nvCxnSpPr>
        <p:spPr>
          <a:xfrm rot="16200000" flipH="1">
            <a:off x="5166532" y="3454202"/>
            <a:ext cx="533400" cy="10338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rot="10800000" flipV="1">
            <a:off x="5211038" y="5951949"/>
            <a:ext cx="320040" cy="13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489514" y="5767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4708119" y="5761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098519" y="5761849"/>
            <a:ext cx="45719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Elbow Connector 35"/>
          <p:cNvCxnSpPr>
            <a:stCxn id="116" idx="2"/>
            <a:endCxn id="138" idx="0"/>
          </p:cNvCxnSpPr>
          <p:nvPr/>
        </p:nvCxnSpPr>
        <p:spPr>
          <a:xfrm rot="16200000" flipH="1">
            <a:off x="2895251" y="4535721"/>
            <a:ext cx="914400" cy="1537856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965172" y="4746311"/>
            <a:ext cx="98135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. . .   </a:t>
            </a:r>
            <a:endParaRPr lang="en-US" sz="2400" b="1" dirty="0"/>
          </a:p>
        </p:txBody>
      </p:sp>
      <p:cxnSp>
        <p:nvCxnSpPr>
          <p:cNvPr id="143" name="Elbow Connector 35"/>
          <p:cNvCxnSpPr>
            <a:stCxn id="127" idx="2"/>
            <a:endCxn id="137" idx="0"/>
          </p:cNvCxnSpPr>
          <p:nvPr/>
        </p:nvCxnSpPr>
        <p:spPr>
          <a:xfrm rot="5400000">
            <a:off x="5028851" y="4549577"/>
            <a:ext cx="914400" cy="151014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35"/>
          <p:cNvCxnSpPr>
            <a:stCxn id="134" idx="2"/>
          </p:cNvCxnSpPr>
          <p:nvPr/>
        </p:nvCxnSpPr>
        <p:spPr>
          <a:xfrm rot="16200000" flipH="1">
            <a:off x="4186173" y="6597599"/>
            <a:ext cx="458229" cy="5928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4814087" y="6435191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Hamming Distance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8585" y="3094849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0" y="3094849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84023" y="3094849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783423" y="4237849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441023" y="4237849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612223" y="5761849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3" grpId="0" animBg="1"/>
      <p:bldP spid="50" grpId="0" animBg="1"/>
      <p:bldP spid="13" grpId="0"/>
      <p:bldP spid="16" grpId="0"/>
      <p:bldP spid="19" grpId="0"/>
      <p:bldP spid="20" grpId="0"/>
      <p:bldP spid="23" grpId="0" animBg="1"/>
      <p:bldP spid="60" grpId="0"/>
      <p:bldP spid="92" grpId="0" animBg="1"/>
      <p:bldP spid="93" grpId="0" animBg="1"/>
      <p:bldP spid="102" grpId="0" animBg="1"/>
      <p:bldP spid="103" grpId="0" animBg="1"/>
      <p:bldP spid="109" grpId="0" animBg="1"/>
      <p:bldP spid="110" grpId="0" animBg="1"/>
      <p:bldP spid="118" grpId="0"/>
      <p:bldP spid="119" grpId="0" animBg="1"/>
      <p:bldP spid="120" grpId="0" animBg="1"/>
      <p:bldP spid="129" grpId="0"/>
      <p:bldP spid="130" grpId="0" animBg="1"/>
      <p:bldP spid="131" grpId="0" animBg="1"/>
      <p:bldP spid="136" grpId="0"/>
      <p:bldP spid="137" grpId="0" animBg="1"/>
      <p:bldP spid="138" grpId="0" animBg="1"/>
      <p:bldP spid="151" grpId="0"/>
      <p:bldP spid="7" grpId="0" animBg="1"/>
      <p:bldP spid="14" grpId="0" animBg="1"/>
      <p:bldP spid="17" grpId="0" animBg="1"/>
      <p:bldP spid="116" grpId="0" animBg="1"/>
      <p:bldP spid="127" grpId="0" animBg="1"/>
      <p:bldP spid="1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228600" y="1143000"/>
            <a:ext cx="8763000" cy="3782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34200" y="1342249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</a:t>
            </a:r>
            <a:endParaRPr lang="en-US" sz="1050" b="1" dirty="0"/>
          </a:p>
        </p:txBody>
      </p:sp>
      <p:sp>
        <p:nvSpPr>
          <p:cNvPr id="53" name="Rectangle 52"/>
          <p:cNvSpPr/>
          <p:nvPr/>
        </p:nvSpPr>
        <p:spPr>
          <a:xfrm>
            <a:off x="3733800" y="1342249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</a:t>
            </a:r>
            <a:endParaRPr lang="en-US" sz="1050" b="1" dirty="0"/>
          </a:p>
        </p:txBody>
      </p:sp>
      <p:sp>
        <p:nvSpPr>
          <p:cNvPr id="50" name="Rectangle 49"/>
          <p:cNvSpPr/>
          <p:nvPr/>
        </p:nvSpPr>
        <p:spPr>
          <a:xfrm>
            <a:off x="2362200" y="1342249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</a:t>
            </a:r>
            <a:endParaRPr lang="en-US" sz="10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31669" y="99497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Alice:	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baseline="-25000" dirty="0" smtClean="0">
                <a:latin typeface="Palatino Linotype" pitchFamily="18" charset="0"/>
              </a:rPr>
              <a:t>0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baseline="-25000" dirty="0" smtClean="0">
                <a:latin typeface="Palatino Linotype" pitchFamily="18" charset="0"/>
              </a:rPr>
              <a:t>1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baseline="-25000" dirty="0" smtClean="0">
                <a:latin typeface="Palatino Linotype" pitchFamily="18" charset="0"/>
              </a:rPr>
              <a:t>2</a:t>
            </a:r>
            <a:r>
              <a:rPr lang="en-US" sz="2800" b="1" dirty="0" smtClean="0">
                <a:latin typeface="Palatino Linotype" pitchFamily="18" charset="0"/>
              </a:rPr>
              <a:t> … </a:t>
            </a:r>
            <a:r>
              <a:rPr lang="en-US" sz="2800" b="1" i="1" dirty="0" smtClean="0">
                <a:latin typeface="Palatino Linotype" pitchFamily="18" charset="0"/>
              </a:rPr>
              <a:t>a</a:t>
            </a:r>
            <a:r>
              <a:rPr lang="en-US" sz="2800" b="1" i="1" baseline="-25000" dirty="0" smtClean="0">
                <a:latin typeface="Palatino Linotype" pitchFamily="18" charset="0"/>
              </a:rPr>
              <a:t>n</a:t>
            </a:r>
            <a:endParaRPr lang="en-US" sz="2800" b="1" i="1" baseline="-25000" dirty="0">
              <a:latin typeface="Palatino Linotyp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9037" y="185395"/>
            <a:ext cx="2832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Bob:	</a:t>
            </a:r>
            <a:r>
              <a:rPr lang="en-US" sz="2800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baseline="-25000" dirty="0" smtClean="0">
                <a:solidFill>
                  <a:srgbClr val="7030A0"/>
                </a:solidFill>
                <a:latin typeface="Palatino Linotype" pitchFamily="18" charset="0"/>
              </a:rPr>
              <a:t>0</a:t>
            </a:r>
            <a:r>
              <a:rPr lang="en-US" sz="2800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baseline="-25000" dirty="0" smtClean="0">
                <a:solidFill>
                  <a:srgbClr val="7030A0"/>
                </a:solidFill>
                <a:latin typeface="Palatino Linotype" pitchFamily="18" charset="0"/>
              </a:rPr>
              <a:t>1</a:t>
            </a:r>
            <a:r>
              <a:rPr lang="en-US" sz="2800" b="1" i="1" dirty="0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baseline="-25000" dirty="0" smtClean="0">
                <a:solidFill>
                  <a:srgbClr val="7030A0"/>
                </a:solidFill>
                <a:latin typeface="Palatino Linotype" pitchFamily="18" charset="0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Palatino Linotype" pitchFamily="18" charset="0"/>
              </a:rPr>
              <a:t> …</a:t>
            </a:r>
            <a:r>
              <a:rPr lang="en-US" sz="2800" b="1" i="1" dirty="0" err="1" smtClean="0">
                <a:solidFill>
                  <a:srgbClr val="7030A0"/>
                </a:solidFill>
                <a:latin typeface="Palatino Linotype" pitchFamily="18" charset="0"/>
              </a:rPr>
              <a:t>b</a:t>
            </a:r>
            <a:r>
              <a:rPr lang="en-US" sz="2800" b="1" i="1" baseline="-25000" dirty="0" err="1" smtClean="0">
                <a:solidFill>
                  <a:srgbClr val="7030A0"/>
                </a:solidFill>
                <a:latin typeface="Palatino Linotype" pitchFamily="18" charset="0"/>
              </a:rPr>
              <a:t>n</a:t>
            </a:r>
            <a:endParaRPr lang="en-US" sz="2800" b="1" i="1" baseline="-25000" dirty="0">
              <a:solidFill>
                <a:srgbClr val="7030A0"/>
              </a:solidFill>
              <a:latin typeface="Palatino Linotype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2286000" y="65644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590800" y="65644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91200" y="732649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019800" y="808849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1272542" y="732649"/>
            <a:ext cx="1089659" cy="6096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5"/>
          <p:cNvCxnSpPr/>
          <p:nvPr/>
        </p:nvCxnSpPr>
        <p:spPr>
          <a:xfrm rot="10800000" flipV="1">
            <a:off x="1882142" y="808849"/>
            <a:ext cx="3985259" cy="5334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66800" y="1342249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</a:t>
            </a:r>
            <a:endParaRPr lang="en-US" sz="105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10200" y="1524000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cxnSp>
        <p:nvCxnSpPr>
          <p:cNvPr id="61" name="Elbow Connector 35"/>
          <p:cNvCxnSpPr/>
          <p:nvPr/>
        </p:nvCxnSpPr>
        <p:spPr>
          <a:xfrm rot="5400000">
            <a:off x="2324101" y="999348"/>
            <a:ext cx="609600" cy="762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35"/>
          <p:cNvCxnSpPr/>
          <p:nvPr/>
        </p:nvCxnSpPr>
        <p:spPr>
          <a:xfrm rot="10800000" flipV="1">
            <a:off x="3177542" y="961249"/>
            <a:ext cx="2994659" cy="3810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35"/>
          <p:cNvCxnSpPr/>
          <p:nvPr/>
        </p:nvCxnSpPr>
        <p:spPr>
          <a:xfrm rot="16200000" flipH="1">
            <a:off x="3124200" y="526908"/>
            <a:ext cx="685800" cy="944881"/>
          </a:xfrm>
          <a:prstGeom prst="bentConnector3">
            <a:avLst>
              <a:gd name="adj1" fmla="val 5969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35"/>
          <p:cNvCxnSpPr/>
          <p:nvPr/>
        </p:nvCxnSpPr>
        <p:spPr>
          <a:xfrm rot="5400000">
            <a:off x="5234941" y="46849"/>
            <a:ext cx="609600" cy="19812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35"/>
          <p:cNvCxnSpPr/>
          <p:nvPr/>
        </p:nvCxnSpPr>
        <p:spPr>
          <a:xfrm rot="16200000" flipH="1">
            <a:off x="5029200" y="-768492"/>
            <a:ext cx="685800" cy="3535681"/>
          </a:xfrm>
          <a:prstGeom prst="bentConnector3">
            <a:avLst>
              <a:gd name="adj1" fmla="val 34242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35"/>
          <p:cNvCxnSpPr/>
          <p:nvPr/>
        </p:nvCxnSpPr>
        <p:spPr>
          <a:xfrm rot="16200000" flipH="1">
            <a:off x="7162800" y="755508"/>
            <a:ext cx="609600" cy="56388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35"/>
          <p:cNvCxnSpPr>
            <a:stCxn id="23" idx="2"/>
            <a:endCxn id="93" idx="0"/>
          </p:cNvCxnSpPr>
          <p:nvPr/>
        </p:nvCxnSpPr>
        <p:spPr>
          <a:xfrm rot="5400000">
            <a:off x="1074421" y="1722121"/>
            <a:ext cx="381000" cy="5943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35"/>
          <p:cNvCxnSpPr>
            <a:stCxn id="50" idx="2"/>
            <a:endCxn id="92" idx="0"/>
          </p:cNvCxnSpPr>
          <p:nvPr/>
        </p:nvCxnSpPr>
        <p:spPr>
          <a:xfrm rot="5400000">
            <a:off x="2026921" y="1379221"/>
            <a:ext cx="381000" cy="12801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35"/>
          <p:cNvCxnSpPr>
            <a:stCxn id="53" idx="2"/>
            <a:endCxn id="103" idx="0"/>
          </p:cNvCxnSpPr>
          <p:nvPr/>
        </p:nvCxnSpPr>
        <p:spPr>
          <a:xfrm rot="5400000">
            <a:off x="3665221" y="1645921"/>
            <a:ext cx="381000" cy="74675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35"/>
          <p:cNvCxnSpPr>
            <a:stCxn id="59" idx="2"/>
            <a:endCxn id="109" idx="0"/>
          </p:cNvCxnSpPr>
          <p:nvPr/>
        </p:nvCxnSpPr>
        <p:spPr>
          <a:xfrm rot="16200000" flipH="1">
            <a:off x="7421880" y="1836420"/>
            <a:ext cx="381000" cy="3657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554481" y="2209800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44881" y="2209800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4069081" y="2209800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459481" y="2209800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772400" y="2209800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7117081" y="2209800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879319" y="3095964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269719" y="3095964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Elbow Connector 35"/>
          <p:cNvCxnSpPr>
            <a:stCxn id="14" idx="2"/>
            <a:endCxn id="119" idx="0"/>
          </p:cNvCxnSpPr>
          <p:nvPr/>
        </p:nvCxnSpPr>
        <p:spPr>
          <a:xfrm rot="5400000">
            <a:off x="3168368" y="2416232"/>
            <a:ext cx="413543" cy="94592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35"/>
          <p:cNvCxnSpPr>
            <a:stCxn id="7" idx="2"/>
            <a:endCxn id="120" idx="0"/>
          </p:cNvCxnSpPr>
          <p:nvPr/>
        </p:nvCxnSpPr>
        <p:spPr>
          <a:xfrm rot="16200000" flipH="1">
            <a:off x="1568860" y="2372246"/>
            <a:ext cx="413543" cy="10338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6536919" y="3095964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5927319" y="3095964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Elbow Connector 35"/>
          <p:cNvCxnSpPr>
            <a:endCxn id="130" idx="0"/>
          </p:cNvCxnSpPr>
          <p:nvPr/>
        </p:nvCxnSpPr>
        <p:spPr>
          <a:xfrm rot="5400000">
            <a:off x="6825968" y="2416232"/>
            <a:ext cx="413543" cy="94592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35"/>
          <p:cNvCxnSpPr>
            <a:endCxn id="131" idx="0"/>
          </p:cNvCxnSpPr>
          <p:nvPr/>
        </p:nvCxnSpPr>
        <p:spPr>
          <a:xfrm rot="16200000" flipH="1">
            <a:off x="5226460" y="2372246"/>
            <a:ext cx="413543" cy="103389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4708119" y="4277516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098519" y="4277516"/>
            <a:ext cx="45719" cy="59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Elbow Connector 35"/>
          <p:cNvCxnSpPr>
            <a:stCxn id="116" idx="2"/>
            <a:endCxn id="138" idx="0"/>
          </p:cNvCxnSpPr>
          <p:nvPr/>
        </p:nvCxnSpPr>
        <p:spPr>
          <a:xfrm rot="16200000" flipH="1">
            <a:off x="2997985" y="3154123"/>
            <a:ext cx="708931" cy="1537856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962400" y="3276599"/>
            <a:ext cx="981359" cy="357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. . .   </a:t>
            </a:r>
            <a:endParaRPr lang="en-US" sz="2400" b="1" dirty="0"/>
          </a:p>
        </p:txBody>
      </p:sp>
      <p:cxnSp>
        <p:nvCxnSpPr>
          <p:cNvPr id="143" name="Elbow Connector 35"/>
          <p:cNvCxnSpPr>
            <a:stCxn id="127" idx="2"/>
            <a:endCxn id="137" idx="0"/>
          </p:cNvCxnSpPr>
          <p:nvPr/>
        </p:nvCxnSpPr>
        <p:spPr>
          <a:xfrm rot="5400000">
            <a:off x="5131585" y="3167979"/>
            <a:ext cx="708931" cy="151014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35"/>
          <p:cNvCxnSpPr>
            <a:stCxn id="134" idx="2"/>
          </p:cNvCxnSpPr>
          <p:nvPr/>
        </p:nvCxnSpPr>
        <p:spPr>
          <a:xfrm rot="5400000">
            <a:off x="4119880" y="5039296"/>
            <a:ext cx="581602" cy="3285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6934200" y="4419599"/>
            <a:ext cx="1978427" cy="286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Hamming Distance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58585" y="2209800"/>
            <a:ext cx="1600200" cy="47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0" y="2209800"/>
            <a:ext cx="1600200" cy="47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84023" y="2209800"/>
            <a:ext cx="1600200" cy="47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783423" y="3095964"/>
            <a:ext cx="1600200" cy="47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5441023" y="3095964"/>
            <a:ext cx="1600200" cy="47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3612223" y="4277516"/>
            <a:ext cx="1600200" cy="47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1-bit adder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608560" y="5358577"/>
            <a:ext cx="1600200" cy="4726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GreaterThan</a:t>
            </a:r>
            <a:endParaRPr lang="en-US" dirty="0"/>
          </a:p>
        </p:txBody>
      </p:sp>
      <p:cxnSp>
        <p:nvCxnSpPr>
          <p:cNvPr id="78" name="Elbow Connector 35"/>
          <p:cNvCxnSpPr>
            <a:endCxn id="72" idx="3"/>
          </p:cNvCxnSpPr>
          <p:nvPr/>
        </p:nvCxnSpPr>
        <p:spPr>
          <a:xfrm rot="10800000">
            <a:off x="5208760" y="5594888"/>
            <a:ext cx="793688" cy="154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020555" y="5321929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Palatino Linotype" pitchFamily="18" charset="0"/>
              </a:rPr>
              <a:t>t</a:t>
            </a:r>
            <a:endParaRPr lang="en-US" i="1" dirty="0">
              <a:latin typeface="Palatino Linotype" pitchFamily="18" charset="0"/>
            </a:endParaRPr>
          </a:p>
        </p:txBody>
      </p:sp>
      <p:cxnSp>
        <p:nvCxnSpPr>
          <p:cNvPr id="87" name="Elbow Connector 35"/>
          <p:cNvCxnSpPr>
            <a:stCxn id="72" idx="2"/>
          </p:cNvCxnSpPr>
          <p:nvPr/>
        </p:nvCxnSpPr>
        <p:spPr>
          <a:xfrm rot="16200000" flipH="1">
            <a:off x="4268904" y="5970954"/>
            <a:ext cx="279891" cy="37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489010" y="5881736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Palatino Linotype" pitchFamily="18" charset="0"/>
              </a:rPr>
              <a:t>r</a:t>
            </a:r>
            <a:endParaRPr lang="en-US" i="1" dirty="0">
              <a:latin typeface="Palatino Linotype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5156" y="592398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Palatino Linotype" pitchFamily="18" charset="0"/>
              </a:rPr>
              <a:t>H</a:t>
            </a:r>
            <a:r>
              <a:rPr lang="en-US" b="1" dirty="0" smtClean="0">
                <a:latin typeface="Palatino Linotype" pitchFamily="18" charset="0"/>
              </a:rPr>
              <a:t>(</a:t>
            </a:r>
            <a:r>
              <a:rPr lang="en-US" b="1" i="1" dirty="0" smtClean="0">
                <a:latin typeface="Palatino Linotype" pitchFamily="18" charset="0"/>
              </a:rPr>
              <a:t>r</a:t>
            </a:r>
            <a:r>
              <a:rPr lang="en-US" b="1" baseline="-25000" dirty="0" smtClean="0">
                <a:latin typeface="Palatino Linotype" pitchFamily="18" charset="0"/>
              </a:rPr>
              <a:t>0</a:t>
            </a:r>
            <a:r>
              <a:rPr lang="en-US" b="1" dirty="0" smtClean="0">
                <a:latin typeface="Palatino Linotype" pitchFamily="18" charset="0"/>
              </a:rPr>
              <a:t>)</a:t>
            </a:r>
            <a:r>
              <a:rPr lang="en-US" b="1" baseline="-25000" dirty="0" smtClean="0">
                <a:latin typeface="Palatino Linotype" pitchFamily="18" charset="0"/>
              </a:rPr>
              <a:t>, </a:t>
            </a:r>
            <a:r>
              <a:rPr lang="en-US" i="1" dirty="0" smtClean="0">
                <a:latin typeface="Palatino Linotype" pitchFamily="18" charset="0"/>
              </a:rPr>
              <a:t>H</a:t>
            </a:r>
            <a:r>
              <a:rPr lang="en-US" b="1" dirty="0" smtClean="0">
                <a:latin typeface="Palatino Linotype" pitchFamily="18" charset="0"/>
              </a:rPr>
              <a:t>(</a:t>
            </a:r>
            <a:r>
              <a:rPr lang="en-US" b="1" i="1" dirty="0" smtClean="0">
                <a:latin typeface="Palatino Linotype" pitchFamily="18" charset="0"/>
              </a:rPr>
              <a:t>r</a:t>
            </a:r>
            <a:r>
              <a:rPr lang="en-US" b="1" baseline="-25000" dirty="0" smtClean="0">
                <a:latin typeface="Palatino Linotype" pitchFamily="18" charset="0"/>
              </a:rPr>
              <a:t>1</a:t>
            </a:r>
            <a:r>
              <a:rPr lang="en-US" b="1" dirty="0" smtClean="0">
                <a:latin typeface="Palatino Linotype" pitchFamily="18" charset="0"/>
              </a:rPr>
              <a:t>)</a:t>
            </a:r>
            <a:endParaRPr lang="en-US" dirty="0"/>
          </a:p>
        </p:txBody>
      </p:sp>
      <p:cxnSp>
        <p:nvCxnSpPr>
          <p:cNvPr id="98" name="Straight Arrow Connector 97"/>
          <p:cNvCxnSpPr>
            <a:stCxn id="96" idx="3"/>
          </p:cNvCxnSpPr>
          <p:nvPr/>
        </p:nvCxnSpPr>
        <p:spPr>
          <a:xfrm>
            <a:off x="1627040" y="6108650"/>
            <a:ext cx="2691463" cy="129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131487" y="5868909"/>
            <a:ext cx="25908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offspring will have good immune systems!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4" grpId="0"/>
      <p:bldP spid="91" grpId="0"/>
      <p:bldP spid="96" grpId="0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Heterozygous Recessive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48689" y="2130331"/>
          <a:ext cx="3733800" cy="22605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44600"/>
                <a:gridCol w="1244600"/>
                <a:gridCol w="1244600"/>
              </a:tblGrid>
              <a:tr h="753533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en-US" sz="4000" dirty="0"/>
                    </a:p>
                  </a:txBody>
                  <a:tcPr anchor="ctr"/>
                </a:tc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AA</a:t>
                      </a:r>
                      <a:endParaRPr lang="en-US" sz="4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Aa</a:t>
                      </a:r>
                      <a:endParaRPr lang="en-US" sz="4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535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aA</a:t>
                      </a:r>
                      <a:endParaRPr lang="en-US" sz="40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</a:rPr>
                        <a:t>aa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58216" y="1430448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Alice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37733" y="3384488"/>
            <a:ext cx="856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Bob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6169937" y="4390176"/>
            <a:ext cx="1842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cystic fibrosis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rot="10800000">
            <a:off x="5638801" y="4267201"/>
            <a:ext cx="531137" cy="3538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32214" y="2831471"/>
            <a:ext cx="1006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carrier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5638800" y="3062304"/>
            <a:ext cx="493414" cy="2142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37580" y="5745933"/>
            <a:ext cx="558467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Goal:</a:t>
            </a:r>
            <a:r>
              <a:rPr lang="en-US" sz="2800" dirty="0" smtClean="0"/>
              <a:t> find the intersection of A and 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4953000"/>
            <a:ext cx="7755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Alice’s Heterozygous Recessive genes:  { 5283423, 1425236, 839523, … }  </a:t>
            </a:r>
          </a:p>
          <a:p>
            <a:r>
              <a:rPr lang="en-US" sz="2000" dirty="0" smtClean="0"/>
              <a:t>Bob’s Heterozygous Recessive genes:    { 5823527, 839523, 169325, …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Vector Intersection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220" y="1295399"/>
            <a:ext cx="4413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Alice’s Recessive genes:  </a:t>
            </a:r>
          </a:p>
          <a:p>
            <a:pPr algn="ctr"/>
            <a:r>
              <a:rPr lang="en-US" sz="2400" dirty="0" smtClean="0"/>
              <a:t>{ 5283423, 1425236, 839523, … }  </a:t>
            </a:r>
          </a:p>
        </p:txBody>
      </p:sp>
      <p:sp>
        <p:nvSpPr>
          <p:cNvPr id="6" name="Down Arrow 5"/>
          <p:cNvSpPr/>
          <p:nvPr/>
        </p:nvSpPr>
        <p:spPr>
          <a:xfrm>
            <a:off x="2057400" y="2286000"/>
            <a:ext cx="381000" cy="14430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Down Arrow 6"/>
          <p:cNvSpPr/>
          <p:nvPr/>
        </p:nvSpPr>
        <p:spPr>
          <a:xfrm>
            <a:off x="6182008" y="2947409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4857183" y="1421890"/>
            <a:ext cx="4105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Bob’s Recessive genes:   </a:t>
            </a:r>
          </a:p>
          <a:p>
            <a:pPr algn="ctr"/>
            <a:r>
              <a:rPr lang="en-US" sz="2400" dirty="0" smtClean="0"/>
              <a:t>{ 5823527, 839523, 169325, … }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1329" y="3907077"/>
            <a:ext cx="361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[ 0, 0, </a:t>
            </a:r>
            <a:r>
              <a:rPr lang="en-US" sz="2400" b="1" dirty="0" smtClean="0">
                <a:solidFill>
                  <a:schemeClr val="accent4"/>
                </a:solidFill>
              </a:rPr>
              <a:t>1</a:t>
            </a:r>
            <a:r>
              <a:rPr lang="en-US" sz="2400" dirty="0" smtClean="0"/>
              <a:t>, 0, 0, 0, 1, 0, 1, 1, 0]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65484" y="3968941"/>
            <a:ext cx="361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[ 0, 0, </a:t>
            </a:r>
            <a:r>
              <a:rPr lang="en-US" sz="2400" b="1" dirty="0" smtClean="0">
                <a:solidFill>
                  <a:schemeClr val="accent4"/>
                </a:solidFill>
              </a:rPr>
              <a:t>1</a:t>
            </a:r>
            <a:r>
              <a:rPr lang="en-US" sz="2400" dirty="0" smtClean="0"/>
              <a:t>, 0, 0, 0, 0, 0, 1, 0, 0]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1540" y="3036435"/>
            <a:ext cx="287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 PAH, PKU, </a:t>
            </a:r>
            <a:r>
              <a:rPr lang="en-US" sz="2800" b="1" dirty="0" smtClean="0">
                <a:solidFill>
                  <a:schemeClr val="accent4"/>
                </a:solidFill>
              </a:rPr>
              <a:t>CF</a:t>
            </a:r>
            <a:r>
              <a:rPr lang="en-US" sz="2800" dirty="0" smtClean="0"/>
              <a:t>, … ]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2057400"/>
            <a:ext cx="1815220" cy="1011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05400" y="2209798"/>
            <a:ext cx="1676402" cy="8382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52400" y="5045042"/>
            <a:ext cx="8763000" cy="9936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57600" y="5244290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AND</a:t>
            </a:r>
            <a:endParaRPr lang="en-US" sz="1050" b="1" dirty="0"/>
          </a:p>
        </p:txBody>
      </p:sp>
      <p:sp>
        <p:nvSpPr>
          <p:cNvPr id="27" name="Rectangle 26"/>
          <p:cNvSpPr/>
          <p:nvPr/>
        </p:nvSpPr>
        <p:spPr>
          <a:xfrm>
            <a:off x="2286000" y="5244290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AND</a:t>
            </a:r>
            <a:endParaRPr lang="en-US" sz="1050" b="1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105400" y="44958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5"/>
          <p:cNvCxnSpPr/>
          <p:nvPr/>
        </p:nvCxnSpPr>
        <p:spPr>
          <a:xfrm rot="16200000" flipH="1">
            <a:off x="566826" y="4614773"/>
            <a:ext cx="900890" cy="35814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5"/>
          <p:cNvCxnSpPr/>
          <p:nvPr/>
        </p:nvCxnSpPr>
        <p:spPr>
          <a:xfrm rot="10800000" flipV="1">
            <a:off x="1714500" y="4571998"/>
            <a:ext cx="3467102" cy="685802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90600" y="5244290"/>
            <a:ext cx="990600" cy="486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ym typeface="Symbol"/>
              </a:rPr>
              <a:t>AND</a:t>
            </a:r>
            <a:endParaRPr lang="en-US" sz="10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0" y="5426041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  <p:cxnSp>
        <p:nvCxnSpPr>
          <p:cNvPr id="38" name="Elbow Connector 35"/>
          <p:cNvCxnSpPr/>
          <p:nvPr/>
        </p:nvCxnSpPr>
        <p:spPr>
          <a:xfrm>
            <a:off x="1143000" y="4648200"/>
            <a:ext cx="1409700" cy="6096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5"/>
          <p:cNvCxnSpPr/>
          <p:nvPr/>
        </p:nvCxnSpPr>
        <p:spPr>
          <a:xfrm rot="10800000" flipV="1">
            <a:off x="3086100" y="4648200"/>
            <a:ext cx="2400302" cy="60960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5"/>
          <p:cNvCxnSpPr/>
          <p:nvPr/>
        </p:nvCxnSpPr>
        <p:spPr>
          <a:xfrm>
            <a:off x="1447802" y="4495800"/>
            <a:ext cx="2400298" cy="762000"/>
          </a:xfrm>
          <a:prstGeom prst="bentConnector2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35"/>
          <p:cNvCxnSpPr/>
          <p:nvPr/>
        </p:nvCxnSpPr>
        <p:spPr>
          <a:xfrm rot="10800000" flipV="1">
            <a:off x="4457700" y="4800600"/>
            <a:ext cx="1333500" cy="457200"/>
          </a:xfrm>
          <a:prstGeom prst="bentConnector2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35"/>
          <p:cNvCxnSpPr>
            <a:stCxn id="36" idx="2"/>
          </p:cNvCxnSpPr>
          <p:nvPr/>
        </p:nvCxnSpPr>
        <p:spPr>
          <a:xfrm rot="16200000" flipH="1">
            <a:off x="1171102" y="6045639"/>
            <a:ext cx="633746" cy="41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35"/>
          <p:cNvCxnSpPr>
            <a:stCxn id="27" idx="2"/>
          </p:cNvCxnSpPr>
          <p:nvPr/>
        </p:nvCxnSpPr>
        <p:spPr>
          <a:xfrm rot="5400000">
            <a:off x="2475179" y="6031304"/>
            <a:ext cx="606585" cy="565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35"/>
          <p:cNvCxnSpPr>
            <a:stCxn id="26" idx="2"/>
          </p:cNvCxnSpPr>
          <p:nvPr/>
        </p:nvCxnSpPr>
        <p:spPr>
          <a:xfrm rot="5400000">
            <a:off x="3817355" y="6065254"/>
            <a:ext cx="669959" cy="113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66846" y="5647096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Bitwise AND</a:t>
            </a:r>
            <a:endParaRPr lang="en-US" b="1" dirty="0"/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5372100" y="453390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5600700" y="4610100"/>
            <a:ext cx="381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990600" y="449580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1371600" y="4419600"/>
            <a:ext cx="1524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19800" y="4343400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. . 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1" animBg="1"/>
      <p:bldP spid="26" grpId="1" animBg="1"/>
      <p:bldP spid="27" grpId="1" animBg="1"/>
      <p:bldP spid="36" grpId="1" animBg="1"/>
      <p:bldP spid="37" grpId="1"/>
      <p:bldP spid="48" grpId="1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if there are millions of possible diseases?</a:t>
            </a:r>
          </a:p>
          <a:p>
            <a:pPr>
              <a:buNone/>
            </a:pPr>
            <a:r>
              <a:rPr lang="en-US" dirty="0" smtClean="0"/>
              <a:t>	Length of bit vector: </a:t>
            </a:r>
          </a:p>
          <a:p>
            <a:pPr>
              <a:buNone/>
            </a:pPr>
            <a:r>
              <a:rPr lang="en-US" dirty="0" smtClean="0"/>
              <a:t>		number of possible values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Palatino Linotype" pitchFamily="18" charset="0"/>
              </a:rPr>
              <a:t>2</a:t>
            </a:r>
            <a:r>
              <a:rPr lang="en-US" sz="2800" i="1" baseline="30000" dirty="0" smtClean="0">
                <a:latin typeface="Palatino Linotype" pitchFamily="18" charset="0"/>
              </a:rPr>
              <a:t>L</a:t>
            </a:r>
            <a:r>
              <a:rPr lang="en-US" sz="2800" dirty="0" smtClean="0"/>
              <a:t> where </a:t>
            </a:r>
            <a:r>
              <a:rPr lang="en-US" sz="2800" i="1" dirty="0" smtClean="0">
                <a:latin typeface="Palatino Linotype" pitchFamily="18" charset="0"/>
              </a:rPr>
              <a:t>L</a:t>
            </a:r>
            <a:r>
              <a:rPr lang="en-US" sz="2800" dirty="0" smtClean="0"/>
              <a:t> is number of bits for each value)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419600"/>
            <a:ext cx="7543800" cy="13234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Other private set intersection problems:</a:t>
            </a:r>
          </a:p>
          <a:p>
            <a:r>
              <a:rPr lang="en-US" sz="2000" dirty="0" smtClean="0"/>
              <a:t>   Do Alice and Bob have any friends in common?</a:t>
            </a:r>
          </a:p>
          <a:p>
            <a:r>
              <a:rPr lang="en-US" sz="2000" dirty="0" smtClean="0"/>
              <a:t>   Data mining problems: combine medical records across hospitals</a:t>
            </a:r>
          </a:p>
          <a:p>
            <a:r>
              <a:rPr lang="en-US" sz="2000" dirty="0" smtClean="0"/>
              <a:t>   Two companies want to do joint marketing to common customers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Pairwise</a:t>
            </a:r>
            <a:r>
              <a:rPr lang="en-US" dirty="0" smtClean="0"/>
              <a:t>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1752600"/>
            <a:ext cx="53527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for </a:t>
            </a:r>
            <a:r>
              <a:rPr lang="en-US" sz="3600" dirty="0" err="1" smtClean="0">
                <a:solidFill>
                  <a:srgbClr val="0070C0"/>
                </a:solidFill>
              </a:rPr>
              <a:t>i</a:t>
            </a:r>
            <a:r>
              <a:rPr lang="en-US" sz="3600" dirty="0" smtClean="0">
                <a:solidFill>
                  <a:srgbClr val="0070C0"/>
                </a:solidFill>
              </a:rPr>
              <a:t> in range(0, n-1):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    for j in range(0, n-1):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         if A[</a:t>
            </a:r>
            <a:r>
              <a:rPr lang="en-US" sz="3600" dirty="0" err="1" smtClean="0">
                <a:solidFill>
                  <a:srgbClr val="0070C0"/>
                </a:solidFill>
              </a:rPr>
              <a:t>i</a:t>
            </a:r>
            <a:r>
              <a:rPr lang="en-US" sz="3600" dirty="0" smtClean="0">
                <a:solidFill>
                  <a:srgbClr val="0070C0"/>
                </a:solidFill>
              </a:rPr>
              <a:t>] = B[j] output A[</a:t>
            </a:r>
            <a:r>
              <a:rPr lang="en-US" sz="3600" dirty="0" err="1" smtClean="0">
                <a:solidFill>
                  <a:srgbClr val="0070C0"/>
                </a:solidFill>
              </a:rPr>
              <a:t>i</a:t>
            </a:r>
            <a:r>
              <a:rPr lang="en-US" sz="3600" dirty="0" smtClean="0">
                <a:solidFill>
                  <a:srgbClr val="0070C0"/>
                </a:solidFill>
              </a:rPr>
              <a:t>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86200"/>
            <a:ext cx="88357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A[0]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657600"/>
            <a:ext cx="88357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A[1]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3657600"/>
            <a:ext cx="88357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A[2]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886200"/>
            <a:ext cx="88357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A[3]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225534"/>
            <a:ext cx="8691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B[0]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3800" y="5435025"/>
            <a:ext cx="8691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B[1]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7000" y="5435025"/>
            <a:ext cx="8691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B[2]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5225534"/>
            <a:ext cx="8691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B[3]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 rot="5400000">
            <a:off x="1051503" y="4844648"/>
            <a:ext cx="754559" cy="72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11" idx="0"/>
          </p:cNvCxnSpPr>
          <p:nvPr/>
        </p:nvCxnSpPr>
        <p:spPr>
          <a:xfrm rot="16200000" flipH="1">
            <a:off x="1683356" y="4220006"/>
            <a:ext cx="964050" cy="14659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2" idx="0"/>
          </p:cNvCxnSpPr>
          <p:nvPr/>
        </p:nvCxnSpPr>
        <p:spPr>
          <a:xfrm rot="16200000" flipH="1">
            <a:off x="2419956" y="3483406"/>
            <a:ext cx="964050" cy="29391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3" idx="0"/>
          </p:cNvCxnSpPr>
          <p:nvPr/>
        </p:nvCxnSpPr>
        <p:spPr>
          <a:xfrm rot="16200000" flipH="1">
            <a:off x="3261302" y="2642060"/>
            <a:ext cx="754559" cy="44123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0" idx="0"/>
          </p:cNvCxnSpPr>
          <p:nvPr/>
        </p:nvCxnSpPr>
        <p:spPr>
          <a:xfrm rot="5400000">
            <a:off x="1661103" y="4006448"/>
            <a:ext cx="983159" cy="14550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11" idx="0"/>
          </p:cNvCxnSpPr>
          <p:nvPr/>
        </p:nvCxnSpPr>
        <p:spPr>
          <a:xfrm rot="16200000" flipH="1">
            <a:off x="2292956" y="4829606"/>
            <a:ext cx="1192650" cy="181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12" idx="0"/>
          </p:cNvCxnSpPr>
          <p:nvPr/>
        </p:nvCxnSpPr>
        <p:spPr>
          <a:xfrm rot="16200000" flipH="1">
            <a:off x="3029556" y="4093006"/>
            <a:ext cx="1192650" cy="14913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13" idx="0"/>
          </p:cNvCxnSpPr>
          <p:nvPr/>
        </p:nvCxnSpPr>
        <p:spPr>
          <a:xfrm rot="16200000" flipH="1">
            <a:off x="3870902" y="3251660"/>
            <a:ext cx="983159" cy="29645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2"/>
            <a:endCxn id="10" idx="0"/>
          </p:cNvCxnSpPr>
          <p:nvPr/>
        </p:nvCxnSpPr>
        <p:spPr>
          <a:xfrm rot="5400000">
            <a:off x="2385003" y="3282548"/>
            <a:ext cx="983159" cy="29028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2"/>
            <a:endCxn id="11" idx="0"/>
          </p:cNvCxnSpPr>
          <p:nvPr/>
        </p:nvCxnSpPr>
        <p:spPr>
          <a:xfrm rot="5400000">
            <a:off x="3016857" y="4123894"/>
            <a:ext cx="1192650" cy="14296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2"/>
            <a:endCxn id="12" idx="0"/>
          </p:cNvCxnSpPr>
          <p:nvPr/>
        </p:nvCxnSpPr>
        <p:spPr>
          <a:xfrm rot="16200000" flipH="1">
            <a:off x="3753456" y="4816906"/>
            <a:ext cx="1192650" cy="435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8" idx="2"/>
            <a:endCxn id="13" idx="0"/>
          </p:cNvCxnSpPr>
          <p:nvPr/>
        </p:nvCxnSpPr>
        <p:spPr>
          <a:xfrm rot="16200000" flipH="1">
            <a:off x="4594802" y="3975560"/>
            <a:ext cx="983159" cy="151678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2"/>
            <a:endCxn id="10" idx="0"/>
          </p:cNvCxnSpPr>
          <p:nvPr/>
        </p:nvCxnSpPr>
        <p:spPr>
          <a:xfrm rot="5400000">
            <a:off x="3261303" y="2634848"/>
            <a:ext cx="754559" cy="44268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2"/>
            <a:endCxn id="11" idx="0"/>
          </p:cNvCxnSpPr>
          <p:nvPr/>
        </p:nvCxnSpPr>
        <p:spPr>
          <a:xfrm rot="5400000">
            <a:off x="3893157" y="3476194"/>
            <a:ext cx="964050" cy="29536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2"/>
            <a:endCxn id="12" idx="0"/>
          </p:cNvCxnSpPr>
          <p:nvPr/>
        </p:nvCxnSpPr>
        <p:spPr>
          <a:xfrm rot="5400000">
            <a:off x="4629757" y="4212794"/>
            <a:ext cx="964050" cy="14804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9" idx="2"/>
            <a:endCxn id="13" idx="0"/>
          </p:cNvCxnSpPr>
          <p:nvPr/>
        </p:nvCxnSpPr>
        <p:spPr>
          <a:xfrm rot="5400000">
            <a:off x="5471103" y="4844648"/>
            <a:ext cx="754559" cy="721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53200" y="4648200"/>
            <a:ext cx="2413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Palatino Linotype" pitchFamily="18" charset="0"/>
              </a:rPr>
              <a:t>n</a:t>
            </a:r>
            <a:r>
              <a:rPr lang="en-US" sz="2800" baseline="30000" dirty="0" smtClean="0">
                <a:latin typeface="Palatino Linotype" pitchFamily="18" charset="0"/>
              </a:rPr>
              <a:t>2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comparisons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4267200" y="16671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267200" y="19719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281778" y="23529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81778" y="26577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267200" y="29625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267200" y="32673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267200" y="35886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4267200" y="38934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281778" y="42579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281778" y="45627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267200" y="48840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67200" y="51888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281778" y="55698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81778" y="58746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Sort-Compare-Shuffle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561560" y="2738894"/>
            <a:ext cx="4439481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Sort</a:t>
            </a:r>
            <a:endParaRPr lang="en-US" sz="8000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673873" y="1677724"/>
            <a:ext cx="2462917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 A[0], A[1], … , A[n-1] ]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736158" y="4350690"/>
            <a:ext cx="246291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 B[0], B[1], … , B[n-1] ]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934278" y="2315818"/>
            <a:ext cx="818322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68019" y="4766145"/>
            <a:ext cx="884582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678554" y="1759888"/>
            <a:ext cx="3028124" cy="185861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410200" y="2168719"/>
            <a:ext cx="620864" cy="13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443330" y="2816750"/>
            <a:ext cx="620864" cy="13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12511" y="2001741"/>
            <a:ext cx="990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EQUAL?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91400" y="2641820"/>
            <a:ext cx="990600" cy="630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MUX</a:t>
            </a:r>
            <a:endParaRPr lang="en-US" dirty="0"/>
          </a:p>
        </p:txBody>
      </p:sp>
      <p:cxnSp>
        <p:nvCxnSpPr>
          <p:cNvPr id="41" name="Elbow Connector 40"/>
          <p:cNvCxnSpPr>
            <a:stCxn id="44" idx="0"/>
            <a:endCxn id="52" idx="0"/>
          </p:cNvCxnSpPr>
          <p:nvPr/>
        </p:nvCxnSpPr>
        <p:spPr>
          <a:xfrm rot="16200000" flipH="1">
            <a:off x="6515100" y="1447800"/>
            <a:ext cx="457200" cy="1828800"/>
          </a:xfrm>
          <a:prstGeom prst="bentConnector3">
            <a:avLst>
              <a:gd name="adj1" fmla="val -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791200" y="21336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Elbow Connector 45"/>
          <p:cNvCxnSpPr>
            <a:stCxn id="34" idx="2"/>
            <a:endCxn id="39" idx="1"/>
          </p:cNvCxnSpPr>
          <p:nvPr/>
        </p:nvCxnSpPr>
        <p:spPr>
          <a:xfrm rot="5400000" flipH="1" flipV="1">
            <a:off x="6931880" y="2532821"/>
            <a:ext cx="35450" cy="883589"/>
          </a:xfrm>
          <a:prstGeom prst="bentConnector4">
            <a:avLst>
              <a:gd name="adj1" fmla="val -644852"/>
              <a:gd name="adj2" fmla="val 78028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5"/>
          <p:cNvCxnSpPr>
            <a:stCxn id="56" idx="2"/>
            <a:endCxn id="53" idx="0"/>
          </p:cNvCxnSpPr>
          <p:nvPr/>
        </p:nvCxnSpPr>
        <p:spPr>
          <a:xfrm rot="5400000">
            <a:off x="8008137" y="2309934"/>
            <a:ext cx="388030" cy="17370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620000" y="25908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077200" y="25908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8138160" y="1833438"/>
            <a:ext cx="3016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62" name="Elbow Connector 61"/>
          <p:cNvCxnSpPr>
            <a:stCxn id="39" idx="3"/>
          </p:cNvCxnSpPr>
          <p:nvPr/>
        </p:nvCxnSpPr>
        <p:spPr>
          <a:xfrm flipV="1">
            <a:off x="8382000" y="2667000"/>
            <a:ext cx="609600" cy="289891"/>
          </a:xfrm>
          <a:prstGeom prst="bentConnector3">
            <a:avLst>
              <a:gd name="adj1" fmla="val 29130"/>
            </a:avLst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773972" y="3207689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CMP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87740" y="16002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810000" y="17526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810000" y="2329543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810000" y="2906486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10000" y="3483429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810000" y="4060372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810000" y="4637315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810000" y="5214258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10000" y="57912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Elbow Connector 86"/>
          <p:cNvCxnSpPr>
            <a:stCxn id="76" idx="3"/>
            <a:endCxn id="88" idx="1"/>
          </p:cNvCxnSpPr>
          <p:nvPr/>
        </p:nvCxnSpPr>
        <p:spPr>
          <a:xfrm flipV="1">
            <a:off x="3886200" y="1705225"/>
            <a:ext cx="381000" cy="8547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302318" y="22860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287740" y="28956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287740" y="3521764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302318" y="41910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287740" y="4817164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302318" y="5502964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cxnSp>
        <p:nvCxnSpPr>
          <p:cNvPr id="110" name="Elbow Connector 109"/>
          <p:cNvCxnSpPr>
            <a:stCxn id="77" idx="3"/>
            <a:endCxn id="89" idx="1"/>
          </p:cNvCxnSpPr>
          <p:nvPr/>
        </p:nvCxnSpPr>
        <p:spPr>
          <a:xfrm flipV="1">
            <a:off x="3886200" y="2010025"/>
            <a:ext cx="381000" cy="357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77" idx="3"/>
            <a:endCxn id="91" idx="1"/>
          </p:cNvCxnSpPr>
          <p:nvPr/>
        </p:nvCxnSpPr>
        <p:spPr>
          <a:xfrm>
            <a:off x="3886200" y="2367643"/>
            <a:ext cx="395578" cy="233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78" idx="3"/>
            <a:endCxn id="92" idx="1"/>
          </p:cNvCxnSpPr>
          <p:nvPr/>
        </p:nvCxnSpPr>
        <p:spPr>
          <a:xfrm flipV="1">
            <a:off x="3886200" y="2695825"/>
            <a:ext cx="395578" cy="24876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78" idx="3"/>
            <a:endCxn id="94" idx="1"/>
          </p:cNvCxnSpPr>
          <p:nvPr/>
        </p:nvCxnSpPr>
        <p:spPr>
          <a:xfrm>
            <a:off x="3886200" y="2944586"/>
            <a:ext cx="381000" cy="5603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82" idx="3"/>
            <a:endCxn id="95" idx="1"/>
          </p:cNvCxnSpPr>
          <p:nvPr/>
        </p:nvCxnSpPr>
        <p:spPr>
          <a:xfrm flipV="1">
            <a:off x="3886200" y="3305425"/>
            <a:ext cx="381000" cy="21610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82" idx="3"/>
            <a:endCxn id="97" idx="1"/>
          </p:cNvCxnSpPr>
          <p:nvPr/>
        </p:nvCxnSpPr>
        <p:spPr>
          <a:xfrm>
            <a:off x="3886200" y="3521529"/>
            <a:ext cx="381000" cy="10526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83" idx="3"/>
            <a:endCxn id="98" idx="1"/>
          </p:cNvCxnSpPr>
          <p:nvPr/>
        </p:nvCxnSpPr>
        <p:spPr>
          <a:xfrm flipV="1">
            <a:off x="3886200" y="3931589"/>
            <a:ext cx="381000" cy="16688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83" idx="3"/>
            <a:endCxn id="100" idx="1"/>
          </p:cNvCxnSpPr>
          <p:nvPr/>
        </p:nvCxnSpPr>
        <p:spPr>
          <a:xfrm>
            <a:off x="3886200" y="4098472"/>
            <a:ext cx="395578" cy="19755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84" idx="3"/>
            <a:endCxn id="101" idx="1"/>
          </p:cNvCxnSpPr>
          <p:nvPr/>
        </p:nvCxnSpPr>
        <p:spPr>
          <a:xfrm flipV="1">
            <a:off x="3886200" y="4600825"/>
            <a:ext cx="395578" cy="7459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84" idx="3"/>
            <a:endCxn id="103" idx="1"/>
          </p:cNvCxnSpPr>
          <p:nvPr/>
        </p:nvCxnSpPr>
        <p:spPr>
          <a:xfrm>
            <a:off x="3886200" y="4675415"/>
            <a:ext cx="381000" cy="2467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>
            <a:stCxn id="85" idx="3"/>
            <a:endCxn id="104" idx="1"/>
          </p:cNvCxnSpPr>
          <p:nvPr/>
        </p:nvCxnSpPr>
        <p:spPr>
          <a:xfrm flipV="1">
            <a:off x="3886200" y="5226989"/>
            <a:ext cx="381000" cy="2536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>
            <a:stCxn id="85" idx="3"/>
            <a:endCxn id="106" idx="1"/>
          </p:cNvCxnSpPr>
          <p:nvPr/>
        </p:nvCxnSpPr>
        <p:spPr>
          <a:xfrm>
            <a:off x="3886200" y="5252358"/>
            <a:ext cx="395578" cy="3556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86" idx="3"/>
            <a:endCxn id="107" idx="1"/>
          </p:cNvCxnSpPr>
          <p:nvPr/>
        </p:nvCxnSpPr>
        <p:spPr>
          <a:xfrm>
            <a:off x="3886200" y="5829300"/>
            <a:ext cx="395578" cy="834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69" idx="3"/>
          </p:cNvCxnSpPr>
          <p:nvPr/>
        </p:nvCxnSpPr>
        <p:spPr>
          <a:xfrm flipV="1">
            <a:off x="5090822" y="1852654"/>
            <a:ext cx="244503" cy="596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90" idx="3"/>
          </p:cNvCxnSpPr>
          <p:nvPr/>
        </p:nvCxnSpPr>
        <p:spPr>
          <a:xfrm flipV="1">
            <a:off x="5105400" y="2544417"/>
            <a:ext cx="22992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>
            <a:stCxn id="93" idx="3"/>
          </p:cNvCxnSpPr>
          <p:nvPr/>
        </p:nvCxnSpPr>
        <p:spPr>
          <a:xfrm>
            <a:off x="5090822" y="3154018"/>
            <a:ext cx="260406" cy="265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Elbow Connector 164"/>
          <p:cNvCxnSpPr>
            <a:stCxn id="96" idx="3"/>
          </p:cNvCxnSpPr>
          <p:nvPr/>
        </p:nvCxnSpPr>
        <p:spPr>
          <a:xfrm flipV="1">
            <a:off x="5090822" y="3776870"/>
            <a:ext cx="300162" cy="33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99" idx="3"/>
          </p:cNvCxnSpPr>
          <p:nvPr/>
        </p:nvCxnSpPr>
        <p:spPr>
          <a:xfrm>
            <a:off x="5105400" y="4449418"/>
            <a:ext cx="253779" cy="331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stCxn id="102" idx="3"/>
          </p:cNvCxnSpPr>
          <p:nvPr/>
        </p:nvCxnSpPr>
        <p:spPr>
          <a:xfrm flipV="1">
            <a:off x="5090822" y="5072932"/>
            <a:ext cx="284260" cy="265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105" idx="3"/>
          </p:cNvCxnSpPr>
          <p:nvPr/>
        </p:nvCxnSpPr>
        <p:spPr>
          <a:xfrm>
            <a:off x="5105400" y="5761382"/>
            <a:ext cx="285584" cy="33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874689" y="4341412"/>
            <a:ext cx="27432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Problem:</a:t>
            </a:r>
            <a:r>
              <a:rPr lang="en-US" sz="2000" dirty="0" smtClean="0"/>
              <a:t> the position where a matching element is revealed leaks information!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1" grpId="0" animBg="1"/>
      <p:bldP spid="92" grpId="0" animBg="1"/>
      <p:bldP spid="94" grpId="0" animBg="1"/>
      <p:bldP spid="95" grpId="0" animBg="1"/>
      <p:bldP spid="97" grpId="0" animBg="1"/>
      <p:bldP spid="98" grpId="0" animBg="1"/>
      <p:bldP spid="100" grpId="0" animBg="1"/>
      <p:bldP spid="101" grpId="0" animBg="1"/>
      <p:bldP spid="103" grpId="0" animBg="1"/>
      <p:bldP spid="104" grpId="0" animBg="1"/>
      <p:bldP spid="106" grpId="0" animBg="1"/>
      <p:bldP spid="107" grpId="0" animBg="1"/>
      <p:bldP spid="30" grpId="0" animBg="1"/>
      <p:bldP spid="34" grpId="0" animBg="1"/>
      <p:bldP spid="39" grpId="0" animBg="1"/>
      <p:bldP spid="44" grpId="0" animBg="1"/>
      <p:bldP spid="52" grpId="0" animBg="1"/>
      <p:bldP spid="53" grpId="0" animBg="1"/>
      <p:bldP spid="56" grpId="0" animBg="1"/>
      <p:bldP spid="68" grpId="0"/>
      <p:bldP spid="69" grpId="0" animBg="1"/>
      <p:bldP spid="90" grpId="0" animBg="1"/>
      <p:bldP spid="93" grpId="0" animBg="1"/>
      <p:bldP spid="96" grpId="0" animBg="1"/>
      <p:bldP spid="99" grpId="0" animBg="1"/>
      <p:bldP spid="102" grpId="0" animBg="1"/>
      <p:bldP spid="105" grpId="0" animBg="1"/>
      <p:bldP spid="1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2980854" y="1633954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2980854" y="1024354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80854" y="2853154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980854" y="2243554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2980854" y="4137668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971801" y="3482801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980854" y="5393081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971801" y="4738214"/>
            <a:ext cx="4267200" cy="10886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901031" y="2663031"/>
            <a:ext cx="5249862" cy="1143000"/>
          </a:xfrm>
        </p:spPr>
        <p:txBody>
          <a:bodyPr/>
          <a:lstStyle/>
          <a:p>
            <a:r>
              <a:rPr lang="en-US" dirty="0" err="1" smtClean="0"/>
              <a:t>Bitonic</a:t>
            </a:r>
            <a:r>
              <a:rPr lang="en-US" dirty="0" smtClean="0"/>
              <a:t>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206785" y="2254118"/>
            <a:ext cx="2480646" cy="18106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423967" y="2876641"/>
            <a:ext cx="2503480" cy="18107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645878" y="3474824"/>
            <a:ext cx="2480646" cy="18106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874478" y="4118378"/>
            <a:ext cx="2480646" cy="18106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494291" y="1643011"/>
            <a:ext cx="1238819" cy="1504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875292" y="2252612"/>
            <a:ext cx="1238819" cy="1504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486373" y="4130070"/>
            <a:ext cx="1254655" cy="151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875292" y="4747592"/>
            <a:ext cx="1238819" cy="1504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171443" y="1319345"/>
            <a:ext cx="62922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171443" y="2558165"/>
            <a:ext cx="62922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143154" y="3805654"/>
            <a:ext cx="6858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167674" y="5056163"/>
            <a:ext cx="624689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90800" y="7860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14078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2590800" y="20297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2590800" y="265164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2590800" y="32735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2590800" y="389539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2590800" y="45172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2590800" y="51391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3438054" y="7195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3438054" y="3200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3673538" y="13378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3657600" y="3843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3971454" y="1938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3895254" y="44533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4114800" y="25570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4130738" y="51054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130392" y="6858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5130392" y="1938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90" name="TextBox 89"/>
          <p:cNvSpPr txBox="1"/>
          <p:nvPr/>
        </p:nvSpPr>
        <p:spPr>
          <a:xfrm>
            <a:off x="5571654" y="12529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5571654" y="24721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92" name="TextBox 91"/>
          <p:cNvSpPr txBox="1"/>
          <p:nvPr/>
        </p:nvSpPr>
        <p:spPr>
          <a:xfrm>
            <a:off x="5114454" y="31579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5114454" y="44533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5587592" y="37675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95" name="TextBox 94"/>
          <p:cNvSpPr txBox="1"/>
          <p:nvPr/>
        </p:nvSpPr>
        <p:spPr>
          <a:xfrm>
            <a:off x="5587592" y="5029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6608323" y="6858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6608323" y="12529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6608323" y="19387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6608323" y="25483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608323" y="31579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608323" y="37675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608323" y="44196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608323" y="5029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  <p:cxnSp>
        <p:nvCxnSpPr>
          <p:cNvPr id="107" name="Straight Connector 106"/>
          <p:cNvCxnSpPr/>
          <p:nvPr/>
        </p:nvCxnSpPr>
        <p:spPr>
          <a:xfrm rot="16200000" flipH="1">
            <a:off x="762000" y="1524000"/>
            <a:ext cx="1981200" cy="914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685800" y="3886200"/>
            <a:ext cx="2209800" cy="8382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279842" y="762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79842" y="13838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279842" y="20057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279842" y="26276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279842" y="32495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279842" y="38713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279842" y="44932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279842" y="51151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(Imperfect) Shuffling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9400" y="16671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19719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3978" y="23529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3978" y="26577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29625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32673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35886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38934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33978" y="42579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33978" y="4562725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48840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51888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33978" y="55698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33978" y="5874689"/>
            <a:ext cx="76200" cy="762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-886240" y="2738894"/>
            <a:ext cx="4439481" cy="2057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Sort</a:t>
            </a:r>
            <a:endParaRPr lang="en-US" sz="8000" dirty="0"/>
          </a:p>
        </p:txBody>
      </p:sp>
      <p:sp>
        <p:nvSpPr>
          <p:cNvPr id="20" name="Rectangle 19"/>
          <p:cNvSpPr/>
          <p:nvPr/>
        </p:nvSpPr>
        <p:spPr>
          <a:xfrm>
            <a:off x="2839940" y="16002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2200" y="17526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62200" y="2329543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362200" y="2906486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62200" y="3483429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62200" y="4060372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62200" y="4637315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62200" y="5214258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62200" y="5791200"/>
            <a:ext cx="762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>
            <a:stCxn id="21" idx="3"/>
            <a:endCxn id="5" idx="1"/>
          </p:cNvCxnSpPr>
          <p:nvPr/>
        </p:nvCxnSpPr>
        <p:spPr>
          <a:xfrm flipV="1">
            <a:off x="2438400" y="1705225"/>
            <a:ext cx="381000" cy="8547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854518" y="22860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39940" y="28956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39940" y="3521764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54518" y="4191000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39940" y="4817164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54518" y="5502964"/>
            <a:ext cx="803082" cy="5168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CMP</a:t>
            </a:r>
          </a:p>
        </p:txBody>
      </p:sp>
      <p:cxnSp>
        <p:nvCxnSpPr>
          <p:cNvPr id="36" name="Elbow Connector 35"/>
          <p:cNvCxnSpPr>
            <a:stCxn id="22" idx="3"/>
            <a:endCxn id="6" idx="1"/>
          </p:cNvCxnSpPr>
          <p:nvPr/>
        </p:nvCxnSpPr>
        <p:spPr>
          <a:xfrm flipV="1">
            <a:off x="2438400" y="2010025"/>
            <a:ext cx="381000" cy="35761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2" idx="3"/>
            <a:endCxn id="7" idx="1"/>
          </p:cNvCxnSpPr>
          <p:nvPr/>
        </p:nvCxnSpPr>
        <p:spPr>
          <a:xfrm>
            <a:off x="2438400" y="2367643"/>
            <a:ext cx="395578" cy="2338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3" idx="3"/>
            <a:endCxn id="8" idx="1"/>
          </p:cNvCxnSpPr>
          <p:nvPr/>
        </p:nvCxnSpPr>
        <p:spPr>
          <a:xfrm flipV="1">
            <a:off x="2438400" y="2695825"/>
            <a:ext cx="395578" cy="24876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3" idx="3"/>
            <a:endCxn id="9" idx="1"/>
          </p:cNvCxnSpPr>
          <p:nvPr/>
        </p:nvCxnSpPr>
        <p:spPr>
          <a:xfrm>
            <a:off x="2438400" y="2944586"/>
            <a:ext cx="381000" cy="5603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4" idx="3"/>
            <a:endCxn id="10" idx="1"/>
          </p:cNvCxnSpPr>
          <p:nvPr/>
        </p:nvCxnSpPr>
        <p:spPr>
          <a:xfrm flipV="1">
            <a:off x="2438400" y="3305425"/>
            <a:ext cx="381000" cy="21610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4" idx="3"/>
            <a:endCxn id="11" idx="1"/>
          </p:cNvCxnSpPr>
          <p:nvPr/>
        </p:nvCxnSpPr>
        <p:spPr>
          <a:xfrm>
            <a:off x="2438400" y="3521529"/>
            <a:ext cx="381000" cy="10526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25" idx="3"/>
            <a:endCxn id="12" idx="1"/>
          </p:cNvCxnSpPr>
          <p:nvPr/>
        </p:nvCxnSpPr>
        <p:spPr>
          <a:xfrm flipV="1">
            <a:off x="2438400" y="3931589"/>
            <a:ext cx="381000" cy="16688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5" idx="3"/>
            <a:endCxn id="13" idx="1"/>
          </p:cNvCxnSpPr>
          <p:nvPr/>
        </p:nvCxnSpPr>
        <p:spPr>
          <a:xfrm>
            <a:off x="2438400" y="4098472"/>
            <a:ext cx="395578" cy="19755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6" idx="3"/>
            <a:endCxn id="14" idx="1"/>
          </p:cNvCxnSpPr>
          <p:nvPr/>
        </p:nvCxnSpPr>
        <p:spPr>
          <a:xfrm flipV="1">
            <a:off x="2438400" y="4600825"/>
            <a:ext cx="395578" cy="7459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6" idx="3"/>
            <a:endCxn id="15" idx="1"/>
          </p:cNvCxnSpPr>
          <p:nvPr/>
        </p:nvCxnSpPr>
        <p:spPr>
          <a:xfrm>
            <a:off x="2438400" y="4675415"/>
            <a:ext cx="381000" cy="2467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7" idx="3"/>
            <a:endCxn id="16" idx="1"/>
          </p:cNvCxnSpPr>
          <p:nvPr/>
        </p:nvCxnSpPr>
        <p:spPr>
          <a:xfrm flipV="1">
            <a:off x="2438400" y="5226989"/>
            <a:ext cx="381000" cy="2536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27" idx="3"/>
            <a:endCxn id="17" idx="1"/>
          </p:cNvCxnSpPr>
          <p:nvPr/>
        </p:nvCxnSpPr>
        <p:spPr>
          <a:xfrm>
            <a:off x="2438400" y="5252358"/>
            <a:ext cx="395578" cy="35563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8" idx="3"/>
            <a:endCxn id="18" idx="1"/>
          </p:cNvCxnSpPr>
          <p:nvPr/>
        </p:nvCxnSpPr>
        <p:spPr>
          <a:xfrm>
            <a:off x="2438400" y="5829300"/>
            <a:ext cx="395578" cy="8348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0" idx="3"/>
          </p:cNvCxnSpPr>
          <p:nvPr/>
        </p:nvCxnSpPr>
        <p:spPr>
          <a:xfrm flipV="1">
            <a:off x="3643022" y="1828800"/>
            <a:ext cx="4662778" cy="2981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30" idx="3"/>
          </p:cNvCxnSpPr>
          <p:nvPr/>
        </p:nvCxnSpPr>
        <p:spPr>
          <a:xfrm flipV="1">
            <a:off x="3657600" y="2514600"/>
            <a:ext cx="4648200" cy="2981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31" idx="3"/>
          </p:cNvCxnSpPr>
          <p:nvPr/>
        </p:nvCxnSpPr>
        <p:spPr>
          <a:xfrm flipV="1">
            <a:off x="3643022" y="3132814"/>
            <a:ext cx="4689945" cy="2120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32" idx="3"/>
          </p:cNvCxnSpPr>
          <p:nvPr/>
        </p:nvCxnSpPr>
        <p:spPr>
          <a:xfrm flipV="1">
            <a:off x="3643022" y="3768918"/>
            <a:ext cx="4634286" cy="112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33" idx="3"/>
          </p:cNvCxnSpPr>
          <p:nvPr/>
        </p:nvCxnSpPr>
        <p:spPr>
          <a:xfrm flipV="1">
            <a:off x="3657600" y="4381169"/>
            <a:ext cx="4675367" cy="6824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34" idx="3"/>
          </p:cNvCxnSpPr>
          <p:nvPr/>
        </p:nvCxnSpPr>
        <p:spPr>
          <a:xfrm flipV="1">
            <a:off x="3643022" y="5029200"/>
            <a:ext cx="4662778" cy="463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35" idx="3"/>
          </p:cNvCxnSpPr>
          <p:nvPr/>
        </p:nvCxnSpPr>
        <p:spPr>
          <a:xfrm flipV="1">
            <a:off x="3657600" y="5715000"/>
            <a:ext cx="4648200" cy="4638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3593990" y="2202512"/>
            <a:ext cx="691768" cy="7951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H="1">
            <a:off x="3631756" y="3448876"/>
            <a:ext cx="674544" cy="13254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6200000" flipH="1">
            <a:off x="3694701" y="4750246"/>
            <a:ext cx="674544" cy="13254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5400000">
            <a:off x="3931923" y="2500686"/>
            <a:ext cx="1288109" cy="7953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H="1">
            <a:off x="4547485" y="3156006"/>
            <a:ext cx="1270881" cy="2649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6200000" flipH="1">
            <a:off x="4849635" y="5078235"/>
            <a:ext cx="1270881" cy="2649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6200000" flipH="1">
            <a:off x="4151901" y="5436046"/>
            <a:ext cx="674544" cy="13254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16200000" flipH="1">
            <a:off x="5582476" y="2799523"/>
            <a:ext cx="1948074" cy="6625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H="1">
            <a:off x="6592623" y="4108503"/>
            <a:ext cx="1907658" cy="5304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 flipH="1">
            <a:off x="6160933" y="3473393"/>
            <a:ext cx="1857300" cy="5966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rot="16200000" flipH="1">
            <a:off x="6951756" y="4733343"/>
            <a:ext cx="1943432" cy="7955"/>
          </a:xfrm>
          <a:prstGeom prst="line">
            <a:avLst/>
          </a:prstGeom>
          <a:ln w="25400" cmpd="sng">
            <a:solidFill>
              <a:srgbClr val="7030A0"/>
            </a:solidFill>
            <a:prstDash val="sysDash"/>
            <a:headEnd type="oval" w="lg" len="lg"/>
            <a:tailEnd type="oval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5121" y="1255143"/>
          <a:ext cx="8177841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619"/>
                <a:gridCol w="2696943"/>
                <a:gridCol w="1438125"/>
                <a:gridCol w="10321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Previous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Speedup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Hamming Distance</a:t>
                      </a:r>
                      <a:r>
                        <a:rPr lang="en-US" dirty="0" smtClean="0"/>
                        <a:t> (Face Recognition,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Genetic Dating</a:t>
                      </a:r>
                      <a:r>
                        <a:rPr lang="en-US" dirty="0" smtClean="0"/>
                        <a:t>) –</a:t>
                      </a:r>
                      <a:r>
                        <a:rPr lang="en-US" baseline="0" dirty="0" smtClean="0"/>
                        <a:t> two 900-bit vectors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213s 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SCiFI</a:t>
                      </a:r>
                      <a:r>
                        <a:rPr lang="en-US" dirty="0" smtClean="0"/>
                        <a:t>,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0.051s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Levenshtein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Distance 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(genome, text comparison) – two 200-character inputs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534s 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Jha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+, 2008]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18.4s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Smith-Waterman </a:t>
                      </a:r>
                      <a:r>
                        <a:rPr lang="en-US" b="0" dirty="0" smtClean="0"/>
                        <a:t>(genome</a:t>
                      </a:r>
                      <a:r>
                        <a:rPr lang="en-US" b="0" baseline="0" dirty="0" smtClean="0"/>
                        <a:t> alignment) – two 60-nucleotide sequences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[Not Implementable]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447s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AES Encryption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3.3s 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Henecka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Fingerprint</a:t>
                      </a:r>
                      <a:r>
                        <a:rPr lang="en-US" b="1" baseline="0" dirty="0" smtClean="0"/>
                        <a:t> Matching </a:t>
                      </a:r>
                      <a:r>
                        <a:rPr lang="en-US" b="0" baseline="0" dirty="0" smtClean="0"/>
                        <a:t>(1024-entry database, 640x8bit vectors)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~83s 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Barni</a:t>
                      </a:r>
                      <a:r>
                        <a:rPr lang="en-US" dirty="0" smtClean="0"/>
                        <a:t>, 2010]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019800"/>
            <a:ext cx="747813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Scalable: 1 Billion gates evaluated at ~100,000 gates/second on laptop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609600"/>
            <a:ext cx="545540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87860" y="1709467"/>
            <a:ext cx="22780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0550" y="3019245"/>
            <a:ext cx="5278433" cy="345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95667" y="3657939"/>
            <a:ext cx="3160144" cy="24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/>
          <a:srcRect t="12947"/>
          <a:stretch>
            <a:fillRect/>
          </a:stretch>
        </p:blipFill>
        <p:spPr bwMode="auto">
          <a:xfrm>
            <a:off x="457200" y="308786"/>
            <a:ext cx="4495799" cy="52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2781" y="5545248"/>
            <a:ext cx="4073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Yan Huang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UVa</a:t>
            </a:r>
            <a:r>
              <a:rPr lang="en-US" sz="2000" dirty="0" smtClean="0"/>
              <a:t> Computer Science PhD Student)</a:t>
            </a:r>
            <a:endParaRPr lang="en-US" sz="20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152401"/>
            <a:ext cx="22893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29705" y="3241141"/>
            <a:ext cx="2719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Jonathan Katz</a:t>
            </a:r>
          </a:p>
          <a:p>
            <a:pPr algn="ctr"/>
            <a:r>
              <a:rPr lang="en-US" sz="2000" dirty="0" smtClean="0"/>
              <a:t>(University of Maryland)</a:t>
            </a:r>
            <a:endParaRPr lang="en-US" sz="20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91122" y="4097918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22726" y="5638800"/>
            <a:ext cx="3551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Aaron Mackey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UVa</a:t>
            </a:r>
            <a:r>
              <a:rPr lang="en-US" sz="1600" dirty="0" smtClean="0"/>
              <a:t> Center for Public Health Genomics)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evans\Desktop\book\images\7.44x9.68-frontcov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711" y="76200"/>
            <a:ext cx="5049187" cy="6623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252" y="338012"/>
            <a:ext cx="31242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Shameless Plug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4605" y="4126116"/>
            <a:ext cx="6713313" cy="830997"/>
          </a:xfrm>
          <a:prstGeom prst="rect">
            <a:avLst/>
          </a:prstGeom>
          <a:solidFill>
            <a:schemeClr val="bg1"/>
          </a:solidFill>
          <a:effectLst>
            <a:outerShdw blurRad="50800" dist="228600" dir="6840000" sx="102000" sy="102000" algn="r" rotWithShape="0">
              <a:schemeClr val="accent6">
                <a:lumMod val="50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 prstMaterial="powder"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www.computingbook.org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48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8108" y="754"/>
            <a:ext cx="9162108" cy="685724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7735" y="105624"/>
            <a:ext cx="3124200" cy="1505893"/>
          </a:xfrm>
          <a:solidFill>
            <a:schemeClr val="tx1">
              <a:alpha val="27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Shameless Plug #2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3997" y="152400"/>
            <a:ext cx="4665417" cy="349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91000" y="2667000"/>
            <a:ext cx="4513152" cy="712960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Rice Hall, Computer Science Building</a:t>
            </a:r>
          </a:p>
          <a:p>
            <a:pPr algn="ctr"/>
            <a:r>
              <a:rPr lang="en-US" sz="2000" dirty="0" smtClean="0"/>
              <a:t>Opening August 2011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0"/>
            <a:ext cx="9220200" cy="688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6557" y="5634273"/>
            <a:ext cx="3663247" cy="1015663"/>
          </a:xfrm>
          <a:prstGeom prst="rect">
            <a:avLst/>
          </a:prstGeom>
          <a:solidFill>
            <a:srgbClr val="F8F8F8">
              <a:alpha val="74902"/>
            </a:srgbClr>
          </a:solidFill>
        </p:spPr>
        <p:txBody>
          <a:bodyPr wrap="none">
            <a:spAutoFit/>
          </a:bodyPr>
          <a:lstStyle/>
          <a:p>
            <a:r>
              <a:rPr lang="en-US" sz="2000" dirty="0" smtClean="0"/>
              <a:t>David Evans</a:t>
            </a:r>
          </a:p>
          <a:p>
            <a:r>
              <a:rPr lang="en-US" sz="2000" dirty="0" smtClean="0"/>
              <a:t>evans@cs.virginia.edu</a:t>
            </a:r>
          </a:p>
          <a:p>
            <a:r>
              <a:rPr lang="en-US" sz="2000" dirty="0" smtClean="0"/>
              <a:t>http://www.cs.virginia.edu/evans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Sequencing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2493" y="1263238"/>
            <a:ext cx="836842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1990: Human Genome Project starts, estimate $3B to sequence one genome ($0.50/base)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0810" y="2641709"/>
            <a:ext cx="2858972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2000: Human Genome Project  declared complete, cost ~$300M</a:t>
            </a:r>
            <a:endParaRPr lang="en-US" sz="32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screen"/>
          <a:srcRect b="6497"/>
          <a:stretch>
            <a:fillRect/>
          </a:stretch>
        </p:blipFill>
        <p:spPr bwMode="auto">
          <a:xfrm>
            <a:off x="3438384" y="2411853"/>
            <a:ext cx="5081043" cy="382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33384" y="6267261"/>
            <a:ext cx="253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Whitehead Institute, MIT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52400"/>
          <a:ext cx="8763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11166" y="457200"/>
            <a:ext cx="332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to sequence human genome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412222" y="641866"/>
            <a:ext cx="498944" cy="137362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6899" y="944745"/>
            <a:ext cx="24527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Moore’s Law prediction</a:t>
            </a:r>
          </a:p>
          <a:p>
            <a:pPr algn="ctr"/>
            <a:r>
              <a:rPr lang="en-US" dirty="0" smtClean="0"/>
              <a:t>(halve every 18 months)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5400000">
            <a:off x="7432269" y="1702608"/>
            <a:ext cx="542524" cy="3194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6367046"/>
            <a:ext cx="834292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Data from National Human Genome Research Institute: http://www.genome.gov/sequencingcosts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52398" y="153727"/>
          <a:ext cx="8756212" cy="6256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11166" y="457200"/>
            <a:ext cx="332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to sequence human genome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3412222" y="641866"/>
            <a:ext cx="498944" cy="137362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36899" y="944745"/>
            <a:ext cx="24527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Moore’s Law prediction</a:t>
            </a:r>
          </a:p>
          <a:p>
            <a:pPr algn="ctr"/>
            <a:r>
              <a:rPr lang="en-US" dirty="0" smtClean="0"/>
              <a:t>(halve every 18 months)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5400000">
            <a:off x="7432269" y="1702608"/>
            <a:ext cx="542524" cy="31946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6367046"/>
            <a:ext cx="8342925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Data from National Human Genome Research Institute: http://www.genome.gov/sequencingcosts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50679" y="2288264"/>
            <a:ext cx="4522961" cy="254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43066" y="4795319"/>
            <a:ext cx="37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torrent Personal Genome Machine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6731" y="705255"/>
            <a:ext cx="8915401" cy="335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6338" y="1964602"/>
            <a:ext cx="832918" cy="108641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0050" y="4079393"/>
            <a:ext cx="8305800" cy="2462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3"/>
              </a:rPr>
              <a:t>Human Genome Sequencing Using Unchained Base Reads on Self-Assembling DNA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  <a:hlinkClick r:id="rId3"/>
              </a:rPr>
              <a:t>Nanoarrays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Radoje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Drmanac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Andrew B. Sparks, Matthew J. Callow, Aaron L.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Halpern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Norman L. Burns,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Bahram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G.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Kermani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Paolo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Carnevali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Igor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Nazarenko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Geoffrey B.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Nilsen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George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Yeung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Fredrik Dahl, Andres Fernandez, Bryan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Staker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Krishna P. Pant, Jonathan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Baccash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Adam P.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Borcherding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Anushka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Brownley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Ryan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Cedeno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Linsu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Chen, Dan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Chernikoff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Alex Cheung,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Razvan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Chirita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Benjamin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Curson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Jessica C. Ebert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Coleen R. Hacker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Robert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Hartlage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Brian Hauser, Steve Huang, Yuan Jiang,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Vitali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Karpinchyk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Mark Koenig, Calvin Kong, Tom Landers, Catherine Le,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Jia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Liu, Celeste E. McBride, Matt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Morenzoni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Robert E. Morey, Karl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Mutch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Helena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Perazich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Kimberly Perry, Brock A. Peters, Joe Peterson,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Charit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L.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Pethiyagoda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Kaliprasad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Pothuraju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Claudia Richter, Abraham M. Rosenbaum,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Shaunak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Roy, Jay Shafto,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Uladzislau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Sharanhovich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Karen W. Shannon, Conrad G.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Sheppy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Michel Sun, Joseph V.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Thakuria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Anne Tran, Dylan Vu, Alexander Wait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Zaranek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Xiaodi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Wu,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Snezana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Drmanac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Arnold R. Oliphant, William C.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Banyai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Bruce Martin, Dennis G. Ballinger,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George M. Church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Clifford A. Reid.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  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Science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, January 2010.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47800" y="565085"/>
            <a:ext cx="4452797" cy="445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98117" y="5036745"/>
            <a:ext cx="415216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George Church (Personal Genome Project)</a:t>
            </a:r>
          </a:p>
          <a:p>
            <a:pPr algn="ctr"/>
            <a:r>
              <a:rPr lang="en-US" dirty="0" smtClean="0"/>
              <a:t>Richmond Forum, Saturday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8949" y="817077"/>
            <a:ext cx="2937263" cy="42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8927" y="188991"/>
            <a:ext cx="1864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Dystopia</a:t>
            </a:r>
            <a:endParaRPr lang="en-US" sz="3600" b="1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4972" y="38100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4383" y="5649551"/>
            <a:ext cx="22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Personalized Medicine</a:t>
            </a:r>
            <a:endParaRPr lang="en-US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2004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0" y="3124200"/>
            <a:ext cx="3130235" cy="104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04119" y="154995"/>
            <a:ext cx="2117662" cy="27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231 C -0.01145 -0.01179 -0.05121 -0.02128 -0.06493 -0.02128 C -0.15312 -0.02128 -0.24357 0.12885 -0.24357 0.27898 C -0.24357 0.2031 -0.28888 0.12885 -0.33159 0.12885 C -0.37691 0.12885 -0.41961 0.20449 -0.41961 0.27898 C -0.41961 0.2415 -0.44236 0.2031 -0.46493 0.2031 C -0.4875 0.2031 -0.51024 0.24058 -0.51024 0.27898 C -0.51024 0.25978 -0.52152 0.2415 -0.53281 0.2415 C -0.54409 0.2415 -0.55538 0.2607 -0.55538 0.27898 C -0.55538 0.26926 -0.56128 0.25978 -0.56666 0.25978 C -0.56961 0.25978 -0.57812 0.26926 -0.57812 0.27898 C -0.57812 0.27412 -0.58107 0.26926 -0.58402 0.26926 C -0.58402 0.2681 -0.58993 0.27412 -0.58993 0.27898 C -0.58993 0.27666 -0.58993 0.27412 -0.59288 0.27412 C -0.59288 0.27527 -0.59583 0.27643 -0.59583 0.27898 C -0.59583 0.27759 -0.59583 0.27666 -0.59583 0.27527 C -0.59878 0.27527 -0.59878 0.27666 -0.59878 0.27759 C -0.60173 0.27759 -0.60173 0.27643 -0.60173 0.27527 C -0.60451 0.27527 -0.60451 0.27666 -0.60451 0.2775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Two-Party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A8C58-D9C0-40F5-BC6B-C481532BD1B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29796" y="1328469"/>
            <a:ext cx="2470873" cy="293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3048000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Alice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124200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Bob</a:t>
            </a:r>
            <a:endParaRPr lang="en-US" sz="28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0586" y="3665059"/>
            <a:ext cx="1867080" cy="12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91250" y="3581400"/>
            <a:ext cx="1428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14709" y="2297502"/>
            <a:ext cx="2773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Bob’s Genome: ACTG…</a:t>
            </a:r>
          </a:p>
          <a:p>
            <a:r>
              <a:rPr lang="en-US" dirty="0" smtClean="0"/>
              <a:t>Markers (~1000): [0,1, …, 0]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93225" y="2317943"/>
            <a:ext cx="2826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Genome: ACTG…</a:t>
            </a:r>
          </a:p>
          <a:p>
            <a:r>
              <a:rPr lang="en-US" dirty="0" smtClean="0"/>
              <a:t>Markers (~1000): [0, 0, …, 1]</a:t>
            </a:r>
            <a:endParaRPr lang="en-US" dirty="0"/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 bwMode="auto">
          <a:xfrm>
            <a:off x="3301399" y="4650633"/>
            <a:ext cx="3095102" cy="609600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395654" y="5418992"/>
            <a:ext cx="829114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Can Alice and Bob compute a function of their private data, without exposing anything about their data besides the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3.5in}&#10;\setlength{\parindent}{0pt}&#10;\begin{document}&#10;\raggedright&#10;$$x = f(g_A, g_B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37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Learns $b_i$ (only)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7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Learns nothing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1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Picks $a \in \{ 0, 1 \}^s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9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Picks $b \in \{ 0, 1 \}^t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5"/>
  <p:tag name="PICTUREFILESIZE" val="38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Outputs $x = f(a, b)$ without revealing $a$ to Bob or $b$ to Alice.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127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Agree on $f(a, b) \rightarrow x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0"/>
  <p:tag name="PICTUREFILESIZE" val="51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3.5in}&#10;\setlength{\parindent}{0pt}&#10;\begin{document}&#10;\raggedright&#10;Creates random keys: $a_0$, $a_1$, $b_0$, $b_1$, $x_0$, $x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100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3.5in}&#10;\setlength{\parindent}{0pt}&#10;\begin{document}&#10;\raggedright&#10;$a_0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Picks $i \in \{ 0, 1 \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35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\pagestyle{empty}&#10;\usepackage{amssymb, amsmath, amsfonts}&#10;\usepackage{mathpazo} % palatino math fonts&#10;\usepackage{utopia}&#10;\setlength{\textwidth}{1.5in}&#10;\setlength{\parindent}{0pt}&#10;\begin{document}&#10;\raggedright&#10;Knows $b_0, b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4"/>
  <p:tag name="PICTUREFILESIZE" val="33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15292</TotalTime>
  <Words>1585</Words>
  <Application>Microsoft Office PowerPoint</Application>
  <PresentationFormat>On-screen Show (4:3)</PresentationFormat>
  <Paragraphs>438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“Genetic Dating”</vt:lpstr>
      <vt:lpstr>Slide 3</vt:lpstr>
      <vt:lpstr>Genome Sequencing</vt:lpstr>
      <vt:lpstr>Slide 5</vt:lpstr>
      <vt:lpstr>Slide 6</vt:lpstr>
      <vt:lpstr>Slide 7</vt:lpstr>
      <vt:lpstr>Slide 8</vt:lpstr>
      <vt:lpstr>Secure Two-Party Computation</vt:lpstr>
      <vt:lpstr>Secure Function Evaluation</vt:lpstr>
      <vt:lpstr>Computing with Lookup Tables</vt:lpstr>
      <vt:lpstr>Computing with Meaningless Values?</vt:lpstr>
      <vt:lpstr>Computing with Garbled Tables</vt:lpstr>
      <vt:lpstr>Garbled Circuit Protocol</vt:lpstr>
      <vt:lpstr>Primitive: Oblivious Transfer</vt:lpstr>
      <vt:lpstr>Chaining Garbled Circuits</vt:lpstr>
      <vt:lpstr>Building Computing Systems</vt:lpstr>
      <vt:lpstr>Offspring Immune System Test</vt:lpstr>
      <vt:lpstr>XOR Every Cryptographer’s Favorite Function</vt:lpstr>
      <vt:lpstr>Slide 20</vt:lpstr>
      <vt:lpstr>Slide 21</vt:lpstr>
      <vt:lpstr>Heterozygous Recessive Risk</vt:lpstr>
      <vt:lpstr>Bit Vector Intersection</vt:lpstr>
      <vt:lpstr>Scaling</vt:lpstr>
      <vt:lpstr>Pairwise Comparison</vt:lpstr>
      <vt:lpstr>Sort-Compare-Shuffle</vt:lpstr>
      <vt:lpstr>Bitonic Sorting</vt:lpstr>
      <vt:lpstr>(Imperfect) Shuffling</vt:lpstr>
      <vt:lpstr>Some Results</vt:lpstr>
      <vt:lpstr>Slide 30</vt:lpstr>
      <vt:lpstr>Shameless Plug #1</vt:lpstr>
      <vt:lpstr>Shameless Plug #2</vt:lpstr>
      <vt:lpstr>Slide 33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evans</dc:creator>
  <cp:lastModifiedBy>evans</cp:lastModifiedBy>
  <cp:revision>1234</cp:revision>
  <dcterms:created xsi:type="dcterms:W3CDTF">2009-09-06T16:07:04Z</dcterms:created>
  <dcterms:modified xsi:type="dcterms:W3CDTF">2011-04-25T21:48:27Z</dcterms:modified>
</cp:coreProperties>
</file>