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6" r:id="rId3"/>
    <p:sldId id="266" r:id="rId4"/>
    <p:sldId id="264" r:id="rId5"/>
    <p:sldId id="262" r:id="rId6"/>
    <p:sldId id="265" r:id="rId7"/>
    <p:sldId id="259" r:id="rId8"/>
    <p:sldId id="281" r:id="rId9"/>
    <p:sldId id="267" r:id="rId10"/>
    <p:sldId id="263" r:id="rId11"/>
    <p:sldId id="283" r:id="rId12"/>
    <p:sldId id="277" r:id="rId13"/>
    <p:sldId id="284" r:id="rId14"/>
    <p:sldId id="274" r:id="rId15"/>
    <p:sldId id="272" r:id="rId16"/>
    <p:sldId id="273" r:id="rId17"/>
    <p:sldId id="285" r:id="rId18"/>
    <p:sldId id="278" r:id="rId19"/>
    <p:sldId id="280" r:id="rId20"/>
    <p:sldId id="279" r:id="rId21"/>
    <p:sldId id="282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22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63D8C7B-EF90-4915-97F1-416A64C11180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8257D99-6B83-4EB6-B89F-25B7088A6E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DA93A2E-EC02-4426-B737-AECF061024ED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E43BE64-A5D6-4237-8D28-1BE7AB48B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4505-57D2-4A33-93D6-6F0D0696F96B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4467-1702-4727-B7B7-F30721BE7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4505-57D2-4A33-93D6-6F0D0696F96B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4467-1702-4727-B7B7-F30721BE7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4505-57D2-4A33-93D6-6F0D0696F96B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4467-1702-4727-B7B7-F30721BE7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4505-57D2-4A33-93D6-6F0D0696F96B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4467-1702-4727-B7B7-F30721BE7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4505-57D2-4A33-93D6-6F0D0696F96B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4467-1702-4727-B7B7-F30721BE7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4505-57D2-4A33-93D6-6F0D0696F96B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4467-1702-4727-B7B7-F30721BE7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4505-57D2-4A33-93D6-6F0D0696F96B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4467-1702-4727-B7B7-F30721BE7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4505-57D2-4A33-93D6-6F0D0696F96B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4467-1702-4727-B7B7-F30721BE7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4505-57D2-4A33-93D6-6F0D0696F96B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4467-1702-4727-B7B7-F30721BE7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4505-57D2-4A33-93D6-6F0D0696F96B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4467-1702-4727-B7B7-F30721BE7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4505-57D2-4A33-93D6-6F0D0696F96B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4467-1702-4727-B7B7-F30721BE7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A4505-57D2-4A33-93D6-6F0D0696F96B}" type="datetimeFigureOut">
              <a:rPr lang="en-US" smtClean="0"/>
              <a:pPr/>
              <a:t>1/12/2010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F4467-1702-4727-B7B7-F30721BE7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228600"/>
            <a:ext cx="3962400" cy="6019800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7300" b="1" dirty="0" smtClean="0"/>
              <a:t>Next steps towards a </a:t>
            </a:r>
            <a:r>
              <a:rPr lang="en-US" sz="7300" b="1" i="1" dirty="0" smtClean="0"/>
              <a:t>Science of Security</a:t>
            </a:r>
            <a:br>
              <a:rPr lang="en-US" sz="7300" b="1" i="1" dirty="0" smtClean="0"/>
            </a:br>
            <a:r>
              <a:rPr lang="en-US" sz="7300" b="1" i="1" dirty="0" smtClean="0"/>
              <a:t/>
            </a:r>
            <a:br>
              <a:rPr lang="en-US" sz="7300" b="1" i="1" dirty="0" smtClean="0"/>
            </a:br>
            <a:r>
              <a:rPr lang="en-US" sz="2700" dirty="0" smtClean="0">
                <a:solidFill>
                  <a:schemeClr val="bg1">
                    <a:lumMod val="65000"/>
                  </a:schemeClr>
                </a:solidFill>
              </a:rPr>
              <a:t>David Evans</a:t>
            </a:r>
            <a:br>
              <a:rPr lang="en-US" sz="27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700" dirty="0" smtClean="0">
                <a:solidFill>
                  <a:schemeClr val="bg1">
                    <a:lumMod val="65000"/>
                  </a:schemeClr>
                </a:solidFill>
              </a:rPr>
              <a:t>University of Virginia</a:t>
            </a:r>
            <a:br>
              <a:rPr lang="en-US" sz="27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700" dirty="0" smtClean="0">
                <a:solidFill>
                  <a:schemeClr val="bg1">
                    <a:lumMod val="65000"/>
                  </a:schemeClr>
                </a:solidFill>
              </a:rPr>
              <a:t>IARPA Visit</a:t>
            </a:r>
            <a:br>
              <a:rPr lang="en-US" sz="27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700" dirty="0" smtClean="0">
                <a:solidFill>
                  <a:schemeClr val="bg1">
                    <a:lumMod val="65000"/>
                  </a:schemeClr>
                </a:solidFill>
              </a:rPr>
              <a:t>11 January 2010</a:t>
            </a:r>
            <a:endParaRPr lang="en-US" sz="8000" i="1" dirty="0"/>
          </a:p>
        </p:txBody>
      </p:sp>
      <p:pic>
        <p:nvPicPr>
          <p:cNvPr id="4" name="Picture 3" descr="tower-bright-IMG_4112.JPG"/>
          <p:cNvPicPr>
            <a:picLocks noChangeAspect="1"/>
          </p:cNvPicPr>
          <p:nvPr/>
        </p:nvPicPr>
        <p:blipFill>
          <a:blip r:embed="rId2" cstate="print"/>
          <a:srcRect t="5556"/>
          <a:stretch>
            <a:fillRect/>
          </a:stretch>
        </p:blipFill>
        <p:spPr>
          <a:xfrm>
            <a:off x="304800" y="152400"/>
            <a:ext cx="3922478" cy="647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Alchemy (700-~1660)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4343400" cy="560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24400" y="1371600"/>
            <a:ext cx="388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457200"/>
            <a:r>
              <a:rPr lang="en-US" sz="2400" b="1" dirty="0" smtClean="0"/>
              <a:t>Well-defined, testable goal </a:t>
            </a:r>
            <a:r>
              <a:rPr lang="en-US" sz="2400" dirty="0" smtClean="0"/>
              <a:t>(turn lead into gold)</a:t>
            </a:r>
          </a:p>
          <a:p>
            <a:pPr marL="365760" indent="-457200"/>
            <a:endParaRPr lang="en-US" sz="2400" dirty="0" smtClean="0"/>
          </a:p>
          <a:p>
            <a:pPr marL="365760" indent="-457200"/>
            <a:r>
              <a:rPr lang="en-US" sz="2400" b="1" dirty="0" smtClean="0"/>
              <a:t>Established theory </a:t>
            </a:r>
            <a:r>
              <a:rPr lang="en-US" sz="2400" dirty="0" smtClean="0"/>
              <a:t>(four elements: earth, fire, water, air)</a:t>
            </a:r>
          </a:p>
          <a:p>
            <a:pPr marL="365760" indent="-457200"/>
            <a:endParaRPr lang="en-US" sz="2400" dirty="0" smtClean="0"/>
          </a:p>
          <a:p>
            <a:pPr marL="365760" indent="-457200"/>
            <a:r>
              <a:rPr lang="en-US" sz="2400" b="1" dirty="0" smtClean="0"/>
              <a:t>Methodical experiments and lab techniques</a:t>
            </a:r>
            <a:r>
              <a:rPr lang="en-US" sz="2400" dirty="0" smtClean="0"/>
              <a:t> (Jabir </a:t>
            </a:r>
            <a:r>
              <a:rPr lang="en-US" sz="2400" dirty="0" err="1" smtClean="0"/>
              <a:t>ibn</a:t>
            </a:r>
            <a:r>
              <a:rPr lang="en-US" sz="2400" dirty="0" smtClean="0"/>
              <a:t> </a:t>
            </a:r>
            <a:r>
              <a:rPr lang="en-US" sz="2400" dirty="0" err="1" smtClean="0"/>
              <a:t>Hayyan</a:t>
            </a:r>
            <a:r>
              <a:rPr lang="en-US" sz="2400" dirty="0" smtClean="0"/>
              <a:t> in 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5638800"/>
            <a:ext cx="3581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Wrong and unsuccessful...but led to modern chemistry.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 for a </a:t>
            </a:r>
            <a:r>
              <a:rPr lang="en-US" dirty="0" smtClean="0"/>
              <a:t>“Science” </a:t>
            </a:r>
            <a:r>
              <a:rPr lang="en-US" dirty="0" smtClean="0"/>
              <a:t>of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Resilience:</a:t>
            </a:r>
            <a:r>
              <a:rPr lang="en-US" dirty="0" smtClean="0"/>
              <a:t> Given a system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/>
              <a:t> and an attack class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/>
              <a:t>, is there a way to: </a:t>
            </a:r>
          </a:p>
          <a:p>
            <a:pPr lvl="1"/>
            <a:r>
              <a:rPr lang="en-US" dirty="0" smtClean="0"/>
              <a:t>Prove that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/>
              <a:t> is not vulnerable to any attack in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/>
              <a:t>? </a:t>
            </a:r>
          </a:p>
          <a:p>
            <a:pPr lvl="1"/>
            <a:r>
              <a:rPr lang="en-US" dirty="0" smtClean="0"/>
              <a:t>Construct a system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P'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that behaves </a:t>
            </a:r>
            <a:r>
              <a:rPr lang="en-US" i="1" dirty="0" smtClean="0"/>
              <a:t>similarly</a:t>
            </a:r>
            <a:r>
              <a:rPr lang="en-US" dirty="0" smtClean="0"/>
              <a:t> to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/>
              <a:t> except is not vulnerable to any attack in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/>
              <a:t>?</a:t>
            </a:r>
          </a:p>
          <a:p>
            <a:r>
              <a:rPr lang="en-US" b="1" dirty="0" smtClean="0"/>
              <a:t>Establishing Improvement:</a:t>
            </a:r>
            <a:r>
              <a:rPr lang="en-US" dirty="0" smtClean="0"/>
              <a:t> How can we determine if a system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/>
              <a:t> is more secure than system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(where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/>
              <a:t> is some function that transforms an input program or system definition)?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Scientific understanding requires quantification</a:t>
            </a:r>
          </a:p>
          <a:p>
            <a:r>
              <a:rPr lang="en-US" dirty="0" smtClean="0"/>
              <a:t>For most interesting security properties, not clear what to measure or how to measure it</a:t>
            </a:r>
          </a:p>
          <a:p>
            <a:r>
              <a:rPr lang="en-US" dirty="0" smtClean="0"/>
              <a:t>Comparative metrics may be more useful/feasible than absolute metrics:</a:t>
            </a:r>
          </a:p>
          <a:p>
            <a:pPr lvl="1"/>
            <a:r>
              <a:rPr lang="en-US" dirty="0" smtClean="0"/>
              <a:t>How can we quantify the security of two systems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/>
              <a:t>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/>
              <a:t> in a way that establishes which is more secure for a given context?</a:t>
            </a:r>
          </a:p>
          <a:p>
            <a:pPr lvl="1"/>
            <a:r>
              <a:rPr lang="en-US" dirty="0" smtClean="0"/>
              <a:t>Quantify the security of a system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/>
              <a:t> and a system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(where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/>
              <a:t> is some function that transforms an input program or system definition)?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Metrics: Promising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Experimental metrics: more systematic “red team” approaches (hard to account for attacker creativity)</a:t>
            </a:r>
          </a:p>
          <a:p>
            <a:r>
              <a:rPr lang="en-US" dirty="0" smtClean="0"/>
              <a:t>Economic metrics: active research community</a:t>
            </a:r>
          </a:p>
          <a:p>
            <a:r>
              <a:rPr lang="en-US" dirty="0" smtClean="0"/>
              <a:t>Epidemiological metrics: good at modeling spread over network, but need assumptions about vulnerabilities</a:t>
            </a:r>
          </a:p>
          <a:p>
            <a:r>
              <a:rPr lang="en-US" dirty="0" smtClean="0"/>
              <a:t>Computational complexity metrics: define attacker search space (promising for automated diversity)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Methods and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Lots of progress in reasoning about correctness properties</a:t>
            </a:r>
          </a:p>
          <a:p>
            <a:pPr lvl="1"/>
            <a:r>
              <a:rPr lang="en-US" dirty="0" smtClean="0"/>
              <a:t>Byron Cook: reasoning about termination and </a:t>
            </a:r>
            <a:r>
              <a:rPr lang="en-US" dirty="0" err="1" smtClean="0"/>
              <a:t>liveness</a:t>
            </a:r>
            <a:endParaRPr lang="en-US" dirty="0" smtClean="0"/>
          </a:p>
          <a:p>
            <a:r>
              <a:rPr lang="en-US" dirty="0" smtClean="0"/>
              <a:t>Systems fail when attackers find ways to violate assumptions used in proof</a:t>
            </a:r>
          </a:p>
          <a:p>
            <a:pPr lvl="1"/>
            <a:r>
              <a:rPr lang="en-US" dirty="0" smtClean="0"/>
              <a:t>Need formal methods that make assumptions explicit in a useful way</a:t>
            </a:r>
          </a:p>
          <a:p>
            <a:pPr lvl="1"/>
            <a:r>
              <a:rPr lang="en-US" dirty="0" smtClean="0"/>
              <a:t>Combining formal methods with enforcement mechanisms that enforce assumption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Methods vs. Complexity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152400"/>
            <a:ext cx="2824363" cy="369332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(Loosely) Due to Fred Chang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5400" y="1600200"/>
            <a:ext cx="6781800" cy="464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63246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Time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10668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Pessimist’s View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08168" y="3662752"/>
            <a:ext cx="2053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Complexity</a:t>
            </a:r>
            <a:endParaRPr lang="en-US" sz="3200" dirty="0"/>
          </a:p>
        </p:txBody>
      </p:sp>
      <p:sp>
        <p:nvSpPr>
          <p:cNvPr id="13" name="Freeform 12"/>
          <p:cNvSpPr/>
          <p:nvPr/>
        </p:nvSpPr>
        <p:spPr>
          <a:xfrm>
            <a:off x="1524000" y="2438400"/>
            <a:ext cx="6348548" cy="3631474"/>
          </a:xfrm>
          <a:custGeom>
            <a:avLst/>
            <a:gdLst>
              <a:gd name="connsiteX0" fmla="*/ 0 w 6348548"/>
              <a:gd name="connsiteY0" fmla="*/ 3631474 h 3631474"/>
              <a:gd name="connsiteX1" fmla="*/ 3383280 w 6348548"/>
              <a:gd name="connsiteY1" fmla="*/ 3174274 h 3631474"/>
              <a:gd name="connsiteX2" fmla="*/ 5812971 w 6348548"/>
              <a:gd name="connsiteY2" fmla="*/ 901337 h 3631474"/>
              <a:gd name="connsiteX3" fmla="*/ 6348548 w 6348548"/>
              <a:gd name="connsiteY3" fmla="*/ 0 h 363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8548" h="3631474">
                <a:moveTo>
                  <a:pt x="0" y="3631474"/>
                </a:moveTo>
                <a:cubicBezTo>
                  <a:pt x="1207225" y="3630385"/>
                  <a:pt x="2414451" y="3629297"/>
                  <a:pt x="3383280" y="3174274"/>
                </a:cubicBezTo>
                <a:cubicBezTo>
                  <a:pt x="4352109" y="2719251"/>
                  <a:pt x="5318760" y="1430383"/>
                  <a:pt x="5812971" y="901337"/>
                </a:cubicBezTo>
                <a:cubicBezTo>
                  <a:pt x="6307182" y="372291"/>
                  <a:pt x="6327865" y="186145"/>
                  <a:pt x="6348548" y="0"/>
                </a:cubicBezTo>
              </a:path>
            </a:pathLst>
          </a:cu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43400" y="5715000"/>
            <a:ext cx="3827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Formal Techniques Capability</a:t>
            </a:r>
            <a:endParaRPr lang="en-US" sz="2400" dirty="0"/>
          </a:p>
        </p:txBody>
      </p:sp>
      <p:sp>
        <p:nvSpPr>
          <p:cNvPr id="15" name="Freeform 14"/>
          <p:cNvSpPr/>
          <p:nvPr/>
        </p:nvSpPr>
        <p:spPr>
          <a:xfrm>
            <a:off x="1524000" y="1447800"/>
            <a:ext cx="6348548" cy="3124200"/>
          </a:xfrm>
          <a:custGeom>
            <a:avLst/>
            <a:gdLst>
              <a:gd name="connsiteX0" fmla="*/ 0 w 6348548"/>
              <a:gd name="connsiteY0" fmla="*/ 3631474 h 3631474"/>
              <a:gd name="connsiteX1" fmla="*/ 3383280 w 6348548"/>
              <a:gd name="connsiteY1" fmla="*/ 3174274 h 3631474"/>
              <a:gd name="connsiteX2" fmla="*/ 5812971 w 6348548"/>
              <a:gd name="connsiteY2" fmla="*/ 901337 h 3631474"/>
              <a:gd name="connsiteX3" fmla="*/ 6348548 w 6348548"/>
              <a:gd name="connsiteY3" fmla="*/ 0 h 363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8548" h="3631474">
                <a:moveTo>
                  <a:pt x="0" y="3631474"/>
                </a:moveTo>
                <a:cubicBezTo>
                  <a:pt x="1207225" y="3630385"/>
                  <a:pt x="2414451" y="3629297"/>
                  <a:pt x="3383280" y="3174274"/>
                </a:cubicBezTo>
                <a:cubicBezTo>
                  <a:pt x="4352109" y="2719251"/>
                  <a:pt x="5318760" y="1430383"/>
                  <a:pt x="5812971" y="901337"/>
                </a:cubicBezTo>
                <a:cubicBezTo>
                  <a:pt x="6307182" y="372291"/>
                  <a:pt x="6327865" y="186145"/>
                  <a:pt x="6348548" y="0"/>
                </a:cubicBezTo>
              </a:path>
            </a:pathLst>
          </a:cu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76400" y="3886200"/>
            <a:ext cx="2450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Deployed Systems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0" y="62585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2010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Methods vs. Complexity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152400"/>
            <a:ext cx="2824363" cy="369332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(Loosely) Due to Fred Chang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5400" y="1600200"/>
            <a:ext cx="6781800" cy="464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524000" y="1447800"/>
            <a:ext cx="6348548" cy="3124200"/>
          </a:xfrm>
          <a:custGeom>
            <a:avLst/>
            <a:gdLst>
              <a:gd name="connsiteX0" fmla="*/ 0 w 6348548"/>
              <a:gd name="connsiteY0" fmla="*/ 3631474 h 3631474"/>
              <a:gd name="connsiteX1" fmla="*/ 3383280 w 6348548"/>
              <a:gd name="connsiteY1" fmla="*/ 3174274 h 3631474"/>
              <a:gd name="connsiteX2" fmla="*/ 5812971 w 6348548"/>
              <a:gd name="connsiteY2" fmla="*/ 901337 h 3631474"/>
              <a:gd name="connsiteX3" fmla="*/ 6348548 w 6348548"/>
              <a:gd name="connsiteY3" fmla="*/ 0 h 363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8548" h="3631474">
                <a:moveTo>
                  <a:pt x="0" y="3631474"/>
                </a:moveTo>
                <a:cubicBezTo>
                  <a:pt x="1207225" y="3630385"/>
                  <a:pt x="2414451" y="3629297"/>
                  <a:pt x="3383280" y="3174274"/>
                </a:cubicBezTo>
                <a:cubicBezTo>
                  <a:pt x="4352109" y="2719251"/>
                  <a:pt x="5318760" y="1430383"/>
                  <a:pt x="5812971" y="901337"/>
                </a:cubicBezTo>
                <a:cubicBezTo>
                  <a:pt x="6307182" y="372291"/>
                  <a:pt x="6327865" y="186145"/>
                  <a:pt x="6348548" y="0"/>
                </a:cubicBezTo>
              </a:path>
            </a:pathLst>
          </a:cu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52800" y="63246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Time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10668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Optimist’s View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08168" y="3662752"/>
            <a:ext cx="2053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Complexity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676400" y="3886200"/>
            <a:ext cx="2450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Deployed Systems</a:t>
            </a:r>
            <a:endParaRPr lang="en-US" sz="2400" dirty="0"/>
          </a:p>
        </p:txBody>
      </p:sp>
      <p:sp>
        <p:nvSpPr>
          <p:cNvPr id="13" name="Freeform 12"/>
          <p:cNvSpPr/>
          <p:nvPr/>
        </p:nvSpPr>
        <p:spPr>
          <a:xfrm>
            <a:off x="1524000" y="2438400"/>
            <a:ext cx="6348548" cy="3631474"/>
          </a:xfrm>
          <a:custGeom>
            <a:avLst/>
            <a:gdLst>
              <a:gd name="connsiteX0" fmla="*/ 0 w 6348548"/>
              <a:gd name="connsiteY0" fmla="*/ 3631474 h 3631474"/>
              <a:gd name="connsiteX1" fmla="*/ 3383280 w 6348548"/>
              <a:gd name="connsiteY1" fmla="*/ 3174274 h 3631474"/>
              <a:gd name="connsiteX2" fmla="*/ 5812971 w 6348548"/>
              <a:gd name="connsiteY2" fmla="*/ 901337 h 3631474"/>
              <a:gd name="connsiteX3" fmla="*/ 6348548 w 6348548"/>
              <a:gd name="connsiteY3" fmla="*/ 0 h 363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8548" h="3631474">
                <a:moveTo>
                  <a:pt x="0" y="3631474"/>
                </a:moveTo>
                <a:cubicBezTo>
                  <a:pt x="1207225" y="3630385"/>
                  <a:pt x="2414451" y="3629297"/>
                  <a:pt x="3383280" y="3174274"/>
                </a:cubicBezTo>
                <a:cubicBezTo>
                  <a:pt x="4352109" y="2719251"/>
                  <a:pt x="5318760" y="1430383"/>
                  <a:pt x="5812971" y="901337"/>
                </a:cubicBezTo>
                <a:cubicBezTo>
                  <a:pt x="6307182" y="372291"/>
                  <a:pt x="6327865" y="186145"/>
                  <a:pt x="6348548" y="0"/>
                </a:cubicBezTo>
              </a:path>
            </a:pathLst>
          </a:cu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43400" y="5715000"/>
            <a:ext cx="3827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Formal Techniques Capability</a:t>
            </a:r>
            <a:endParaRPr lang="en-US" sz="2400" dirty="0"/>
          </a:p>
        </p:txBody>
      </p:sp>
      <p:sp>
        <p:nvSpPr>
          <p:cNvPr id="20" name="Freeform 19"/>
          <p:cNvSpPr/>
          <p:nvPr/>
        </p:nvSpPr>
        <p:spPr>
          <a:xfrm>
            <a:off x="1580606" y="4724400"/>
            <a:ext cx="6622869" cy="1554480"/>
          </a:xfrm>
          <a:custGeom>
            <a:avLst/>
            <a:gdLst>
              <a:gd name="connsiteX0" fmla="*/ 0 w 6622869"/>
              <a:gd name="connsiteY0" fmla="*/ 0 h 1158240"/>
              <a:gd name="connsiteX1" fmla="*/ 1541417 w 6622869"/>
              <a:gd name="connsiteY1" fmla="*/ 65314 h 1158240"/>
              <a:gd name="connsiteX2" fmla="*/ 3004457 w 6622869"/>
              <a:gd name="connsiteY2" fmla="*/ 326571 h 1158240"/>
              <a:gd name="connsiteX3" fmla="*/ 4245428 w 6622869"/>
              <a:gd name="connsiteY3" fmla="*/ 613954 h 1158240"/>
              <a:gd name="connsiteX4" fmla="*/ 6296297 w 6622869"/>
              <a:gd name="connsiteY4" fmla="*/ 1084217 h 1158240"/>
              <a:gd name="connsiteX5" fmla="*/ 6204857 w 6622869"/>
              <a:gd name="connsiteY5" fmla="*/ 1058091 h 115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22869" h="1158240">
                <a:moveTo>
                  <a:pt x="0" y="0"/>
                </a:moveTo>
                <a:cubicBezTo>
                  <a:pt x="520337" y="5442"/>
                  <a:pt x="1040674" y="10885"/>
                  <a:pt x="1541417" y="65314"/>
                </a:cubicBezTo>
                <a:cubicBezTo>
                  <a:pt x="2042160" y="119743"/>
                  <a:pt x="2553789" y="235131"/>
                  <a:pt x="3004457" y="326571"/>
                </a:cubicBezTo>
                <a:cubicBezTo>
                  <a:pt x="3455125" y="418011"/>
                  <a:pt x="4245428" y="613954"/>
                  <a:pt x="4245428" y="613954"/>
                </a:cubicBezTo>
                <a:lnTo>
                  <a:pt x="6296297" y="1084217"/>
                </a:lnTo>
                <a:cubicBezTo>
                  <a:pt x="6622869" y="1158240"/>
                  <a:pt x="6413863" y="1108165"/>
                  <a:pt x="6204857" y="1058091"/>
                </a:cubicBezTo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524000" y="4953000"/>
            <a:ext cx="22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TCB of Deployed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0" y="62585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2010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Methods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Refinement: </a:t>
            </a:r>
            <a:r>
              <a:rPr lang="en-US" dirty="0" smtClean="0"/>
              <a:t>Can we use refinement approaches (design → ... → implementation) that preserve security properties the way they are used to preserve correctness properties now?</a:t>
            </a:r>
          </a:p>
          <a:p>
            <a:r>
              <a:rPr lang="en-US" b="1" dirty="0" smtClean="0"/>
              <a:t>Program analysis: </a:t>
            </a:r>
            <a:r>
              <a:rPr lang="en-US" dirty="0" smtClean="0"/>
              <a:t>What security properties can be established by dynamic and static analysis?  How can computability limits be overcome using hybrid analysis, system architectures, or restricted programming languages?  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 experiments require </a:t>
            </a:r>
            <a:r>
              <a:rPr lang="en-US" b="1" dirty="0" smtClean="0"/>
              <a:t>adversary models</a:t>
            </a:r>
          </a:p>
          <a:p>
            <a:r>
              <a:rPr lang="en-US" dirty="0" smtClean="0"/>
              <a:t>Need to improve adversary models</a:t>
            </a:r>
          </a:p>
          <a:p>
            <a:pPr lvl="1"/>
            <a:r>
              <a:rPr lang="en-US" dirty="0" smtClean="0"/>
              <a:t>Coalesce knowledge of real adversaries</a:t>
            </a:r>
          </a:p>
          <a:p>
            <a:pPr lvl="1"/>
            <a:r>
              <a:rPr lang="en-US" dirty="0" smtClean="0"/>
              <a:t>Canonical attacker models (c.f., crypto)</a:t>
            </a:r>
          </a:p>
          <a:p>
            <a:r>
              <a:rPr lang="en-US" dirty="0" smtClean="0"/>
              <a:t>Design for reproducibility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Systematization of Knowledge</a:t>
            </a:r>
          </a:p>
          <a:p>
            <a:pPr lvl="1"/>
            <a:r>
              <a:rPr lang="en-US" dirty="0" smtClean="0"/>
              <a:t>Ad hoc point solutions vs. general understanding</a:t>
            </a:r>
          </a:p>
          <a:p>
            <a:pPr lvl="1"/>
            <a:r>
              <a:rPr lang="en-US" dirty="0" smtClean="0"/>
              <a:t>Repeating failures of the past with each new platform, type of vulnerability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Scientific Method</a:t>
            </a:r>
          </a:p>
          <a:p>
            <a:pPr lvl="1"/>
            <a:r>
              <a:rPr lang="en-US" dirty="0" smtClean="0"/>
              <a:t>Process of hypothesis testing and experiments</a:t>
            </a:r>
          </a:p>
          <a:p>
            <a:pPr lvl="1"/>
            <a:r>
              <a:rPr lang="en-US" dirty="0" smtClean="0"/>
              <a:t>Building abstractions and models, theorems</a:t>
            </a:r>
          </a:p>
          <a:p>
            <a:pPr>
              <a:spcBef>
                <a:spcPts val="3000"/>
              </a:spcBef>
            </a:pPr>
            <a:r>
              <a:rPr lang="en-US" b="1" dirty="0" smtClean="0"/>
              <a:t>Universal Laws</a:t>
            </a:r>
          </a:p>
          <a:p>
            <a:pPr lvl="1"/>
            <a:r>
              <a:rPr lang="en-US" dirty="0" smtClean="0"/>
              <a:t>Widely applicable</a:t>
            </a:r>
          </a:p>
          <a:p>
            <a:pPr lvl="1"/>
            <a:r>
              <a:rPr lang="en-US" dirty="0" smtClean="0"/>
              <a:t>Make strong, quantitative predictions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981200"/>
            <a:ext cx="769620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Valuable and achievable: need the right incentives for community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5105400"/>
            <a:ext cx="7543800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Uncertainty if such laws exist; long way to go for meaningful quantification.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3570982"/>
            <a:ext cx="7543800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Progress in useful models; big challenges in constructing security experiments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990600" y="3713097"/>
          <a:ext cx="4953000" cy="2611503"/>
        </p:xfrm>
        <a:graphic>
          <a:graphicData uri="http://schemas.openxmlformats.org/presentationml/2006/ole">
            <p:oleObj spid="_x0000_s1026" name="Visio" r:id="rId3" imgW="10164832" imgH="5359500" progId="Visio.Drawing.11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I won’t talk about…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81609" y="914400"/>
            <a:ext cx="3581400" cy="2209800"/>
            <a:chOff x="152400" y="1295400"/>
            <a:chExt cx="8534400" cy="5105400"/>
          </a:xfrm>
        </p:grpSpPr>
        <p:sp>
          <p:nvSpPr>
            <p:cNvPr id="3" name="Rounded Rectangle 2"/>
            <p:cNvSpPr/>
            <p:nvPr/>
          </p:nvSpPr>
          <p:spPr>
            <a:xfrm>
              <a:off x="152400" y="1295400"/>
              <a:ext cx="2438400" cy="12192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Producer 1</a:t>
              </a:r>
              <a:endParaRPr lang="en-US" sz="11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4343400" y="2438400"/>
              <a:ext cx="3048000" cy="1143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5" name="Oval 4"/>
            <p:cNvSpPr/>
            <p:nvPr/>
          </p:nvSpPr>
          <p:spPr>
            <a:xfrm>
              <a:off x="5638800" y="2743200"/>
              <a:ext cx="3048000" cy="1143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6" name="Oval 5"/>
            <p:cNvSpPr/>
            <p:nvPr/>
          </p:nvSpPr>
          <p:spPr>
            <a:xfrm>
              <a:off x="3810000" y="3048000"/>
              <a:ext cx="3048000" cy="1143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7" name="Oval 6"/>
            <p:cNvSpPr/>
            <p:nvPr/>
          </p:nvSpPr>
          <p:spPr>
            <a:xfrm>
              <a:off x="4114800" y="3581400"/>
              <a:ext cx="3048000" cy="1143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8" name="Oval 7"/>
            <p:cNvSpPr/>
            <p:nvPr/>
          </p:nvSpPr>
          <p:spPr>
            <a:xfrm>
              <a:off x="5410200" y="3581400"/>
              <a:ext cx="3048000" cy="1143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9" name="Oval 8"/>
            <p:cNvSpPr/>
            <p:nvPr/>
          </p:nvSpPr>
          <p:spPr>
            <a:xfrm>
              <a:off x="4572000" y="3962400"/>
              <a:ext cx="3048000" cy="1143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0" name="Oval 9"/>
            <p:cNvSpPr/>
            <p:nvPr/>
          </p:nvSpPr>
          <p:spPr>
            <a:xfrm>
              <a:off x="3810000" y="3962400"/>
              <a:ext cx="3048000" cy="1143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43000" y="2590800"/>
              <a:ext cx="1295400" cy="457200"/>
            </a:xfrm>
            <a:prstGeom prst="rect">
              <a:avLst/>
            </a:prstGeom>
            <a:solidFill>
              <a:srgbClr val="FFCC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Code</a:t>
              </a:r>
              <a:endParaRPr lang="en-US" sz="1200" dirty="0"/>
            </a:p>
          </p:txBody>
        </p:sp>
        <p:cxnSp>
          <p:nvCxnSpPr>
            <p:cNvPr id="12" name="Curved Connector 11"/>
            <p:cNvCxnSpPr/>
            <p:nvPr/>
          </p:nvCxnSpPr>
          <p:spPr>
            <a:xfrm>
              <a:off x="2438400" y="3048000"/>
              <a:ext cx="3733800" cy="533400"/>
            </a:xfrm>
            <a:prstGeom prst="curvedConnector3">
              <a:avLst>
                <a:gd name="adj1" fmla="val 50000"/>
              </a:avLst>
            </a:prstGeom>
            <a:ln w="34925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1600200" y="5181600"/>
              <a:ext cx="2438400" cy="12192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Producer 2</a:t>
              </a:r>
              <a:endParaRPr lang="en-US" sz="1100" dirty="0"/>
            </a:p>
          </p:txBody>
        </p:sp>
        <p:cxnSp>
          <p:nvCxnSpPr>
            <p:cNvPr id="14" name="Curved Connector 17"/>
            <p:cNvCxnSpPr>
              <a:endCxn id="13" idx="3"/>
            </p:cNvCxnSpPr>
            <p:nvPr/>
          </p:nvCxnSpPr>
          <p:spPr>
            <a:xfrm rot="5400000">
              <a:off x="3733800" y="4191000"/>
              <a:ext cx="1905000" cy="1295400"/>
            </a:xfrm>
            <a:prstGeom prst="curvedConnector2">
              <a:avLst/>
            </a:prstGeom>
            <a:ln w="34925">
              <a:solidFill>
                <a:schemeClr val="accent5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524608" y="3045069"/>
              <a:ext cx="2599592" cy="460131"/>
              <a:chOff x="1673469" y="3144715"/>
              <a:chExt cx="2599592" cy="460131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673469" y="3144715"/>
                <a:ext cx="12954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Data</a:t>
                </a:r>
                <a:endParaRPr lang="en-US" sz="12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977661" y="3147646"/>
                <a:ext cx="1295400" cy="457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Policy</a:t>
                </a:r>
                <a:endParaRPr lang="en-US" sz="1200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639408" y="5791200"/>
              <a:ext cx="2599592" cy="460131"/>
              <a:chOff x="1673469" y="3144715"/>
              <a:chExt cx="2599592" cy="460131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673469" y="3144715"/>
                <a:ext cx="12954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Data</a:t>
                </a:r>
                <a:endParaRPr lang="en-US" sz="12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977661" y="3147646"/>
                <a:ext cx="1295400" cy="4572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Policy</a:t>
                </a:r>
                <a:endParaRPr lang="en-US" sz="1200" dirty="0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5096608" y="5292970"/>
              <a:ext cx="1295400" cy="4572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Code</a:t>
              </a:r>
              <a:endParaRPr lang="en-US" sz="12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28600" y="3200400"/>
            <a:ext cx="5152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Data-Centric Policy Enforcement [MURI 2009]</a:t>
            </a:r>
            <a:endParaRPr lang="en-US" sz="2000" dirty="0"/>
          </a:p>
        </p:txBody>
      </p:sp>
      <p:pic>
        <p:nvPicPr>
          <p:cNvPr id="24" name="Picture 17" descr="Tinfoil.jpg SatansHobbit picture by snopesphoto"/>
          <p:cNvPicPr>
            <a:picLocks noChangeAspect="1" noChangeArrowheads="1"/>
          </p:cNvPicPr>
          <p:nvPr/>
        </p:nvPicPr>
        <p:blipFill>
          <a:blip r:embed="rId4" cstate="print"/>
          <a:srcRect l="25999" r="28999"/>
          <a:stretch>
            <a:fillRect/>
          </a:stretch>
        </p:blipFill>
        <p:spPr bwMode="auto">
          <a:xfrm>
            <a:off x="6477000" y="1600200"/>
            <a:ext cx="1752600" cy="2920676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5867400" y="45720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Implementable RFID Privacy &amp; Security [NSF]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1447800" y="63246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User-Intent Based Access Control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Concrete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i="1" dirty="0" smtClean="0"/>
              <a:t>INFOSEC Research Council </a:t>
            </a:r>
            <a:r>
              <a:rPr lang="en-US" dirty="0" smtClean="0"/>
              <a:t>(meeting focus, July 2009)</a:t>
            </a:r>
            <a:endParaRPr lang="en-US" i="1" dirty="0" smtClean="0"/>
          </a:p>
          <a:p>
            <a:pPr>
              <a:buNone/>
            </a:pPr>
            <a:r>
              <a:rPr lang="en-US" i="1" dirty="0" smtClean="0"/>
              <a:t>31</a:t>
            </a:r>
            <a:r>
              <a:rPr lang="en-US" i="1" baseline="30000" dirty="0" smtClean="0"/>
              <a:t>st</a:t>
            </a:r>
            <a:r>
              <a:rPr lang="en-US" i="1" dirty="0" smtClean="0"/>
              <a:t> IEEE Symposium on Security and Privacy </a:t>
            </a:r>
            <a:r>
              <a:rPr lang="en-US" dirty="0" smtClean="0"/>
              <a:t>(Oakland 2010): </a:t>
            </a:r>
            <a:r>
              <a:rPr lang="en-US" b="1" dirty="0" smtClean="0"/>
              <a:t>Systematization of Knowledge </a:t>
            </a:r>
            <a:r>
              <a:rPr lang="en-US" dirty="0" smtClean="0"/>
              <a:t>track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600" dirty="0" smtClean="0"/>
              <a:t>“The goal of this call is to encourage work that evaluates, systematizes, and contextualizes existing knowledge. These papers will provide a high value to our community but would otherwise not be accepted because they lack novel research contributions.”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IEEE Security and Privacy Magazine, Special Issue on the </a:t>
            </a:r>
            <a:r>
              <a:rPr lang="en-US" b="1" dirty="0" smtClean="0"/>
              <a:t>Science of Security</a:t>
            </a:r>
            <a:r>
              <a:rPr lang="en-US" dirty="0" smtClean="0"/>
              <a:t> (planned for May/June 2011)</a:t>
            </a:r>
          </a:p>
          <a:p>
            <a:pPr lvl="1"/>
            <a:r>
              <a:rPr lang="en-US" dirty="0" smtClean="0"/>
              <a:t>Guest editors: Sal </a:t>
            </a:r>
            <a:r>
              <a:rPr lang="en-US" dirty="0" err="1" smtClean="0"/>
              <a:t>Stolfo</a:t>
            </a:r>
            <a:r>
              <a:rPr lang="en-US" dirty="0" smtClean="0"/>
              <a:t>/David Evans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are the next steps?</a:t>
            </a:r>
          </a:p>
          <a:p>
            <a:pPr lvl="1"/>
            <a:r>
              <a:rPr lang="en-US" dirty="0" smtClean="0"/>
              <a:t>Would another meeting be useful?</a:t>
            </a:r>
          </a:p>
          <a:p>
            <a:pPr lvl="1"/>
            <a:r>
              <a:rPr lang="en-US" dirty="0" smtClean="0"/>
              <a:t>What kind, how organized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Funding programs?</a:t>
            </a:r>
            <a:endParaRPr lang="en-US" dirty="0" smtClean="0"/>
          </a:p>
          <a:p>
            <a:r>
              <a:rPr lang="en-US" dirty="0" smtClean="0"/>
              <a:t>Focus areas:</a:t>
            </a:r>
          </a:p>
          <a:p>
            <a:pPr lvl="1"/>
            <a:r>
              <a:rPr lang="en-US" dirty="0" smtClean="0"/>
              <a:t>Metrics</a:t>
            </a:r>
          </a:p>
          <a:p>
            <a:pPr lvl="1"/>
            <a:r>
              <a:rPr lang="en-US" dirty="0" smtClean="0"/>
              <a:t>Experimentation</a:t>
            </a:r>
          </a:p>
          <a:p>
            <a:pPr lvl="1"/>
            <a:r>
              <a:rPr lang="en-US" dirty="0" smtClean="0"/>
              <a:t>Formal methods</a:t>
            </a:r>
          </a:p>
          <a:p>
            <a:pPr lvl="1"/>
            <a:r>
              <a:rPr lang="en-US" dirty="0" smtClean="0"/>
              <a:t>Challenge problems?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Workshop recap</a:t>
            </a:r>
          </a:p>
          <a:p>
            <a:pPr lvl="1"/>
            <a:r>
              <a:rPr lang="en-US" dirty="0" smtClean="0"/>
              <a:t>Description, participants, format</a:t>
            </a:r>
          </a:p>
          <a:p>
            <a:pPr lvl="1"/>
            <a:r>
              <a:rPr lang="en-US" dirty="0" smtClean="0"/>
              <a:t>Main ideas</a:t>
            </a:r>
          </a:p>
          <a:p>
            <a:pPr lvl="1"/>
            <a:r>
              <a:rPr lang="en-US" dirty="0" smtClean="0"/>
              <a:t>Outcomes</a:t>
            </a:r>
          </a:p>
          <a:p>
            <a:r>
              <a:rPr lang="en-US" dirty="0" smtClean="0"/>
              <a:t>Discussion of what to do next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Stated Goals: </a:t>
            </a:r>
          </a:p>
          <a:p>
            <a:pPr lvl="1">
              <a:buNone/>
            </a:pPr>
            <a:r>
              <a:rPr lang="en-US" sz="2400" dirty="0" smtClean="0"/>
              <a:t>Identify scientific questions regarding computer security</a:t>
            </a:r>
          </a:p>
          <a:p>
            <a:pPr lvl="1">
              <a:buNone/>
            </a:pPr>
            <a:r>
              <a:rPr lang="en-US" sz="2400" dirty="0" smtClean="0"/>
              <a:t>Stimulate new work toward defining and answering those questions. </a:t>
            </a:r>
          </a:p>
          <a:p>
            <a:pPr lvl="1">
              <a:buNone/>
            </a:pPr>
            <a:r>
              <a:rPr lang="en-US" sz="2400" dirty="0" smtClean="0"/>
              <a:t>Encourage work that goes beyond ad hoc point solutions and informal security arguments to discover foundational scientific laws for reasoning about and designing secure computing systems.</a:t>
            </a:r>
          </a:p>
          <a:p>
            <a:r>
              <a:rPr lang="en-US" dirty="0" smtClean="0"/>
              <a:t>2-day workshop in Berkeley, CA (Nov 2008)</a:t>
            </a:r>
          </a:p>
          <a:p>
            <a:r>
              <a:rPr lang="en-US" dirty="0" smtClean="0"/>
              <a:t>Premise: need new ideas from outside traditional infosec research community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Participant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410200"/>
          </a:xfrm>
        </p:spPr>
        <p:txBody>
          <a:bodyPr numCol="3">
            <a:no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David Bray, IDA</a:t>
            </a:r>
          </a:p>
          <a:p>
            <a:pPr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Fred Chang, U. of Texas/NSA</a:t>
            </a:r>
          </a:p>
          <a:p>
            <a:pPr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Byron Cook, MSR/Cambridge</a:t>
            </a:r>
            <a:endParaRPr lang="en-US" sz="1800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Son Dao, HRL Laboratories</a:t>
            </a:r>
          </a:p>
          <a:p>
            <a:pPr>
              <a:buNone/>
            </a:pPr>
            <a:r>
              <a:rPr lang="en-US" sz="1800" dirty="0" err="1" smtClean="0">
                <a:solidFill>
                  <a:srgbClr val="00B050"/>
                </a:solidFill>
              </a:rPr>
              <a:t>Anupam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en-US" sz="1800" dirty="0" err="1" smtClean="0">
                <a:solidFill>
                  <a:srgbClr val="00B050"/>
                </a:solidFill>
              </a:rPr>
              <a:t>Datta</a:t>
            </a:r>
            <a:r>
              <a:rPr lang="en-US" sz="1800" dirty="0" smtClean="0">
                <a:solidFill>
                  <a:srgbClr val="00B050"/>
                </a:solidFill>
              </a:rPr>
              <a:t>, CMU</a:t>
            </a:r>
          </a:p>
          <a:p>
            <a:pPr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John Doyle, Caltech</a:t>
            </a:r>
          </a:p>
          <a:p>
            <a:pPr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Anthony </a:t>
            </a:r>
            <a:r>
              <a:rPr lang="en-US" sz="1800" dirty="0" err="1" smtClean="0">
                <a:solidFill>
                  <a:srgbClr val="0070C0"/>
                </a:solidFill>
              </a:rPr>
              <a:t>Ephremides</a:t>
            </a:r>
            <a:r>
              <a:rPr lang="en-US" sz="1800" dirty="0" smtClean="0">
                <a:solidFill>
                  <a:srgbClr val="0070C0"/>
                </a:solidFill>
              </a:rPr>
              <a:t>, </a:t>
            </a:r>
            <a:r>
              <a:rPr lang="en-US" sz="1800" dirty="0" err="1" smtClean="0">
                <a:solidFill>
                  <a:srgbClr val="0070C0"/>
                </a:solidFill>
              </a:rPr>
              <a:t>UMd</a:t>
            </a:r>
            <a:endParaRPr lang="en-US" sz="18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David Evans (organizer), </a:t>
            </a:r>
            <a:r>
              <a:rPr lang="en-US" sz="1800" dirty="0" err="1" smtClean="0">
                <a:solidFill>
                  <a:srgbClr val="C00000"/>
                </a:solidFill>
              </a:rPr>
              <a:t>UVa</a:t>
            </a:r>
            <a:endParaRPr lang="en-US" sz="1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1800" b="1" dirty="0" err="1" smtClean="0">
                <a:solidFill>
                  <a:schemeClr val="accent6"/>
                </a:solidFill>
              </a:rPr>
              <a:t>Manfai</a:t>
            </a:r>
            <a:r>
              <a:rPr lang="en-US" sz="1800" b="1" dirty="0" smtClean="0">
                <a:solidFill>
                  <a:schemeClr val="accent6"/>
                </a:solidFill>
              </a:rPr>
              <a:t> Fong, IARPA</a:t>
            </a:r>
          </a:p>
          <a:p>
            <a:pPr>
              <a:buNone/>
            </a:pPr>
            <a:r>
              <a:rPr lang="en-US" sz="1800" dirty="0" smtClean="0">
                <a:solidFill>
                  <a:srgbClr val="7030A0"/>
                </a:solidFill>
              </a:rPr>
              <a:t>Stephanie Forrest, UNM</a:t>
            </a:r>
          </a:p>
          <a:p>
            <a:pPr>
              <a:buNone/>
            </a:pPr>
            <a:r>
              <a:rPr lang="en-US" sz="1800" dirty="0" smtClean="0"/>
              <a:t>John </a:t>
            </a:r>
            <a:r>
              <a:rPr lang="en-US" sz="1800" dirty="0" err="1" smtClean="0"/>
              <a:t>Frink</a:t>
            </a:r>
            <a:r>
              <a:rPr lang="en-US" sz="1800" dirty="0" smtClean="0"/>
              <a:t>, ODUSD</a:t>
            </a:r>
          </a:p>
          <a:p>
            <a:pPr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Joshua </a:t>
            </a:r>
            <a:r>
              <a:rPr lang="en-US" sz="1800" dirty="0" err="1" smtClean="0">
                <a:solidFill>
                  <a:srgbClr val="C00000"/>
                </a:solidFill>
              </a:rPr>
              <a:t>Guttman</a:t>
            </a:r>
            <a:r>
              <a:rPr lang="en-US" sz="1800" dirty="0" smtClean="0">
                <a:solidFill>
                  <a:srgbClr val="C00000"/>
                </a:solidFill>
              </a:rPr>
              <a:t>, MITRE</a:t>
            </a:r>
          </a:p>
          <a:p>
            <a:pPr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Robert </a:t>
            </a:r>
            <a:r>
              <a:rPr lang="en-US" sz="1800" dirty="0" err="1" smtClean="0">
                <a:solidFill>
                  <a:srgbClr val="C00000"/>
                </a:solidFill>
              </a:rPr>
              <a:t>Herklotz</a:t>
            </a:r>
            <a:r>
              <a:rPr lang="en-US" sz="1800" dirty="0" smtClean="0">
                <a:solidFill>
                  <a:srgbClr val="C00000"/>
                </a:solidFill>
              </a:rPr>
              <a:t>, AFOSR</a:t>
            </a:r>
            <a:endParaRPr lang="en-US" sz="18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Alfred Hero, U. of Michigan</a:t>
            </a:r>
          </a:p>
          <a:p>
            <a:pPr>
              <a:buNone/>
            </a:pPr>
            <a:r>
              <a:rPr lang="en-US" sz="1800" dirty="0" err="1" smtClean="0">
                <a:solidFill>
                  <a:srgbClr val="00B050"/>
                </a:solidFill>
              </a:rPr>
              <a:t>Sampath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en-US" sz="1800" dirty="0" err="1" smtClean="0">
                <a:solidFill>
                  <a:srgbClr val="00B050"/>
                </a:solidFill>
              </a:rPr>
              <a:t>Kannan</a:t>
            </a:r>
            <a:r>
              <a:rPr lang="en-US" sz="1800" dirty="0" smtClean="0">
                <a:solidFill>
                  <a:srgbClr val="00B050"/>
                </a:solidFill>
              </a:rPr>
              <a:t>, NSF</a:t>
            </a:r>
            <a:endParaRPr lang="en-US" sz="1800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1800" dirty="0" smtClean="0"/>
              <a:t>Steven King, ODUSD </a:t>
            </a:r>
            <a:endParaRPr lang="en-US" sz="1800" dirty="0"/>
          </a:p>
          <a:p>
            <a:pPr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Carl </a:t>
            </a:r>
            <a:r>
              <a:rPr lang="en-US" sz="1800" dirty="0" err="1" smtClean="0">
                <a:solidFill>
                  <a:srgbClr val="C00000"/>
                </a:solidFill>
              </a:rPr>
              <a:t>Landwehr</a:t>
            </a:r>
            <a:r>
              <a:rPr lang="en-US" sz="1800" dirty="0" smtClean="0">
                <a:solidFill>
                  <a:srgbClr val="C00000"/>
                </a:solidFill>
              </a:rPr>
              <a:t>, IARPA</a:t>
            </a:r>
          </a:p>
          <a:p>
            <a:pPr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Greg Larsen, IDA</a:t>
            </a:r>
          </a:p>
          <a:p>
            <a:pPr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Karl Levitt (organizer), NSF</a:t>
            </a:r>
          </a:p>
          <a:p>
            <a:pPr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Brad Martin (organizer), NSA</a:t>
            </a:r>
          </a:p>
          <a:p>
            <a:pPr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John </a:t>
            </a:r>
            <a:r>
              <a:rPr lang="en-US" sz="1800" dirty="0" err="1" smtClean="0">
                <a:solidFill>
                  <a:srgbClr val="00B050"/>
                </a:solidFill>
              </a:rPr>
              <a:t>Mallery</a:t>
            </a:r>
            <a:r>
              <a:rPr lang="en-US" sz="1800" dirty="0" smtClean="0">
                <a:solidFill>
                  <a:srgbClr val="00B050"/>
                </a:solidFill>
              </a:rPr>
              <a:t>, MIT CSAIL</a:t>
            </a:r>
          </a:p>
          <a:p>
            <a:pPr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Roy </a:t>
            </a:r>
            <a:r>
              <a:rPr lang="en-US" sz="1800" dirty="0" err="1" smtClean="0">
                <a:solidFill>
                  <a:srgbClr val="00B050"/>
                </a:solidFill>
              </a:rPr>
              <a:t>Maxion</a:t>
            </a:r>
            <a:r>
              <a:rPr lang="en-US" sz="1800" dirty="0" smtClean="0">
                <a:solidFill>
                  <a:srgbClr val="00B050"/>
                </a:solidFill>
              </a:rPr>
              <a:t>, CMU</a:t>
            </a:r>
          </a:p>
          <a:p>
            <a:pPr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Robert </a:t>
            </a:r>
            <a:r>
              <a:rPr lang="en-US" sz="1800" dirty="0" err="1" smtClean="0">
                <a:solidFill>
                  <a:srgbClr val="C00000"/>
                </a:solidFill>
              </a:rPr>
              <a:t>Meushaw</a:t>
            </a:r>
            <a:r>
              <a:rPr lang="en-US" sz="1800" dirty="0" smtClean="0">
                <a:solidFill>
                  <a:srgbClr val="C00000"/>
                </a:solidFill>
              </a:rPr>
              <a:t>, NSA</a:t>
            </a:r>
          </a:p>
          <a:p>
            <a:pPr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John Mitchell, Stanford</a:t>
            </a:r>
          </a:p>
          <a:p>
            <a:pPr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Pierre Moulin, U. Illinois</a:t>
            </a:r>
          </a:p>
          <a:p>
            <a:pPr>
              <a:buNone/>
            </a:pPr>
            <a:r>
              <a:rPr lang="en-US" sz="1800" b="1" dirty="0" smtClean="0">
                <a:solidFill>
                  <a:schemeClr val="accent6"/>
                </a:solidFill>
              </a:rPr>
              <a:t>Timothy Murphy, IARPA</a:t>
            </a:r>
          </a:p>
          <a:p>
            <a:pPr>
              <a:buNone/>
            </a:pPr>
            <a:r>
              <a:rPr lang="en-US" sz="1800" dirty="0" err="1" smtClean="0">
                <a:solidFill>
                  <a:srgbClr val="00B050"/>
                </a:solidFill>
              </a:rPr>
              <a:t>Dusko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en-US" sz="1800" dirty="0" err="1" smtClean="0">
                <a:solidFill>
                  <a:srgbClr val="00B050"/>
                </a:solidFill>
              </a:rPr>
              <a:t>Pavlovic</a:t>
            </a:r>
            <a:r>
              <a:rPr lang="en-US" sz="1800" dirty="0" smtClean="0">
                <a:solidFill>
                  <a:srgbClr val="00B050"/>
                </a:solidFill>
              </a:rPr>
              <a:t>, Kestrel/Oxford</a:t>
            </a:r>
          </a:p>
          <a:p>
            <a:pPr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Nick </a:t>
            </a:r>
            <a:r>
              <a:rPr lang="en-US" sz="1800" dirty="0" err="1" smtClean="0">
                <a:solidFill>
                  <a:srgbClr val="C00000"/>
                </a:solidFill>
              </a:rPr>
              <a:t>Petroni</a:t>
            </a:r>
            <a:r>
              <a:rPr lang="en-US" sz="1800" dirty="0" smtClean="0">
                <a:solidFill>
                  <a:srgbClr val="C00000"/>
                </a:solidFill>
              </a:rPr>
              <a:t>, IDA</a:t>
            </a:r>
          </a:p>
          <a:p>
            <a:pPr>
              <a:buNone/>
            </a:pPr>
            <a:r>
              <a:rPr lang="en-US" sz="1800" b="1" dirty="0" smtClean="0">
                <a:solidFill>
                  <a:schemeClr val="accent6"/>
                </a:solidFill>
              </a:rPr>
              <a:t>Lisa Porter, IARPA</a:t>
            </a:r>
          </a:p>
          <a:p>
            <a:pPr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Michael Reiter, UNC</a:t>
            </a:r>
          </a:p>
          <a:p>
            <a:pPr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Phillip </a:t>
            </a:r>
            <a:r>
              <a:rPr lang="en-US" sz="1800" dirty="0" err="1" smtClean="0">
                <a:solidFill>
                  <a:srgbClr val="C00000"/>
                </a:solidFill>
              </a:rPr>
              <a:t>Rogaway</a:t>
            </a:r>
            <a:r>
              <a:rPr lang="en-US" sz="1800" dirty="0" smtClean="0">
                <a:solidFill>
                  <a:srgbClr val="C00000"/>
                </a:solidFill>
              </a:rPr>
              <a:t>, UC Davis</a:t>
            </a:r>
          </a:p>
          <a:p>
            <a:pPr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John </a:t>
            </a:r>
            <a:r>
              <a:rPr lang="en-US" sz="1800" dirty="0" err="1" smtClean="0">
                <a:solidFill>
                  <a:srgbClr val="00B050"/>
                </a:solidFill>
              </a:rPr>
              <a:t>Rushby</a:t>
            </a:r>
            <a:r>
              <a:rPr lang="en-US" sz="1800" dirty="0" smtClean="0">
                <a:solidFill>
                  <a:srgbClr val="00B050"/>
                </a:solidFill>
              </a:rPr>
              <a:t>, SRI</a:t>
            </a:r>
          </a:p>
          <a:p>
            <a:pPr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Stuart Russell, UC Berkeley</a:t>
            </a:r>
          </a:p>
          <a:p>
            <a:pPr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Fred Schneider, Cornell</a:t>
            </a:r>
          </a:p>
          <a:p>
            <a:pPr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Jim Silk (organizer), IDA</a:t>
            </a:r>
          </a:p>
          <a:p>
            <a:pPr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Dawn Song, UC Berkeley</a:t>
            </a:r>
          </a:p>
          <a:p>
            <a:pPr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Pieter Swart, Los Alamos NL</a:t>
            </a:r>
          </a:p>
          <a:p>
            <a:pPr>
              <a:buNone/>
            </a:pPr>
            <a:r>
              <a:rPr lang="en-US" sz="1800" dirty="0" err="1" smtClean="0">
                <a:solidFill>
                  <a:srgbClr val="00B050"/>
                </a:solidFill>
              </a:rPr>
              <a:t>Vicraj</a:t>
            </a:r>
            <a:r>
              <a:rPr lang="en-US" sz="1800" dirty="0" smtClean="0">
                <a:solidFill>
                  <a:srgbClr val="00B050"/>
                </a:solidFill>
              </a:rPr>
              <a:t> Thomas, BBN/GENI</a:t>
            </a:r>
          </a:p>
          <a:p>
            <a:pPr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Hal Varian, Berkeley/Google</a:t>
            </a:r>
          </a:p>
          <a:p>
            <a:pPr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Cliff Wang, ARO</a:t>
            </a:r>
          </a:p>
          <a:p>
            <a:pPr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Rebecca Wright, Rutgers</a:t>
            </a:r>
          </a:p>
          <a:p>
            <a:pPr>
              <a:buNone/>
            </a:pPr>
            <a:r>
              <a:rPr lang="en-US" sz="1800" dirty="0" err="1" smtClean="0">
                <a:solidFill>
                  <a:srgbClr val="C00000"/>
                </a:solidFill>
              </a:rPr>
              <a:t>Shouhuai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Xu</a:t>
            </a:r>
            <a:r>
              <a:rPr lang="en-US" sz="1800" dirty="0" smtClean="0">
                <a:solidFill>
                  <a:srgbClr val="C00000"/>
                </a:solidFill>
              </a:rPr>
              <a:t>, UT San Antonio</a:t>
            </a:r>
          </a:p>
          <a:p>
            <a:pPr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Ty </a:t>
            </a:r>
            <a:r>
              <a:rPr lang="en-US" sz="1800" dirty="0" err="1" smtClean="0">
                <a:solidFill>
                  <a:srgbClr val="00B050"/>
                </a:solidFill>
              </a:rPr>
              <a:t>Znati</a:t>
            </a:r>
            <a:r>
              <a:rPr lang="en-US" sz="1800" dirty="0" smtClean="0">
                <a:solidFill>
                  <a:srgbClr val="00B050"/>
                </a:solidFill>
              </a:rPr>
              <a:t>, NSF</a:t>
            </a:r>
          </a:p>
          <a:p>
            <a:pPr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Lenore </a:t>
            </a:r>
            <a:r>
              <a:rPr lang="en-US" sz="1800" dirty="0" err="1" smtClean="0">
                <a:solidFill>
                  <a:srgbClr val="00B050"/>
                </a:solidFill>
              </a:rPr>
              <a:t>Zuck</a:t>
            </a:r>
            <a:r>
              <a:rPr lang="en-US" sz="1800" dirty="0" smtClean="0">
                <a:solidFill>
                  <a:srgbClr val="00B050"/>
                </a:solidFill>
              </a:rPr>
              <a:t>, NSF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Traditional Infosec Researchers</a:t>
            </a:r>
          </a:p>
          <a:p>
            <a:pPr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Computer Scientists</a:t>
            </a:r>
          </a:p>
          <a:p>
            <a:pPr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Outside Area</a:t>
            </a:r>
            <a:endParaRPr lang="en-US" sz="1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4754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 days</a:t>
            </a:r>
          </a:p>
          <a:p>
            <a:r>
              <a:rPr lang="en-US" dirty="0" smtClean="0"/>
              <a:t>Keynotes: Fred Schneider, Frederick Chang</a:t>
            </a:r>
          </a:p>
          <a:p>
            <a:r>
              <a:rPr lang="en-US" dirty="0" smtClean="0"/>
              <a:t>Panels:</a:t>
            </a:r>
          </a:p>
          <a:p>
            <a:pPr lvl="1"/>
            <a:r>
              <a:rPr lang="en-US" dirty="0" smtClean="0"/>
              <a:t>What is a science of security?</a:t>
            </a:r>
          </a:p>
          <a:p>
            <a:pPr lvl="1"/>
            <a:r>
              <a:rPr lang="en-US" dirty="0" smtClean="0"/>
              <a:t>What can we learn from other fields?</a:t>
            </a:r>
          </a:p>
          <a:p>
            <a:pPr lvl="1"/>
            <a:r>
              <a:rPr lang="en-US" dirty="0" smtClean="0"/>
              <a:t>How can we reason about impossible things?</a:t>
            </a:r>
          </a:p>
          <a:p>
            <a:pPr lvl="1"/>
            <a:r>
              <a:rPr lang="en-US" dirty="0" smtClean="0"/>
              <a:t>Are scientific experiments in security possible?</a:t>
            </a:r>
          </a:p>
          <a:p>
            <a:r>
              <a:rPr lang="en-US" dirty="0" smtClean="0"/>
              <a:t>Breakout groups on various topics including:</a:t>
            </a:r>
          </a:p>
          <a:p>
            <a:pPr lvl="1"/>
            <a:r>
              <a:rPr lang="en-US" dirty="0" smtClean="0"/>
              <a:t>Metrics, provable security, managing complexity, composition, experimentation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Philosophical Questions </a:t>
            </a:r>
            <a:br>
              <a:rPr lang="en-US" dirty="0" smtClean="0"/>
            </a:br>
            <a:r>
              <a:rPr lang="en-US" sz="4000" dirty="0" smtClean="0"/>
              <a:t>(Usually Not Worth Discussing)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1524000"/>
          </a:xfrm>
        </p:spPr>
        <p:txBody>
          <a:bodyPr/>
          <a:lstStyle/>
          <a:p>
            <a:pPr>
              <a:buNone/>
            </a:pPr>
            <a:r>
              <a:rPr lang="en-US" sz="4400" dirty="0" smtClean="0"/>
              <a:t>	Is there science in computer system security?</a:t>
            </a:r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3962400"/>
            <a:ext cx="7858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Yes</a:t>
            </a:r>
            <a:r>
              <a:rPr lang="en-US" sz="3600" dirty="0" smtClean="0"/>
              <a:t>, but of course there should be more.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 of “Science”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Systematization of Knowledge</a:t>
            </a:r>
          </a:p>
          <a:p>
            <a:pPr lvl="1"/>
            <a:r>
              <a:rPr lang="en-US" dirty="0" smtClean="0"/>
              <a:t>Ad hoc point solutions vs. general understanding</a:t>
            </a:r>
          </a:p>
          <a:p>
            <a:pPr lvl="1"/>
            <a:r>
              <a:rPr lang="en-US" dirty="0" smtClean="0"/>
              <a:t>Repeating failures of the past with each new platform, type of vulnerability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Scientific Method</a:t>
            </a:r>
          </a:p>
          <a:p>
            <a:pPr lvl="1"/>
            <a:r>
              <a:rPr lang="en-US" dirty="0" smtClean="0"/>
              <a:t>Process of hypothesis testing and experiments</a:t>
            </a:r>
          </a:p>
          <a:p>
            <a:pPr lvl="1"/>
            <a:r>
              <a:rPr lang="en-US" dirty="0" smtClean="0"/>
              <a:t>Building abstractions and models, theorems</a:t>
            </a:r>
          </a:p>
          <a:p>
            <a:pPr>
              <a:spcBef>
                <a:spcPts val="3000"/>
              </a:spcBef>
            </a:pPr>
            <a:r>
              <a:rPr lang="en-US" b="1" dirty="0" smtClean="0"/>
              <a:t>Universal Laws</a:t>
            </a:r>
          </a:p>
          <a:p>
            <a:pPr lvl="1"/>
            <a:r>
              <a:rPr lang="en-US" dirty="0" smtClean="0"/>
              <a:t>Widely applicable</a:t>
            </a:r>
          </a:p>
          <a:p>
            <a:pPr lvl="1"/>
            <a:r>
              <a:rPr lang="en-US" dirty="0" smtClean="0"/>
              <a:t>Make strong, quantitative predictions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Realistic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Can we be a science like physics or chemistry?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981200"/>
            <a:ext cx="7543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Unlikely – humans will always be a factor in security.</a:t>
            </a:r>
          </a:p>
          <a:p>
            <a:endParaRPr lang="en-US" sz="2800" dirty="0" smtClean="0"/>
          </a:p>
          <a:p>
            <a:r>
              <a:rPr lang="en-US" sz="2800" dirty="0" smtClean="0"/>
              <a:t>How far can we get without modeling humans?</a:t>
            </a:r>
          </a:p>
          <a:p>
            <a:endParaRPr lang="en-US" sz="2800" dirty="0" smtClean="0"/>
          </a:p>
          <a:p>
            <a:r>
              <a:rPr lang="en-US" sz="2800" dirty="0" smtClean="0"/>
              <a:t>How far can we get with simple models of human capabilities and behavior?</a:t>
            </a:r>
          </a:p>
          <a:p>
            <a:endParaRPr lang="en-US" sz="2800" dirty="0" smtClean="0"/>
          </a:p>
          <a:p>
            <a:r>
              <a:rPr lang="en-US" sz="2800" dirty="0" smtClean="0"/>
              <a:t>Workshop charge: avoid human behavior issues as much as possible.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5062</TotalTime>
  <Words>1138</Words>
  <Application>Microsoft Office PowerPoint</Application>
  <PresentationFormat>On-screen Show (4:3)</PresentationFormat>
  <Paragraphs>194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Microsoft Office Visio Drawing</vt:lpstr>
      <vt:lpstr>Next steps towards a Science of Security  David Evans University of Virginia IARPA Visit 11 January 2010</vt:lpstr>
      <vt:lpstr>Things I won’t talk about…</vt:lpstr>
      <vt:lpstr>Outline</vt:lpstr>
      <vt:lpstr>Workshop</vt:lpstr>
      <vt:lpstr>Participant Background</vt:lpstr>
      <vt:lpstr>Format</vt:lpstr>
      <vt:lpstr>Philosophical Questions  (Usually Not Worth Discussing)</vt:lpstr>
      <vt:lpstr>Meaning of “Science”</vt:lpstr>
      <vt:lpstr>Realistic Goal</vt:lpstr>
      <vt:lpstr>Alchemy (700-~1660)</vt:lpstr>
      <vt:lpstr>Questions for a “Science” of Security</vt:lpstr>
      <vt:lpstr>Metrics</vt:lpstr>
      <vt:lpstr>Metrics: Promising Approaches</vt:lpstr>
      <vt:lpstr>Formal Methods and Security</vt:lpstr>
      <vt:lpstr>Formal Methods vs. Complexity</vt:lpstr>
      <vt:lpstr>Formal Methods vs. Complexity</vt:lpstr>
      <vt:lpstr>Formal Methods Questions</vt:lpstr>
      <vt:lpstr>Experimentation</vt:lpstr>
      <vt:lpstr>Recap Summary</vt:lpstr>
      <vt:lpstr>Concrete Outcomes</vt:lpstr>
      <vt:lpstr>Discussion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the NSF/IARPA/NSA Workshop on the Science of Security</dc:title>
  <dc:creator>evans</dc:creator>
  <cp:lastModifiedBy>David Evans</cp:lastModifiedBy>
  <cp:revision>352</cp:revision>
  <dcterms:created xsi:type="dcterms:W3CDTF">2009-07-15T21:12:45Z</dcterms:created>
  <dcterms:modified xsi:type="dcterms:W3CDTF">2010-01-14T16:30:01Z</dcterms:modified>
</cp:coreProperties>
</file>