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6" r:id="rId3"/>
    <p:sldId id="264" r:id="rId4"/>
    <p:sldId id="258" r:id="rId5"/>
    <p:sldId id="261" r:id="rId6"/>
    <p:sldId id="262" r:id="rId7"/>
    <p:sldId id="265" r:id="rId8"/>
    <p:sldId id="259" r:id="rId9"/>
    <p:sldId id="281" r:id="rId10"/>
    <p:sldId id="267" r:id="rId11"/>
    <p:sldId id="263" r:id="rId12"/>
    <p:sldId id="283" r:id="rId13"/>
    <p:sldId id="277" r:id="rId14"/>
    <p:sldId id="284" r:id="rId15"/>
    <p:sldId id="274" r:id="rId16"/>
    <p:sldId id="285" r:id="rId17"/>
    <p:sldId id="278" r:id="rId18"/>
    <p:sldId id="276" r:id="rId19"/>
    <p:sldId id="268" r:id="rId20"/>
    <p:sldId id="269" r:id="rId21"/>
    <p:sldId id="270" r:id="rId22"/>
    <p:sldId id="271" r:id="rId23"/>
    <p:sldId id="272" r:id="rId24"/>
    <p:sldId id="273" r:id="rId25"/>
    <p:sldId id="275" r:id="rId26"/>
    <p:sldId id="286" r:id="rId27"/>
    <p:sldId id="288" r:id="rId28"/>
    <p:sldId id="280" r:id="rId29"/>
    <p:sldId id="279" r:id="rId30"/>
    <p:sldId id="28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8C7B-EF90-4915-97F1-416A64C11180}" type="datetimeFigureOut">
              <a:rPr lang="en-US" smtClean="0"/>
              <a:t>7/16/2009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57D99-6B83-4EB6-B89F-25B7088A6E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93A2E-EC02-4426-B737-AECF061024ED}" type="datetimeFigureOut">
              <a:rPr lang="en-US" smtClean="0"/>
              <a:t>7/16/2009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3BE64-A5D6-4237-8D28-1BE7AB48BB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5663C-413A-48A3-8F48-F037906A08BC}" type="slidenum">
              <a:rPr lang="en-US"/>
              <a:pPr/>
              <a:t>26</a:t>
            </a:fld>
            <a:endParaRPr lang="en-US"/>
          </a:p>
        </p:txBody>
      </p:sp>
      <p:sp>
        <p:nvSpPr>
          <p:cNvPr id="4326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2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A4505-57D2-4A33-93D6-6F0D0696F96B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F4467-1702-4727-B7B7-F30721BE7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228600"/>
            <a:ext cx="3962400" cy="6400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Summary of the</a:t>
            </a:r>
            <a:br>
              <a:rPr lang="en-US" b="1" dirty="0" smtClean="0"/>
            </a:br>
            <a:r>
              <a:rPr lang="en-US" b="1" i="1" dirty="0" smtClean="0"/>
              <a:t>NSF/IARPA/NSA Workshop on the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8000" b="1" i="1" dirty="0" smtClean="0"/>
              <a:t>Science of </a:t>
            </a:r>
            <a:r>
              <a:rPr lang="en-US" sz="8000" b="1" i="1" dirty="0" smtClean="0"/>
              <a:t>Security</a:t>
            </a:r>
            <a:br>
              <a:rPr lang="en-US" sz="8000" b="1" i="1" dirty="0" smtClean="0"/>
            </a:br>
            <a:r>
              <a:rPr lang="en-US" sz="2700" dirty="0" smtClean="0">
                <a:solidFill>
                  <a:schemeClr val="bg1">
                    <a:lumMod val="65000"/>
                  </a:schemeClr>
                </a:solidFill>
              </a:rPr>
              <a:t>David </a:t>
            </a:r>
            <a:r>
              <a:rPr lang="en-US" sz="2700" dirty="0" smtClean="0">
                <a:solidFill>
                  <a:schemeClr val="bg1">
                    <a:lumMod val="65000"/>
                  </a:schemeClr>
                </a:solidFill>
              </a:rPr>
              <a:t>Evans</a:t>
            </a:r>
            <a:br>
              <a:rPr lang="en-US" sz="27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700" dirty="0" smtClean="0">
                <a:solidFill>
                  <a:schemeClr val="bg1">
                    <a:lumMod val="65000"/>
                  </a:schemeClr>
                </a:solidFill>
              </a:rPr>
              <a:t>University of Virginia</a:t>
            </a:r>
            <a:br>
              <a:rPr lang="en-US" sz="27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700" dirty="0" smtClean="0">
                <a:solidFill>
                  <a:schemeClr val="bg1">
                    <a:lumMod val="65000"/>
                  </a:schemeClr>
                </a:solidFill>
              </a:rPr>
              <a:t>INFOSEC Research </a:t>
            </a:r>
            <a:r>
              <a:rPr lang="en-US" sz="2700" dirty="0" smtClean="0">
                <a:solidFill>
                  <a:schemeClr val="bg1">
                    <a:lumMod val="65000"/>
                  </a:schemeClr>
                </a:solidFill>
              </a:rPr>
              <a:t>Council</a:t>
            </a:r>
            <a:br>
              <a:rPr lang="en-US" sz="27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700" dirty="0" smtClean="0">
                <a:solidFill>
                  <a:schemeClr val="bg1">
                    <a:lumMod val="65000"/>
                  </a:schemeClr>
                </a:solidFill>
              </a:rPr>
              <a:t>16 </a:t>
            </a:r>
            <a:r>
              <a:rPr lang="en-US" sz="2700" dirty="0" smtClean="0">
                <a:solidFill>
                  <a:schemeClr val="bg1">
                    <a:lumMod val="65000"/>
                  </a:schemeClr>
                </a:solidFill>
              </a:rPr>
              <a:t>July </a:t>
            </a:r>
            <a:r>
              <a:rPr lang="en-US" sz="2700" dirty="0" smtClean="0">
                <a:solidFill>
                  <a:schemeClr val="bg1">
                    <a:lumMod val="65000"/>
                  </a:schemeClr>
                </a:solidFill>
              </a:rPr>
              <a:t>2009</a:t>
            </a:r>
            <a:endParaRPr lang="en-US" sz="8000" i="1" dirty="0"/>
          </a:p>
        </p:txBody>
      </p:sp>
      <p:pic>
        <p:nvPicPr>
          <p:cNvPr id="4" name="Picture 3" descr="tower-bright-IMG_4112.JPG"/>
          <p:cNvPicPr>
            <a:picLocks noChangeAspect="1"/>
          </p:cNvPicPr>
          <p:nvPr/>
        </p:nvPicPr>
        <p:blipFill>
          <a:blip r:embed="rId2" cstate="print"/>
          <a:srcRect t="5556"/>
          <a:stretch>
            <a:fillRect/>
          </a:stretch>
        </p:blipFill>
        <p:spPr>
          <a:xfrm>
            <a:off x="381000" y="76200"/>
            <a:ext cx="3922478" cy="647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Realistic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Can we be a science like physics or chemistry?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981200"/>
            <a:ext cx="7543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Unlikely – humans will always be a factor in security.</a:t>
            </a:r>
          </a:p>
          <a:p>
            <a:endParaRPr lang="en-US" sz="2800" dirty="0" smtClean="0"/>
          </a:p>
          <a:p>
            <a:r>
              <a:rPr lang="en-US" sz="2800" dirty="0" smtClean="0"/>
              <a:t>How far can we get without modeling humans?</a:t>
            </a:r>
          </a:p>
          <a:p>
            <a:endParaRPr lang="en-US" sz="2800" dirty="0" smtClean="0"/>
          </a:p>
          <a:p>
            <a:r>
              <a:rPr lang="en-US" sz="2800" dirty="0" smtClean="0"/>
              <a:t>How far can we get with simple models of human capabilities and behavior?</a:t>
            </a:r>
          </a:p>
          <a:p>
            <a:endParaRPr lang="en-US" sz="2800" dirty="0" smtClean="0"/>
          </a:p>
          <a:p>
            <a:r>
              <a:rPr lang="en-US" sz="2800" dirty="0" smtClean="0"/>
              <a:t>Workshop charge: avoid human behavior issues as much as possible.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Alchemy (700-~1660)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43000"/>
            <a:ext cx="4343400" cy="5607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24400" y="1371600"/>
            <a:ext cx="388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457200"/>
            <a:r>
              <a:rPr lang="en-US" sz="2400" b="1" dirty="0" smtClean="0"/>
              <a:t>Well-defined, testable goal </a:t>
            </a:r>
            <a:r>
              <a:rPr lang="en-US" sz="2400" dirty="0" smtClean="0"/>
              <a:t>(turn lead into gold)</a:t>
            </a:r>
          </a:p>
          <a:p>
            <a:pPr marL="365760" indent="-457200"/>
            <a:endParaRPr lang="en-US" sz="2400" dirty="0" smtClean="0"/>
          </a:p>
          <a:p>
            <a:pPr marL="365760" indent="-457200"/>
            <a:r>
              <a:rPr lang="en-US" sz="2400" b="1" dirty="0" smtClean="0"/>
              <a:t>Established theory </a:t>
            </a:r>
            <a:r>
              <a:rPr lang="en-US" sz="2400" dirty="0" smtClean="0"/>
              <a:t>(four elements: earth, fire, water, air)</a:t>
            </a:r>
          </a:p>
          <a:p>
            <a:pPr marL="365760" indent="-457200"/>
            <a:endParaRPr lang="en-US" sz="2400" dirty="0" smtClean="0"/>
          </a:p>
          <a:p>
            <a:pPr marL="365760" indent="-457200"/>
            <a:r>
              <a:rPr lang="en-US" sz="2400" b="1" dirty="0" smtClean="0"/>
              <a:t>Methodical experiments and lab techniques</a:t>
            </a:r>
            <a:r>
              <a:rPr lang="en-US" sz="2400" dirty="0" smtClean="0"/>
              <a:t> (Jabir </a:t>
            </a:r>
            <a:r>
              <a:rPr lang="en-US" sz="2400" dirty="0" err="1" smtClean="0"/>
              <a:t>ibn</a:t>
            </a:r>
            <a:r>
              <a:rPr lang="en-US" sz="2400" dirty="0" smtClean="0"/>
              <a:t> </a:t>
            </a:r>
            <a:r>
              <a:rPr lang="en-US" sz="2400" dirty="0" err="1" smtClean="0"/>
              <a:t>Hayyan</a:t>
            </a:r>
            <a:r>
              <a:rPr lang="en-US" sz="2400" dirty="0" smtClean="0"/>
              <a:t> in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century)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00600" y="5638800"/>
            <a:ext cx="35814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Wrong and unsuccessful...but led to modern chemistry.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a Science of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Resilience:</a:t>
            </a:r>
            <a:r>
              <a:rPr lang="en-US" dirty="0" smtClean="0"/>
              <a:t> Given </a:t>
            </a:r>
            <a:r>
              <a:rPr lang="en-US" dirty="0" smtClean="0"/>
              <a:t>a system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</a:t>
            </a:r>
            <a:r>
              <a:rPr lang="en-US" dirty="0" smtClean="0"/>
              <a:t>and an attack class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, </a:t>
            </a:r>
            <a:r>
              <a:rPr lang="en-US" dirty="0" smtClean="0"/>
              <a:t>is there a way to: </a:t>
            </a:r>
          </a:p>
          <a:p>
            <a:pPr lvl="1"/>
            <a:r>
              <a:rPr lang="en-US" dirty="0" smtClean="0"/>
              <a:t>Prove </a:t>
            </a:r>
            <a:r>
              <a:rPr lang="en-US" dirty="0" smtClean="0"/>
              <a:t>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</a:t>
            </a:r>
            <a:r>
              <a:rPr lang="en-US" dirty="0" smtClean="0"/>
              <a:t>is not vulnerable to any attack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? </a:t>
            </a:r>
            <a:endParaRPr lang="en-US" dirty="0" smtClean="0"/>
          </a:p>
          <a:p>
            <a:pPr lvl="1"/>
            <a:r>
              <a:rPr lang="en-US" dirty="0" smtClean="0"/>
              <a:t>Construct </a:t>
            </a:r>
            <a:r>
              <a:rPr lang="en-US" dirty="0" smtClean="0"/>
              <a:t>a system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P'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that behaves </a:t>
            </a:r>
            <a:r>
              <a:rPr lang="en-US" i="1" dirty="0" smtClean="0"/>
              <a:t>similarly</a:t>
            </a:r>
            <a:r>
              <a:rPr lang="en-US" dirty="0" smtClean="0"/>
              <a:t>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</a:t>
            </a:r>
            <a:r>
              <a:rPr lang="en-US" dirty="0" smtClean="0"/>
              <a:t>except is not vulnerable to any attack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can we determine </a:t>
            </a:r>
            <a:r>
              <a:rPr lang="en-US" dirty="0" smtClean="0"/>
              <a:t>if a system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</a:t>
            </a:r>
            <a:r>
              <a:rPr lang="en-US" dirty="0" smtClean="0"/>
              <a:t>is more secure than system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</a:t>
            </a:r>
            <a:r>
              <a:rPr lang="en-US" dirty="0" smtClean="0"/>
              <a:t>(where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/>
              <a:t> </a:t>
            </a:r>
            <a:r>
              <a:rPr lang="en-US" dirty="0" smtClean="0"/>
              <a:t>is some function that transforms an input program or system definition)?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Scientific understanding requires quantification</a:t>
            </a:r>
          </a:p>
          <a:p>
            <a:r>
              <a:rPr lang="en-US" dirty="0" smtClean="0"/>
              <a:t>For most interesting security properties, not clear what to measure or how to measure it</a:t>
            </a:r>
          </a:p>
          <a:p>
            <a:r>
              <a:rPr lang="en-US" dirty="0" smtClean="0"/>
              <a:t>Comparative metrics may be more useful/feasible than absolute metrics:</a:t>
            </a:r>
          </a:p>
          <a:p>
            <a:pPr lvl="1"/>
            <a:r>
              <a:rPr lang="en-US" dirty="0" smtClean="0"/>
              <a:t>How can we quantify the security of two systems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/>
              <a:t> in a way that establishes which is more secure for a given context?</a:t>
            </a:r>
          </a:p>
          <a:p>
            <a:pPr lvl="1"/>
            <a:r>
              <a:rPr lang="en-US" dirty="0" smtClean="0"/>
              <a:t>Quantify the security of a system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and a system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(</a:t>
            </a:r>
            <a:r>
              <a:rPr lang="en-US" dirty="0" smtClean="0"/>
              <a:t>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/>
              <a:t> </a:t>
            </a:r>
            <a:r>
              <a:rPr lang="en-US" dirty="0" smtClean="0"/>
              <a:t>is some function that transforms an input program or system definition)?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Metrics: Promising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Experimental metrics: more systematic “red team” approaches (hard to account for attacker creativity)</a:t>
            </a:r>
          </a:p>
          <a:p>
            <a:r>
              <a:rPr lang="en-US" dirty="0" smtClean="0"/>
              <a:t>Economic metrics: active research community</a:t>
            </a:r>
          </a:p>
          <a:p>
            <a:r>
              <a:rPr lang="en-US" dirty="0" smtClean="0"/>
              <a:t>Epidemiological metrics: good at modeling spread over network, but need assumptions about vulnerabilities</a:t>
            </a:r>
          </a:p>
          <a:p>
            <a:r>
              <a:rPr lang="en-US" dirty="0" smtClean="0"/>
              <a:t>Computational complexity metrics: define attacker search space (promising for automated diversity)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Methods and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Lots of progress in reasoning about correctness properties</a:t>
            </a:r>
          </a:p>
          <a:p>
            <a:pPr lvl="1"/>
            <a:r>
              <a:rPr lang="en-US" dirty="0" smtClean="0"/>
              <a:t>Byron Cook: reasoning about termination and </a:t>
            </a:r>
            <a:r>
              <a:rPr lang="en-US" dirty="0" err="1" smtClean="0"/>
              <a:t>liveness</a:t>
            </a:r>
            <a:endParaRPr lang="en-US" dirty="0" smtClean="0"/>
          </a:p>
          <a:p>
            <a:r>
              <a:rPr lang="en-US" dirty="0" smtClean="0"/>
              <a:t>Systems fail when attackers find ways to violate assumptions used in proof</a:t>
            </a:r>
          </a:p>
          <a:p>
            <a:pPr lvl="1"/>
            <a:r>
              <a:rPr lang="en-US" dirty="0" smtClean="0"/>
              <a:t>Need formal methods that make assumptions explicit in a useful way</a:t>
            </a:r>
          </a:p>
          <a:p>
            <a:pPr lvl="1"/>
            <a:r>
              <a:rPr lang="en-US" dirty="0" smtClean="0"/>
              <a:t>Combining formal methods with enforcement mechanisms that enforce assumption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Methods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Refinement: </a:t>
            </a:r>
            <a:r>
              <a:rPr lang="en-US" dirty="0" smtClean="0"/>
              <a:t>Can we use refinement approaches (design → ... </a:t>
            </a:r>
            <a:r>
              <a:rPr lang="en-US" dirty="0" smtClean="0"/>
              <a:t>→</a:t>
            </a:r>
            <a:r>
              <a:rPr lang="en-US" dirty="0" smtClean="0"/>
              <a:t> implementation) that preserve security properties the way they are used to preserve correctness properties now?</a:t>
            </a:r>
          </a:p>
          <a:p>
            <a:r>
              <a:rPr lang="en-US" b="1" dirty="0" smtClean="0"/>
              <a:t>Program analysis: </a:t>
            </a:r>
            <a:r>
              <a:rPr lang="en-US" dirty="0" smtClean="0"/>
              <a:t>What security properties can be established by dynamic and static analysis?  How can computability limits be overcome using hybrid analysis, system architectures, or restricted programming languages?  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experiments require adversary models</a:t>
            </a:r>
          </a:p>
          <a:p>
            <a:r>
              <a:rPr lang="en-US" dirty="0" smtClean="0"/>
              <a:t>Need to improve adversary models</a:t>
            </a:r>
          </a:p>
          <a:p>
            <a:pPr lvl="1"/>
            <a:r>
              <a:rPr lang="en-US" dirty="0" smtClean="0"/>
              <a:t>Coalesce knowledge of real adversaries</a:t>
            </a:r>
          </a:p>
          <a:p>
            <a:pPr lvl="1"/>
            <a:r>
              <a:rPr lang="en-US" dirty="0" smtClean="0"/>
              <a:t>Canonical attacker models (c.f., crypto)</a:t>
            </a:r>
          </a:p>
          <a:p>
            <a:r>
              <a:rPr lang="en-US" dirty="0" smtClean="0"/>
              <a:t>Design for reproducibility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2800" y="5562600"/>
            <a:ext cx="3549818" cy="523220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Roy </a:t>
            </a:r>
            <a:r>
              <a:rPr lang="en-US" sz="2800" dirty="0" err="1" smtClean="0"/>
              <a:t>Maxion</a:t>
            </a:r>
            <a:r>
              <a:rPr lang="en-US" sz="2800" dirty="0" smtClean="0"/>
              <a:t> later today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en-US" dirty="0" smtClean="0"/>
              <a:t>Some Highlights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5105400"/>
            <a:ext cx="6172200" cy="1200329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Caveat: I won’t do justice to these ideas...but (almost) all the presentation materials are here: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	http</a:t>
            </a:r>
            <a:r>
              <a:rPr lang="en-US" sz="2400" dirty="0" smtClean="0">
                <a:solidFill>
                  <a:srgbClr val="00B0F0"/>
                </a:solidFill>
              </a:rPr>
              <a:t>://sos.cs.virginia.edu/agenda.html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Scientific 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Target for 2015: “Defense class </a:t>
            </a:r>
            <a:r>
              <a:rPr lang="en-US" i="1" dirty="0" smtClean="0"/>
              <a:t>D</a:t>
            </a:r>
            <a:r>
              <a:rPr lang="en-US" dirty="0" smtClean="0"/>
              <a:t> enforces policy class </a:t>
            </a:r>
            <a:r>
              <a:rPr lang="en-US" i="1" dirty="0" smtClean="0"/>
              <a:t>P</a:t>
            </a:r>
            <a:r>
              <a:rPr lang="en-US" dirty="0" smtClean="0"/>
              <a:t> when facing attacks from class </a:t>
            </a:r>
            <a:r>
              <a:rPr lang="en-US" i="1" dirty="0" smtClean="0"/>
              <a:t>A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Defining classes of policies:</a:t>
            </a:r>
          </a:p>
          <a:p>
            <a:pPr lvl="1"/>
            <a:r>
              <a:rPr lang="en-US" dirty="0" smtClean="0"/>
              <a:t>System behavior: infinite trace of states (or events)</a:t>
            </a:r>
          </a:p>
          <a:p>
            <a:pPr lvl="2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pPr lvl="1"/>
            <a:r>
              <a:rPr lang="en-US" dirty="0" smtClean="0"/>
              <a:t>System </a:t>
            </a:r>
            <a:r>
              <a:rPr lang="en-US" dirty="0" smtClean="0"/>
              <a:t>property: set of traces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{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}</a:t>
            </a:r>
          </a:p>
          <a:p>
            <a:pPr lvl="1"/>
            <a:r>
              <a:rPr lang="en-US" dirty="0" smtClean="0"/>
              <a:t>A system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/>
              <a:t> satisfies property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if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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1219200"/>
            <a:ext cx="2272930" cy="36933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Due to Fred Schneider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943600"/>
            <a:ext cx="8294835" cy="36933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Formal way to reason about what system properties different mechanisms can enforce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Workshop description, participants, format</a:t>
            </a:r>
          </a:p>
          <a:p>
            <a:r>
              <a:rPr lang="en-US" dirty="0" smtClean="0"/>
              <a:t>Summary of prevailing consensus</a:t>
            </a:r>
          </a:p>
          <a:p>
            <a:r>
              <a:rPr lang="en-US" dirty="0" smtClean="0"/>
              <a:t>Highlight some key ideas</a:t>
            </a:r>
          </a:p>
          <a:p>
            <a:r>
              <a:rPr lang="en-US" dirty="0" smtClean="0"/>
              <a:t>What next?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Execution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Ideal reference monitor: sees all policy-relevant events, cannot be circumvented, can block execution immediately</a:t>
            </a:r>
          </a:p>
          <a:p>
            <a:r>
              <a:rPr lang="en-US" dirty="0" smtClean="0"/>
              <a:t>EM-enforceable policies </a:t>
            </a:r>
            <a:r>
              <a:rPr lang="en-US" dirty="0" smtClean="0">
                <a:sym typeface="Symbol"/>
              </a:rPr>
              <a:t> Safety Properties</a:t>
            </a:r>
          </a:p>
          <a:p>
            <a:r>
              <a:rPr lang="en-US" dirty="0" smtClean="0">
                <a:sym typeface="Symbol"/>
              </a:rPr>
              <a:t>Implementation approaches: </a:t>
            </a:r>
          </a:p>
          <a:p>
            <a:pPr lvl="1"/>
            <a:r>
              <a:rPr lang="en-US" dirty="0" err="1" smtClean="0">
                <a:sym typeface="Symbol"/>
              </a:rPr>
              <a:t>Inlined</a:t>
            </a:r>
            <a:r>
              <a:rPr lang="en-US" dirty="0" smtClean="0">
                <a:sym typeface="Symbol"/>
              </a:rPr>
              <a:t> reference monitor (SASI, </a:t>
            </a:r>
            <a:r>
              <a:rPr lang="en-US" dirty="0" err="1" smtClean="0">
                <a:sym typeface="Symbol"/>
              </a:rPr>
              <a:t>Naccio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Proof-carrying code: prove the automaton necessary to enforce policy is correctly embedded in program</a:t>
            </a:r>
          </a:p>
          <a:p>
            <a:pPr lvl="1"/>
            <a:r>
              <a:rPr lang="en-US" dirty="0" smtClean="0">
                <a:sym typeface="Symbol"/>
              </a:rPr>
              <a:t>Combine approaches for improved performance and small TCB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1154668"/>
            <a:ext cx="2272930" cy="36933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Due to Fred Schneider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Limitations of Execution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err="1" smtClean="0"/>
              <a:t>Liveness</a:t>
            </a:r>
            <a:r>
              <a:rPr lang="en-US" dirty="0" smtClean="0"/>
              <a:t> properties: something good eventually happens</a:t>
            </a:r>
          </a:p>
          <a:p>
            <a:pPr lvl="1"/>
            <a:r>
              <a:rPr lang="en-US" dirty="0" smtClean="0"/>
              <a:t>Requires reasoning about all possible future paths</a:t>
            </a:r>
          </a:p>
          <a:p>
            <a:r>
              <a:rPr lang="en-US" dirty="0" smtClean="0"/>
              <a:t>Non-interference: low-level users get same outputs regardless of high-level actions</a:t>
            </a:r>
          </a:p>
          <a:p>
            <a:pPr lvl="1"/>
            <a:r>
              <a:rPr lang="en-US" dirty="0" smtClean="0"/>
              <a:t>Requires reasoning about all possible executions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1154668"/>
            <a:ext cx="2272930" cy="36933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Due to Fred Schneider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Hyper-Properties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Hyper-property: set of sets of traces</a:t>
            </a:r>
            <a:endParaRPr lang="en-US" b="1" dirty="0" smtClean="0"/>
          </a:p>
          <a:p>
            <a:r>
              <a:rPr lang="en-US" dirty="0" smtClean="0"/>
              <a:t>System satisfies HP is set of traces it can produce is in the HP set</a:t>
            </a:r>
          </a:p>
          <a:p>
            <a:r>
              <a:rPr lang="en-US" dirty="0" smtClean="0"/>
              <a:t>Claim: can define </a:t>
            </a:r>
            <a:r>
              <a:rPr lang="en-US" b="1" dirty="0" smtClean="0"/>
              <a:t>all</a:t>
            </a:r>
            <a:r>
              <a:rPr lang="en-US" dirty="0" smtClean="0"/>
              <a:t> security properties as Hyper-properties</a:t>
            </a:r>
          </a:p>
          <a:p>
            <a:r>
              <a:rPr lang="en-US" dirty="0" smtClean="0"/>
              <a:t>Open questions:</a:t>
            </a:r>
          </a:p>
          <a:p>
            <a:pPr lvl="1"/>
            <a:r>
              <a:rPr lang="en-US" dirty="0" smtClean="0"/>
              <a:t>Is there a way to enforce/verify them?</a:t>
            </a:r>
          </a:p>
          <a:p>
            <a:pPr lvl="1"/>
            <a:r>
              <a:rPr lang="en-US" dirty="0" smtClean="0"/>
              <a:t>Are there restricted property classes between EM-enforceable and Hyper-properties?</a:t>
            </a:r>
          </a:p>
          <a:p>
            <a:pPr lvl="2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-safety </a:t>
            </a:r>
            <a:r>
              <a:rPr lang="en-US" dirty="0" err="1" smtClean="0"/>
              <a:t>hyperproperties</a:t>
            </a:r>
            <a:r>
              <a:rPr lang="en-US" dirty="0" smtClean="0"/>
              <a:t>: property that can be refuted by observing ≤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traces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1143000"/>
            <a:ext cx="2741969" cy="36933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Clarkson &amp; Schneider, 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Methods vs. Complexity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72200" y="152400"/>
            <a:ext cx="2824363" cy="36933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(Loosely) Due to Fred Chang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1600200"/>
            <a:ext cx="6781800" cy="464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52800" y="63246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Time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1066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Pessimist’s View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308168" y="3662752"/>
            <a:ext cx="20539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Complexity</a:t>
            </a:r>
            <a:endParaRPr lang="en-US" sz="3200" dirty="0"/>
          </a:p>
        </p:txBody>
      </p:sp>
      <p:sp>
        <p:nvSpPr>
          <p:cNvPr id="13" name="Freeform 12"/>
          <p:cNvSpPr/>
          <p:nvPr/>
        </p:nvSpPr>
        <p:spPr>
          <a:xfrm>
            <a:off x="1524000" y="2438400"/>
            <a:ext cx="6348548" cy="3631474"/>
          </a:xfrm>
          <a:custGeom>
            <a:avLst/>
            <a:gdLst>
              <a:gd name="connsiteX0" fmla="*/ 0 w 6348548"/>
              <a:gd name="connsiteY0" fmla="*/ 3631474 h 3631474"/>
              <a:gd name="connsiteX1" fmla="*/ 3383280 w 6348548"/>
              <a:gd name="connsiteY1" fmla="*/ 3174274 h 3631474"/>
              <a:gd name="connsiteX2" fmla="*/ 5812971 w 6348548"/>
              <a:gd name="connsiteY2" fmla="*/ 901337 h 3631474"/>
              <a:gd name="connsiteX3" fmla="*/ 6348548 w 6348548"/>
              <a:gd name="connsiteY3" fmla="*/ 0 h 363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8548" h="3631474">
                <a:moveTo>
                  <a:pt x="0" y="3631474"/>
                </a:moveTo>
                <a:cubicBezTo>
                  <a:pt x="1207225" y="3630385"/>
                  <a:pt x="2414451" y="3629297"/>
                  <a:pt x="3383280" y="3174274"/>
                </a:cubicBezTo>
                <a:cubicBezTo>
                  <a:pt x="4352109" y="2719251"/>
                  <a:pt x="5318760" y="1430383"/>
                  <a:pt x="5812971" y="901337"/>
                </a:cubicBezTo>
                <a:cubicBezTo>
                  <a:pt x="6307182" y="372291"/>
                  <a:pt x="6327865" y="186145"/>
                  <a:pt x="6348548" y="0"/>
                </a:cubicBezTo>
              </a:path>
            </a:pathLst>
          </a:cu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343400" y="5715000"/>
            <a:ext cx="3827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Formal Techniques Capability</a:t>
            </a:r>
            <a:endParaRPr lang="en-US" sz="2400" dirty="0"/>
          </a:p>
        </p:txBody>
      </p:sp>
      <p:sp>
        <p:nvSpPr>
          <p:cNvPr id="15" name="Freeform 14"/>
          <p:cNvSpPr/>
          <p:nvPr/>
        </p:nvSpPr>
        <p:spPr>
          <a:xfrm>
            <a:off x="1524000" y="1447800"/>
            <a:ext cx="6348548" cy="3124200"/>
          </a:xfrm>
          <a:custGeom>
            <a:avLst/>
            <a:gdLst>
              <a:gd name="connsiteX0" fmla="*/ 0 w 6348548"/>
              <a:gd name="connsiteY0" fmla="*/ 3631474 h 3631474"/>
              <a:gd name="connsiteX1" fmla="*/ 3383280 w 6348548"/>
              <a:gd name="connsiteY1" fmla="*/ 3174274 h 3631474"/>
              <a:gd name="connsiteX2" fmla="*/ 5812971 w 6348548"/>
              <a:gd name="connsiteY2" fmla="*/ 901337 h 3631474"/>
              <a:gd name="connsiteX3" fmla="*/ 6348548 w 6348548"/>
              <a:gd name="connsiteY3" fmla="*/ 0 h 363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8548" h="3631474">
                <a:moveTo>
                  <a:pt x="0" y="3631474"/>
                </a:moveTo>
                <a:cubicBezTo>
                  <a:pt x="1207225" y="3630385"/>
                  <a:pt x="2414451" y="3629297"/>
                  <a:pt x="3383280" y="3174274"/>
                </a:cubicBezTo>
                <a:cubicBezTo>
                  <a:pt x="4352109" y="2719251"/>
                  <a:pt x="5318760" y="1430383"/>
                  <a:pt x="5812971" y="901337"/>
                </a:cubicBezTo>
                <a:cubicBezTo>
                  <a:pt x="6307182" y="372291"/>
                  <a:pt x="6327865" y="186145"/>
                  <a:pt x="6348548" y="0"/>
                </a:cubicBezTo>
              </a:path>
            </a:pathLst>
          </a:cu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676400" y="3886200"/>
            <a:ext cx="2450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Deployed Systems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62000" y="625858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2009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705600" y="61722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2050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Methods vs. Complexity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72200" y="152400"/>
            <a:ext cx="2824363" cy="36933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(Loosely) Due to Fred Chang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1600200"/>
            <a:ext cx="6781800" cy="464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524000" y="1447800"/>
            <a:ext cx="6348548" cy="3124200"/>
          </a:xfrm>
          <a:custGeom>
            <a:avLst/>
            <a:gdLst>
              <a:gd name="connsiteX0" fmla="*/ 0 w 6348548"/>
              <a:gd name="connsiteY0" fmla="*/ 3631474 h 3631474"/>
              <a:gd name="connsiteX1" fmla="*/ 3383280 w 6348548"/>
              <a:gd name="connsiteY1" fmla="*/ 3174274 h 3631474"/>
              <a:gd name="connsiteX2" fmla="*/ 5812971 w 6348548"/>
              <a:gd name="connsiteY2" fmla="*/ 901337 h 3631474"/>
              <a:gd name="connsiteX3" fmla="*/ 6348548 w 6348548"/>
              <a:gd name="connsiteY3" fmla="*/ 0 h 363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8548" h="3631474">
                <a:moveTo>
                  <a:pt x="0" y="3631474"/>
                </a:moveTo>
                <a:cubicBezTo>
                  <a:pt x="1207225" y="3630385"/>
                  <a:pt x="2414451" y="3629297"/>
                  <a:pt x="3383280" y="3174274"/>
                </a:cubicBezTo>
                <a:cubicBezTo>
                  <a:pt x="4352109" y="2719251"/>
                  <a:pt x="5318760" y="1430383"/>
                  <a:pt x="5812971" y="901337"/>
                </a:cubicBezTo>
                <a:cubicBezTo>
                  <a:pt x="6307182" y="372291"/>
                  <a:pt x="6327865" y="186145"/>
                  <a:pt x="6348548" y="0"/>
                </a:cubicBezTo>
              </a:path>
            </a:pathLst>
          </a:cu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52800" y="63246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Time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1066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Optimist’s View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308168" y="3662752"/>
            <a:ext cx="20539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Complexity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3886200"/>
            <a:ext cx="2450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Deployed Systems</a:t>
            </a:r>
            <a:endParaRPr lang="en-US" sz="2400" dirty="0"/>
          </a:p>
        </p:txBody>
      </p:sp>
      <p:sp>
        <p:nvSpPr>
          <p:cNvPr id="13" name="Freeform 12"/>
          <p:cNvSpPr/>
          <p:nvPr/>
        </p:nvSpPr>
        <p:spPr>
          <a:xfrm>
            <a:off x="1524000" y="2438400"/>
            <a:ext cx="6348548" cy="3631474"/>
          </a:xfrm>
          <a:custGeom>
            <a:avLst/>
            <a:gdLst>
              <a:gd name="connsiteX0" fmla="*/ 0 w 6348548"/>
              <a:gd name="connsiteY0" fmla="*/ 3631474 h 3631474"/>
              <a:gd name="connsiteX1" fmla="*/ 3383280 w 6348548"/>
              <a:gd name="connsiteY1" fmla="*/ 3174274 h 3631474"/>
              <a:gd name="connsiteX2" fmla="*/ 5812971 w 6348548"/>
              <a:gd name="connsiteY2" fmla="*/ 901337 h 3631474"/>
              <a:gd name="connsiteX3" fmla="*/ 6348548 w 6348548"/>
              <a:gd name="connsiteY3" fmla="*/ 0 h 363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8548" h="3631474">
                <a:moveTo>
                  <a:pt x="0" y="3631474"/>
                </a:moveTo>
                <a:cubicBezTo>
                  <a:pt x="1207225" y="3630385"/>
                  <a:pt x="2414451" y="3629297"/>
                  <a:pt x="3383280" y="3174274"/>
                </a:cubicBezTo>
                <a:cubicBezTo>
                  <a:pt x="4352109" y="2719251"/>
                  <a:pt x="5318760" y="1430383"/>
                  <a:pt x="5812971" y="901337"/>
                </a:cubicBezTo>
                <a:cubicBezTo>
                  <a:pt x="6307182" y="372291"/>
                  <a:pt x="6327865" y="186145"/>
                  <a:pt x="6348548" y="0"/>
                </a:cubicBezTo>
              </a:path>
            </a:pathLst>
          </a:cu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343400" y="5715000"/>
            <a:ext cx="3827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Formal Techniques Capability</a:t>
            </a:r>
            <a:endParaRPr lang="en-US" sz="2400" dirty="0"/>
          </a:p>
        </p:txBody>
      </p:sp>
      <p:sp>
        <p:nvSpPr>
          <p:cNvPr id="20" name="Freeform 19"/>
          <p:cNvSpPr/>
          <p:nvPr/>
        </p:nvSpPr>
        <p:spPr>
          <a:xfrm>
            <a:off x="1580606" y="4724400"/>
            <a:ext cx="6622869" cy="1554480"/>
          </a:xfrm>
          <a:custGeom>
            <a:avLst/>
            <a:gdLst>
              <a:gd name="connsiteX0" fmla="*/ 0 w 6622869"/>
              <a:gd name="connsiteY0" fmla="*/ 0 h 1158240"/>
              <a:gd name="connsiteX1" fmla="*/ 1541417 w 6622869"/>
              <a:gd name="connsiteY1" fmla="*/ 65314 h 1158240"/>
              <a:gd name="connsiteX2" fmla="*/ 3004457 w 6622869"/>
              <a:gd name="connsiteY2" fmla="*/ 326571 h 1158240"/>
              <a:gd name="connsiteX3" fmla="*/ 4245428 w 6622869"/>
              <a:gd name="connsiteY3" fmla="*/ 613954 h 1158240"/>
              <a:gd name="connsiteX4" fmla="*/ 6296297 w 6622869"/>
              <a:gd name="connsiteY4" fmla="*/ 1084217 h 1158240"/>
              <a:gd name="connsiteX5" fmla="*/ 6204857 w 6622869"/>
              <a:gd name="connsiteY5" fmla="*/ 1058091 h 115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22869" h="1158240">
                <a:moveTo>
                  <a:pt x="0" y="0"/>
                </a:moveTo>
                <a:cubicBezTo>
                  <a:pt x="520337" y="5442"/>
                  <a:pt x="1040674" y="10885"/>
                  <a:pt x="1541417" y="65314"/>
                </a:cubicBezTo>
                <a:cubicBezTo>
                  <a:pt x="2042160" y="119743"/>
                  <a:pt x="2553789" y="235131"/>
                  <a:pt x="3004457" y="326571"/>
                </a:cubicBezTo>
                <a:cubicBezTo>
                  <a:pt x="3455125" y="418011"/>
                  <a:pt x="4245428" y="613954"/>
                  <a:pt x="4245428" y="613954"/>
                </a:cubicBezTo>
                <a:lnTo>
                  <a:pt x="6296297" y="1084217"/>
                </a:lnTo>
                <a:cubicBezTo>
                  <a:pt x="6622869" y="1158240"/>
                  <a:pt x="6413863" y="1108165"/>
                  <a:pt x="6204857" y="1058091"/>
                </a:cubicBezTo>
              </a:path>
            </a:pathLst>
          </a:cu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524000" y="4953000"/>
            <a:ext cx="224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TCB of Deployed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625858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2009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6705600" y="61722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2050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Ideas from Networks and Biological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19800" cy="4525963"/>
          </a:xfrm>
        </p:spPr>
        <p:txBody>
          <a:bodyPr/>
          <a:lstStyle/>
          <a:p>
            <a:r>
              <a:rPr lang="en-US" dirty="0" smtClean="0"/>
              <a:t>Bowtie architecture in:</a:t>
            </a:r>
          </a:p>
          <a:p>
            <a:pPr lvl="1"/>
            <a:r>
              <a:rPr lang="en-US" dirty="0" smtClean="0"/>
              <a:t>Internet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	Applications – TCP/IP – Link</a:t>
            </a:r>
          </a:p>
          <a:p>
            <a:pPr lvl="1"/>
            <a:r>
              <a:rPr lang="en-US" dirty="0" smtClean="0"/>
              <a:t>Power distribution</a:t>
            </a:r>
          </a:p>
          <a:p>
            <a:pPr lvl="2">
              <a:buNone/>
            </a:pPr>
            <a:r>
              <a:rPr lang="en-US" dirty="0" smtClean="0"/>
              <a:t>Power plants – Stan  – Many Devices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Biological Systems </a:t>
            </a:r>
          </a:p>
          <a:p>
            <a:pPr lvl="2"/>
            <a:r>
              <a:rPr lang="en-US" dirty="0" smtClean="0"/>
              <a:t>Cell Metabolism (next slide)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1154668"/>
            <a:ext cx="1894814" cy="36933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Due to John Doyle</a:t>
            </a:r>
            <a:endParaRPr lang="en-US" dirty="0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6019800" y="2286000"/>
            <a:ext cx="2971800" cy="3352800"/>
            <a:chOff x="96" y="1872"/>
            <a:chExt cx="2352" cy="2160"/>
          </a:xfrm>
        </p:grpSpPr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96" y="1872"/>
              <a:ext cx="2352" cy="912"/>
            </a:xfrm>
            <a:custGeom>
              <a:avLst/>
              <a:gdLst>
                <a:gd name="G0" fmla="+- 9612 0 0"/>
                <a:gd name="G1" fmla="+- 21600 0 9612"/>
                <a:gd name="G2" fmla="*/ 9612 1 2"/>
                <a:gd name="G3" fmla="+- 21600 0 G2"/>
                <a:gd name="G4" fmla="+/ 9612 21600 2"/>
                <a:gd name="G5" fmla="+/ G1 0 2"/>
                <a:gd name="G6" fmla="*/ 21600 21600 9612"/>
                <a:gd name="G7" fmla="*/ G6 1 2"/>
                <a:gd name="G8" fmla="+- 21600 0 G7"/>
                <a:gd name="G9" fmla="*/ 21600 1 2"/>
                <a:gd name="G10" fmla="+- 9612 0 G9"/>
                <a:gd name="G11" fmla="?: G10 G8 0"/>
                <a:gd name="G12" fmla="?: G10 G7 21600"/>
                <a:gd name="T0" fmla="*/ 16794 w 21600"/>
                <a:gd name="T1" fmla="*/ 10800 h 21600"/>
                <a:gd name="T2" fmla="*/ 10800 w 21600"/>
                <a:gd name="T3" fmla="*/ 21600 h 21600"/>
                <a:gd name="T4" fmla="*/ 4806 w 21600"/>
                <a:gd name="T5" fmla="*/ 10800 h 21600"/>
                <a:gd name="T6" fmla="*/ 10800 w 21600"/>
                <a:gd name="T7" fmla="*/ 0 h 21600"/>
                <a:gd name="T8" fmla="*/ 6606 w 21600"/>
                <a:gd name="T9" fmla="*/ 6606 h 21600"/>
                <a:gd name="T10" fmla="*/ 14994 w 21600"/>
                <a:gd name="T11" fmla="*/ 1499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9612" y="21600"/>
                  </a:lnTo>
                  <a:lnTo>
                    <a:pt x="11988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333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lIns="91430" tIns="45716" rIns="91430" bIns="45716" anchor="ctr"/>
            <a:lstStyle/>
            <a:p>
              <a:pPr algn="ctr" eaLnBrk="0" hangingPunct="0"/>
              <a:r>
                <a:rPr lang="en-US" sz="3200">
                  <a:solidFill>
                    <a:srgbClr val="FFFFFF"/>
                  </a:solidFill>
                  <a:latin typeface="Times New Roman" pitchFamily="18" charset="0"/>
                </a:rPr>
                <a:t>Diverse</a:t>
              </a:r>
            </a:p>
            <a:p>
              <a:pPr algn="ctr" eaLnBrk="0" hangingPunct="0"/>
              <a:r>
                <a:rPr lang="en-US" sz="3200">
                  <a:solidFill>
                    <a:srgbClr val="FFFFFF"/>
                  </a:solidFill>
                  <a:latin typeface="Times New Roman" pitchFamily="18" charset="0"/>
                </a:rPr>
                <a:t>function</a:t>
              </a:r>
            </a:p>
            <a:p>
              <a:pPr algn="ctr" eaLnBrk="0" hangingPunct="0"/>
              <a:endParaRPr lang="en-US" sz="32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" name="AutoShape 16"/>
            <p:cNvSpPr>
              <a:spLocks noChangeArrowheads="1"/>
            </p:cNvSpPr>
            <p:nvPr/>
          </p:nvSpPr>
          <p:spPr bwMode="auto">
            <a:xfrm flipV="1">
              <a:off x="96" y="3168"/>
              <a:ext cx="2352" cy="864"/>
            </a:xfrm>
            <a:custGeom>
              <a:avLst/>
              <a:gdLst>
                <a:gd name="G0" fmla="+- 9612 0 0"/>
                <a:gd name="G1" fmla="+- 21600 0 9612"/>
                <a:gd name="G2" fmla="*/ 9612 1 2"/>
                <a:gd name="G3" fmla="+- 21600 0 G2"/>
                <a:gd name="G4" fmla="+/ 9612 21600 2"/>
                <a:gd name="G5" fmla="+/ G1 0 2"/>
                <a:gd name="G6" fmla="*/ 21600 21600 9612"/>
                <a:gd name="G7" fmla="*/ G6 1 2"/>
                <a:gd name="G8" fmla="+- 21600 0 G7"/>
                <a:gd name="G9" fmla="*/ 21600 1 2"/>
                <a:gd name="G10" fmla="+- 9612 0 G9"/>
                <a:gd name="G11" fmla="?: G10 G8 0"/>
                <a:gd name="G12" fmla="?: G10 G7 21600"/>
                <a:gd name="T0" fmla="*/ 16794 w 21600"/>
                <a:gd name="T1" fmla="*/ 10800 h 21600"/>
                <a:gd name="T2" fmla="*/ 10800 w 21600"/>
                <a:gd name="T3" fmla="*/ 21600 h 21600"/>
                <a:gd name="T4" fmla="*/ 4806 w 21600"/>
                <a:gd name="T5" fmla="*/ 10800 h 21600"/>
                <a:gd name="T6" fmla="*/ 10800 w 21600"/>
                <a:gd name="T7" fmla="*/ 0 h 21600"/>
                <a:gd name="T8" fmla="*/ 6606 w 21600"/>
                <a:gd name="T9" fmla="*/ 6606 h 21600"/>
                <a:gd name="T10" fmla="*/ 14994 w 21600"/>
                <a:gd name="T11" fmla="*/ 1499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9612" y="21600"/>
                  </a:lnTo>
                  <a:lnTo>
                    <a:pt x="11988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0099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rot="10800000" wrap="none" lIns="91430" tIns="45716" rIns="91430" bIns="45716" anchor="ctr"/>
            <a:lstStyle/>
            <a:p>
              <a:pPr algn="ctr" eaLnBrk="0" hangingPunct="0"/>
              <a:endParaRPr lang="en-US" sz="3200">
                <a:latin typeface="Times New Roman" pitchFamily="18" charset="0"/>
              </a:endParaRPr>
            </a:p>
          </p:txBody>
        </p:sp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662" y="3360"/>
              <a:ext cx="1354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430" tIns="45716" rIns="91430" bIns="45716">
              <a:spAutoFit/>
            </a:bodyPr>
            <a:lstStyle/>
            <a:p>
              <a:pPr algn="ctr" eaLnBrk="0" hangingPunct="0"/>
              <a:r>
                <a:rPr lang="en-US" sz="3200" dirty="0">
                  <a:solidFill>
                    <a:srgbClr val="FFFFFF"/>
                  </a:solidFill>
                  <a:latin typeface="Times New Roman" pitchFamily="18" charset="0"/>
                </a:rPr>
                <a:t>Diverse</a:t>
              </a:r>
            </a:p>
            <a:p>
              <a:pPr algn="ctr" eaLnBrk="0" hangingPunct="0"/>
              <a:r>
                <a:rPr lang="en-US" sz="3200" dirty="0">
                  <a:solidFill>
                    <a:srgbClr val="FFFFFF"/>
                  </a:solidFill>
                  <a:latin typeface="Times New Roman" pitchFamily="18" charset="0"/>
                </a:rPr>
                <a:t>components</a:t>
              </a:r>
            </a:p>
          </p:txBody>
        </p:sp>
        <p:sp>
          <p:nvSpPr>
            <p:cNvPr id="9" name="Rectangle 18"/>
            <p:cNvSpPr>
              <a:spLocks noChangeArrowheads="1"/>
            </p:cNvSpPr>
            <p:nvPr/>
          </p:nvSpPr>
          <p:spPr bwMode="auto">
            <a:xfrm>
              <a:off x="458" y="2660"/>
              <a:ext cx="1628" cy="676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square" lIns="91430" tIns="45716" rIns="91430" bIns="45716" anchor="ctr">
              <a:spAutoFit/>
            </a:bodyPr>
            <a:lstStyle/>
            <a:p>
              <a:pPr algn="ctr" eaLnBrk="0" hangingPunct="0"/>
              <a:r>
                <a:rPr lang="en-US" sz="2800" b="1" dirty="0">
                  <a:solidFill>
                    <a:srgbClr val="000000"/>
                  </a:solidFill>
                  <a:latin typeface="Helvetica" pitchFamily="34" charset="0"/>
                </a:rPr>
                <a:t>Universal</a:t>
              </a:r>
            </a:p>
            <a:p>
              <a:pPr algn="ctr" eaLnBrk="0" hangingPunct="0"/>
              <a:r>
                <a:rPr lang="en-US" sz="2800" b="1" dirty="0">
                  <a:solidFill>
                    <a:srgbClr val="000000"/>
                  </a:solidFill>
                  <a:latin typeface="Helvetica" pitchFamily="34" charset="0"/>
                </a:rPr>
                <a:t>Control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666958" y="5715000"/>
            <a:ext cx="3477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“Constraints that De-Constrain”</a:t>
            </a:r>
            <a:endParaRPr lang="en-US" sz="2000" dirty="0"/>
          </a:p>
        </p:txBody>
      </p:sp>
      <p:pic>
        <p:nvPicPr>
          <p:cNvPr id="11" name="Picture 6" descr="power-outl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3581400"/>
            <a:ext cx="636165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5378" name="AutoShape 2"/>
          <p:cNvSpPr>
            <a:spLocks noChangeArrowheads="1"/>
          </p:cNvSpPr>
          <p:nvPr/>
        </p:nvSpPr>
        <p:spPr bwMode="auto">
          <a:xfrm rot="16200000">
            <a:off x="2844801" y="1389062"/>
            <a:ext cx="5148262" cy="2894013"/>
          </a:xfrm>
          <a:prstGeom prst="triangle">
            <a:avLst>
              <a:gd name="adj" fmla="val 50000"/>
            </a:avLst>
          </a:prstGeom>
          <a:solidFill>
            <a:srgbClr val="CCFF66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325379" name="AutoShape 3"/>
          <p:cNvSpPr>
            <a:spLocks noChangeArrowheads="1"/>
          </p:cNvSpPr>
          <p:nvPr/>
        </p:nvSpPr>
        <p:spPr bwMode="auto">
          <a:xfrm rot="5400000">
            <a:off x="-934244" y="1818482"/>
            <a:ext cx="4683125" cy="2509838"/>
          </a:xfrm>
          <a:prstGeom prst="triangle">
            <a:avLst>
              <a:gd name="adj" fmla="val 50000"/>
            </a:avLst>
          </a:prstGeom>
          <a:solidFill>
            <a:srgbClr val="FF7C80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lIns="0" tIns="0" rIns="0" bIns="0" anchor="ctr"/>
          <a:lstStyle/>
          <a:p>
            <a:pPr algn="ctr" eaLnBrk="0" hangingPunct="0"/>
            <a:endParaRPr lang="en-US" sz="2400">
              <a:latin typeface="Times New Roman" pitchFamily="18" charset="0"/>
              <a:cs typeface="Arial" charset="0"/>
            </a:endParaRPr>
          </a:p>
        </p:txBody>
      </p:sp>
      <p:sp>
        <p:nvSpPr>
          <p:cNvPr id="4325380" name="AutoShape 4"/>
          <p:cNvSpPr>
            <a:spLocks noChangeArrowheads="1"/>
          </p:cNvSpPr>
          <p:nvPr/>
        </p:nvSpPr>
        <p:spPr bwMode="auto">
          <a:xfrm>
            <a:off x="1903413" y="1573213"/>
            <a:ext cx="3502025" cy="273526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0" hangingPunct="0"/>
            <a:endParaRPr lang="en-US" sz="2400">
              <a:latin typeface="Times New Roman" pitchFamily="18" charset="0"/>
              <a:cs typeface="Arial" charset="0"/>
            </a:endParaRPr>
          </a:p>
        </p:txBody>
      </p:sp>
      <p:sp>
        <p:nvSpPr>
          <p:cNvPr id="4325381" name="AutoShape 5"/>
          <p:cNvSpPr>
            <a:spLocks noChangeArrowheads="1"/>
          </p:cNvSpPr>
          <p:nvPr/>
        </p:nvSpPr>
        <p:spPr bwMode="auto">
          <a:xfrm rot="1464474">
            <a:off x="3890963" y="3617913"/>
            <a:ext cx="1514475" cy="623887"/>
          </a:xfrm>
          <a:prstGeom prst="rightArrow">
            <a:avLst>
              <a:gd name="adj1" fmla="val 50000"/>
              <a:gd name="adj2" fmla="val 60687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r>
              <a:rPr lang="en-US">
                <a:latin typeface="Times New Roman" pitchFamily="18" charset="0"/>
                <a:cs typeface="Arial" charset="0"/>
              </a:rPr>
              <a:t>Co-factors</a:t>
            </a:r>
          </a:p>
        </p:txBody>
      </p:sp>
      <p:sp>
        <p:nvSpPr>
          <p:cNvPr id="4325382" name="AutoShape 6"/>
          <p:cNvSpPr>
            <a:spLocks noChangeArrowheads="1"/>
          </p:cNvSpPr>
          <p:nvPr/>
        </p:nvSpPr>
        <p:spPr bwMode="auto">
          <a:xfrm rot="-3133552">
            <a:off x="2499519" y="3444082"/>
            <a:ext cx="857250" cy="652462"/>
          </a:xfrm>
          <a:prstGeom prst="downArrow">
            <a:avLst>
              <a:gd name="adj1" fmla="val 37620"/>
              <a:gd name="adj2" fmla="val 50199"/>
            </a:avLst>
          </a:prstGeom>
          <a:gradFill rotWithShape="1">
            <a:gsLst>
              <a:gs pos="0">
                <a:srgbClr val="FF7C80"/>
              </a:gs>
              <a:gs pos="100000">
                <a:srgbClr val="CCEC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325383" name="AutoShape 7"/>
          <p:cNvSpPr>
            <a:spLocks noChangeArrowheads="1"/>
          </p:cNvSpPr>
          <p:nvPr/>
        </p:nvSpPr>
        <p:spPr bwMode="auto">
          <a:xfrm rot="566385">
            <a:off x="4051300" y="3135313"/>
            <a:ext cx="1511300" cy="623887"/>
          </a:xfrm>
          <a:prstGeom prst="rightArrow">
            <a:avLst>
              <a:gd name="adj1" fmla="val 50000"/>
              <a:gd name="adj2" fmla="val 60560"/>
            </a:avLst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r>
              <a:rPr lang="en-US">
                <a:latin typeface="Times New Roman" pitchFamily="18" charset="0"/>
                <a:cs typeface="Arial" charset="0"/>
              </a:rPr>
              <a:t>Fatty acids</a:t>
            </a:r>
          </a:p>
        </p:txBody>
      </p:sp>
      <p:sp>
        <p:nvSpPr>
          <p:cNvPr id="4325384" name="AutoShape 8"/>
          <p:cNvSpPr>
            <a:spLocks noChangeArrowheads="1"/>
          </p:cNvSpPr>
          <p:nvPr/>
        </p:nvSpPr>
        <p:spPr bwMode="auto">
          <a:xfrm rot="-1729102">
            <a:off x="3881438" y="1809750"/>
            <a:ext cx="1536700" cy="566738"/>
          </a:xfrm>
          <a:prstGeom prst="rightArrow">
            <a:avLst>
              <a:gd name="adj1" fmla="val 50000"/>
              <a:gd name="adj2" fmla="val 67787"/>
            </a:avLst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r>
              <a:rPr lang="en-US">
                <a:latin typeface="Times New Roman" pitchFamily="18" charset="0"/>
                <a:cs typeface="Arial" charset="0"/>
              </a:rPr>
              <a:t>Sugars</a:t>
            </a:r>
          </a:p>
        </p:txBody>
      </p:sp>
      <p:sp>
        <p:nvSpPr>
          <p:cNvPr id="4325385" name="AutoShape 9"/>
          <p:cNvSpPr>
            <a:spLocks noChangeArrowheads="1"/>
          </p:cNvSpPr>
          <p:nvPr/>
        </p:nvSpPr>
        <p:spPr bwMode="auto">
          <a:xfrm>
            <a:off x="4048125" y="2682875"/>
            <a:ext cx="1593850" cy="623888"/>
          </a:xfrm>
          <a:prstGeom prst="rightArrow">
            <a:avLst>
              <a:gd name="adj1" fmla="val 50000"/>
              <a:gd name="adj2" fmla="val 63868"/>
            </a:avLst>
          </a:prstGeom>
          <a:solidFill>
            <a:srgbClr val="FF99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r>
              <a:rPr lang="en-US">
                <a:latin typeface="Times New Roman" pitchFamily="18" charset="0"/>
                <a:cs typeface="Arial" charset="0"/>
              </a:rPr>
              <a:t>Nucleotides</a:t>
            </a:r>
          </a:p>
        </p:txBody>
      </p:sp>
      <p:sp>
        <p:nvSpPr>
          <p:cNvPr id="4325386" name="AutoShape 10"/>
          <p:cNvSpPr>
            <a:spLocks noChangeArrowheads="1"/>
          </p:cNvSpPr>
          <p:nvPr/>
        </p:nvSpPr>
        <p:spPr bwMode="auto">
          <a:xfrm rot="-619906">
            <a:off x="4051300" y="2238375"/>
            <a:ext cx="1476375" cy="563563"/>
          </a:xfrm>
          <a:prstGeom prst="rightArrow">
            <a:avLst>
              <a:gd name="adj1" fmla="val 50000"/>
              <a:gd name="adj2" fmla="val 65493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r>
              <a:rPr lang="en-US">
                <a:latin typeface="Times New Roman" pitchFamily="18" charset="0"/>
                <a:cs typeface="Arial" charset="0"/>
              </a:rPr>
              <a:t>Amino Acids</a:t>
            </a:r>
          </a:p>
        </p:txBody>
      </p:sp>
      <p:sp>
        <p:nvSpPr>
          <p:cNvPr id="4325387" name="AutoShape 11"/>
          <p:cNvSpPr>
            <a:spLocks noChangeArrowheads="1"/>
          </p:cNvSpPr>
          <p:nvPr/>
        </p:nvSpPr>
        <p:spPr bwMode="auto">
          <a:xfrm rot="5400000">
            <a:off x="1700213" y="2046287"/>
            <a:ext cx="2509838" cy="1712913"/>
          </a:xfrm>
          <a:prstGeom prst="triangle">
            <a:avLst>
              <a:gd name="adj" fmla="val 50000"/>
            </a:avLst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lIns="0" tIns="0" rIns="0" bIns="0" anchor="ctr"/>
          <a:lstStyle/>
          <a:p>
            <a:pPr algn="ctr" eaLnBrk="0" hangingPunct="0"/>
            <a:r>
              <a:rPr lang="en-US" sz="2400">
                <a:latin typeface="Times New Roman" pitchFamily="18" charset="0"/>
                <a:cs typeface="Arial" charset="0"/>
              </a:rPr>
              <a:t>    Catabolism</a:t>
            </a:r>
          </a:p>
        </p:txBody>
      </p:sp>
      <p:sp>
        <p:nvSpPr>
          <p:cNvPr id="4325388" name="AutoShape 12"/>
          <p:cNvSpPr>
            <a:spLocks noChangeArrowheads="1"/>
          </p:cNvSpPr>
          <p:nvPr/>
        </p:nvSpPr>
        <p:spPr bwMode="auto">
          <a:xfrm rot="16200000">
            <a:off x="3057525" y="2686051"/>
            <a:ext cx="1430337" cy="39846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9050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0" hangingPunct="0"/>
            <a:r>
              <a:rPr lang="en-US" sz="2400">
                <a:latin typeface="Times New Roman" pitchFamily="18" charset="0"/>
                <a:cs typeface="Arial" charset="0"/>
              </a:rPr>
              <a:t>Precursors</a:t>
            </a:r>
          </a:p>
        </p:txBody>
      </p:sp>
      <p:sp>
        <p:nvSpPr>
          <p:cNvPr id="4325389" name="Text Box 13"/>
          <p:cNvSpPr txBox="1">
            <a:spLocks noChangeArrowheads="1"/>
          </p:cNvSpPr>
          <p:nvPr/>
        </p:nvSpPr>
        <p:spPr bwMode="auto">
          <a:xfrm>
            <a:off x="273050" y="844550"/>
            <a:ext cx="1590675" cy="79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sz="2800" b="1">
                <a:latin typeface="Times New Roman" pitchFamily="18" charset="0"/>
                <a:cs typeface="Arial" charset="0"/>
              </a:rPr>
              <a:t>Taxis and </a:t>
            </a:r>
          </a:p>
          <a:p>
            <a:pPr algn="ctr" eaLnBrk="0" hangingPunct="0"/>
            <a:r>
              <a:rPr lang="en-US" sz="2800" b="1">
                <a:latin typeface="Times New Roman" pitchFamily="18" charset="0"/>
                <a:cs typeface="Arial" charset="0"/>
              </a:rPr>
              <a:t>transport</a:t>
            </a:r>
          </a:p>
        </p:txBody>
      </p:sp>
      <p:sp>
        <p:nvSpPr>
          <p:cNvPr id="4325390" name="Text Box 14"/>
          <p:cNvSpPr txBox="1">
            <a:spLocks noChangeArrowheads="1"/>
          </p:cNvSpPr>
          <p:nvPr/>
        </p:nvSpPr>
        <p:spPr bwMode="auto">
          <a:xfrm rot="16200000">
            <a:off x="-255587" y="2738437"/>
            <a:ext cx="14732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sz="3200">
                <a:latin typeface="Times New Roman" pitchFamily="18" charset="0"/>
                <a:cs typeface="Arial" charset="0"/>
              </a:rPr>
              <a:t>Nutrients</a:t>
            </a:r>
          </a:p>
        </p:txBody>
      </p:sp>
      <p:sp>
        <p:nvSpPr>
          <p:cNvPr id="4325391" name="AutoShape 15"/>
          <p:cNvSpPr>
            <a:spLocks noChangeArrowheads="1"/>
          </p:cNvSpPr>
          <p:nvPr/>
        </p:nvSpPr>
        <p:spPr bwMode="auto">
          <a:xfrm>
            <a:off x="3092450" y="3863975"/>
            <a:ext cx="1119188" cy="2889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19050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r>
              <a:rPr lang="en-US" sz="2400">
                <a:latin typeface="Times New Roman" pitchFamily="18" charset="0"/>
                <a:cs typeface="Arial" charset="0"/>
              </a:rPr>
              <a:t>Carriers</a:t>
            </a:r>
          </a:p>
        </p:txBody>
      </p:sp>
      <p:sp>
        <p:nvSpPr>
          <p:cNvPr id="4325392" name="Text Box 16"/>
          <p:cNvSpPr txBox="1">
            <a:spLocks noChangeArrowheads="1"/>
          </p:cNvSpPr>
          <p:nvPr/>
        </p:nvSpPr>
        <p:spPr bwMode="auto">
          <a:xfrm>
            <a:off x="2379663" y="1635125"/>
            <a:ext cx="1989137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sz="2400" b="1">
                <a:latin typeface="Times New Roman" pitchFamily="18" charset="0"/>
                <a:cs typeface="Arial" charset="0"/>
              </a:rPr>
              <a:t>Core metabolism</a:t>
            </a:r>
          </a:p>
        </p:txBody>
      </p:sp>
      <p:sp>
        <p:nvSpPr>
          <p:cNvPr id="4325393" name="Freeform 17"/>
          <p:cNvSpPr>
            <a:spLocks/>
          </p:cNvSpPr>
          <p:nvPr/>
        </p:nvSpPr>
        <p:spPr bwMode="auto">
          <a:xfrm>
            <a:off x="2430463" y="3155950"/>
            <a:ext cx="989012" cy="725488"/>
          </a:xfrm>
          <a:custGeom>
            <a:avLst/>
            <a:gdLst/>
            <a:ahLst/>
            <a:cxnLst>
              <a:cxn ang="0">
                <a:pos x="396" y="288"/>
              </a:cxn>
              <a:cxn ang="0">
                <a:pos x="272" y="76"/>
              </a:cxn>
              <a:cxn ang="0">
                <a:pos x="0" y="0"/>
              </a:cxn>
            </a:cxnLst>
            <a:rect l="0" t="0" r="r" b="b"/>
            <a:pathLst>
              <a:path w="396" h="288">
                <a:moveTo>
                  <a:pt x="396" y="288"/>
                </a:moveTo>
                <a:cubicBezTo>
                  <a:pt x="375" y="253"/>
                  <a:pt x="338" y="124"/>
                  <a:pt x="272" y="76"/>
                </a:cubicBezTo>
                <a:cubicBezTo>
                  <a:pt x="206" y="28"/>
                  <a:pt x="57" y="16"/>
                  <a:pt x="0" y="0"/>
                </a:cubicBezTo>
              </a:path>
            </a:pathLst>
          </a:custGeom>
          <a:noFill/>
          <a:ln w="28575" cmpd="sng">
            <a:solidFill>
              <a:srgbClr val="3333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25394" name="Freeform 18"/>
          <p:cNvSpPr>
            <a:spLocks/>
          </p:cNvSpPr>
          <p:nvPr/>
        </p:nvSpPr>
        <p:spPr bwMode="auto">
          <a:xfrm>
            <a:off x="1262063" y="3205163"/>
            <a:ext cx="2087562" cy="1270000"/>
          </a:xfrm>
          <a:custGeom>
            <a:avLst/>
            <a:gdLst/>
            <a:ahLst/>
            <a:cxnLst>
              <a:cxn ang="0">
                <a:pos x="836" y="372"/>
              </a:cxn>
              <a:cxn ang="0">
                <a:pos x="392" y="444"/>
              </a:cxn>
              <a:cxn ang="0">
                <a:pos x="0" y="0"/>
              </a:cxn>
            </a:cxnLst>
            <a:rect l="0" t="0" r="r" b="b"/>
            <a:pathLst>
              <a:path w="836" h="506">
                <a:moveTo>
                  <a:pt x="836" y="372"/>
                </a:moveTo>
                <a:cubicBezTo>
                  <a:pt x="762" y="384"/>
                  <a:pt x="531" y="506"/>
                  <a:pt x="392" y="444"/>
                </a:cubicBezTo>
                <a:cubicBezTo>
                  <a:pt x="253" y="382"/>
                  <a:pt x="82" y="93"/>
                  <a:pt x="0" y="0"/>
                </a:cubicBezTo>
              </a:path>
            </a:pathLst>
          </a:custGeom>
          <a:noFill/>
          <a:ln w="28575" cmpd="sng">
            <a:solidFill>
              <a:srgbClr val="3333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25395" name="Freeform 19"/>
          <p:cNvSpPr>
            <a:spLocks/>
          </p:cNvSpPr>
          <p:nvPr/>
        </p:nvSpPr>
        <p:spPr bwMode="auto">
          <a:xfrm>
            <a:off x="3649663" y="2965450"/>
            <a:ext cx="369887" cy="881063"/>
          </a:xfrm>
          <a:custGeom>
            <a:avLst/>
            <a:gdLst/>
            <a:ahLst/>
            <a:cxnLst>
              <a:cxn ang="0">
                <a:pos x="0" y="352"/>
              </a:cxn>
              <a:cxn ang="0">
                <a:pos x="124" y="156"/>
              </a:cxn>
              <a:cxn ang="0">
                <a:pos x="144" y="0"/>
              </a:cxn>
            </a:cxnLst>
            <a:rect l="0" t="0" r="r" b="b"/>
            <a:pathLst>
              <a:path w="148" h="352">
                <a:moveTo>
                  <a:pt x="0" y="352"/>
                </a:moveTo>
                <a:cubicBezTo>
                  <a:pt x="21" y="320"/>
                  <a:pt x="100" y="215"/>
                  <a:pt x="124" y="156"/>
                </a:cubicBezTo>
                <a:cubicBezTo>
                  <a:pt x="148" y="97"/>
                  <a:pt x="140" y="32"/>
                  <a:pt x="144" y="0"/>
                </a:cubicBezTo>
              </a:path>
            </a:pathLst>
          </a:custGeom>
          <a:noFill/>
          <a:ln w="28575" cmpd="sng">
            <a:solidFill>
              <a:srgbClr val="3333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25396" name="Freeform 20"/>
          <p:cNvSpPr>
            <a:spLocks/>
          </p:cNvSpPr>
          <p:nvPr/>
        </p:nvSpPr>
        <p:spPr bwMode="auto">
          <a:xfrm>
            <a:off x="4159250" y="3078163"/>
            <a:ext cx="641350" cy="790575"/>
          </a:xfrm>
          <a:custGeom>
            <a:avLst/>
            <a:gdLst/>
            <a:ahLst/>
            <a:cxnLst>
              <a:cxn ang="0">
                <a:pos x="0" y="316"/>
              </a:cxn>
              <a:cxn ang="0">
                <a:pos x="264" y="100"/>
              </a:cxn>
              <a:cxn ang="0">
                <a:pos x="1016" y="0"/>
              </a:cxn>
            </a:cxnLst>
            <a:rect l="0" t="0" r="r" b="b"/>
            <a:pathLst>
              <a:path w="1016" h="316">
                <a:moveTo>
                  <a:pt x="0" y="316"/>
                </a:moveTo>
                <a:cubicBezTo>
                  <a:pt x="44" y="279"/>
                  <a:pt x="95" y="153"/>
                  <a:pt x="264" y="100"/>
                </a:cubicBezTo>
                <a:cubicBezTo>
                  <a:pt x="433" y="47"/>
                  <a:pt x="859" y="21"/>
                  <a:pt x="1016" y="0"/>
                </a:cubicBezTo>
              </a:path>
            </a:pathLst>
          </a:custGeom>
          <a:noFill/>
          <a:ln w="28575" cmpd="sng">
            <a:solidFill>
              <a:srgbClr val="3333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25397" name="Freeform 21"/>
          <p:cNvSpPr>
            <a:spLocks/>
          </p:cNvSpPr>
          <p:nvPr/>
        </p:nvSpPr>
        <p:spPr bwMode="auto">
          <a:xfrm>
            <a:off x="3825875" y="2073275"/>
            <a:ext cx="974725" cy="1808163"/>
          </a:xfrm>
          <a:custGeom>
            <a:avLst/>
            <a:gdLst/>
            <a:ahLst/>
            <a:cxnLst>
              <a:cxn ang="0">
                <a:pos x="37" y="720"/>
              </a:cxn>
              <a:cxn ang="0">
                <a:pos x="133" y="484"/>
              </a:cxn>
              <a:cxn ang="0">
                <a:pos x="837" y="0"/>
              </a:cxn>
            </a:cxnLst>
            <a:rect l="0" t="0" r="r" b="b"/>
            <a:pathLst>
              <a:path w="837" h="720">
                <a:moveTo>
                  <a:pt x="37" y="720"/>
                </a:moveTo>
                <a:cubicBezTo>
                  <a:pt x="53" y="681"/>
                  <a:pt x="0" y="604"/>
                  <a:pt x="133" y="484"/>
                </a:cubicBezTo>
                <a:cubicBezTo>
                  <a:pt x="266" y="364"/>
                  <a:pt x="690" y="101"/>
                  <a:pt x="837" y="0"/>
                </a:cubicBezTo>
              </a:path>
            </a:pathLst>
          </a:custGeom>
          <a:noFill/>
          <a:ln w="28575" cmpd="sng">
            <a:solidFill>
              <a:srgbClr val="3333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25398" name="Freeform 22"/>
          <p:cNvSpPr>
            <a:spLocks/>
          </p:cNvSpPr>
          <p:nvPr/>
        </p:nvSpPr>
        <p:spPr bwMode="auto">
          <a:xfrm>
            <a:off x="4208463" y="3265488"/>
            <a:ext cx="1125537" cy="88265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468" y="300"/>
              </a:cxn>
              <a:cxn ang="0">
                <a:pos x="1520" y="0"/>
              </a:cxn>
            </a:cxnLst>
            <a:rect l="0" t="0" r="r" b="b"/>
            <a:pathLst>
              <a:path w="1520" h="351">
                <a:moveTo>
                  <a:pt x="0" y="304"/>
                </a:moveTo>
                <a:cubicBezTo>
                  <a:pt x="78" y="303"/>
                  <a:pt x="215" y="351"/>
                  <a:pt x="468" y="300"/>
                </a:cubicBezTo>
                <a:cubicBezTo>
                  <a:pt x="721" y="249"/>
                  <a:pt x="1301" y="62"/>
                  <a:pt x="1520" y="0"/>
                </a:cubicBezTo>
              </a:path>
            </a:pathLst>
          </a:custGeom>
          <a:noFill/>
          <a:ln w="28575" cmpd="sng">
            <a:solidFill>
              <a:srgbClr val="3333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25399" name="AutoShape 23"/>
          <p:cNvSpPr>
            <a:spLocks noChangeArrowheads="1"/>
          </p:cNvSpPr>
          <p:nvPr/>
        </p:nvSpPr>
        <p:spPr bwMode="auto">
          <a:xfrm rot="1538460">
            <a:off x="-131763" y="4159250"/>
            <a:ext cx="2879726" cy="2198688"/>
          </a:xfrm>
          <a:prstGeom prst="upArrow">
            <a:avLst>
              <a:gd name="adj1" fmla="val 72185"/>
              <a:gd name="adj2" fmla="val 31532"/>
            </a:avLst>
          </a:prstGeom>
          <a:solidFill>
            <a:srgbClr val="CC0000"/>
          </a:solidFill>
          <a:ln w="381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Huge </a:t>
            </a:r>
          </a:p>
          <a:p>
            <a:pPr algn="ctr"/>
            <a:r>
              <a:rPr lang="en-US" sz="2800" b="1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Variety</a:t>
            </a:r>
            <a:endParaRPr lang="en-US" sz="28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325400" name="AutoShape 24"/>
          <p:cNvSpPr>
            <a:spLocks noChangeArrowheads="1"/>
          </p:cNvSpPr>
          <p:nvPr/>
        </p:nvSpPr>
        <p:spPr bwMode="auto">
          <a:xfrm>
            <a:off x="3048000" y="381000"/>
            <a:ext cx="1524000" cy="1828800"/>
          </a:xfrm>
          <a:prstGeom prst="downArrow">
            <a:avLst>
              <a:gd name="adj1" fmla="val 56250"/>
              <a:gd name="adj2" fmla="val 31250"/>
            </a:avLst>
          </a:prstGeom>
          <a:solidFill>
            <a:srgbClr val="CC00CC"/>
          </a:solidFill>
          <a:ln w="381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18" charset="0"/>
              </a:rPr>
              <a:t>Same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18" charset="0"/>
              </a:rPr>
              <a:t>12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18" charset="0"/>
              </a:rPr>
              <a:t>in all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18" charset="0"/>
              </a:rPr>
              <a:t>cells</a:t>
            </a:r>
          </a:p>
        </p:txBody>
      </p:sp>
      <p:sp>
        <p:nvSpPr>
          <p:cNvPr id="4325401" name="Rectangle 25"/>
          <p:cNvSpPr>
            <a:spLocks noChangeArrowheads="1"/>
          </p:cNvSpPr>
          <p:nvPr/>
        </p:nvSpPr>
        <p:spPr bwMode="auto">
          <a:xfrm>
            <a:off x="6865938" y="261938"/>
            <a:ext cx="2278062" cy="5148262"/>
          </a:xfrm>
          <a:prstGeom prst="rect">
            <a:avLst/>
          </a:prstGeom>
          <a:solidFill>
            <a:srgbClr val="CCFF66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325402" name="AutoShape 26"/>
          <p:cNvSpPr>
            <a:spLocks noChangeArrowheads="1"/>
          </p:cNvSpPr>
          <p:nvPr/>
        </p:nvSpPr>
        <p:spPr bwMode="auto">
          <a:xfrm>
            <a:off x="3048000" y="4114800"/>
            <a:ext cx="1295400" cy="2133600"/>
          </a:xfrm>
          <a:prstGeom prst="upArrow">
            <a:avLst>
              <a:gd name="adj1" fmla="val 65620"/>
              <a:gd name="adj2" fmla="val 60911"/>
            </a:avLst>
          </a:prstGeom>
          <a:solidFill>
            <a:srgbClr val="CC00CC"/>
          </a:solidFill>
          <a:ln w="381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18" charset="0"/>
              </a:rPr>
              <a:t>Same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18" charset="0"/>
              </a:rPr>
              <a:t>8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18" charset="0"/>
              </a:rPr>
              <a:t>in all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18" charset="0"/>
              </a:rPr>
              <a:t>cells</a:t>
            </a:r>
          </a:p>
        </p:txBody>
      </p:sp>
      <p:sp>
        <p:nvSpPr>
          <p:cNvPr id="4325403" name="AutoShape 27"/>
          <p:cNvSpPr>
            <a:spLocks noChangeArrowheads="1"/>
          </p:cNvSpPr>
          <p:nvPr/>
        </p:nvSpPr>
        <p:spPr bwMode="auto">
          <a:xfrm rot="-2435880">
            <a:off x="5181600" y="3581400"/>
            <a:ext cx="2438400" cy="2438400"/>
          </a:xfrm>
          <a:prstGeom prst="upArrow">
            <a:avLst>
              <a:gd name="adj1" fmla="val 72185"/>
              <a:gd name="adj2" fmla="val 31532"/>
            </a:avLst>
          </a:prstGeom>
          <a:solidFill>
            <a:srgbClr val="6600CC"/>
          </a:solidFill>
          <a:ln w="381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</a:t>
            </a:r>
            <a:r>
              <a:rPr lang="en-US" sz="2800" b="1">
                <a:solidFill>
                  <a:schemeClr val="bg1"/>
                </a:solidFill>
                <a:latin typeface="Times New Roman" pitchFamily="18" charset="0"/>
              </a:rPr>
              <a:t>100</a:t>
            </a:r>
          </a:p>
          <a:p>
            <a:pPr algn="ctr">
              <a:buFont typeface="Symbol" pitchFamily="18" charset="2"/>
              <a:buChar char="»"/>
            </a:pPr>
            <a:r>
              <a:rPr lang="en-US" sz="2800" b="1">
                <a:solidFill>
                  <a:schemeClr val="bg1"/>
                </a:solidFill>
                <a:latin typeface="Times New Roman" pitchFamily="18" charset="0"/>
              </a:rPr>
              <a:t>same </a:t>
            </a:r>
          </a:p>
          <a:p>
            <a:pPr algn="ctr">
              <a:buFont typeface="Symbol" pitchFamily="18" charset="2"/>
              <a:buNone/>
            </a:pPr>
            <a:r>
              <a:rPr lang="en-US" sz="2800" b="1">
                <a:solidFill>
                  <a:schemeClr val="bg1"/>
                </a:solidFill>
                <a:latin typeface="Times New Roman" pitchFamily="18" charset="0"/>
              </a:rPr>
              <a:t>in all</a:t>
            </a:r>
          </a:p>
          <a:p>
            <a:pPr algn="ctr"/>
            <a:r>
              <a:rPr lang="en-US" sz="2800" b="1">
                <a:solidFill>
                  <a:schemeClr val="bg1"/>
                </a:solidFill>
                <a:latin typeface="Times New Roman" pitchFamily="18" charset="0"/>
              </a:rPr>
              <a:t>organisms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53200" y="228600"/>
            <a:ext cx="1831655" cy="36933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John Doyle’s slide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Robustness/Fragility Tradeoff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Systems tradeoff robustness and fragility:</a:t>
            </a:r>
          </a:p>
          <a:p>
            <a:pPr lvl="1"/>
            <a:r>
              <a:rPr lang="en-US" dirty="0" smtClean="0"/>
              <a:t>Robustness for some set of permutations implies fragility for other set of permutations</a:t>
            </a:r>
          </a:p>
          <a:p>
            <a:pPr lvl="1"/>
            <a:r>
              <a:rPr lang="en-US" dirty="0" smtClean="0"/>
              <a:t>Some fragilities are inevitable for complex systems</a:t>
            </a:r>
          </a:p>
          <a:p>
            <a:r>
              <a:rPr lang="en-US" dirty="0" smtClean="0"/>
              <a:t>Seems to hold for biological evolved systems, must it for engineered systems?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1800" y="1143000"/>
            <a:ext cx="1894814" cy="36933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Due to John Doyle</a:t>
            </a:r>
            <a:endParaRPr lang="en-US" dirty="0"/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6705600" y="2398712"/>
            <a:ext cx="1912938" cy="733425"/>
          </a:xfrm>
          <a:custGeom>
            <a:avLst/>
            <a:gdLst/>
            <a:ahLst/>
            <a:cxnLst>
              <a:cxn ang="0">
                <a:pos x="0" y="559"/>
              </a:cxn>
              <a:cxn ang="0">
                <a:pos x="72" y="310"/>
              </a:cxn>
              <a:cxn ang="0">
                <a:pos x="338" y="43"/>
              </a:cxn>
              <a:cxn ang="0">
                <a:pos x="808" y="49"/>
              </a:cxn>
              <a:cxn ang="0">
                <a:pos x="1010" y="310"/>
              </a:cxn>
              <a:cxn ang="0">
                <a:pos x="1205" y="526"/>
              </a:cxn>
            </a:cxnLst>
            <a:rect l="0" t="0" r="r" b="b"/>
            <a:pathLst>
              <a:path w="1205" h="559">
                <a:moveTo>
                  <a:pt x="0" y="559"/>
                </a:moveTo>
                <a:cubicBezTo>
                  <a:pt x="12" y="518"/>
                  <a:pt x="16" y="396"/>
                  <a:pt x="72" y="310"/>
                </a:cubicBezTo>
                <a:cubicBezTo>
                  <a:pt x="128" y="224"/>
                  <a:pt x="215" y="86"/>
                  <a:pt x="338" y="43"/>
                </a:cubicBezTo>
                <a:cubicBezTo>
                  <a:pt x="461" y="0"/>
                  <a:pt x="696" y="5"/>
                  <a:pt x="808" y="49"/>
                </a:cubicBezTo>
                <a:cubicBezTo>
                  <a:pt x="920" y="93"/>
                  <a:pt x="944" y="231"/>
                  <a:pt x="1010" y="310"/>
                </a:cubicBezTo>
                <a:cubicBezTo>
                  <a:pt x="1076" y="389"/>
                  <a:pt x="1173" y="490"/>
                  <a:pt x="1205" y="526"/>
                </a:cubicBezTo>
              </a:path>
            </a:pathLst>
          </a:custGeom>
          <a:solidFill>
            <a:srgbClr val="FF9966"/>
          </a:solidFill>
          <a:ln w="381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rc 7"/>
          <p:cNvSpPr>
            <a:spLocks/>
          </p:cNvSpPr>
          <p:nvPr/>
        </p:nvSpPr>
        <p:spPr bwMode="auto">
          <a:xfrm>
            <a:off x="5638800" y="3154362"/>
            <a:ext cx="1044575" cy="1036638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99CCFF"/>
          </a:solidFill>
          <a:ln w="38100" cap="rnd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5745163" y="3189287"/>
            <a:ext cx="730250" cy="5603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7258050" y="2446337"/>
            <a:ext cx="609600" cy="571500"/>
          </a:xfrm>
          <a:prstGeom prst="upArrow">
            <a:avLst>
              <a:gd name="adj1" fmla="val 42861"/>
              <a:gd name="adj2" fmla="val 58333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462713" y="3657600"/>
            <a:ext cx="1743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>
                <a:solidFill>
                  <a:srgbClr val="99CCFF"/>
                </a:solidFill>
                <a:latin typeface="Arial Black" pitchFamily="34" charset="0"/>
              </a:rPr>
              <a:t>Robust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105400" y="2362200"/>
            <a:ext cx="1828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/>
            <a:r>
              <a:rPr lang="en-US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itchFamily="34" charset="0"/>
              </a:rPr>
              <a:t>Fragile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Systematization of </a:t>
            </a:r>
            <a:r>
              <a:rPr lang="en-US" b="1" dirty="0" smtClean="0"/>
              <a:t>Knowledge</a:t>
            </a:r>
            <a:endParaRPr lang="en-US" b="1" dirty="0" smtClean="0"/>
          </a:p>
          <a:p>
            <a:pPr lvl="1"/>
            <a:r>
              <a:rPr lang="en-US" dirty="0" smtClean="0"/>
              <a:t>Ad hoc point solutions vs. general understanding</a:t>
            </a:r>
          </a:p>
          <a:p>
            <a:pPr lvl="1"/>
            <a:r>
              <a:rPr lang="en-US" dirty="0" smtClean="0"/>
              <a:t>Repeating failures of the past with each new platform, type of vulnerability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Scientific Method</a:t>
            </a:r>
          </a:p>
          <a:p>
            <a:pPr lvl="1"/>
            <a:r>
              <a:rPr lang="en-US" dirty="0" smtClean="0"/>
              <a:t>Process of hypothesis testing and experiments</a:t>
            </a:r>
          </a:p>
          <a:p>
            <a:pPr lvl="1"/>
            <a:r>
              <a:rPr lang="en-US" dirty="0" smtClean="0"/>
              <a:t>Building abstractions and models, theorems</a:t>
            </a:r>
            <a:endParaRPr lang="en-US" dirty="0" smtClean="0"/>
          </a:p>
          <a:p>
            <a:pPr>
              <a:spcBef>
                <a:spcPts val="3000"/>
              </a:spcBef>
            </a:pPr>
            <a:r>
              <a:rPr lang="en-US" b="1" dirty="0" smtClean="0"/>
              <a:t>Universal Laws</a:t>
            </a:r>
          </a:p>
          <a:p>
            <a:pPr lvl="1"/>
            <a:r>
              <a:rPr lang="en-US" dirty="0" smtClean="0"/>
              <a:t>Widely applicable</a:t>
            </a:r>
          </a:p>
          <a:p>
            <a:pPr lvl="1"/>
            <a:r>
              <a:rPr lang="en-US" dirty="0" smtClean="0"/>
              <a:t>Make strong, quantitative predictions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981200"/>
            <a:ext cx="7696200" cy="10772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Valuable and achievable: need the right incentives for community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105400"/>
            <a:ext cx="7543800" cy="10772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Uncertainty if such laws exist; long way to go for meaningful quantification.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3570982"/>
            <a:ext cx="7543800" cy="1077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Progress in useful models; big </a:t>
            </a:r>
            <a:r>
              <a:rPr lang="en-US" sz="3200" b="1" dirty="0" smtClean="0"/>
              <a:t>challenges in constructing security </a:t>
            </a:r>
            <a:r>
              <a:rPr lang="en-US" sz="3200" b="1" dirty="0" smtClean="0"/>
              <a:t>experiments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Next?: </a:t>
            </a:r>
            <a:br>
              <a:rPr lang="en-US" dirty="0" smtClean="0"/>
            </a:br>
            <a:r>
              <a:rPr lang="en-US" dirty="0" smtClean="0"/>
              <a:t>Systematization of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Symposium on Security and Privacy (Oakland 2010): call for systematization papers</a:t>
            </a:r>
          </a:p>
          <a:p>
            <a:pPr lvl="1">
              <a:buNone/>
            </a:pPr>
            <a:r>
              <a:rPr lang="en-US" dirty="0" smtClean="0"/>
              <a:t>	“The goal of this call is to encourage work that evaluates, systematizes, and contextualizes existing knowledge. These papers will provide a high value to our community but would otherwise not be accepted because they lack novel research contributions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Stated Goals: </a:t>
            </a:r>
          </a:p>
          <a:p>
            <a:pPr lvl="1">
              <a:buNone/>
            </a:pPr>
            <a:r>
              <a:rPr lang="en-US" sz="2400" dirty="0" smtClean="0"/>
              <a:t>I</a:t>
            </a:r>
            <a:r>
              <a:rPr lang="en-US" sz="2400" dirty="0" smtClean="0"/>
              <a:t>dentify </a:t>
            </a:r>
            <a:r>
              <a:rPr lang="en-US" sz="2400" dirty="0" smtClean="0"/>
              <a:t>scientific questions regarding computer </a:t>
            </a:r>
            <a:r>
              <a:rPr lang="en-US" sz="2400" dirty="0" smtClean="0"/>
              <a:t>security</a:t>
            </a:r>
          </a:p>
          <a:p>
            <a:pPr lvl="1">
              <a:buNone/>
            </a:pPr>
            <a:r>
              <a:rPr lang="en-US" sz="2400" dirty="0" smtClean="0"/>
              <a:t>S</a:t>
            </a:r>
            <a:r>
              <a:rPr lang="en-US" sz="2400" dirty="0" smtClean="0"/>
              <a:t>timulate </a:t>
            </a:r>
            <a:r>
              <a:rPr lang="en-US" sz="2400" dirty="0" smtClean="0"/>
              <a:t>new work toward defining and answering those questions. 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E</a:t>
            </a:r>
            <a:r>
              <a:rPr lang="en-US" sz="2400" dirty="0" smtClean="0"/>
              <a:t>ncourage </a:t>
            </a:r>
            <a:r>
              <a:rPr lang="en-US" sz="2400" dirty="0" smtClean="0"/>
              <a:t>work that goes beyond ad hoc point solutions and informal security arguments to discover foundational scientific laws for reasoning about and designing secure computing systems</a:t>
            </a:r>
            <a:r>
              <a:rPr lang="en-US" sz="2400" dirty="0" smtClean="0"/>
              <a:t>.</a:t>
            </a:r>
          </a:p>
          <a:p>
            <a:r>
              <a:rPr lang="en-US" dirty="0" smtClean="0"/>
              <a:t>2-day workshop in Berkeley, CA (Nov 2008)</a:t>
            </a:r>
          </a:p>
          <a:p>
            <a:r>
              <a:rPr lang="en-US" dirty="0" smtClean="0"/>
              <a:t>Premise: need new ideas from outside traditional infosec research community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next?</a:t>
            </a:r>
          </a:p>
          <a:p>
            <a:pPr lvl="1"/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Experimentation</a:t>
            </a:r>
          </a:p>
          <a:p>
            <a:pPr lvl="1"/>
            <a:r>
              <a:rPr lang="en-US" dirty="0" smtClean="0"/>
              <a:t>Formal methods</a:t>
            </a:r>
          </a:p>
          <a:p>
            <a:r>
              <a:rPr lang="en-US" dirty="0" smtClean="0"/>
              <a:t>Challenge problems?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44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410200"/>
          </a:xfrm>
        </p:spPr>
        <p:txBody>
          <a:bodyPr numCol="3">
            <a:noAutofit/>
          </a:bodyPr>
          <a:lstStyle/>
          <a:p>
            <a:pPr>
              <a:buNone/>
            </a:pPr>
            <a:r>
              <a:rPr lang="en-US" sz="1800" dirty="0" smtClean="0"/>
              <a:t>David Bray, IDA</a:t>
            </a:r>
          </a:p>
          <a:p>
            <a:pPr>
              <a:buNone/>
            </a:pPr>
            <a:r>
              <a:rPr lang="en-US" sz="1800" dirty="0" smtClean="0"/>
              <a:t>Fred Chang, U. of Texas/NSA</a:t>
            </a:r>
          </a:p>
          <a:p>
            <a:pPr>
              <a:buNone/>
            </a:pPr>
            <a:r>
              <a:rPr lang="en-US" sz="1800" dirty="0" smtClean="0"/>
              <a:t>Byron Cook, MSR/Cambridge</a:t>
            </a:r>
            <a:endParaRPr lang="en-US" sz="1800" dirty="0"/>
          </a:p>
          <a:p>
            <a:pPr>
              <a:buNone/>
            </a:pPr>
            <a:r>
              <a:rPr lang="en-US" sz="1800" dirty="0" smtClean="0"/>
              <a:t>Son Dao, HRL Laboratories</a:t>
            </a:r>
          </a:p>
          <a:p>
            <a:pPr>
              <a:buNone/>
            </a:pPr>
            <a:r>
              <a:rPr lang="en-US" sz="1800" dirty="0" err="1" smtClean="0"/>
              <a:t>Anupam</a:t>
            </a:r>
            <a:r>
              <a:rPr lang="en-US" sz="1800" dirty="0" smtClean="0"/>
              <a:t> </a:t>
            </a:r>
            <a:r>
              <a:rPr lang="en-US" sz="1800" dirty="0" err="1" smtClean="0"/>
              <a:t>Datta</a:t>
            </a:r>
            <a:r>
              <a:rPr lang="en-US" sz="1800" dirty="0" smtClean="0"/>
              <a:t>, CMU</a:t>
            </a:r>
          </a:p>
          <a:p>
            <a:pPr>
              <a:buNone/>
            </a:pPr>
            <a:r>
              <a:rPr lang="en-US" sz="1800" dirty="0" smtClean="0"/>
              <a:t>John Doyle, Caltech</a:t>
            </a:r>
          </a:p>
          <a:p>
            <a:pPr>
              <a:buNone/>
            </a:pPr>
            <a:r>
              <a:rPr lang="en-US" sz="1800" dirty="0" smtClean="0"/>
              <a:t>Anthony </a:t>
            </a:r>
            <a:r>
              <a:rPr lang="en-US" sz="1800" dirty="0" err="1" smtClean="0"/>
              <a:t>Ephremides</a:t>
            </a:r>
            <a:r>
              <a:rPr lang="en-US" sz="1800" dirty="0" smtClean="0"/>
              <a:t>, </a:t>
            </a:r>
            <a:r>
              <a:rPr lang="en-US" sz="1800" dirty="0" err="1" smtClean="0"/>
              <a:t>UMd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David Evans (organizer), </a:t>
            </a:r>
            <a:r>
              <a:rPr lang="en-US" sz="1800" dirty="0" err="1" smtClean="0"/>
              <a:t>UVa</a:t>
            </a: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Manfai</a:t>
            </a:r>
            <a:r>
              <a:rPr lang="en-US" sz="1800" dirty="0" smtClean="0"/>
              <a:t> Fong, IARPA</a:t>
            </a:r>
          </a:p>
          <a:p>
            <a:pPr>
              <a:buNone/>
            </a:pPr>
            <a:r>
              <a:rPr lang="en-US" sz="1800" dirty="0" smtClean="0"/>
              <a:t>Stephanie Forrest, UNM</a:t>
            </a:r>
          </a:p>
          <a:p>
            <a:pPr>
              <a:buNone/>
            </a:pPr>
            <a:r>
              <a:rPr lang="en-US" sz="1800" dirty="0" smtClean="0"/>
              <a:t>John </a:t>
            </a:r>
            <a:r>
              <a:rPr lang="en-US" sz="1800" dirty="0" err="1" smtClean="0"/>
              <a:t>Frink</a:t>
            </a:r>
            <a:r>
              <a:rPr lang="en-US" sz="1800" dirty="0" smtClean="0"/>
              <a:t>, ODUSD</a:t>
            </a:r>
          </a:p>
          <a:p>
            <a:pPr>
              <a:buNone/>
            </a:pPr>
            <a:r>
              <a:rPr lang="en-US" sz="1800" dirty="0" smtClean="0"/>
              <a:t>Joshua </a:t>
            </a:r>
            <a:r>
              <a:rPr lang="en-US" sz="1800" dirty="0" err="1" smtClean="0"/>
              <a:t>Guttman</a:t>
            </a:r>
            <a:r>
              <a:rPr lang="en-US" sz="1800" dirty="0" smtClean="0"/>
              <a:t>, MITRE</a:t>
            </a:r>
          </a:p>
          <a:p>
            <a:pPr>
              <a:buNone/>
            </a:pPr>
            <a:r>
              <a:rPr lang="en-US" sz="1800" dirty="0" smtClean="0"/>
              <a:t>Robert </a:t>
            </a:r>
            <a:r>
              <a:rPr lang="en-US" sz="1800" dirty="0" err="1" smtClean="0"/>
              <a:t>Herklotz</a:t>
            </a:r>
            <a:r>
              <a:rPr lang="en-US" sz="1800" dirty="0" smtClean="0"/>
              <a:t>, AFOSR</a:t>
            </a:r>
            <a:endParaRPr lang="en-US" sz="1800" dirty="0"/>
          </a:p>
          <a:p>
            <a:pPr>
              <a:buNone/>
            </a:pPr>
            <a:r>
              <a:rPr lang="en-US" sz="1800" dirty="0" smtClean="0"/>
              <a:t>Alfred Hero, U. of Michigan</a:t>
            </a:r>
          </a:p>
          <a:p>
            <a:pPr>
              <a:buNone/>
            </a:pPr>
            <a:r>
              <a:rPr lang="en-US" sz="1800" dirty="0" err="1" smtClean="0"/>
              <a:t>Sampath</a:t>
            </a:r>
            <a:r>
              <a:rPr lang="en-US" sz="1800" dirty="0" smtClean="0"/>
              <a:t> </a:t>
            </a:r>
            <a:r>
              <a:rPr lang="en-US" sz="1800" dirty="0" err="1" smtClean="0"/>
              <a:t>Kannan</a:t>
            </a:r>
            <a:r>
              <a:rPr lang="en-US" sz="1800" dirty="0" smtClean="0"/>
              <a:t>, NSF</a:t>
            </a:r>
            <a:endParaRPr lang="en-US" sz="1800" dirty="0"/>
          </a:p>
          <a:p>
            <a:pPr>
              <a:buNone/>
            </a:pPr>
            <a:r>
              <a:rPr lang="en-US" sz="1800" dirty="0" smtClean="0"/>
              <a:t>Steven King, ODUSD </a:t>
            </a:r>
            <a:endParaRPr lang="en-US" sz="1800" dirty="0"/>
          </a:p>
          <a:p>
            <a:pPr>
              <a:buNone/>
            </a:pPr>
            <a:r>
              <a:rPr lang="en-US" sz="1800" dirty="0" smtClean="0"/>
              <a:t>Carl </a:t>
            </a:r>
            <a:r>
              <a:rPr lang="en-US" sz="1800" dirty="0" err="1" smtClean="0"/>
              <a:t>Landwehr</a:t>
            </a:r>
            <a:r>
              <a:rPr lang="en-US" sz="1800" dirty="0" smtClean="0"/>
              <a:t>, IARPA</a:t>
            </a:r>
          </a:p>
          <a:p>
            <a:pPr>
              <a:buNone/>
            </a:pPr>
            <a:r>
              <a:rPr lang="en-US" sz="1800" dirty="0" smtClean="0"/>
              <a:t>Greg Larsen, IDA</a:t>
            </a:r>
          </a:p>
          <a:p>
            <a:pPr>
              <a:buNone/>
            </a:pPr>
            <a:r>
              <a:rPr lang="en-US" sz="1800" dirty="0" smtClean="0"/>
              <a:t>Karl Levitt (organizer), NSF</a:t>
            </a:r>
          </a:p>
          <a:p>
            <a:pPr>
              <a:buNone/>
            </a:pPr>
            <a:r>
              <a:rPr lang="en-US" sz="1800" dirty="0" smtClean="0"/>
              <a:t>Brad Martin (organizer), NSA</a:t>
            </a:r>
          </a:p>
          <a:p>
            <a:pPr>
              <a:buNone/>
            </a:pPr>
            <a:r>
              <a:rPr lang="en-US" sz="1800" dirty="0" smtClean="0"/>
              <a:t>John </a:t>
            </a:r>
            <a:r>
              <a:rPr lang="en-US" sz="1800" dirty="0" err="1" smtClean="0"/>
              <a:t>Mallery</a:t>
            </a:r>
            <a:r>
              <a:rPr lang="en-US" sz="1800" dirty="0" smtClean="0"/>
              <a:t>, MIT CSAIL</a:t>
            </a:r>
          </a:p>
          <a:p>
            <a:pPr>
              <a:buNone/>
            </a:pPr>
            <a:r>
              <a:rPr lang="en-US" sz="1800" dirty="0" smtClean="0"/>
              <a:t>Roy </a:t>
            </a:r>
            <a:r>
              <a:rPr lang="en-US" sz="1800" dirty="0" err="1" smtClean="0"/>
              <a:t>Maxion</a:t>
            </a:r>
            <a:r>
              <a:rPr lang="en-US" sz="1800" dirty="0" smtClean="0"/>
              <a:t>, CMU</a:t>
            </a:r>
          </a:p>
          <a:p>
            <a:pPr>
              <a:buNone/>
            </a:pPr>
            <a:r>
              <a:rPr lang="en-US" sz="1800" dirty="0" smtClean="0"/>
              <a:t>Robert </a:t>
            </a:r>
            <a:r>
              <a:rPr lang="en-US" sz="1800" dirty="0" err="1" smtClean="0"/>
              <a:t>Meushaw</a:t>
            </a:r>
            <a:r>
              <a:rPr lang="en-US" sz="1800" dirty="0" smtClean="0"/>
              <a:t>, NSA</a:t>
            </a:r>
          </a:p>
          <a:p>
            <a:pPr>
              <a:buNone/>
            </a:pPr>
            <a:r>
              <a:rPr lang="en-US" sz="1800" dirty="0" smtClean="0"/>
              <a:t>John Mitchell, Stanford</a:t>
            </a:r>
          </a:p>
          <a:p>
            <a:pPr>
              <a:buNone/>
            </a:pPr>
            <a:r>
              <a:rPr lang="en-US" sz="1800" dirty="0" smtClean="0"/>
              <a:t>Pierre Moulin, U. Illinois</a:t>
            </a:r>
          </a:p>
          <a:p>
            <a:pPr>
              <a:buNone/>
            </a:pPr>
            <a:r>
              <a:rPr lang="en-US" sz="1800" dirty="0" smtClean="0"/>
              <a:t>Timothy Murphy, IARPA</a:t>
            </a:r>
          </a:p>
          <a:p>
            <a:pPr>
              <a:buNone/>
            </a:pPr>
            <a:r>
              <a:rPr lang="en-US" sz="1800" dirty="0" err="1" smtClean="0"/>
              <a:t>Dusko</a:t>
            </a:r>
            <a:r>
              <a:rPr lang="en-US" sz="1800" dirty="0" smtClean="0"/>
              <a:t> </a:t>
            </a:r>
            <a:r>
              <a:rPr lang="en-US" sz="1800" dirty="0" err="1" smtClean="0"/>
              <a:t>Pavlovic</a:t>
            </a:r>
            <a:r>
              <a:rPr lang="en-US" sz="1800" dirty="0" smtClean="0"/>
              <a:t>, Kestrel/Oxford</a:t>
            </a:r>
          </a:p>
          <a:p>
            <a:pPr>
              <a:buNone/>
            </a:pPr>
            <a:r>
              <a:rPr lang="en-US" sz="1800" dirty="0" smtClean="0"/>
              <a:t>Nick </a:t>
            </a:r>
            <a:r>
              <a:rPr lang="en-US" sz="1800" dirty="0" err="1" smtClean="0"/>
              <a:t>Petroni</a:t>
            </a:r>
            <a:r>
              <a:rPr lang="en-US" sz="1800" dirty="0" smtClean="0"/>
              <a:t>, IDA</a:t>
            </a:r>
          </a:p>
          <a:p>
            <a:pPr>
              <a:buNone/>
            </a:pPr>
            <a:r>
              <a:rPr lang="en-US" sz="1800" dirty="0" smtClean="0"/>
              <a:t>Lisa Porter, IARPA</a:t>
            </a:r>
          </a:p>
          <a:p>
            <a:pPr>
              <a:buNone/>
            </a:pPr>
            <a:r>
              <a:rPr lang="en-US" sz="1800" dirty="0" smtClean="0"/>
              <a:t>Michael Reiter, UNC</a:t>
            </a:r>
          </a:p>
          <a:p>
            <a:pPr>
              <a:buNone/>
            </a:pPr>
            <a:r>
              <a:rPr lang="en-US" sz="1800" dirty="0" smtClean="0"/>
              <a:t>Phillip </a:t>
            </a:r>
            <a:r>
              <a:rPr lang="en-US" sz="1800" dirty="0" err="1" smtClean="0"/>
              <a:t>Rogaway</a:t>
            </a:r>
            <a:r>
              <a:rPr lang="en-US" sz="1800" dirty="0" smtClean="0"/>
              <a:t>, UC Davis</a:t>
            </a:r>
          </a:p>
          <a:p>
            <a:pPr>
              <a:buNone/>
            </a:pPr>
            <a:r>
              <a:rPr lang="en-US" sz="1800" dirty="0" smtClean="0"/>
              <a:t>John </a:t>
            </a:r>
            <a:r>
              <a:rPr lang="en-US" sz="1800" dirty="0" err="1" smtClean="0"/>
              <a:t>Rushby</a:t>
            </a:r>
            <a:r>
              <a:rPr lang="en-US" sz="1800" dirty="0" smtClean="0"/>
              <a:t>, SRI</a:t>
            </a:r>
          </a:p>
          <a:p>
            <a:pPr>
              <a:buNone/>
            </a:pPr>
            <a:r>
              <a:rPr lang="en-US" sz="1800" dirty="0" smtClean="0"/>
              <a:t>Stuart Russell, UC Berkeley</a:t>
            </a:r>
          </a:p>
          <a:p>
            <a:pPr>
              <a:buNone/>
            </a:pPr>
            <a:r>
              <a:rPr lang="en-US" sz="1800" dirty="0" smtClean="0"/>
              <a:t>Fred Schneider, Cornell</a:t>
            </a:r>
          </a:p>
          <a:p>
            <a:pPr>
              <a:buNone/>
            </a:pPr>
            <a:r>
              <a:rPr lang="en-US" sz="1800" dirty="0" smtClean="0"/>
              <a:t>Jim Silk (organizer), IDA</a:t>
            </a:r>
          </a:p>
          <a:p>
            <a:pPr>
              <a:buNone/>
            </a:pPr>
            <a:r>
              <a:rPr lang="en-US" sz="1800" dirty="0" smtClean="0"/>
              <a:t>Dawn Song, UC Berkeley</a:t>
            </a:r>
          </a:p>
          <a:p>
            <a:pPr>
              <a:buNone/>
            </a:pPr>
            <a:r>
              <a:rPr lang="en-US" sz="1800" dirty="0" smtClean="0"/>
              <a:t>Pieter Swart, Los Alamos NL</a:t>
            </a:r>
          </a:p>
          <a:p>
            <a:pPr>
              <a:buNone/>
            </a:pPr>
            <a:r>
              <a:rPr lang="en-US" sz="1800" dirty="0" err="1" smtClean="0"/>
              <a:t>Vicraj</a:t>
            </a:r>
            <a:r>
              <a:rPr lang="en-US" sz="1800" dirty="0" smtClean="0"/>
              <a:t> Thomas, BBN/GENI</a:t>
            </a:r>
          </a:p>
          <a:p>
            <a:pPr>
              <a:buNone/>
            </a:pPr>
            <a:r>
              <a:rPr lang="en-US" sz="1800" dirty="0" smtClean="0"/>
              <a:t>Hal Varian, Berkeley/Google</a:t>
            </a:r>
          </a:p>
          <a:p>
            <a:pPr>
              <a:buNone/>
            </a:pPr>
            <a:r>
              <a:rPr lang="en-US" sz="1800" dirty="0" smtClean="0"/>
              <a:t>Cliff Wang, ARO</a:t>
            </a:r>
          </a:p>
          <a:p>
            <a:pPr>
              <a:buNone/>
            </a:pPr>
            <a:r>
              <a:rPr lang="en-US" sz="1800" dirty="0" smtClean="0"/>
              <a:t>Rebecca Wright, Rutgers</a:t>
            </a:r>
          </a:p>
          <a:p>
            <a:pPr>
              <a:buNone/>
            </a:pPr>
            <a:r>
              <a:rPr lang="en-US" sz="1800" dirty="0" err="1" smtClean="0"/>
              <a:t>Shouhuai</a:t>
            </a:r>
            <a:r>
              <a:rPr lang="en-US" sz="1800" dirty="0" smtClean="0"/>
              <a:t> </a:t>
            </a:r>
            <a:r>
              <a:rPr lang="en-US" sz="1800" dirty="0" err="1" smtClean="0"/>
              <a:t>Xu</a:t>
            </a:r>
            <a:r>
              <a:rPr lang="en-US" sz="1800" dirty="0" smtClean="0"/>
              <a:t>, UT San Antonio</a:t>
            </a:r>
          </a:p>
          <a:p>
            <a:pPr>
              <a:buNone/>
            </a:pPr>
            <a:r>
              <a:rPr lang="en-US" sz="1800" dirty="0" smtClean="0"/>
              <a:t>Ty </a:t>
            </a:r>
            <a:r>
              <a:rPr lang="en-US" sz="1800" dirty="0" err="1" smtClean="0"/>
              <a:t>Znati</a:t>
            </a:r>
            <a:r>
              <a:rPr lang="en-US" sz="1800" dirty="0" smtClean="0"/>
              <a:t>, NSF</a:t>
            </a:r>
          </a:p>
          <a:p>
            <a:pPr>
              <a:buNone/>
            </a:pPr>
            <a:r>
              <a:rPr lang="en-US" sz="1800" dirty="0" smtClean="0"/>
              <a:t>Lenore </a:t>
            </a:r>
            <a:r>
              <a:rPr lang="en-US" sz="1800" dirty="0" err="1" smtClean="0"/>
              <a:t>Zuck</a:t>
            </a:r>
            <a:r>
              <a:rPr lang="en-US" sz="1800" dirty="0" smtClean="0"/>
              <a:t>, NSF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Participant Affiliation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410200"/>
          </a:xfrm>
        </p:spPr>
        <p:txBody>
          <a:bodyPr numCol="3">
            <a:noAutofit/>
          </a:bodyPr>
          <a:lstStyle/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David Bray, IDA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Fred Chang, U. of Texas/NSA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Byron Cook, MSR/Cambridge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Son Dao, HRL Laboratories</a:t>
            </a:r>
          </a:p>
          <a:p>
            <a:pPr>
              <a:buNone/>
            </a:pP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Anupam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Datta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, CMU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John Doyle, Caltech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Anthony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Ephremides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UMd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David Evans (organizer),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UVa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800" dirty="0" err="1" smtClean="0">
                <a:solidFill>
                  <a:srgbClr val="00B050"/>
                </a:solidFill>
              </a:rPr>
              <a:t>Manfai</a:t>
            </a:r>
            <a:r>
              <a:rPr lang="en-US" sz="1800" dirty="0" smtClean="0">
                <a:solidFill>
                  <a:srgbClr val="00B050"/>
                </a:solidFill>
              </a:rPr>
              <a:t> Fong, IARPA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Stephanie Forrest, UNM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John </a:t>
            </a:r>
            <a:r>
              <a:rPr lang="en-US" sz="1800" dirty="0" err="1" smtClean="0">
                <a:solidFill>
                  <a:srgbClr val="00B050"/>
                </a:solidFill>
              </a:rPr>
              <a:t>Frink</a:t>
            </a:r>
            <a:r>
              <a:rPr lang="en-US" sz="1800" dirty="0" smtClean="0">
                <a:solidFill>
                  <a:srgbClr val="00B050"/>
                </a:solidFill>
              </a:rPr>
              <a:t>, ODUSD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Joshua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</a:rPr>
              <a:t>Guttman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, MITRE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Robert </a:t>
            </a:r>
            <a:r>
              <a:rPr lang="en-US" sz="1800" dirty="0" err="1" smtClean="0">
                <a:solidFill>
                  <a:srgbClr val="00B050"/>
                </a:solidFill>
              </a:rPr>
              <a:t>Herklotz</a:t>
            </a:r>
            <a:r>
              <a:rPr lang="en-US" sz="1800" dirty="0" smtClean="0">
                <a:solidFill>
                  <a:srgbClr val="00B050"/>
                </a:solidFill>
              </a:rPr>
              <a:t>, AFOSR</a:t>
            </a:r>
            <a:endParaRPr lang="en-US" sz="18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Alfred Hero, U. of Michigan</a:t>
            </a:r>
          </a:p>
          <a:p>
            <a:pPr>
              <a:buNone/>
            </a:pPr>
            <a:r>
              <a:rPr lang="en-US" sz="1800" dirty="0" err="1" smtClean="0">
                <a:solidFill>
                  <a:srgbClr val="00B050"/>
                </a:solidFill>
              </a:rPr>
              <a:t>Sampath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 err="1" smtClean="0">
                <a:solidFill>
                  <a:srgbClr val="00B050"/>
                </a:solidFill>
              </a:rPr>
              <a:t>Kannan</a:t>
            </a:r>
            <a:r>
              <a:rPr lang="en-US" sz="1800" dirty="0" smtClean="0">
                <a:solidFill>
                  <a:srgbClr val="00B050"/>
                </a:solidFill>
              </a:rPr>
              <a:t>, NSF</a:t>
            </a:r>
            <a:endParaRPr lang="en-US" sz="18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Steven King, ODUSD </a:t>
            </a:r>
            <a:endParaRPr lang="en-US" sz="18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Carl </a:t>
            </a:r>
            <a:r>
              <a:rPr lang="en-US" sz="1800" dirty="0" err="1" smtClean="0">
                <a:solidFill>
                  <a:srgbClr val="00B050"/>
                </a:solidFill>
              </a:rPr>
              <a:t>Landwehr</a:t>
            </a:r>
            <a:r>
              <a:rPr lang="en-US" sz="1800" dirty="0" smtClean="0">
                <a:solidFill>
                  <a:srgbClr val="00B050"/>
                </a:solidFill>
              </a:rPr>
              <a:t>, IARPA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Greg Larsen, IDA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Karl Levitt (organizer), NSF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Brad Martin (organizer), NSA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John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Mallery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, MIT CSAIL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Roy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Maxion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, CMU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Robert </a:t>
            </a:r>
            <a:r>
              <a:rPr lang="en-US" sz="1800" dirty="0" err="1" smtClean="0">
                <a:solidFill>
                  <a:srgbClr val="00B050"/>
                </a:solidFill>
              </a:rPr>
              <a:t>Meushaw</a:t>
            </a:r>
            <a:r>
              <a:rPr lang="en-US" sz="1800" dirty="0" smtClean="0">
                <a:solidFill>
                  <a:srgbClr val="00B050"/>
                </a:solidFill>
              </a:rPr>
              <a:t>, NSA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John Mitchell, Stanford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Pierre Moulin, U. Illinois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Timothy Murphy, IARPA</a:t>
            </a:r>
          </a:p>
          <a:p>
            <a:pPr>
              <a:buNone/>
            </a:pP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Dusko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Pavlovic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, Kestrel/Oxford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Nick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</a:rPr>
              <a:t>Petroni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, IDA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Lisa Porter, IARPA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Michael Reiter, UNC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Phillip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Rogaway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, UC Davis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John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</a:rPr>
              <a:t>Rushby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, SRI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Stuart Russell, UC Berkeley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Fred Schneider, Cornell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Jim Silk (organizer), IDA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Dawn Song, UC Berkeley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Pieter Swart, Los Alamos NL</a:t>
            </a:r>
          </a:p>
          <a:p>
            <a:pPr>
              <a:buNone/>
            </a:pP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</a:rPr>
              <a:t>Vicraj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 Thomas, BBN/GENI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Hal Varian, Berkeley/Google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Cliff Wang, ARO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Rebecca Wright, Rutgers</a:t>
            </a:r>
          </a:p>
          <a:p>
            <a:pPr>
              <a:buNone/>
            </a:pP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Shouhuai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Xu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, UT San Antonio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Ty </a:t>
            </a:r>
            <a:r>
              <a:rPr lang="en-US" sz="1800" dirty="0" err="1" smtClean="0">
                <a:solidFill>
                  <a:srgbClr val="00B050"/>
                </a:solidFill>
              </a:rPr>
              <a:t>Znati</a:t>
            </a:r>
            <a:r>
              <a:rPr lang="en-US" sz="1800" dirty="0" smtClean="0">
                <a:solidFill>
                  <a:srgbClr val="00B050"/>
                </a:solidFill>
              </a:rPr>
              <a:t>, NSF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Lenore </a:t>
            </a:r>
            <a:r>
              <a:rPr lang="en-US" sz="1800" dirty="0" err="1" smtClean="0">
                <a:solidFill>
                  <a:srgbClr val="00B050"/>
                </a:solidFill>
              </a:rPr>
              <a:t>Zuck</a:t>
            </a:r>
            <a:r>
              <a:rPr lang="en-US" sz="1800" dirty="0" smtClean="0">
                <a:solidFill>
                  <a:srgbClr val="00B050"/>
                </a:solidFill>
              </a:rPr>
              <a:t>, NSF</a:t>
            </a:r>
          </a:p>
          <a:p>
            <a:pPr>
              <a:buNone/>
            </a:pPr>
            <a:endParaRPr lang="en-US" sz="18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	14 	Government</a:t>
            </a:r>
          </a:p>
          <a:p>
            <a:pPr>
              <a:buNone/>
            </a:pP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	  9	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</a:rPr>
              <a:t>Governmentish</a:t>
            </a:r>
            <a:endParaRPr lang="en-U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	21 	Academia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Participant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410200"/>
          </a:xfrm>
        </p:spPr>
        <p:txBody>
          <a:bodyPr numCol="3">
            <a:no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David Bray, IDA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Fred Chang, U. of Texas/NSA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Byron Cook, MSR/Cambridge</a:t>
            </a:r>
            <a:endParaRPr lang="en-US" sz="18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Son Dao, HRL Laboratories</a:t>
            </a:r>
          </a:p>
          <a:p>
            <a:pPr>
              <a:buNone/>
            </a:pPr>
            <a:r>
              <a:rPr lang="en-US" sz="1800" dirty="0" err="1" smtClean="0">
                <a:solidFill>
                  <a:srgbClr val="00B050"/>
                </a:solidFill>
              </a:rPr>
              <a:t>Anupam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 err="1" smtClean="0">
                <a:solidFill>
                  <a:srgbClr val="00B050"/>
                </a:solidFill>
              </a:rPr>
              <a:t>Datta</a:t>
            </a:r>
            <a:r>
              <a:rPr lang="en-US" sz="1800" dirty="0" smtClean="0">
                <a:solidFill>
                  <a:srgbClr val="00B050"/>
                </a:solidFill>
              </a:rPr>
              <a:t>, CMU</a:t>
            </a: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John Doyle, Caltech</a:t>
            </a: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Anthony </a:t>
            </a:r>
            <a:r>
              <a:rPr lang="en-US" sz="1800" dirty="0" err="1" smtClean="0">
                <a:solidFill>
                  <a:srgbClr val="0070C0"/>
                </a:solidFill>
              </a:rPr>
              <a:t>Ephremides</a:t>
            </a:r>
            <a:r>
              <a:rPr lang="en-US" sz="1800" dirty="0" smtClean="0">
                <a:solidFill>
                  <a:srgbClr val="0070C0"/>
                </a:solidFill>
              </a:rPr>
              <a:t>, </a:t>
            </a:r>
            <a:r>
              <a:rPr lang="en-US" sz="1800" dirty="0" err="1" smtClean="0">
                <a:solidFill>
                  <a:srgbClr val="0070C0"/>
                </a:solidFill>
              </a:rPr>
              <a:t>UMd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David Evans (organizer), </a:t>
            </a:r>
            <a:r>
              <a:rPr lang="en-US" sz="1800" dirty="0" err="1" smtClean="0">
                <a:solidFill>
                  <a:srgbClr val="C00000"/>
                </a:solidFill>
              </a:rPr>
              <a:t>UVa</a:t>
            </a:r>
            <a:endParaRPr lang="en-US" sz="1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1800" dirty="0" err="1" smtClean="0"/>
              <a:t>Manfai</a:t>
            </a:r>
            <a:r>
              <a:rPr lang="en-US" sz="1800" dirty="0" smtClean="0"/>
              <a:t> Fong, IARPA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Stephanie Forrest, UNM</a:t>
            </a:r>
          </a:p>
          <a:p>
            <a:pPr>
              <a:buNone/>
            </a:pPr>
            <a:r>
              <a:rPr lang="en-US" sz="1800" dirty="0" smtClean="0"/>
              <a:t>John </a:t>
            </a:r>
            <a:r>
              <a:rPr lang="en-US" sz="1800" dirty="0" err="1" smtClean="0"/>
              <a:t>Frink</a:t>
            </a:r>
            <a:r>
              <a:rPr lang="en-US" sz="1800" dirty="0" smtClean="0"/>
              <a:t>, ODUSD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Joshua </a:t>
            </a:r>
            <a:r>
              <a:rPr lang="en-US" sz="1800" dirty="0" err="1" smtClean="0">
                <a:solidFill>
                  <a:srgbClr val="C00000"/>
                </a:solidFill>
              </a:rPr>
              <a:t>Guttman</a:t>
            </a:r>
            <a:r>
              <a:rPr lang="en-US" sz="1800" dirty="0" smtClean="0">
                <a:solidFill>
                  <a:srgbClr val="C00000"/>
                </a:solidFill>
              </a:rPr>
              <a:t>, MITRE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Robert </a:t>
            </a:r>
            <a:r>
              <a:rPr lang="en-US" sz="1800" dirty="0" err="1" smtClean="0">
                <a:solidFill>
                  <a:srgbClr val="C00000"/>
                </a:solidFill>
              </a:rPr>
              <a:t>Herklotz</a:t>
            </a:r>
            <a:r>
              <a:rPr lang="en-US" sz="1800" dirty="0" smtClean="0">
                <a:solidFill>
                  <a:srgbClr val="C00000"/>
                </a:solidFill>
              </a:rPr>
              <a:t>, AFOSR</a:t>
            </a:r>
            <a:endParaRPr lang="en-US" sz="18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Alfred Hero, U. of Michigan</a:t>
            </a:r>
          </a:p>
          <a:p>
            <a:pPr>
              <a:buNone/>
            </a:pPr>
            <a:r>
              <a:rPr lang="en-US" sz="1800" dirty="0" err="1" smtClean="0">
                <a:solidFill>
                  <a:srgbClr val="00B050"/>
                </a:solidFill>
              </a:rPr>
              <a:t>Sampath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 err="1" smtClean="0">
                <a:solidFill>
                  <a:srgbClr val="00B050"/>
                </a:solidFill>
              </a:rPr>
              <a:t>Kannan</a:t>
            </a:r>
            <a:r>
              <a:rPr lang="en-US" sz="1800" dirty="0" smtClean="0">
                <a:solidFill>
                  <a:srgbClr val="00B050"/>
                </a:solidFill>
              </a:rPr>
              <a:t>, NSF</a:t>
            </a:r>
            <a:endParaRPr lang="en-US" sz="18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800" dirty="0" smtClean="0"/>
              <a:t>Steven King, ODUSD </a:t>
            </a:r>
            <a:endParaRPr lang="en-US" sz="1800" dirty="0"/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Carl </a:t>
            </a:r>
            <a:r>
              <a:rPr lang="en-US" sz="1800" dirty="0" err="1" smtClean="0">
                <a:solidFill>
                  <a:srgbClr val="C00000"/>
                </a:solidFill>
              </a:rPr>
              <a:t>Landwehr</a:t>
            </a:r>
            <a:r>
              <a:rPr lang="en-US" sz="1800" dirty="0" smtClean="0">
                <a:solidFill>
                  <a:srgbClr val="C00000"/>
                </a:solidFill>
              </a:rPr>
              <a:t>, IARPA</a:t>
            </a: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Greg Larsen, IDA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Karl Levitt (organizer), NSF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Brad Martin (organizer), NSA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John </a:t>
            </a:r>
            <a:r>
              <a:rPr lang="en-US" sz="1800" dirty="0" err="1" smtClean="0">
                <a:solidFill>
                  <a:srgbClr val="00B050"/>
                </a:solidFill>
              </a:rPr>
              <a:t>Mallery</a:t>
            </a:r>
            <a:r>
              <a:rPr lang="en-US" sz="1800" dirty="0" smtClean="0">
                <a:solidFill>
                  <a:srgbClr val="00B050"/>
                </a:solidFill>
              </a:rPr>
              <a:t>, MIT CSAIL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Roy </a:t>
            </a:r>
            <a:r>
              <a:rPr lang="en-US" sz="1800" dirty="0" err="1" smtClean="0">
                <a:solidFill>
                  <a:srgbClr val="00B050"/>
                </a:solidFill>
              </a:rPr>
              <a:t>Maxion</a:t>
            </a:r>
            <a:r>
              <a:rPr lang="en-US" sz="1800" dirty="0" smtClean="0">
                <a:solidFill>
                  <a:srgbClr val="00B050"/>
                </a:solidFill>
              </a:rPr>
              <a:t>, CMU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Robert </a:t>
            </a:r>
            <a:r>
              <a:rPr lang="en-US" sz="1800" dirty="0" err="1" smtClean="0">
                <a:solidFill>
                  <a:srgbClr val="C00000"/>
                </a:solidFill>
              </a:rPr>
              <a:t>Meushaw</a:t>
            </a:r>
            <a:r>
              <a:rPr lang="en-US" sz="1800" dirty="0" smtClean="0">
                <a:solidFill>
                  <a:srgbClr val="C00000"/>
                </a:solidFill>
              </a:rPr>
              <a:t>, NSA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John Mitchell, Stanford</a:t>
            </a: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Pierre Moulin, U. Illinois</a:t>
            </a:r>
          </a:p>
          <a:p>
            <a:pPr>
              <a:buNone/>
            </a:pPr>
            <a:r>
              <a:rPr lang="en-US" sz="1800" dirty="0" smtClean="0"/>
              <a:t>Timothy Murphy, IARPA</a:t>
            </a:r>
          </a:p>
          <a:p>
            <a:pPr>
              <a:buNone/>
            </a:pPr>
            <a:r>
              <a:rPr lang="en-US" sz="1800" dirty="0" err="1" smtClean="0">
                <a:solidFill>
                  <a:srgbClr val="00B050"/>
                </a:solidFill>
              </a:rPr>
              <a:t>Dusko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 err="1" smtClean="0">
                <a:solidFill>
                  <a:srgbClr val="00B050"/>
                </a:solidFill>
              </a:rPr>
              <a:t>Pavlovic</a:t>
            </a:r>
            <a:r>
              <a:rPr lang="en-US" sz="1800" dirty="0" smtClean="0">
                <a:solidFill>
                  <a:srgbClr val="00B050"/>
                </a:solidFill>
              </a:rPr>
              <a:t>, Kestrel/Oxford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Nick </a:t>
            </a:r>
            <a:r>
              <a:rPr lang="en-US" sz="1800" dirty="0" err="1" smtClean="0">
                <a:solidFill>
                  <a:srgbClr val="C00000"/>
                </a:solidFill>
              </a:rPr>
              <a:t>Petroni</a:t>
            </a:r>
            <a:r>
              <a:rPr lang="en-US" sz="1800" dirty="0" smtClean="0">
                <a:solidFill>
                  <a:srgbClr val="C00000"/>
                </a:solidFill>
              </a:rPr>
              <a:t>, IDA</a:t>
            </a: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Lisa Porter, IARPA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Michael Reiter, UNC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Phillip </a:t>
            </a:r>
            <a:r>
              <a:rPr lang="en-US" sz="1800" dirty="0" err="1" smtClean="0">
                <a:solidFill>
                  <a:srgbClr val="C00000"/>
                </a:solidFill>
              </a:rPr>
              <a:t>Rogaway</a:t>
            </a:r>
            <a:r>
              <a:rPr lang="en-US" sz="1800" dirty="0" smtClean="0">
                <a:solidFill>
                  <a:srgbClr val="C00000"/>
                </a:solidFill>
              </a:rPr>
              <a:t>, UC Davis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John </a:t>
            </a:r>
            <a:r>
              <a:rPr lang="en-US" sz="1800" dirty="0" err="1" smtClean="0">
                <a:solidFill>
                  <a:srgbClr val="00B050"/>
                </a:solidFill>
              </a:rPr>
              <a:t>Rushby</a:t>
            </a:r>
            <a:r>
              <a:rPr lang="en-US" sz="1800" dirty="0" smtClean="0">
                <a:solidFill>
                  <a:srgbClr val="00B050"/>
                </a:solidFill>
              </a:rPr>
              <a:t>, SRI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Stuart Russell, UC Berkeley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Fred Schneider, Cornell</a:t>
            </a: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Jim Silk (organizer), IDA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Dawn Song, UC Berkeley</a:t>
            </a: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Pieter Swart, Los Alamos NL</a:t>
            </a:r>
          </a:p>
          <a:p>
            <a:pPr>
              <a:buNone/>
            </a:pPr>
            <a:r>
              <a:rPr lang="en-US" sz="1800" dirty="0" err="1" smtClean="0">
                <a:solidFill>
                  <a:srgbClr val="00B050"/>
                </a:solidFill>
              </a:rPr>
              <a:t>Vicraj</a:t>
            </a:r>
            <a:r>
              <a:rPr lang="en-US" sz="1800" dirty="0" smtClean="0">
                <a:solidFill>
                  <a:srgbClr val="00B050"/>
                </a:solidFill>
              </a:rPr>
              <a:t> Thomas, BBN/GENI</a:t>
            </a: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Hal Varian, Berkeley/Google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Cliff Wang, ARO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Rebecca Wright, Rutgers</a:t>
            </a:r>
          </a:p>
          <a:p>
            <a:pPr>
              <a:buNone/>
            </a:pPr>
            <a:r>
              <a:rPr lang="en-US" sz="1800" dirty="0" err="1" smtClean="0">
                <a:solidFill>
                  <a:srgbClr val="C00000"/>
                </a:solidFill>
              </a:rPr>
              <a:t>Shouhuai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Xu</a:t>
            </a:r>
            <a:r>
              <a:rPr lang="en-US" sz="1800" dirty="0" smtClean="0">
                <a:solidFill>
                  <a:srgbClr val="C00000"/>
                </a:solidFill>
              </a:rPr>
              <a:t>, UT San Antonio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Ty </a:t>
            </a:r>
            <a:r>
              <a:rPr lang="en-US" sz="1800" dirty="0" err="1" smtClean="0">
                <a:solidFill>
                  <a:srgbClr val="00B050"/>
                </a:solidFill>
              </a:rPr>
              <a:t>Znati</a:t>
            </a:r>
            <a:r>
              <a:rPr lang="en-US" sz="1800" dirty="0" smtClean="0">
                <a:solidFill>
                  <a:srgbClr val="00B050"/>
                </a:solidFill>
              </a:rPr>
              <a:t>, NSF</a:t>
            </a: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Lenore </a:t>
            </a:r>
            <a:r>
              <a:rPr lang="en-US" sz="1800" dirty="0" err="1" smtClean="0">
                <a:solidFill>
                  <a:srgbClr val="00B050"/>
                </a:solidFill>
              </a:rPr>
              <a:t>Zuck</a:t>
            </a:r>
            <a:r>
              <a:rPr lang="en-US" sz="1800" dirty="0" smtClean="0">
                <a:solidFill>
                  <a:srgbClr val="00B050"/>
                </a:solidFill>
              </a:rPr>
              <a:t>, NSF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Traditional </a:t>
            </a:r>
            <a:r>
              <a:rPr lang="en-US" sz="1800" dirty="0" smtClean="0">
                <a:solidFill>
                  <a:srgbClr val="C00000"/>
                </a:solidFill>
              </a:rPr>
              <a:t>Infosec Researchers</a:t>
            </a:r>
            <a:endParaRPr lang="en-US" sz="1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Computer Scientists</a:t>
            </a: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Outside Area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2 days</a:t>
            </a:r>
          </a:p>
          <a:p>
            <a:r>
              <a:rPr lang="en-US" dirty="0" smtClean="0"/>
              <a:t>Keynotes: Fred Schneider, Frederick Chang</a:t>
            </a:r>
          </a:p>
          <a:p>
            <a:r>
              <a:rPr lang="en-US" dirty="0" smtClean="0"/>
              <a:t>Panels:</a:t>
            </a:r>
          </a:p>
          <a:p>
            <a:pPr lvl="1"/>
            <a:r>
              <a:rPr lang="en-US" dirty="0" smtClean="0"/>
              <a:t>What is a science of security?</a:t>
            </a:r>
          </a:p>
          <a:p>
            <a:pPr lvl="1"/>
            <a:r>
              <a:rPr lang="en-US" dirty="0" smtClean="0"/>
              <a:t>What can we learn from other fields?</a:t>
            </a:r>
          </a:p>
          <a:p>
            <a:pPr lvl="1"/>
            <a:r>
              <a:rPr lang="en-US" dirty="0" smtClean="0"/>
              <a:t>How can we reason about impossible things?</a:t>
            </a:r>
          </a:p>
          <a:p>
            <a:pPr lvl="1"/>
            <a:r>
              <a:rPr lang="en-US" dirty="0" smtClean="0"/>
              <a:t>Are scientific experiments in security possible?</a:t>
            </a:r>
          </a:p>
          <a:p>
            <a:r>
              <a:rPr lang="en-US" dirty="0" smtClean="0"/>
              <a:t>Breakout groups on various topics including:</a:t>
            </a:r>
          </a:p>
          <a:p>
            <a:pPr lvl="1"/>
            <a:r>
              <a:rPr lang="en-US" dirty="0" smtClean="0"/>
              <a:t>Metrics, provable security, managing complexity, composition, experimentation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Philosophical Questions </a:t>
            </a:r>
            <a:br>
              <a:rPr lang="en-US" dirty="0" smtClean="0"/>
            </a:br>
            <a:r>
              <a:rPr lang="en-US" sz="4000" dirty="0" smtClean="0"/>
              <a:t>(Usually Not Worth Discussing)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1524000"/>
          </a:xfrm>
        </p:spPr>
        <p:txBody>
          <a:bodyPr/>
          <a:lstStyle/>
          <a:p>
            <a:pPr>
              <a:buNone/>
            </a:pPr>
            <a:r>
              <a:rPr lang="en-US" sz="4400" dirty="0" smtClean="0"/>
              <a:t>	Is there science in computer system security?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962400"/>
            <a:ext cx="7858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Yes</a:t>
            </a:r>
            <a:r>
              <a:rPr lang="en-US" sz="3600" dirty="0" smtClean="0"/>
              <a:t>, but of course there should be more.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“Science”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Systematization of </a:t>
            </a:r>
            <a:r>
              <a:rPr lang="en-US" b="1" dirty="0" smtClean="0"/>
              <a:t>Knowledge</a:t>
            </a:r>
            <a:endParaRPr lang="en-US" b="1" dirty="0" smtClean="0"/>
          </a:p>
          <a:p>
            <a:pPr lvl="1"/>
            <a:r>
              <a:rPr lang="en-US" dirty="0" smtClean="0"/>
              <a:t>Ad hoc point solutions vs. general understanding</a:t>
            </a:r>
          </a:p>
          <a:p>
            <a:pPr lvl="1"/>
            <a:r>
              <a:rPr lang="en-US" dirty="0" smtClean="0"/>
              <a:t>Repeating failures of the past with each new platform, type of vulnerability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Scientific Method</a:t>
            </a:r>
          </a:p>
          <a:p>
            <a:pPr lvl="1"/>
            <a:r>
              <a:rPr lang="en-US" dirty="0" smtClean="0"/>
              <a:t>Process of hypothesis testing and experiments</a:t>
            </a:r>
          </a:p>
          <a:p>
            <a:pPr lvl="1"/>
            <a:r>
              <a:rPr lang="en-US" dirty="0" smtClean="0"/>
              <a:t>Building abstractions and models, theorems</a:t>
            </a:r>
            <a:endParaRPr lang="en-US" dirty="0" smtClean="0"/>
          </a:p>
          <a:p>
            <a:pPr>
              <a:spcBef>
                <a:spcPts val="3000"/>
              </a:spcBef>
            </a:pPr>
            <a:r>
              <a:rPr lang="en-US" b="1" dirty="0" smtClean="0"/>
              <a:t>Universal Laws</a:t>
            </a:r>
          </a:p>
          <a:p>
            <a:pPr lvl="1"/>
            <a:r>
              <a:rPr lang="en-US" dirty="0" smtClean="0"/>
              <a:t>Widely applicable</a:t>
            </a:r>
          </a:p>
          <a:p>
            <a:pPr lvl="1"/>
            <a:r>
              <a:rPr lang="en-US" dirty="0" smtClean="0"/>
              <a:t>Make strong, quantitative predictions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1854</Words>
  <Application>Microsoft Office PowerPoint</Application>
  <PresentationFormat>On-screen Show (4:3)</PresentationFormat>
  <Paragraphs>360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Summary of the NSF/IARPA/NSA Workshop on the Science of Security David Evans University of Virginia INFOSEC Research Council 16 July 2009</vt:lpstr>
      <vt:lpstr>Outline</vt:lpstr>
      <vt:lpstr>Workshop</vt:lpstr>
      <vt:lpstr>44 Participants</vt:lpstr>
      <vt:lpstr>Participant Affiliation</vt:lpstr>
      <vt:lpstr>Participant Background</vt:lpstr>
      <vt:lpstr>Format</vt:lpstr>
      <vt:lpstr>Philosophical Questions  (Usually Not Worth Discussing)</vt:lpstr>
      <vt:lpstr>Meaning of “Science”</vt:lpstr>
      <vt:lpstr>Realistic Goal</vt:lpstr>
      <vt:lpstr>Alchemy (700-~1660)</vt:lpstr>
      <vt:lpstr>Questions for a Science of Security</vt:lpstr>
      <vt:lpstr>Metrics</vt:lpstr>
      <vt:lpstr>Metrics: Promising Approaches</vt:lpstr>
      <vt:lpstr>Formal Methods and Security</vt:lpstr>
      <vt:lpstr>Formal Methods Questions</vt:lpstr>
      <vt:lpstr>Experimentation</vt:lpstr>
      <vt:lpstr>Some Highlights</vt:lpstr>
      <vt:lpstr>Towards Scientific Defenses</vt:lpstr>
      <vt:lpstr>Example: Execution Monitoring</vt:lpstr>
      <vt:lpstr>Limitations of Execution Monitoring</vt:lpstr>
      <vt:lpstr>Hyper-Properties</vt:lpstr>
      <vt:lpstr>Formal Methods vs. Complexity</vt:lpstr>
      <vt:lpstr>Formal Methods vs. Complexity</vt:lpstr>
      <vt:lpstr>Ideas from Networks and Biological Systems</vt:lpstr>
      <vt:lpstr>Slide 26</vt:lpstr>
      <vt:lpstr>Robustness/Fragility Tradeoff</vt:lpstr>
      <vt:lpstr>Recap Summary</vt:lpstr>
      <vt:lpstr>What Next?:  Systematization of Knowledge</vt:lpstr>
      <vt:lpstr>Discussion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the NSF/IARPA/NSA Workshop on the Science of Security</dc:title>
  <dc:creator>evans</dc:creator>
  <cp:lastModifiedBy>David Evans</cp:lastModifiedBy>
  <cp:revision>88</cp:revision>
  <dcterms:created xsi:type="dcterms:W3CDTF">2009-07-15T21:12:45Z</dcterms:created>
  <dcterms:modified xsi:type="dcterms:W3CDTF">2009-07-16T12:28:37Z</dcterms:modified>
</cp:coreProperties>
</file>