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66" r:id="rId4"/>
    <p:sldId id="267" r:id="rId5"/>
    <p:sldId id="284" r:id="rId6"/>
    <p:sldId id="292" r:id="rId7"/>
    <p:sldId id="268" r:id="rId8"/>
    <p:sldId id="270" r:id="rId9"/>
    <p:sldId id="271" r:id="rId10"/>
    <p:sldId id="272" r:id="rId11"/>
    <p:sldId id="273" r:id="rId12"/>
    <p:sldId id="274" r:id="rId13"/>
    <p:sldId id="293" r:id="rId14"/>
    <p:sldId id="275" r:id="rId15"/>
    <p:sldId id="276" r:id="rId16"/>
    <p:sldId id="277" r:id="rId17"/>
    <p:sldId id="278" r:id="rId18"/>
    <p:sldId id="283" r:id="rId19"/>
    <p:sldId id="29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77C915-2DC2-4F67-B4D4-37EAD8C8BDE2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205333-631F-4C6C-A40E-DB9412B9B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1855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139" tIns="49472" rIns="95139" bIns="49472">
            <a:spAutoFit/>
          </a:bodyPr>
          <a:lstStyle/>
          <a:p>
            <a:pPr>
              <a:lnSpc>
                <a:spcPct val="93000"/>
              </a:lnSpc>
              <a:spcBef>
                <a:spcPts val="951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r>
              <a:rPr lang="en-GB" sz="2500" dirty="0">
                <a:latin typeface="Arial" charset="0"/>
                <a:ea typeface="HG Mincho Light J" charset="0"/>
                <a:cs typeface="HG Mincho Light J" charset="0"/>
              </a:rPr>
              <a:t>Note:</a:t>
            </a:r>
          </a:p>
          <a:p>
            <a:pPr>
              <a:spcBef>
                <a:spcPts val="951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r>
              <a:rPr lang="en-GB" sz="2500" dirty="0">
                <a:latin typeface="Arial" charset="0"/>
                <a:ea typeface="HG Mincho Light J" charset="0"/>
                <a:cs typeface="HG Mincho Light J" charset="0"/>
              </a:rPr>
              <a:t>	user didn’t have to write any annotations to discover these bugs!</a:t>
            </a:r>
          </a:p>
          <a:p>
            <a:pPr>
              <a:spcBef>
                <a:spcPts val="951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GB" sz="2500" dirty="0">
              <a:latin typeface="Arial" charset="0"/>
              <a:ea typeface="HG Mincho Light J" charset="0"/>
              <a:cs typeface="HG Mincho Light J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1976-B616-4A20-B865-44F7612173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0EDC-50FE-4810-9CE4-F94C423D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987" cy="6879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81000"/>
            <a:ext cx="3733800" cy="2057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(A Somewhat Self-Indulgent)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Splint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Retrospective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David Evans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University of Virginia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25 October 2010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Sample Annotation: </a:t>
            </a:r>
            <a:r>
              <a:rPr lang="en-GB" b="1" dirty="0">
                <a:solidFill>
                  <a:srgbClr val="333399"/>
                </a:solidFill>
              </a:rPr>
              <a:t>only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40386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Reference (return value) </a:t>
            </a:r>
            <a:r>
              <a:rPr lang="en-GB" sz="2800" i="1" dirty="0"/>
              <a:t>owns</a:t>
            </a:r>
            <a:r>
              <a:rPr lang="en-GB" sz="2800" dirty="0"/>
              <a:t> storage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No other persistent (non-local) references to it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Implies obligation to transfer ownership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Transfer ownership by: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Assigning it to an external </a:t>
            </a:r>
            <a:r>
              <a:rPr lang="en-GB" sz="2400" b="1" dirty="0">
                <a:solidFill>
                  <a:srgbClr val="333399"/>
                </a:solidFill>
              </a:rPr>
              <a:t>only</a:t>
            </a:r>
            <a:r>
              <a:rPr lang="en-GB" sz="2400" dirty="0"/>
              <a:t> reference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Return it as an </a:t>
            </a:r>
            <a:r>
              <a:rPr lang="en-GB" sz="2400" b="1" dirty="0">
                <a:solidFill>
                  <a:srgbClr val="333399"/>
                </a:solidFill>
              </a:rPr>
              <a:t>only</a:t>
            </a:r>
            <a:r>
              <a:rPr lang="en-GB" sz="2400" dirty="0"/>
              <a:t> result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Pass it as an </a:t>
            </a:r>
            <a:r>
              <a:rPr lang="en-GB" sz="2400" b="1" dirty="0">
                <a:solidFill>
                  <a:srgbClr val="333399"/>
                </a:solidFill>
              </a:rPr>
              <a:t>only</a:t>
            </a:r>
            <a:r>
              <a:rPr lang="en-GB" sz="2400" dirty="0"/>
              <a:t> parameter: e.g., </a:t>
            </a:r>
          </a:p>
          <a:p>
            <a:pPr lvl="2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extern void free (</a:t>
            </a:r>
            <a:r>
              <a:rPr lang="en-GB" b="1" dirty="0">
                <a:solidFill>
                  <a:srgbClr val="333399"/>
                </a:solidFill>
              </a:rPr>
              <a:t>only</a:t>
            </a:r>
            <a:r>
              <a:rPr lang="en-GB" dirty="0"/>
              <a:t> void *);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09800" y="1219200"/>
            <a:ext cx="4936201" cy="80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chemeClr val="tx1"/>
                </a:solidFill>
              </a:rPr>
              <a:t>extern </a:t>
            </a:r>
            <a:r>
              <a:rPr lang="en-GB" sz="2400" b="1" dirty="0">
                <a:solidFill>
                  <a:srgbClr val="333399"/>
                </a:solidFill>
              </a:rPr>
              <a:t>only</a:t>
            </a:r>
            <a:r>
              <a:rPr lang="en-GB" sz="2400" dirty="0">
                <a:solidFill>
                  <a:schemeClr val="tx1"/>
                </a:solidFill>
              </a:rPr>
              <a:t> char *</a:t>
            </a:r>
            <a:r>
              <a:rPr lang="en-GB" sz="2400" dirty="0" err="1">
                <a:solidFill>
                  <a:schemeClr val="tx1"/>
                </a:solidFill>
              </a:rPr>
              <a:t>gptr</a:t>
            </a:r>
            <a:r>
              <a:rPr lang="en-GB" sz="2400" dirty="0">
                <a:solidFill>
                  <a:schemeClr val="tx1"/>
                </a:solidFill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chemeClr val="tx1"/>
                </a:solidFill>
              </a:rPr>
              <a:t>extern </a:t>
            </a:r>
            <a:r>
              <a:rPr lang="en-GB" sz="2400" b="1" dirty="0">
                <a:solidFill>
                  <a:srgbClr val="333399"/>
                </a:solidFill>
              </a:rPr>
              <a:t>only out null</a:t>
            </a:r>
            <a:r>
              <a:rPr lang="en-GB" sz="2400" dirty="0">
                <a:solidFill>
                  <a:schemeClr val="tx1"/>
                </a:solidFill>
              </a:rPr>
              <a:t> void *</a:t>
            </a:r>
            <a:r>
              <a:rPr lang="en-GB" sz="2400" dirty="0" err="1">
                <a:solidFill>
                  <a:schemeClr val="tx1"/>
                </a:solidFill>
              </a:rPr>
              <a:t>malloc</a:t>
            </a:r>
            <a:r>
              <a:rPr lang="en-GB" sz="2400" dirty="0">
                <a:solidFill>
                  <a:schemeClr val="tx1"/>
                </a:solidFill>
              </a:rPr>
              <a:t> (</a:t>
            </a:r>
            <a:r>
              <a:rPr lang="en-GB" sz="2400" dirty="0" err="1">
                <a:solidFill>
                  <a:schemeClr val="tx1"/>
                </a:solidFill>
              </a:rPr>
              <a:t>int</a:t>
            </a:r>
            <a:r>
              <a:rPr lang="en-GB" sz="2400" dirty="0">
                <a:solidFill>
                  <a:schemeClr val="tx1"/>
                </a:solidFill>
              </a:rPr>
              <a:t>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Example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2667000"/>
          </a:xfrm>
          <a:ln/>
        </p:spPr>
        <p:txBody>
          <a:bodyPr lIns="90000" tIns="46800" rIns="90000" bIns="46800"/>
          <a:lstStyle/>
          <a:p>
            <a:pPr lvl="1">
              <a:lnSpc>
                <a:spcPct val="93000"/>
              </a:lnSpc>
              <a:buClr>
                <a:srgbClr val="808080"/>
              </a:buClr>
              <a:buFont typeface="Arial" charset="0"/>
              <a:buNone/>
              <a:tabLst>
                <a:tab pos="74136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808080"/>
                </a:solidFill>
              </a:rPr>
              <a:t>1</a:t>
            </a:r>
            <a:r>
              <a:rPr lang="en-GB"/>
              <a:t>		int dummy (void) {</a:t>
            </a:r>
          </a:p>
          <a:p>
            <a:pPr lvl="1">
              <a:buClr>
                <a:srgbClr val="808080"/>
              </a:buClr>
              <a:buFont typeface="Arial" charset="0"/>
              <a:buNone/>
              <a:tabLst>
                <a:tab pos="74136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808080"/>
                </a:solidFill>
              </a:rPr>
              <a:t>2</a:t>
            </a:r>
            <a:r>
              <a:rPr lang="en-GB"/>
              <a:t>		   int *ip= (int *) malloc (sizeof (int));</a:t>
            </a:r>
          </a:p>
          <a:p>
            <a:pPr lvl="1">
              <a:buClr>
                <a:srgbClr val="808080"/>
              </a:buClr>
              <a:buFont typeface="Arial" charset="0"/>
              <a:buNone/>
              <a:tabLst>
                <a:tab pos="74136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808080"/>
                </a:solidFill>
              </a:rPr>
              <a:t>3</a:t>
            </a:r>
            <a:r>
              <a:rPr lang="en-GB"/>
              <a:t>		   *ip = 3;</a:t>
            </a:r>
          </a:p>
          <a:p>
            <a:pPr lvl="1">
              <a:buClr>
                <a:srgbClr val="808080"/>
              </a:buClr>
              <a:buFont typeface="Arial" charset="0"/>
              <a:buNone/>
              <a:tabLst>
                <a:tab pos="74136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808080"/>
                </a:solidFill>
              </a:rPr>
              <a:t>4</a:t>
            </a:r>
            <a:r>
              <a:rPr lang="en-GB"/>
              <a:t>		   return *ip;</a:t>
            </a:r>
          </a:p>
          <a:p>
            <a:pPr lvl="1">
              <a:buClr>
                <a:srgbClr val="808080"/>
              </a:buClr>
              <a:buFont typeface="Arial" charset="0"/>
              <a:buNone/>
              <a:tabLst>
                <a:tab pos="74136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808080"/>
                </a:solidFill>
              </a:rPr>
              <a:t>5	</a:t>
            </a:r>
            <a:r>
              <a:rPr lang="en-GB"/>
              <a:t>  }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5800" y="1219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1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55000"/>
              <a:buFont typeface="Arial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2800">
                <a:solidFill>
                  <a:srgbClr val="000000"/>
                </a:solidFill>
                <a:latin typeface="Arial" charset="0"/>
                <a:ea typeface="HG Mincho Light J" charset="0"/>
                <a:cs typeface="HG Mincho Light J" charset="0"/>
              </a:rPr>
              <a:t>extern </a:t>
            </a:r>
            <a:r>
              <a:rPr lang="en-GB" sz="2800">
                <a:solidFill>
                  <a:srgbClr val="33CC33"/>
                </a:solidFill>
                <a:latin typeface="Arial" charset="0"/>
                <a:ea typeface="HG Mincho Light J" charset="0"/>
                <a:cs typeface="HG Mincho Light J" charset="0"/>
              </a:rPr>
              <a:t>only null</a:t>
            </a:r>
            <a:r>
              <a:rPr lang="en-GB" sz="2800">
                <a:solidFill>
                  <a:srgbClr val="000000"/>
                </a:solidFill>
                <a:latin typeface="Arial" charset="0"/>
                <a:ea typeface="HG Mincho Light J" charset="0"/>
                <a:cs typeface="HG Mincho Light J" charset="0"/>
              </a:rPr>
              <a:t> void *malloc (int);   </a:t>
            </a:r>
            <a:r>
              <a:rPr lang="en-GB" sz="2800" i="1">
                <a:solidFill>
                  <a:srgbClr val="808080"/>
                </a:solidFill>
                <a:latin typeface="Arial" charset="0"/>
                <a:ea typeface="HG Mincho Light J" charset="0"/>
                <a:cs typeface="HG Mincho Light J" charset="0"/>
              </a:rPr>
              <a:t>in library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9600" y="4267200"/>
            <a:ext cx="83820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			</a:t>
            </a:r>
            <a:r>
              <a:rPr lang="en-GB" sz="2800">
                <a:solidFill>
                  <a:schemeClr val="tx1"/>
                </a:solidFill>
              </a:rPr>
              <a:t>Splint output: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333399"/>
                </a:solidFill>
              </a:rPr>
              <a:t>dummy.c:3:4: Dereference of possibly null pointer ip: *ip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333399"/>
                </a:solidFill>
              </a:rPr>
              <a:t>   	dummy.c:2:13: Storage ip may become null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333399"/>
                </a:solidFill>
              </a:rPr>
              <a:t>dummy.c:4:14: Fresh storage ip not released before return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333399"/>
                </a:solidFill>
              </a:rPr>
              <a:t>	dummy.c:2:43: Fresh storage ip allocated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95325" y="211138"/>
            <a:ext cx="77724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Example: Buffer Overflows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6588" y="1416050"/>
            <a:ext cx="7772400" cy="475615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Most commonly exploited security vulnerability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1988 Internet Worm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Still the most common attack</a:t>
            </a:r>
          </a:p>
          <a:p>
            <a:pPr lvl="2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Code Red exploited buffer overflow in IIS</a:t>
            </a:r>
          </a:p>
          <a:p>
            <a:pPr lvl="2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&gt;50% of CERT advisories, 23% of CVE entries in 2001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Attributes describe sizes of allocated buffers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Heuristics for analyzing loops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Found several known and unknown buffer overflow vulnerabilities in wu-ftpd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Data Abstraction to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r>
              <a:rPr lang="en-US" dirty="0" smtClean="0"/>
              <a:t>Warnings if code depends on the representation of an abstract type</a:t>
            </a:r>
          </a:p>
          <a:p>
            <a:r>
              <a:rPr lang="en-US" dirty="0" smtClean="0"/>
              <a:t>Biggest payoff in maintainability for minimal effort</a:t>
            </a:r>
            <a:endParaRPr lang="en-US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217311" y="1932916"/>
            <a:ext cx="6573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typedef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cs typeface="Arial" pitchFamily="34" charset="0"/>
              </a:rPr>
              <a:t>/*@abstract@*/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/*@immutable@*/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char *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mstring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;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Defining Properties to Check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Many properties can be described in terms of state attributes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A file is </a:t>
            </a:r>
            <a:r>
              <a:rPr lang="en-GB" i="1"/>
              <a:t>open</a:t>
            </a:r>
            <a:r>
              <a:rPr lang="en-GB"/>
              <a:t> or </a:t>
            </a:r>
            <a:r>
              <a:rPr lang="en-GB" i="1"/>
              <a:t>closed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fopen: returns an </a:t>
            </a:r>
            <a:r>
              <a:rPr lang="en-GB" i="1"/>
              <a:t>open</a:t>
            </a:r>
            <a:r>
              <a:rPr lang="en-GB"/>
              <a:t> file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fclose: </a:t>
            </a:r>
            <a:r>
              <a:rPr lang="en-GB" i="1"/>
              <a:t>open</a:t>
            </a:r>
            <a:r>
              <a:rPr lang="en-GB"/>
              <a:t> </a:t>
            </a:r>
            <a:r>
              <a:rPr lang="en-GB">
                <a:latin typeface="Symbol" pitchFamily="18" charset="2"/>
              </a:rPr>
              <a:t></a:t>
            </a:r>
            <a:r>
              <a:rPr lang="en-GB"/>
              <a:t> </a:t>
            </a:r>
            <a:r>
              <a:rPr lang="en-GB" i="1"/>
              <a:t>closed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fgets, etc. require open files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Reading/writing – must reset between certain operations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Defining Openness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556500" cy="55626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/>
              <a:t>attribute</a:t>
            </a:r>
            <a:r>
              <a:rPr lang="en-GB" sz="2000" dirty="0"/>
              <a:t> openness</a:t>
            </a:r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   </a:t>
            </a:r>
            <a:r>
              <a:rPr lang="en-GB" sz="2000" b="1" dirty="0"/>
              <a:t>context</a:t>
            </a:r>
            <a:r>
              <a:rPr lang="en-GB" sz="2000" dirty="0"/>
              <a:t> reference FILE *</a:t>
            </a:r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   </a:t>
            </a:r>
            <a:r>
              <a:rPr lang="en-GB" sz="2000" b="1" dirty="0" err="1"/>
              <a:t>oneof</a:t>
            </a:r>
            <a:r>
              <a:rPr lang="en-GB" sz="2000" dirty="0"/>
              <a:t> closed, open</a:t>
            </a:r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   </a:t>
            </a:r>
            <a:r>
              <a:rPr lang="en-GB" sz="2000" b="1" dirty="0"/>
              <a:t>annotations</a:t>
            </a:r>
            <a:r>
              <a:rPr lang="en-GB" sz="2000" dirty="0"/>
              <a:t> </a:t>
            </a:r>
          </a:p>
          <a:p>
            <a:pPr>
              <a:spcBef>
                <a:spcPts val="500"/>
              </a:spcBef>
              <a:buClr>
                <a:srgbClr val="99CC00"/>
              </a:buClr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99CC00"/>
                </a:solidFill>
              </a:rPr>
              <a:t>        open</a:t>
            </a:r>
            <a:r>
              <a:rPr lang="en-GB" sz="2000" dirty="0"/>
              <a:t> ==&gt; open  </a:t>
            </a:r>
            <a:r>
              <a:rPr lang="en-GB" sz="2000" dirty="0">
                <a:solidFill>
                  <a:srgbClr val="99CC00"/>
                </a:solidFill>
              </a:rPr>
              <a:t>closed</a:t>
            </a:r>
            <a:r>
              <a:rPr lang="en-GB" sz="2000" dirty="0"/>
              <a:t> ==&gt; closed</a:t>
            </a:r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/>
              <a:t>   transfers</a:t>
            </a:r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      open as closed ==&gt; </a:t>
            </a:r>
            <a:r>
              <a:rPr lang="en-GB" sz="2000" b="1" dirty="0"/>
              <a:t>error</a:t>
            </a:r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      closed as open ==&gt; </a:t>
            </a:r>
            <a:r>
              <a:rPr lang="en-GB" sz="2000" b="1" dirty="0"/>
              <a:t>error</a:t>
            </a:r>
            <a:r>
              <a:rPr lang="en-GB" sz="2000" dirty="0"/>
              <a:t> </a:t>
            </a:r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/>
              <a:t>   merge</a:t>
            </a:r>
            <a:r>
              <a:rPr lang="en-GB" sz="2000" dirty="0"/>
              <a:t> open + closed ==&gt; </a:t>
            </a:r>
            <a:r>
              <a:rPr lang="en-GB" sz="2000" b="1" dirty="0"/>
              <a:t>error</a:t>
            </a:r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   </a:t>
            </a:r>
            <a:r>
              <a:rPr lang="en-GB" sz="2000" b="1" dirty="0" err="1"/>
              <a:t>losereference</a:t>
            </a:r>
            <a:endParaRPr lang="en-GB" sz="2000" b="1" dirty="0"/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      open ==&gt; </a:t>
            </a:r>
            <a:r>
              <a:rPr lang="en-GB" sz="2000" b="1" dirty="0"/>
              <a:t>error</a:t>
            </a:r>
            <a:r>
              <a:rPr lang="en-GB" sz="2000" dirty="0"/>
              <a:t> "file not closed"</a:t>
            </a:r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   </a:t>
            </a:r>
            <a:r>
              <a:rPr lang="en-GB" sz="2000" b="1" dirty="0"/>
              <a:t>defaults</a:t>
            </a:r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      reference ==&gt; open</a:t>
            </a:r>
          </a:p>
          <a:p>
            <a:pPr>
              <a:spcBef>
                <a:spcPts val="500"/>
              </a:spcBef>
              <a:buSzPct val="62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/>
              <a:t>end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91000" y="5105400"/>
            <a:ext cx="3875088" cy="896938"/>
            <a:chOff x="2640" y="3216"/>
            <a:chExt cx="2441" cy="565"/>
          </a:xfrm>
        </p:grpSpPr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 flipH="1" flipV="1">
              <a:off x="2639" y="3215"/>
              <a:ext cx="411" cy="2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3033" y="3264"/>
              <a:ext cx="204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chemeClr val="tx1"/>
                  </a:solidFill>
                </a:rPr>
                <a:t>Cannot abandon FILE 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chemeClr val="tx1"/>
                  </a:solidFill>
                </a:rPr>
                <a:t>in open state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419600" y="3568700"/>
            <a:ext cx="4303713" cy="1185863"/>
            <a:chOff x="2784" y="2248"/>
            <a:chExt cx="2711" cy="747"/>
          </a:xfrm>
        </p:grpSpPr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>
              <a:off x="2783" y="2496"/>
              <a:ext cx="578" cy="14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3383" y="2248"/>
              <a:ext cx="211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chemeClr val="tx1"/>
                  </a:solidFill>
                </a:rPr>
                <a:t>Object cannot be open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chemeClr val="tx1"/>
                  </a:solidFill>
                </a:rPr>
                <a:t>on one path, closed on 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chemeClr val="tx1"/>
                  </a:solidFill>
                </a:rPr>
                <a:t>another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Specifying I/O Functions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ln/>
        </p:spPr>
        <p:txBody>
          <a:bodyPr lIns="90000" tIns="46800" rIns="90000" bIns="46800"/>
          <a:lstStyle/>
          <a:p>
            <a:pPr>
              <a:lnSpc>
                <a:spcPct val="89000"/>
              </a:lnSpc>
              <a:spcBef>
                <a:spcPts val="600"/>
              </a:spcBef>
              <a:buSzPct val="75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urier New" pitchFamily="49" charset="0"/>
              </a:rPr>
              <a:t>/*@</a:t>
            </a:r>
            <a:r>
              <a:rPr lang="en-GB" sz="2400" b="1">
                <a:latin typeface="Courier New" pitchFamily="49" charset="0"/>
              </a:rPr>
              <a:t>open</a:t>
            </a:r>
            <a:r>
              <a:rPr lang="en-GB" sz="2400">
                <a:latin typeface="Courier New" pitchFamily="49" charset="0"/>
              </a:rPr>
              <a:t>@*/ FILE *fopen </a:t>
            </a:r>
          </a:p>
          <a:p>
            <a:pPr>
              <a:spcBef>
                <a:spcPts val="600"/>
              </a:spcBef>
              <a:buSzPct val="75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urier New" pitchFamily="49" charset="0"/>
              </a:rPr>
              <a:t>   (const char *filename, </a:t>
            </a:r>
          </a:p>
          <a:p>
            <a:pPr>
              <a:spcBef>
                <a:spcPts val="600"/>
              </a:spcBef>
              <a:buSzPct val="75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urier New" pitchFamily="49" charset="0"/>
              </a:rPr>
              <a:t>    const char *mode);</a:t>
            </a:r>
          </a:p>
          <a:p>
            <a:pPr>
              <a:spcBef>
                <a:spcPts val="600"/>
              </a:spcBef>
              <a:buSzPct val="75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ourier New" pitchFamily="49" charset="0"/>
            </a:endParaRPr>
          </a:p>
          <a:p>
            <a:pPr>
              <a:spcBef>
                <a:spcPts val="600"/>
              </a:spcBef>
              <a:buSzPct val="75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urier New" pitchFamily="49" charset="0"/>
              </a:rPr>
              <a:t>int fclose (/*@</a:t>
            </a:r>
            <a:r>
              <a:rPr lang="en-GB" sz="2400" b="1">
                <a:latin typeface="Courier New" pitchFamily="49" charset="0"/>
              </a:rPr>
              <a:t>open</a:t>
            </a:r>
            <a:r>
              <a:rPr lang="en-GB" sz="2400">
                <a:latin typeface="Courier New" pitchFamily="49" charset="0"/>
              </a:rPr>
              <a:t>@*/ FILE *stream) /*@</a:t>
            </a:r>
            <a:r>
              <a:rPr lang="en-GB" sz="2400" b="1">
                <a:latin typeface="Courier New" pitchFamily="49" charset="0"/>
              </a:rPr>
              <a:t>ensures closed stream</a:t>
            </a:r>
            <a:r>
              <a:rPr lang="en-GB" sz="2400">
                <a:latin typeface="Courier New" pitchFamily="49" charset="0"/>
              </a:rPr>
              <a:t>@*/ ;</a:t>
            </a:r>
          </a:p>
          <a:p>
            <a:pPr>
              <a:spcBef>
                <a:spcPts val="600"/>
              </a:spcBef>
              <a:buSzPct val="75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ourier New" pitchFamily="49" charset="0"/>
            </a:endParaRPr>
          </a:p>
          <a:p>
            <a:pPr>
              <a:spcBef>
                <a:spcPts val="600"/>
              </a:spcBef>
              <a:buSzPct val="75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urier New" pitchFamily="49" charset="0"/>
              </a:rPr>
              <a:t>char *fgets (char *s, int n, </a:t>
            </a:r>
          </a:p>
          <a:p>
            <a:pPr>
              <a:spcBef>
                <a:spcPts val="600"/>
              </a:spcBef>
              <a:buSzPct val="75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urier New" pitchFamily="49" charset="0"/>
              </a:rPr>
              <a:t>             /*@</a:t>
            </a:r>
            <a:r>
              <a:rPr lang="en-GB" sz="2400" b="1">
                <a:latin typeface="Courier New" pitchFamily="49" charset="0"/>
              </a:rPr>
              <a:t>open</a:t>
            </a:r>
            <a:r>
              <a:rPr lang="en-GB" sz="2400">
                <a:latin typeface="Courier New" pitchFamily="49" charset="0"/>
              </a:rPr>
              <a:t>@*/ FILE *stream);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Checking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Simple dataflow analysis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Intraprocedural – except uses annotations to alter state around procedure calls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Integrates with other </a:t>
            </a:r>
            <a:r>
              <a:rPr lang="en-GB" dirty="0" smtClean="0"/>
              <a:t>Splint </a:t>
            </a:r>
            <a:r>
              <a:rPr lang="en-GB" dirty="0"/>
              <a:t>analyses (e.g., </a:t>
            </a:r>
            <a:r>
              <a:rPr lang="en-GB" dirty="0" err="1"/>
              <a:t>nullness</a:t>
            </a:r>
            <a:r>
              <a:rPr lang="en-GB" dirty="0"/>
              <a:t>, aliases, ownership, etc.)</a:t>
            </a:r>
          </a:p>
          <a:p>
            <a:pP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Splint Success/Failure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43158" r="2500" b="13684"/>
          <a:stretch>
            <a:fillRect/>
          </a:stretch>
        </p:blipFill>
        <p:spPr bwMode="auto">
          <a:xfrm>
            <a:off x="160587" y="1131035"/>
            <a:ext cx="877043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1154336"/>
            <a:ext cx="31595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splint.org visits (last 12 months)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228" y="4162032"/>
            <a:ext cx="72604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Academic impact: </a:t>
            </a:r>
            <a:r>
              <a:rPr lang="en-US" dirty="0" smtClean="0"/>
              <a:t>over 1000 citations (4 papers with &gt; 200 each)</a:t>
            </a:r>
          </a:p>
          <a:p>
            <a:r>
              <a:rPr lang="en-US" b="1" dirty="0" smtClean="0"/>
              <a:t>Practice impact: </a:t>
            </a:r>
          </a:p>
          <a:p>
            <a:r>
              <a:rPr lang="en-US" b="1" dirty="0" smtClean="0"/>
              <a:t>      </a:t>
            </a:r>
            <a:r>
              <a:rPr lang="en-US" dirty="0" smtClean="0"/>
              <a:t>still used, mostly in embedded software development (C)</a:t>
            </a:r>
          </a:p>
          <a:p>
            <a:r>
              <a:rPr lang="en-US" b="1" dirty="0" smtClean="0"/>
              <a:t>      </a:t>
            </a:r>
            <a:r>
              <a:rPr lang="en-US" dirty="0" smtClean="0"/>
              <a:t>incorporated in popular Linux distributions, commercial products</a:t>
            </a:r>
            <a:endParaRPr lang="en-US" b="1" dirty="0" smtClean="0"/>
          </a:p>
          <a:p>
            <a:r>
              <a:rPr lang="en-US" b="1" dirty="0" smtClean="0"/>
              <a:t>     “</a:t>
            </a:r>
            <a:r>
              <a:rPr lang="en-US" dirty="0" smtClean="0"/>
              <a:t>Splint-inspired” tools are widely used: </a:t>
            </a:r>
            <a:r>
              <a:rPr lang="en-US" b="1" dirty="0" err="1" smtClean="0"/>
              <a:t>PREfix</a:t>
            </a:r>
            <a:r>
              <a:rPr lang="en-US" b="1" dirty="0" smtClean="0"/>
              <a:t>/</a:t>
            </a:r>
            <a:r>
              <a:rPr lang="en-US" b="1" dirty="0" err="1" smtClean="0"/>
              <a:t>PREfast</a:t>
            </a:r>
            <a:r>
              <a:rPr lang="en-US" b="1" dirty="0" smtClean="0"/>
              <a:t>, Fortify, </a:t>
            </a:r>
            <a:r>
              <a:rPr lang="en-US" b="1" dirty="0" err="1" smtClean="0"/>
              <a:t>FindBugs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2314" y="5510330"/>
            <a:ext cx="5903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Failures:</a:t>
            </a:r>
          </a:p>
          <a:p>
            <a:r>
              <a:rPr lang="en-US" dirty="0" smtClean="0"/>
              <a:t>   no slippery slope to more advanced uses of formal methods</a:t>
            </a:r>
          </a:p>
          <a:p>
            <a:r>
              <a:rPr lang="en-US" dirty="0" smtClean="0"/>
              <a:t>   did not build a self-maintaining open source community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 l="19407" t="15526" r="17159" b="5728"/>
          <a:stretch>
            <a:fillRect/>
          </a:stretch>
        </p:blipFill>
        <p:spPr bwMode="auto">
          <a:xfrm>
            <a:off x="3489990" y="1807389"/>
            <a:ext cx="5514109" cy="413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FindBugs</a:t>
            </a:r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710" y="3000296"/>
            <a:ext cx="2169154" cy="166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24955" y="1302177"/>
            <a:ext cx="349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http://findbugs.sourceforge.net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08072" y="6074588"/>
            <a:ext cx="319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from Bill Pugh’s talk (2009)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Splint Pre-History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Pre-history</a:t>
            </a:r>
          </a:p>
          <a:p>
            <a:pPr lvl="1">
              <a:buNone/>
            </a:pPr>
            <a:r>
              <a:rPr lang="en-US" dirty="0" smtClean="0"/>
              <a:t>1973: Steve </a:t>
            </a:r>
            <a:r>
              <a:rPr lang="en-US" dirty="0" err="1" smtClean="0"/>
              <a:t>Ziles</a:t>
            </a:r>
            <a:r>
              <a:rPr lang="en-US" dirty="0" smtClean="0"/>
              <a:t> – algebraic specification of set</a:t>
            </a:r>
          </a:p>
          <a:p>
            <a:pPr lvl="1">
              <a:buNone/>
            </a:pPr>
            <a:r>
              <a:rPr lang="en-US" dirty="0" smtClean="0"/>
              <a:t>1975: John </a:t>
            </a:r>
            <a:r>
              <a:rPr lang="en-US" dirty="0" err="1" smtClean="0"/>
              <a:t>Guttag’s</a:t>
            </a:r>
            <a:r>
              <a:rPr lang="en-US" dirty="0" smtClean="0"/>
              <a:t> PhD thesis: algebraic specifications for abstract </a:t>
            </a:r>
            <a:r>
              <a:rPr lang="en-US" dirty="0" err="1" smtClean="0"/>
              <a:t>datatypes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1983: Jeanette Wing’s PhD thesis: two-tiered specifications – separate program interface from underlying semantics</a:t>
            </a:r>
          </a:p>
          <a:p>
            <a:r>
              <a:rPr lang="en-US" dirty="0" smtClean="0"/>
              <a:t>1993: John </a:t>
            </a:r>
            <a:r>
              <a:rPr lang="en-US" dirty="0" err="1" smtClean="0"/>
              <a:t>Guttag</a:t>
            </a:r>
            <a:r>
              <a:rPr lang="en-US" dirty="0" smtClean="0"/>
              <a:t>/Jeanette Wing seminar</a:t>
            </a:r>
          </a:p>
          <a:p>
            <a:pPr lvl="1">
              <a:buNone/>
            </a:pPr>
            <a:r>
              <a:rPr lang="en-US" dirty="0" smtClean="0"/>
              <a:t>	Larch family specification, theorem </a:t>
            </a:r>
            <a:r>
              <a:rPr lang="en-US" dirty="0" err="1" smtClean="0"/>
              <a:t>prover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interface specification languages (including LCL)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631" y="228600"/>
            <a:ext cx="180535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543800" y="5029200"/>
            <a:ext cx="1306513" cy="1358900"/>
            <a:chOff x="1458" y="23577"/>
            <a:chExt cx="1020" cy="910"/>
          </a:xfrm>
        </p:grpSpPr>
        <p:sp>
          <p:nvSpPr>
            <p:cNvPr id="178193" name="Oval 17"/>
            <p:cNvSpPr>
              <a:spLocks noChangeArrowheads="1"/>
            </p:cNvSpPr>
            <p:nvPr/>
          </p:nvSpPr>
          <p:spPr bwMode="auto">
            <a:xfrm>
              <a:off x="1473" y="23577"/>
              <a:ext cx="993" cy="897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94" name="Rectangle 18"/>
            <p:cNvSpPr>
              <a:spLocks noChangeArrowheads="1"/>
            </p:cNvSpPr>
            <p:nvPr/>
          </p:nvSpPr>
          <p:spPr bwMode="auto">
            <a:xfrm>
              <a:off x="1458" y="23825"/>
              <a:ext cx="1020" cy="66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95" name="Rectangle 19"/>
            <p:cNvSpPr>
              <a:spLocks noChangeArrowheads="1"/>
            </p:cNvSpPr>
            <p:nvPr/>
          </p:nvSpPr>
          <p:spPr bwMode="auto">
            <a:xfrm>
              <a:off x="1680" y="23826"/>
              <a:ext cx="579" cy="65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96" name="Rectangle 20"/>
            <p:cNvSpPr>
              <a:spLocks noChangeArrowheads="1"/>
            </p:cNvSpPr>
            <p:nvPr/>
          </p:nvSpPr>
          <p:spPr bwMode="auto">
            <a:xfrm>
              <a:off x="1461" y="23970"/>
              <a:ext cx="1017" cy="366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97" name="AutoShape 21"/>
            <p:cNvSpPr>
              <a:spLocks noChangeArrowheads="1"/>
            </p:cNvSpPr>
            <p:nvPr/>
          </p:nvSpPr>
          <p:spPr bwMode="auto">
            <a:xfrm>
              <a:off x="1722" y="23856"/>
              <a:ext cx="504" cy="114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98" name="Line 22"/>
            <p:cNvSpPr>
              <a:spLocks noChangeShapeType="1"/>
            </p:cNvSpPr>
            <p:nvPr/>
          </p:nvSpPr>
          <p:spPr bwMode="auto">
            <a:xfrm>
              <a:off x="1791" y="23982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99" name="Line 23"/>
            <p:cNvSpPr>
              <a:spLocks noChangeShapeType="1"/>
            </p:cNvSpPr>
            <p:nvPr/>
          </p:nvSpPr>
          <p:spPr bwMode="auto">
            <a:xfrm>
              <a:off x="1911" y="23982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200" name="Line 24"/>
            <p:cNvSpPr>
              <a:spLocks noChangeShapeType="1"/>
            </p:cNvSpPr>
            <p:nvPr/>
          </p:nvSpPr>
          <p:spPr bwMode="auto">
            <a:xfrm>
              <a:off x="2019" y="23988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201" name="Line 25"/>
            <p:cNvSpPr>
              <a:spLocks noChangeShapeType="1"/>
            </p:cNvSpPr>
            <p:nvPr/>
          </p:nvSpPr>
          <p:spPr bwMode="auto">
            <a:xfrm>
              <a:off x="2145" y="23985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</p:grpSp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-3175"/>
            <a:ext cx="5845175" cy="3810000"/>
          </a:xfrm>
        </p:spPr>
        <p:txBody>
          <a:bodyPr/>
          <a:lstStyle/>
          <a:p>
            <a:pPr algn="l"/>
            <a:r>
              <a:rPr lang="en-US" sz="4000"/>
              <a:t>Static/Dynamic Analysis: </a:t>
            </a:r>
            <a:br>
              <a:rPr lang="en-US" sz="4000"/>
            </a:br>
            <a:r>
              <a:rPr lang="en-US" sz="4000"/>
              <a:t>Past, Present and Future</a:t>
            </a:r>
            <a:endParaRPr lang="en-US" sz="3600"/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3324225" y="2622550"/>
            <a:ext cx="5667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itchFamily="34" charset="0"/>
              </a:rPr>
              <a:t>Verification Grand Challenge Workshop</a:t>
            </a:r>
          </a:p>
          <a:p>
            <a:r>
              <a:rPr lang="en-US" sz="2400" dirty="0">
                <a:solidFill>
                  <a:schemeClr val="accent1"/>
                </a:solidFill>
                <a:latin typeface="Tahoma" pitchFamily="34" charset="0"/>
              </a:rPr>
              <a:t>SRI Menlo Park</a:t>
            </a:r>
          </a:p>
          <a:p>
            <a:r>
              <a:rPr lang="en-US" sz="2400" dirty="0">
                <a:solidFill>
                  <a:schemeClr val="accent1"/>
                </a:solidFill>
                <a:latin typeface="Tahoma" pitchFamily="34" charset="0"/>
              </a:rPr>
              <a:t>22 February 2005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4067175" y="5103813"/>
            <a:ext cx="3422650" cy="1373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  <a:latin typeface="Tahoma" pitchFamily="34" charset="0"/>
              </a:rPr>
              <a:t>David Evans</a:t>
            </a:r>
          </a:p>
          <a:p>
            <a:pPr algn="r"/>
            <a:r>
              <a:rPr lang="en-US" sz="2800" dirty="0">
                <a:solidFill>
                  <a:schemeClr val="accent1"/>
                </a:solidFill>
                <a:latin typeface="Tahoma" pitchFamily="34" charset="0"/>
              </a:rPr>
              <a:t>University of Virginia</a:t>
            </a:r>
          </a:p>
          <a:p>
            <a:pPr algn="r"/>
            <a:r>
              <a:rPr lang="en-US" sz="2800" dirty="0">
                <a:solidFill>
                  <a:schemeClr val="accent1"/>
                </a:solidFill>
                <a:latin typeface="Tahoma" pitchFamily="34" charset="0"/>
              </a:rPr>
              <a:t>Computer Science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532688" y="5027613"/>
            <a:ext cx="1306512" cy="1358900"/>
            <a:chOff x="1458" y="23577"/>
            <a:chExt cx="1020" cy="910"/>
          </a:xfrm>
        </p:grpSpPr>
        <p:sp>
          <p:nvSpPr>
            <p:cNvPr id="178182" name="Oval 6"/>
            <p:cNvSpPr>
              <a:spLocks noChangeArrowheads="1"/>
            </p:cNvSpPr>
            <p:nvPr/>
          </p:nvSpPr>
          <p:spPr bwMode="auto">
            <a:xfrm>
              <a:off x="1473" y="23577"/>
              <a:ext cx="993" cy="897"/>
            </a:xfrm>
            <a:prstGeom prst="ellips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83" name="Rectangle 7"/>
            <p:cNvSpPr>
              <a:spLocks noChangeArrowheads="1"/>
            </p:cNvSpPr>
            <p:nvPr/>
          </p:nvSpPr>
          <p:spPr bwMode="auto">
            <a:xfrm>
              <a:off x="1458" y="23825"/>
              <a:ext cx="1020" cy="662"/>
            </a:xfrm>
            <a:prstGeom prst="rect">
              <a:avLst/>
            </a:prstGeom>
            <a:noFill/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84" name="Rectangle 8"/>
            <p:cNvSpPr>
              <a:spLocks noChangeArrowheads="1"/>
            </p:cNvSpPr>
            <p:nvPr/>
          </p:nvSpPr>
          <p:spPr bwMode="auto">
            <a:xfrm>
              <a:off x="1680" y="23826"/>
              <a:ext cx="579" cy="654"/>
            </a:xfrm>
            <a:prstGeom prst="rect">
              <a:avLst/>
            </a:prstGeom>
            <a:noFill/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85" name="Rectangle 9"/>
            <p:cNvSpPr>
              <a:spLocks noChangeArrowheads="1"/>
            </p:cNvSpPr>
            <p:nvPr/>
          </p:nvSpPr>
          <p:spPr bwMode="auto">
            <a:xfrm>
              <a:off x="1461" y="23970"/>
              <a:ext cx="1017" cy="366"/>
            </a:xfrm>
            <a:prstGeom prst="rect">
              <a:avLst/>
            </a:prstGeom>
            <a:noFill/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86" name="AutoShape 10"/>
            <p:cNvSpPr>
              <a:spLocks noChangeArrowheads="1"/>
            </p:cNvSpPr>
            <p:nvPr/>
          </p:nvSpPr>
          <p:spPr bwMode="auto">
            <a:xfrm>
              <a:off x="1722" y="23856"/>
              <a:ext cx="504" cy="114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87" name="Line 11"/>
            <p:cNvSpPr>
              <a:spLocks noChangeShapeType="1"/>
            </p:cNvSpPr>
            <p:nvPr/>
          </p:nvSpPr>
          <p:spPr bwMode="auto">
            <a:xfrm>
              <a:off x="1791" y="23982"/>
              <a:ext cx="0" cy="336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88" name="Line 12"/>
            <p:cNvSpPr>
              <a:spLocks noChangeShapeType="1"/>
            </p:cNvSpPr>
            <p:nvPr/>
          </p:nvSpPr>
          <p:spPr bwMode="auto">
            <a:xfrm>
              <a:off x="1911" y="23982"/>
              <a:ext cx="0" cy="336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89" name="Line 13"/>
            <p:cNvSpPr>
              <a:spLocks noChangeShapeType="1"/>
            </p:cNvSpPr>
            <p:nvPr/>
          </p:nvSpPr>
          <p:spPr bwMode="auto">
            <a:xfrm>
              <a:off x="2019" y="23988"/>
              <a:ext cx="0" cy="336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  <p:sp>
          <p:nvSpPr>
            <p:cNvPr id="178190" name="Line 14"/>
            <p:cNvSpPr>
              <a:spLocks noChangeShapeType="1"/>
            </p:cNvSpPr>
            <p:nvPr/>
          </p:nvSpPr>
          <p:spPr bwMode="auto">
            <a:xfrm>
              <a:off x="2145" y="23985"/>
              <a:ext cx="0" cy="336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lIns="91699" tIns="45168" rIns="91699" bIns="45168" anchor="ctr"/>
            <a:lstStyle/>
            <a:p>
              <a:endParaRPr lang="en-US"/>
            </a:p>
          </p:txBody>
        </p:sp>
      </p:grpSp>
      <p:pic>
        <p:nvPicPr>
          <p:cNvPr id="178191" name="Picture 15" descr="lawnlighting"/>
          <p:cNvPicPr>
            <a:picLocks noChangeAspect="1" noChangeArrowheads="1"/>
          </p:cNvPicPr>
          <p:nvPr/>
        </p:nvPicPr>
        <p:blipFill>
          <a:blip r:embed="rId2" cstate="print"/>
          <a:srcRect r="52882"/>
          <a:stretch>
            <a:fillRect/>
          </a:stretch>
        </p:blipFill>
        <p:spPr bwMode="auto">
          <a:xfrm>
            <a:off x="0" y="0"/>
            <a:ext cx="3200400" cy="6858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886200" y="3886200"/>
            <a:ext cx="44299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Original slides: with updates in orange boxes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Static/Dynamic Analysis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CCFE2-9D1B-4453-A100-DCAE78475D2C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79207" name="Object 7"/>
          <p:cNvGraphicFramePr>
            <a:graphicFrameLocks noChangeAspect="1"/>
          </p:cNvGraphicFramePr>
          <p:nvPr/>
        </p:nvGraphicFramePr>
        <p:xfrm>
          <a:off x="839788" y="1238250"/>
          <a:ext cx="7862887" cy="4106863"/>
        </p:xfrm>
        <a:graphic>
          <a:graphicData uri="http://schemas.openxmlformats.org/presentationml/2006/ole">
            <p:oleObj spid="_x0000_s54274" name="Chart" r:id="rId3" imgW="9191625" imgH="4800803" progId="Excel.Sheet.8">
              <p:embed/>
            </p:oleObj>
          </a:graphicData>
        </a:graphic>
      </p:graphicFrame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The Past: Trends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212725" y="1752600"/>
            <a:ext cx="54927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Lines of Source Code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5876925" y="4076700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FL Proofs</a:t>
            </a:r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 flipH="1">
            <a:off x="5715000" y="429736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5214938" y="2325688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LCLint</a:t>
            </a: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6019800" y="262096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6477000" y="1909763"/>
            <a:ext cx="80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Splint</a:t>
            </a:r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7239000" y="216376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 flipV="1">
            <a:off x="5638800" y="2773363"/>
            <a:ext cx="685800" cy="1524000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6096000" y="3281363"/>
            <a:ext cx="224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“Loss of Ambition”</a:t>
            </a:r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 flipV="1">
            <a:off x="6324600" y="2316163"/>
            <a:ext cx="1219200" cy="381000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6951663" y="2551113"/>
            <a:ext cx="21891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“Faster Machines”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0" grpId="0"/>
      <p:bldP spid="179211" grpId="0" animBg="1"/>
      <p:bldP spid="179212" grpId="0"/>
      <p:bldP spid="179213" grpId="0" animBg="1"/>
      <p:bldP spid="179214" grpId="0"/>
      <p:bldP spid="179215" grpId="0" animBg="1"/>
      <p:bldP spid="179216" grpId="0" animBg="1"/>
      <p:bldP spid="179217" grpId="0"/>
      <p:bldP spid="179218" grpId="0" animBg="1"/>
      <p:bldP spid="1792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Static/Dynamic Analysis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7A35B-1FF6-4488-A1E9-9637E2D0AFA3}" type="slidenum">
              <a:rPr lang="en-US"/>
              <a:pPr/>
              <a:t>22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The Present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1763"/>
            <a:ext cx="8229600" cy="1828800"/>
          </a:xfrm>
        </p:spPr>
        <p:txBody>
          <a:bodyPr/>
          <a:lstStyle/>
          <a:p>
            <a:r>
              <a:rPr lang="en-US" dirty="0"/>
              <a:t>Microsoft </a:t>
            </a:r>
            <a:r>
              <a:rPr lang="en-US" dirty="0" err="1"/>
              <a:t>PREfix</a:t>
            </a:r>
            <a:r>
              <a:rPr lang="en-US" dirty="0"/>
              <a:t>/fast, SLAM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SDV</a:t>
            </a:r>
          </a:p>
          <a:p>
            <a:r>
              <a:rPr lang="en-US" dirty="0"/>
              <a:t>ASTRÉE (</a:t>
            </a:r>
            <a:r>
              <a:rPr lang="en-US" dirty="0" err="1"/>
              <a:t>Cousot</a:t>
            </a:r>
            <a:r>
              <a:rPr lang="en-US" dirty="0"/>
              <a:t>) – Airbus A380</a:t>
            </a:r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11475"/>
            <a:ext cx="23034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0" y="4065588"/>
            <a:ext cx="6111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2325" y="4973638"/>
            <a:ext cx="15811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1" name="Picture 7"/>
          <p:cNvPicPr>
            <a:picLocks noChangeAspect="1" noChangeArrowheads="1"/>
          </p:cNvPicPr>
          <p:nvPr/>
        </p:nvPicPr>
        <p:blipFill>
          <a:blip r:embed="rId5" cstate="print"/>
          <a:srcRect l="3125" t="2170"/>
          <a:stretch>
            <a:fillRect/>
          </a:stretch>
        </p:blipFill>
        <p:spPr bwMode="auto">
          <a:xfrm>
            <a:off x="5334000" y="2743200"/>
            <a:ext cx="2362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768725"/>
            <a:ext cx="20812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4038" y="4511675"/>
            <a:ext cx="11160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7300" y="3692525"/>
            <a:ext cx="7445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81525" y="3711575"/>
            <a:ext cx="28448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6150" y="4645025"/>
            <a:ext cx="17621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988311" y="2584502"/>
            <a:ext cx="302954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Acquired by </a:t>
            </a:r>
            <a:r>
              <a:rPr lang="en-US" dirty="0" err="1" smtClean="0"/>
              <a:t>MathWorks</a:t>
            </a:r>
            <a:r>
              <a:rPr lang="en-US" dirty="0" smtClean="0"/>
              <a:t>, 2007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0182" y="3308088"/>
            <a:ext cx="14814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$35M in 2008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4038600"/>
            <a:ext cx="14814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$41M in 2008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9800" y="5410200"/>
            <a:ext cx="23156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Acquired by IBM,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Static/Dynamic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CE5D8B-2DB7-4697-8137-EAAA0E71C6E7}" type="slidenum">
              <a:rPr lang="en-US"/>
              <a:pPr/>
              <a:t>23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/>
              <a:t>The Present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9188"/>
            <a:ext cx="8229600" cy="5129212"/>
          </a:xfrm>
        </p:spPr>
        <p:txBody>
          <a:bodyPr/>
          <a:lstStyle/>
          <a:p>
            <a:r>
              <a:rPr lang="en-US"/>
              <a:t>Static Analysis: good at checking generic requirements (types, buffer overflows, …)</a:t>
            </a:r>
          </a:p>
          <a:p>
            <a:r>
              <a:rPr lang="en-US"/>
              <a:t>Dynamic Analysis: good at checking assertions inserted by programmer</a:t>
            </a:r>
          </a:p>
          <a:p>
            <a:r>
              <a:rPr lang="en-US"/>
              <a:t>Bad at knowing what properties to check</a:t>
            </a:r>
          </a:p>
          <a:p>
            <a:pPr lvl="1"/>
            <a:r>
              <a:rPr lang="en-US">
                <a:solidFill>
                  <a:srgbClr val="0000CC"/>
                </a:solidFill>
              </a:rPr>
              <a:t>Automatic inference techniques</a:t>
            </a:r>
          </a:p>
          <a:p>
            <a:pPr lvl="1"/>
            <a:r>
              <a:rPr lang="en-US">
                <a:solidFill>
                  <a:srgbClr val="0000CC"/>
                </a:solidFill>
              </a:rPr>
              <a:t>Grand Challenge Repository</a:t>
            </a:r>
            <a:endParaRPr lang="en-US"/>
          </a:p>
          <a:p>
            <a:r>
              <a:rPr lang="en-US">
                <a:solidFill>
                  <a:srgbClr val="0000CC"/>
                </a:solidFill>
              </a:rPr>
              <a:t>No good techniques for combining static and dynamic analyses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5562600"/>
            <a:ext cx="454092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few since 2005!</a:t>
            </a:r>
          </a:p>
          <a:p>
            <a:r>
              <a:rPr lang="en-US" dirty="0" err="1" smtClean="0"/>
              <a:t>Concolic</a:t>
            </a:r>
            <a:r>
              <a:rPr lang="en-US" dirty="0" smtClean="0"/>
              <a:t> Testing [</a:t>
            </a:r>
            <a:r>
              <a:rPr lang="en-US" dirty="0" err="1" smtClean="0"/>
              <a:t>Sen</a:t>
            </a:r>
            <a:r>
              <a:rPr lang="en-US" dirty="0" smtClean="0"/>
              <a:t> et al., 2007], SAGE (MSR)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Future: Predictions for 2015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en-US" dirty="0"/>
              <a:t>Software vendor will lose a major lawsuit because of a program bug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Someone will come up with a cool name like “</a:t>
            </a:r>
            <a:r>
              <a:rPr lang="en-US" dirty="0" err="1"/>
              <a:t>VerXifiedProgramming</a:t>
            </a:r>
            <a:r>
              <a:rPr lang="en-US" dirty="0"/>
              <a:t>” and sell a lot of books on program verification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No more buffer overflows in major commercial software </a:t>
            </a:r>
          </a:p>
          <a:p>
            <a:pPr marL="914400" lvl="1" indent="-457200"/>
            <a:r>
              <a:rPr lang="en-US" dirty="0"/>
              <a:t>Brian Snow at 20</a:t>
            </a:r>
            <a:r>
              <a:rPr lang="en-US" baseline="30000" dirty="0"/>
              <a:t>th</a:t>
            </a:r>
            <a:r>
              <a:rPr lang="en-US" dirty="0"/>
              <a:t> Oakland conference </a:t>
            </a:r>
            <a:r>
              <a:rPr lang="en-US" dirty="0" smtClean="0"/>
              <a:t>(1999) predicted </a:t>
            </a:r>
            <a:r>
              <a:rPr lang="en-US" dirty="0"/>
              <a:t>we will still be talking about buffer overflows in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Static/Dynamic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FC76-A800-42AC-974F-B8094C9F30E1}" type="slidenum">
              <a:rPr lang="en-US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2133600"/>
            <a:ext cx="203453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Has this happened?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657600"/>
            <a:ext cx="29031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Still waiting…but 5 years left!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08633" y="5533631"/>
            <a:ext cx="421288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SANS list 2010: Buffer overflows are still #3</a:t>
            </a:r>
          </a:p>
          <a:p>
            <a:r>
              <a:rPr lang="en-US" dirty="0" smtClean="0"/>
              <a:t>but…not in OWASP top 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uiExpand="1" build="p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Static/Dynamic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37664-1762-4C38-8A2A-BA4D4D7FC44A}" type="slidenum">
              <a:rPr lang="en-US"/>
              <a:pPr/>
              <a:t>25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Predictions for 2015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495800"/>
          </a:xfrm>
        </p:spPr>
        <p:txBody>
          <a:bodyPr/>
          <a:lstStyle/>
          <a:p>
            <a:pPr marL="609600" indent="-609600">
              <a:buFontTx/>
              <a:buAutoNum type="arabicPeriod" startAt="4"/>
            </a:pPr>
            <a:r>
              <a:rPr lang="en-US" dirty="0"/>
              <a:t>Standard compilers prevent most concurrency problems</a:t>
            </a:r>
          </a:p>
          <a:p>
            <a:pPr marL="609600" indent="-609600">
              <a:buFontTx/>
              <a:buAutoNum type="arabicPeriod" startAt="4"/>
            </a:pPr>
            <a:r>
              <a:rPr lang="en-US" dirty="0"/>
              <a:t>Programmers will still make dumb mistakes and resist change</a:t>
            </a:r>
          </a:p>
          <a:p>
            <a:pPr marL="609600" indent="-609600">
              <a:buFontTx/>
              <a:buAutoNum type="arabicPeriod" startAt="4"/>
            </a:pPr>
            <a:r>
              <a:rPr lang="en-US" dirty="0"/>
              <a:t>“Good” CS degree programs will:</a:t>
            </a:r>
          </a:p>
          <a:p>
            <a:pPr marL="990600" lvl="1" indent="-533400"/>
            <a:r>
              <a:rPr lang="en-US" dirty="0"/>
              <a:t>Incorporate verification into their first course</a:t>
            </a:r>
          </a:p>
          <a:p>
            <a:pPr marL="990600" lvl="1" indent="-533400"/>
            <a:r>
              <a:rPr lang="en-US" dirty="0"/>
              <a:t>Include a course on identifying and checking program properties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828800"/>
            <a:ext cx="43909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Still a long way off…but lots of work going 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Static/Dynamic Analysis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D03DB-9967-49ED-ABAB-99C9EAA49C6F}" type="slidenum">
              <a:rPr lang="en-US"/>
              <a:pPr/>
              <a:t>26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Making Predictions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37052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422275" y="1250950"/>
            <a:ext cx="849312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Never make predictions, especially about the future. </a:t>
            </a:r>
          </a:p>
          <a:p>
            <a:r>
              <a:rPr lang="en-US" sz="2800" dirty="0"/>
              <a:t>	– Casey Stengel</a:t>
            </a:r>
          </a:p>
          <a:p>
            <a:endParaRPr lang="en-US" sz="1600" dirty="0"/>
          </a:p>
          <a:p>
            <a:r>
              <a:rPr lang="en-US" sz="2800" dirty="0"/>
              <a:t>The best way to predict the future is to invent it. </a:t>
            </a:r>
          </a:p>
          <a:p>
            <a:r>
              <a:rPr lang="en-US" sz="2800" dirty="0"/>
              <a:t>	– Alan Kay, 1971</a:t>
            </a:r>
            <a:endParaRPr lang="en-US" sz="2800" i="1" dirty="0"/>
          </a:p>
          <a:p>
            <a:endParaRPr lang="en-US" dirty="0"/>
          </a:p>
          <a:p>
            <a:r>
              <a:rPr lang="en-US" sz="2800" dirty="0"/>
              <a:t>Our plan and our hope was that the next generation of kids would come along and do something better than Smalltalk around 1984 or so… But a variety of different things conspired together, and that next generation actually didn’t show up.</a:t>
            </a:r>
            <a:r>
              <a:rPr lang="en-US" sz="2800" i="1" dirty="0"/>
              <a:t> </a:t>
            </a:r>
          </a:p>
          <a:p>
            <a:r>
              <a:rPr lang="en-US" sz="2800" i="1" dirty="0"/>
              <a:t>	</a:t>
            </a:r>
            <a:r>
              <a:rPr lang="en-US" sz="2800" dirty="0"/>
              <a:t>– Alan Kay,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20063" cy="14811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/>
              <a:t>Formal verifiers are </a:t>
            </a:r>
            <a:br>
              <a:rPr lang="en-GB" sz="3600"/>
            </a:br>
            <a:r>
              <a:rPr lang="en-GB" sz="3600"/>
              <a:t>too expensive and time consuming…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370013"/>
            <a:ext cx="6781800" cy="4114800"/>
          </a:xfrm>
          <a:prstGeom prst="roundRect">
            <a:avLst>
              <a:gd name="adj" fmla="val 37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429000" y="56388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Effort Required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95400" y="5486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251575" y="5526088"/>
            <a:ext cx="208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Unfathomable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5943600" y="1600200"/>
            <a:ext cx="2438400" cy="9144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096000" y="1827213"/>
            <a:ext cx="233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Formal Verifiers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 rot="16200000">
            <a:off x="-484187" y="3160713"/>
            <a:ext cx="218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Bugs Detected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57200" y="525621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none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85800" y="1141413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all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336675" y="4648200"/>
            <a:ext cx="1600200" cy="7620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371600" y="4799013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Compilers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20063" cy="14811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/>
              <a:t>Splint offers a low-effort Alternative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295400" y="1370013"/>
            <a:ext cx="6781800" cy="4114800"/>
          </a:xfrm>
          <a:prstGeom prst="roundRect">
            <a:avLst>
              <a:gd name="adj" fmla="val 37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429000" y="56388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Effort Required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95400" y="5486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251575" y="5526088"/>
            <a:ext cx="208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Unfathomable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5943600" y="1600200"/>
            <a:ext cx="2438400" cy="9144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096000" y="1827213"/>
            <a:ext cx="233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Formal Verifiers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 rot="16200000">
            <a:off x="-484187" y="3160713"/>
            <a:ext cx="218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Bugs Detected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525621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none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85800" y="1141413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all</a:t>
            </a: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1336675" y="4648200"/>
            <a:ext cx="1600200" cy="7620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371600" y="4799013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Compilers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05075" y="2817813"/>
            <a:ext cx="2911475" cy="2211387"/>
            <a:chOff x="1578" y="1775"/>
            <a:chExt cx="1834" cy="1393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 rot="19740000">
              <a:off x="1440" y="2209"/>
              <a:ext cx="2112" cy="527"/>
            </a:xfrm>
            <a:prstGeom prst="ellipse">
              <a:avLst/>
            </a:prstGeom>
            <a:solidFill>
              <a:srgbClr val="3333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 rot="19740000">
              <a:off x="1753" y="2105"/>
              <a:ext cx="1487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Splint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March 2004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Static Analysis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874F-B6E9-44B7-93B4-82DC7C546564}" type="slidenum">
              <a:rPr lang="en-US"/>
              <a:pPr/>
              <a:t>5</a:t>
            </a:fld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177800"/>
            <a:ext cx="7772400" cy="812800"/>
          </a:xfrm>
        </p:spPr>
        <p:txBody>
          <a:bodyPr/>
          <a:lstStyle/>
          <a:p>
            <a:r>
              <a:rPr lang="en-US"/>
              <a:t>Security Flaws</a:t>
            </a:r>
          </a:p>
        </p:txBody>
      </p:sp>
      <p:sp>
        <p:nvSpPr>
          <p:cNvPr id="602115" name="Rectangle 3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2116" name="Object 4"/>
          <p:cNvGraphicFramePr>
            <a:graphicFrameLocks noChangeAspect="1"/>
          </p:cNvGraphicFramePr>
          <p:nvPr/>
        </p:nvGraphicFramePr>
        <p:xfrm>
          <a:off x="304800" y="847725"/>
          <a:ext cx="5410200" cy="4511675"/>
        </p:xfrm>
        <a:graphic>
          <a:graphicData uri="http://schemas.openxmlformats.org/presentationml/2006/ole">
            <p:oleObj spid="_x0000_s53250" name="Chart" r:id="rId3" imgW="3038475" imgH="2533650" progId="Excel.Sheet.8">
              <p:embed/>
            </p:oleObj>
          </a:graphicData>
        </a:graphic>
      </p:graphicFrame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4876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Reported flaws in Common Vulnerabilities and Exposures Database, Jan-Sep 2001.</a:t>
            </a:r>
          </a:p>
          <a:p>
            <a:r>
              <a:rPr lang="en-US" sz="1600"/>
              <a:t>[Evans &amp; Larochelle, IEEE Software, Jan 2002.]</a:t>
            </a:r>
          </a:p>
          <a:p>
            <a:endParaRPr lang="en-US" sz="1600"/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4589463" y="4418013"/>
            <a:ext cx="441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190 Vulnerabilities</a:t>
            </a:r>
          </a:p>
          <a:p>
            <a:r>
              <a:rPr lang="en-US" sz="2400"/>
              <a:t>Only 4 having to do with crypto</a:t>
            </a:r>
          </a:p>
          <a:p>
            <a:r>
              <a:rPr lang="en-US" sz="2400"/>
              <a:t>108 of them could have been 	detected with simple 	static analyses!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(Almost) Everyone Hates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understand</a:t>
            </a:r>
          </a:p>
          <a:p>
            <a:r>
              <a:rPr lang="en-US" dirty="0" smtClean="0"/>
              <a:t>Lots of strange notations</a:t>
            </a:r>
          </a:p>
          <a:p>
            <a:r>
              <a:rPr lang="en-US" dirty="0" smtClean="0"/>
              <a:t>Don’t match what the code does</a:t>
            </a:r>
          </a:p>
          <a:p>
            <a:r>
              <a:rPr lang="en-US" dirty="0" smtClean="0"/>
              <a:t>Can’t even run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41350" y="298450"/>
            <a:ext cx="81534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(Almost) Everyone Likes Types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8006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Easy to Understand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Easy to Use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Quickly Detect Many Programming Errors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Useful Documentation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/>
              <a:t>…even though they are lots of work!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1/4 of text of typical C program is for types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0563" y="1936750"/>
            <a:ext cx="8093075" cy="4427538"/>
            <a:chOff x="435" y="1220"/>
            <a:chExt cx="5098" cy="2789"/>
          </a:xfrm>
        </p:grpSpPr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2984" y="3636"/>
              <a:ext cx="2549" cy="371"/>
            </a:xfrm>
            <a:prstGeom prst="roundRect">
              <a:avLst>
                <a:gd name="adj" fmla="val 26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435" y="3636"/>
              <a:ext cx="2549" cy="371"/>
            </a:xfrm>
            <a:prstGeom prst="roundRect">
              <a:avLst>
                <a:gd name="adj" fmla="val 26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984" y="2903"/>
              <a:ext cx="2548" cy="732"/>
              <a:chOff x="2984" y="2903"/>
              <a:chExt cx="2548" cy="732"/>
            </a:xfrm>
          </p:grpSpPr>
          <p:sp>
            <p:nvSpPr>
              <p:cNvPr id="9224" name="AutoShape 8"/>
              <p:cNvSpPr>
                <a:spLocks noChangeArrowheads="1"/>
              </p:cNvSpPr>
              <p:nvPr/>
            </p:nvSpPr>
            <p:spPr bwMode="auto">
              <a:xfrm>
                <a:off x="2984" y="2903"/>
                <a:ext cx="2549" cy="733"/>
              </a:xfrm>
              <a:prstGeom prst="roundRect">
                <a:avLst>
                  <a:gd name="adj" fmla="val 13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" name="Rectangle 9"/>
              <p:cNvSpPr>
                <a:spLocks noGrp="1" noChangeArrowheads="1"/>
              </p:cNvSpPr>
              <p:nvPr/>
            </p:nvSpPr>
            <p:spPr bwMode="auto">
              <a:xfrm>
                <a:off x="2984" y="2903"/>
                <a:ext cx="2549" cy="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/>
              <a:lstStyle/>
              <a:p>
                <a:pPr algn="ctr" defTabSz="449263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4400" dirty="0">
                  <a:solidFill>
                    <a:srgbClr val="000000"/>
                  </a:solidFill>
                  <a:latin typeface="Arial" charset="0"/>
                  <a:ea typeface="HG Mincho Light J" charset="0"/>
                  <a:cs typeface="HG Mincho Light J" charset="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35" y="2903"/>
              <a:ext cx="2549" cy="733"/>
              <a:chOff x="435" y="2903"/>
              <a:chExt cx="2549" cy="733"/>
            </a:xfrm>
          </p:grpSpPr>
          <p:sp>
            <p:nvSpPr>
              <p:cNvPr id="9227" name="AutoShape 11"/>
              <p:cNvSpPr>
                <a:spLocks noChangeArrowheads="1"/>
              </p:cNvSpPr>
              <p:nvPr/>
            </p:nvSpPr>
            <p:spPr bwMode="auto">
              <a:xfrm>
                <a:off x="435" y="2903"/>
                <a:ext cx="2549" cy="733"/>
              </a:xfrm>
              <a:prstGeom prst="roundRect">
                <a:avLst>
                  <a:gd name="adj" fmla="val 13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" name="Text Box 12"/>
              <p:cNvSpPr txBox="1">
                <a:spLocks noChangeArrowheads="1"/>
              </p:cNvSpPr>
              <p:nvPr/>
            </p:nvSpPr>
            <p:spPr bwMode="auto">
              <a:xfrm>
                <a:off x="435" y="2903"/>
                <a:ext cx="2349" cy="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eaLnBrk="1" hangingPunct="1">
                  <a:lnSpc>
                    <a:spcPct val="93000"/>
                  </a:lnSpc>
                  <a:spcBef>
                    <a:spcPts val="800"/>
                  </a:spcBef>
                  <a:buClr>
                    <a:srgbClr val="000000"/>
                  </a:buClr>
                  <a:buSzPct val="114000"/>
                  <a:buFont typeface="Arial" charset="0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3200" dirty="0">
                    <a:solidFill>
                      <a:srgbClr val="000000"/>
                    </a:solidFill>
                  </a:rPr>
                  <a:t>One type per reference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984" y="1906"/>
              <a:ext cx="2548" cy="1014"/>
              <a:chOff x="2984" y="1906"/>
              <a:chExt cx="2548" cy="1014"/>
            </a:xfrm>
          </p:grpSpPr>
          <p:sp>
            <p:nvSpPr>
              <p:cNvPr id="9230" name="AutoShape 14"/>
              <p:cNvSpPr>
                <a:spLocks noChangeArrowheads="1"/>
              </p:cNvSpPr>
              <p:nvPr/>
            </p:nvSpPr>
            <p:spPr bwMode="auto">
              <a:xfrm>
                <a:off x="2984" y="1906"/>
                <a:ext cx="2549" cy="998"/>
              </a:xfrm>
              <a:prstGeom prst="roundRect">
                <a:avLst>
                  <a:gd name="adj" fmla="val 9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2984" y="1906"/>
                <a:ext cx="2549" cy="1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lnSpc>
                    <a:spcPct val="93000"/>
                  </a:lnSpc>
                  <a:spcBef>
                    <a:spcPts val="800"/>
                  </a:spcBef>
                  <a:buClr>
                    <a:srgbClr val="000000"/>
                  </a:buClr>
                  <a:buSzPct val="114000"/>
                  <a:buFont typeface="Arial" charset="0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3200" dirty="0">
                    <a:solidFill>
                      <a:srgbClr val="000000"/>
                    </a:solidFill>
                  </a:rPr>
                  <a:t>System </a:t>
                </a:r>
                <a:r>
                  <a:rPr lang="en-GB" sz="3200" i="1" dirty="0">
                    <a:solidFill>
                      <a:srgbClr val="000000"/>
                    </a:solidFill>
                  </a:rPr>
                  <a:t>or programmer</a:t>
                </a:r>
                <a:r>
                  <a:rPr lang="en-GB" sz="3200" dirty="0">
                    <a:solidFill>
                      <a:srgbClr val="000000"/>
                    </a:solidFill>
                  </a:rPr>
                  <a:t> defines checking rules</a:t>
                </a: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35" y="1906"/>
              <a:ext cx="2548" cy="997"/>
              <a:chOff x="435" y="1906"/>
              <a:chExt cx="2548" cy="997"/>
            </a:xfrm>
          </p:grpSpPr>
          <p:sp>
            <p:nvSpPr>
              <p:cNvPr id="9233" name="AutoShape 17"/>
              <p:cNvSpPr>
                <a:spLocks noChangeArrowheads="1"/>
              </p:cNvSpPr>
              <p:nvPr/>
            </p:nvSpPr>
            <p:spPr bwMode="auto">
              <a:xfrm>
                <a:off x="435" y="1906"/>
                <a:ext cx="2549" cy="998"/>
              </a:xfrm>
              <a:prstGeom prst="roundRect">
                <a:avLst>
                  <a:gd name="adj" fmla="val 9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Text Box 18"/>
              <p:cNvSpPr txBox="1">
                <a:spLocks noChangeArrowheads="1"/>
              </p:cNvSpPr>
              <p:nvPr/>
            </p:nvSpPr>
            <p:spPr bwMode="auto">
              <a:xfrm>
                <a:off x="435" y="1906"/>
                <a:ext cx="2549" cy="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lnSpc>
                    <a:spcPct val="93000"/>
                  </a:lnSpc>
                  <a:spcBef>
                    <a:spcPts val="800"/>
                  </a:spcBef>
                  <a:buClr>
                    <a:srgbClr val="000000"/>
                  </a:buClr>
                  <a:buSzPct val="114000"/>
                  <a:buFont typeface="Arial" charset="0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3200">
                    <a:solidFill>
                      <a:srgbClr val="000000"/>
                    </a:solidFill>
                  </a:rPr>
                  <a:t>Language defines checking rules</a:t>
                </a: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984" y="1220"/>
              <a:ext cx="2548" cy="1001"/>
              <a:chOff x="2984" y="1220"/>
              <a:chExt cx="2548" cy="1001"/>
            </a:xfrm>
          </p:grpSpPr>
          <p:sp>
            <p:nvSpPr>
              <p:cNvPr id="9236" name="AutoShape 20"/>
              <p:cNvSpPr>
                <a:spLocks noChangeArrowheads="1"/>
              </p:cNvSpPr>
              <p:nvPr/>
            </p:nvSpPr>
            <p:spPr bwMode="auto">
              <a:xfrm>
                <a:off x="2984" y="1220"/>
                <a:ext cx="2549" cy="686"/>
              </a:xfrm>
              <a:prstGeom prst="roundRect">
                <a:avLst>
                  <a:gd name="adj" fmla="val 14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Text Box 21"/>
              <p:cNvSpPr txBox="1">
                <a:spLocks noChangeArrowheads="1"/>
              </p:cNvSpPr>
              <p:nvPr/>
            </p:nvSpPr>
            <p:spPr bwMode="auto">
              <a:xfrm>
                <a:off x="2984" y="1220"/>
                <a:ext cx="254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lnSpc>
                    <a:spcPct val="93000"/>
                  </a:lnSpc>
                  <a:spcBef>
                    <a:spcPts val="800"/>
                  </a:spcBef>
                  <a:buClr>
                    <a:srgbClr val="000000"/>
                  </a:buClr>
                  <a:buSzPct val="114000"/>
                  <a:buFont typeface="Arial" charset="0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3200">
                    <a:solidFill>
                      <a:srgbClr val="000000"/>
                    </a:solidFill>
                  </a:rPr>
                  <a:t>State changes along program paths</a:t>
                </a: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435" y="1220"/>
              <a:ext cx="2548" cy="685"/>
              <a:chOff x="435" y="1220"/>
              <a:chExt cx="2548" cy="685"/>
            </a:xfrm>
          </p:grpSpPr>
          <p:sp>
            <p:nvSpPr>
              <p:cNvPr id="9239" name="AutoShape 23"/>
              <p:cNvSpPr>
                <a:spLocks noChangeArrowheads="1"/>
              </p:cNvSpPr>
              <p:nvPr/>
            </p:nvSpPr>
            <p:spPr bwMode="auto">
              <a:xfrm>
                <a:off x="435" y="1220"/>
                <a:ext cx="2549" cy="686"/>
              </a:xfrm>
              <a:prstGeom prst="roundRect">
                <a:avLst>
                  <a:gd name="adj" fmla="val 14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Text Box 24"/>
              <p:cNvSpPr txBox="1">
                <a:spLocks noChangeArrowheads="1"/>
              </p:cNvSpPr>
              <p:nvPr/>
            </p:nvSpPr>
            <p:spPr bwMode="auto">
              <a:xfrm>
                <a:off x="435" y="1220"/>
                <a:ext cx="2549" cy="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lnSpc>
                    <a:spcPct val="93000"/>
                  </a:lnSpc>
                  <a:spcBef>
                    <a:spcPts val="800"/>
                  </a:spcBef>
                  <a:buClr>
                    <a:srgbClr val="000000"/>
                  </a:buClr>
                  <a:buSzPct val="114000"/>
                  <a:buFont typeface="Arial" charset="0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3200">
                    <a:solidFill>
                      <a:srgbClr val="000000"/>
                    </a:solidFill>
                  </a:rPr>
                  <a:t>Type of reference never changes</a:t>
                </a:r>
              </a:p>
            </p:txBody>
          </p:sp>
        </p:grp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435" y="1220"/>
              <a:ext cx="254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435" y="4008"/>
              <a:ext cx="254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435" y="1220"/>
              <a:ext cx="1" cy="68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>
              <a:off x="5532" y="1220"/>
              <a:ext cx="1" cy="68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2984" y="1220"/>
              <a:ext cx="2548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435" y="1906"/>
              <a:ext cx="1" cy="99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5532" y="1906"/>
              <a:ext cx="1" cy="99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435" y="2903"/>
              <a:ext cx="1" cy="733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5532" y="2903"/>
              <a:ext cx="1" cy="733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435" y="3636"/>
              <a:ext cx="1" cy="37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5532" y="3636"/>
              <a:ext cx="1" cy="37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2984" y="4008"/>
              <a:ext cx="2548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724401" y="228600"/>
            <a:ext cx="3810001" cy="1524001"/>
            <a:chOff x="2976" y="144"/>
            <a:chExt cx="2400" cy="960"/>
          </a:xfrm>
        </p:grpSpPr>
        <p:sp>
          <p:nvSpPr>
            <p:cNvPr id="9254" name="AutoShape 38"/>
            <p:cNvSpPr>
              <a:spLocks noChangeArrowheads="1"/>
            </p:cNvSpPr>
            <p:nvPr/>
          </p:nvSpPr>
          <p:spPr bwMode="auto">
            <a:xfrm>
              <a:off x="2976" y="144"/>
              <a:ext cx="2400" cy="960"/>
            </a:xfrm>
            <a:prstGeom prst="roundRect">
              <a:avLst>
                <a:gd name="adj" fmla="val 10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2976" y="378"/>
              <a:ext cx="240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800" dirty="0">
                  <a:solidFill>
                    <a:srgbClr val="000000"/>
                  </a:solidFill>
                </a:rPr>
                <a:t>Attributes</a:t>
              </a:r>
            </a:p>
          </p:txBody>
        </p:sp>
      </p:grpSp>
      <p:sp>
        <p:nvSpPr>
          <p:cNvPr id="9256" name="Rectangle 40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3962400" cy="1143000"/>
          </a:xfrm>
          <a:ln/>
        </p:spPr>
        <p:txBody>
          <a:bodyPr lIns="90000" tIns="46800" rIns="90000" bIns="46800" anchor="ctr">
            <a:normAutofit/>
          </a:bodyPr>
          <a:lstStyle/>
          <a:p>
            <a:pPr algn="ctr">
              <a:buNone/>
            </a:pPr>
            <a:r>
              <a:rPr lang="en-GB" sz="4800" dirty="0" smtClean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Types</a:t>
            </a:r>
            <a:endParaRPr lang="en-US" sz="4800" dirty="0"/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4724400" y="4648200"/>
            <a:ext cx="3729037" cy="101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14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3200" dirty="0" smtClean="0">
                <a:solidFill>
                  <a:srgbClr val="000000"/>
                </a:solidFill>
              </a:rPr>
              <a:t>Many attributes per reference</a:t>
            </a:r>
            <a:endParaRPr lang="en-GB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Approach</a:t>
            </a: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0000" tIns="46800" rIns="90000" bIns="46800">
            <a:normAutofit fontScale="92500" lnSpcReduction="20000"/>
          </a:bodyPr>
          <a:lstStyle/>
          <a:p>
            <a:pPr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Programmers add “annotations” (formal specifications)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Simple and precise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Describe programmers intent: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Types, memory management, data hiding, aliasing, modification, null-</a:t>
            </a:r>
            <a:r>
              <a:rPr lang="en-GB" dirty="0" err="1" smtClean="0"/>
              <a:t>ity</a:t>
            </a:r>
            <a:r>
              <a:rPr lang="en-GB" dirty="0" smtClean="0"/>
              <a:t>, buffer sizes, security, etc.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Splint detects </a:t>
            </a:r>
            <a:r>
              <a:rPr lang="en-GB" b="1" dirty="0" smtClean="0"/>
              <a:t>inconsistencies between annotations and code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Simple (fast!) dataflow analyses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Intraprocedural</a:t>
            </a:r>
            <a:r>
              <a:rPr lang="en-GB" dirty="0" smtClean="0"/>
              <a:t>: except for annotations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Unsound</a:t>
            </a:r>
            <a:r>
              <a:rPr lang="en-GB" dirty="0" smtClean="0"/>
              <a:t> and </a:t>
            </a:r>
            <a:r>
              <a:rPr lang="en-GB" b="1" dirty="0" smtClean="0"/>
              <a:t>incomplete</a:t>
            </a:r>
            <a:endParaRPr lang="en-GB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1094</Words>
  <Application>Microsoft Office PowerPoint</Application>
  <PresentationFormat>On-screen Show (4:3)</PresentationFormat>
  <Paragraphs>230</Paragraphs>
  <Slides>26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Chart</vt:lpstr>
      <vt:lpstr>(A Somewhat Self-Indulgent) Splint  Retrospective</vt:lpstr>
      <vt:lpstr>Splint Pre-History</vt:lpstr>
      <vt:lpstr>Formal verifiers are  too expensive and time consuming…</vt:lpstr>
      <vt:lpstr>Splint offers a low-effort Alternative</vt:lpstr>
      <vt:lpstr>Security Flaws</vt:lpstr>
      <vt:lpstr>(Almost) Everyone Hates Specifications</vt:lpstr>
      <vt:lpstr>(Almost) Everyone Likes Types</vt:lpstr>
      <vt:lpstr>Types</vt:lpstr>
      <vt:lpstr>Approach</vt:lpstr>
      <vt:lpstr>Sample Annotation: only</vt:lpstr>
      <vt:lpstr>Example</vt:lpstr>
      <vt:lpstr>Example: Buffer Overflows</vt:lpstr>
      <vt:lpstr>Adding Data Abstraction to C</vt:lpstr>
      <vt:lpstr>Defining Properties to Check</vt:lpstr>
      <vt:lpstr>Defining Openness</vt:lpstr>
      <vt:lpstr>Specifying I/O Functions</vt:lpstr>
      <vt:lpstr>Checking</vt:lpstr>
      <vt:lpstr>Splint Success/Failure</vt:lpstr>
      <vt:lpstr>FindBugs</vt:lpstr>
      <vt:lpstr>Static/Dynamic Analysis:  Past, Present and Future</vt:lpstr>
      <vt:lpstr>The Past: Trends</vt:lpstr>
      <vt:lpstr>The Present</vt:lpstr>
      <vt:lpstr>The Present</vt:lpstr>
      <vt:lpstr>The Future: Predictions for 2015</vt:lpstr>
      <vt:lpstr>Predictions for 2015</vt:lpstr>
      <vt:lpstr>Making Predictions</vt:lpstr>
    </vt:vector>
  </TitlesOfParts>
  <Company>Dept. of Computer Science, 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Splint  Retrospective</dc:title>
  <dc:creator>evans</dc:creator>
  <cp:lastModifiedBy>evans</cp:lastModifiedBy>
  <cp:revision>15</cp:revision>
  <dcterms:created xsi:type="dcterms:W3CDTF">2010-10-25T13:09:53Z</dcterms:created>
  <dcterms:modified xsi:type="dcterms:W3CDTF">2011-03-04T17:57:13Z</dcterms:modified>
</cp:coreProperties>
</file>