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9" r:id="rId2"/>
    <p:sldId id="279" r:id="rId3"/>
    <p:sldId id="265" r:id="rId4"/>
    <p:sldId id="262" r:id="rId5"/>
    <p:sldId id="266" r:id="rId6"/>
    <p:sldId id="267" r:id="rId7"/>
    <p:sldId id="270" r:id="rId8"/>
    <p:sldId id="272" r:id="rId9"/>
    <p:sldId id="271" r:id="rId10"/>
    <p:sldId id="273" r:id="rId11"/>
    <p:sldId id="268" r:id="rId12"/>
    <p:sldId id="283" r:id="rId13"/>
    <p:sldId id="284" r:id="rId14"/>
    <p:sldId id="274" r:id="rId15"/>
    <p:sldId id="261" r:id="rId16"/>
    <p:sldId id="275" r:id="rId17"/>
    <p:sldId id="276" r:id="rId18"/>
    <p:sldId id="281" r:id="rId19"/>
    <p:sldId id="28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549" autoAdjust="0"/>
  </p:normalViewPr>
  <p:slideViewPr>
    <p:cSldViewPr snapToGrid="0" snapToObjects="1">
      <p:cViewPr varScale="1">
        <p:scale>
          <a:sx n="91" d="100"/>
          <a:sy n="91" d="100"/>
        </p:scale>
        <p:origin x="218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8D9661-9F4D-674F-9E4F-3AFBBE0042EB}" type="datetimeFigureOut">
              <a:rPr lang="en-US" smtClean="0"/>
              <a:t>3/28/2016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16E37E-72BB-4A44-8F12-266F8EEEDDE8}" type="slidenum">
              <a:rPr lang="en-US" smtClean="0"/>
              <a:t>‹#›</a:t>
            </a:fld>
            <a:endParaRPr lang="en-US"/>
          </a:p>
        </p:txBody>
      </p:sp>
    </p:spTree>
    <p:extLst>
      <p:ext uri="{BB962C8B-B14F-4D97-AF65-F5344CB8AC3E}">
        <p14:creationId xmlns:p14="http://schemas.microsoft.com/office/powerpoint/2010/main" val="41236663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t>
            </a:r>
            <a:r>
              <a:rPr lang="en-US" dirty="0" err="1" smtClean="0"/>
              <a:t>afternooon</a:t>
            </a:r>
            <a:r>
              <a:rPr lang="en-US" dirty="0" smtClean="0"/>
              <a:t> everyone! </a:t>
            </a:r>
            <a:endParaRPr lang="en-US" dirty="0"/>
          </a:p>
        </p:txBody>
      </p:sp>
      <p:sp>
        <p:nvSpPr>
          <p:cNvPr id="4" name="Slide Number Placeholder 3"/>
          <p:cNvSpPr>
            <a:spLocks noGrp="1"/>
          </p:cNvSpPr>
          <p:nvPr>
            <p:ph type="sldNum" sz="quarter" idx="10"/>
          </p:nvPr>
        </p:nvSpPr>
        <p:spPr/>
        <p:txBody>
          <a:bodyPr/>
          <a:lstStyle/>
          <a:p>
            <a:fld id="{A316E37E-72BB-4A44-8F12-266F8EEEDDE8}" type="slidenum">
              <a:rPr lang="en-US" smtClean="0"/>
              <a:t>1</a:t>
            </a:fld>
            <a:endParaRPr lang="en-US"/>
          </a:p>
        </p:txBody>
      </p:sp>
    </p:spTree>
    <p:extLst>
      <p:ext uri="{BB962C8B-B14F-4D97-AF65-F5344CB8AC3E}">
        <p14:creationId xmlns:p14="http://schemas.microsoft.com/office/powerpoint/2010/main" val="2576350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figure (a), the workload of data block 1 and 2 at epoch e1 and e2 equal to 1 computing slot and the workload of block 3 at epoch e1 equal to 2 computing slots. </a:t>
            </a:r>
          </a:p>
          <a:p>
            <a:r>
              <a:rPr lang="en-US" baseline="0" dirty="0" smtClean="0"/>
              <a:t>The figure (b), d3 should be selected to release the extra workload in both e1 and e2. Selecting any other block in e1 and e2 can only release the extra load of either e1 or e2. </a:t>
            </a:r>
          </a:p>
          <a:p>
            <a:r>
              <a:rPr lang="en-US" baseline="0" dirty="0" smtClean="0"/>
              <a:t>The figure (c), though reallocating d2 or d3 releases the extra load in epoch e1, it makes the server more underloaded at epoch e2 or epoch e3, respectively. Therefore, d1 should be reallocated instead of d2 or d3.</a:t>
            </a:r>
            <a:endParaRPr lang="en-US" dirty="0"/>
          </a:p>
        </p:txBody>
      </p:sp>
      <p:sp>
        <p:nvSpPr>
          <p:cNvPr id="4" name="Slide Number Placeholder 3"/>
          <p:cNvSpPr>
            <a:spLocks noGrp="1"/>
          </p:cNvSpPr>
          <p:nvPr>
            <p:ph type="sldNum" sz="quarter" idx="10"/>
          </p:nvPr>
        </p:nvSpPr>
        <p:spPr/>
        <p:txBody>
          <a:bodyPr/>
          <a:lstStyle/>
          <a:p>
            <a:fld id="{A316E37E-72BB-4A44-8F12-266F8EEEDDE8}" type="slidenum">
              <a:rPr lang="en-US" smtClean="0"/>
              <a:t>12</a:t>
            </a:fld>
            <a:endParaRPr lang="en-US"/>
          </a:p>
        </p:txBody>
      </p:sp>
    </p:spTree>
    <p:extLst>
      <p:ext uri="{BB962C8B-B14F-4D97-AF65-F5344CB8AC3E}">
        <p14:creationId xmlns:p14="http://schemas.microsoft.com/office/powerpoint/2010/main" val="2140725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reallocation schedule,</a:t>
            </a:r>
            <a:r>
              <a:rPr lang="en-US" baseline="0" dirty="0" smtClean="0"/>
              <a:t> d3 need to be transmitted from </a:t>
            </a:r>
            <a:r>
              <a:rPr lang="en-US" baseline="0" dirty="0" err="1" smtClean="0"/>
              <a:t>si</a:t>
            </a:r>
            <a:r>
              <a:rPr lang="en-US" baseline="0" dirty="0" smtClean="0"/>
              <a:t> to </a:t>
            </a:r>
            <a:r>
              <a:rPr lang="en-US" baseline="0" dirty="0" err="1" smtClean="0"/>
              <a:t>sj</a:t>
            </a:r>
            <a:r>
              <a:rPr lang="en-US" baseline="0" dirty="0" smtClean="0"/>
              <a:t>, since d3 contributes more overloads in </a:t>
            </a:r>
            <a:r>
              <a:rPr lang="en-US" baseline="0" dirty="0" err="1" smtClean="0"/>
              <a:t>si</a:t>
            </a:r>
            <a:r>
              <a:rPr lang="en-US" baseline="0" dirty="0" smtClean="0"/>
              <a:t> than in </a:t>
            </a:r>
            <a:r>
              <a:rPr lang="en-US" baseline="0" dirty="0" err="1" smtClean="0"/>
              <a:t>sj</a:t>
            </a:r>
            <a:r>
              <a:rPr lang="en-US" baseline="0" dirty="0" smtClean="0"/>
              <a:t>. If we transmit d3 at the beginning of T at e1, </a:t>
            </a:r>
            <a:r>
              <a:rPr lang="en-US" baseline="0" dirty="0" err="1" smtClean="0"/>
              <a:t>sj</a:t>
            </a:r>
            <a:r>
              <a:rPr lang="en-US" baseline="0" dirty="0" smtClean="0"/>
              <a:t> becomes overloaded at e1. however, if we wait and transmit d3 at e2, there will be no overloads for both </a:t>
            </a:r>
            <a:r>
              <a:rPr lang="en-US" baseline="0" dirty="0" err="1" smtClean="0"/>
              <a:t>si</a:t>
            </a:r>
            <a:r>
              <a:rPr lang="en-US" baseline="0" dirty="0" smtClean="0"/>
              <a:t> and </a:t>
            </a:r>
            <a:r>
              <a:rPr lang="en-US" baseline="0" dirty="0" err="1" smtClean="0"/>
              <a:t>sj</a:t>
            </a:r>
            <a:r>
              <a:rPr lang="en-US" baseline="0" dirty="0" smtClean="0"/>
              <a:t>. </a:t>
            </a:r>
          </a:p>
          <a:p>
            <a:r>
              <a:rPr lang="en-US" baseline="0" dirty="0" smtClean="0"/>
              <a:t>The lazy data block transmission just delays the transmission of each block from the source server until the first time that the block contributes to the overload of the source server.</a:t>
            </a:r>
            <a:endParaRPr lang="en-US" dirty="0"/>
          </a:p>
        </p:txBody>
      </p:sp>
      <p:sp>
        <p:nvSpPr>
          <p:cNvPr id="4" name="Slide Number Placeholder 3"/>
          <p:cNvSpPr>
            <a:spLocks noGrp="1"/>
          </p:cNvSpPr>
          <p:nvPr>
            <p:ph type="sldNum" sz="quarter" idx="10"/>
          </p:nvPr>
        </p:nvSpPr>
        <p:spPr/>
        <p:txBody>
          <a:bodyPr/>
          <a:lstStyle/>
          <a:p>
            <a:fld id="{A316E37E-72BB-4A44-8F12-266F8EEEDDE8}" type="slidenum">
              <a:rPr lang="en-US" smtClean="0"/>
              <a:t>13</a:t>
            </a:fld>
            <a:endParaRPr lang="en-US"/>
          </a:p>
        </p:txBody>
      </p:sp>
    </p:spTree>
    <p:extLst>
      <p:ext uri="{BB962C8B-B14F-4D97-AF65-F5344CB8AC3E}">
        <p14:creationId xmlns:p14="http://schemas.microsoft.com/office/powerpoint/2010/main" val="4292900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8F0B63-0C3A-D546-A71F-DC8C9E183558}" type="slidenum">
              <a:rPr lang="en-US" sz="1200">
                <a:ea typeface="ヒラギノ角ゴ Pro W3" charset="0"/>
                <a:cs typeface="ヒラギノ角ゴ Pro W3" charset="0"/>
              </a:rPr>
              <a:pPr eaLnBrk="1" hangingPunct="1"/>
              <a:t>14</a:t>
            </a:fld>
            <a:endParaRPr lang="en-US" sz="1200">
              <a:ea typeface="ヒラギノ角ゴ Pro W3" charset="0"/>
              <a:cs typeface="ヒラギノ角ゴ Pro W3" charset="0"/>
            </a:endParaRPr>
          </a:p>
        </p:txBody>
      </p:sp>
      <p:sp>
        <p:nvSpPr>
          <p:cNvPr id="36867"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36868"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spcBef>
                <a:spcPct val="0"/>
              </a:spcBef>
            </a:pPr>
            <a:endParaRPr lang="en-US"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1469954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9B3AEEC-C82A-C641-B6CF-34193A6FF5D6}" type="slidenum">
              <a:rPr lang="en-US" sz="1200">
                <a:ea typeface="ヒラギノ角ゴ Pro W3" charset="0"/>
                <a:cs typeface="ヒラギノ角ゴ Pro W3" charset="0"/>
              </a:rPr>
              <a:pPr eaLnBrk="1" hangingPunct="1"/>
              <a:t>15</a:t>
            </a:fld>
            <a:endParaRPr lang="en-US" sz="1200">
              <a:ea typeface="ヒラギノ角ゴ Pro W3" charset="0"/>
              <a:cs typeface="ヒラギノ角ゴ Pro W3" charset="0"/>
            </a:endParaRPr>
          </a:p>
        </p:txBody>
      </p:sp>
      <p:sp>
        <p:nvSpPr>
          <p:cNvPr id="38915"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38916"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spcBef>
                <a:spcPct val="0"/>
              </a:spcBef>
            </a:pPr>
            <a:r>
              <a:rPr lang="en-US" dirty="0" smtClean="0">
                <a:latin typeface="Arial" charset="0"/>
                <a:ea typeface="ヒラギノ角ゴ Pro W3" charset="0"/>
                <a:cs typeface="ヒラギノ角ゴ Pro W3" charset="0"/>
              </a:rPr>
              <a:t>These</a:t>
            </a:r>
            <a:r>
              <a:rPr lang="en-US" baseline="0" dirty="0" smtClean="0">
                <a:latin typeface="Arial" charset="0"/>
                <a:ea typeface="ヒラギノ角ゴ Pro W3" charset="0"/>
                <a:cs typeface="ヒラギノ角ゴ Pro W3" charset="0"/>
              </a:rPr>
              <a:t> two figures show that the percentage of the network load of each load balancing method compared to the network load of Random using the FIFO and Fair schedulers, respectively.</a:t>
            </a:r>
            <a:endParaRPr lang="en-US"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2157108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9B3AEEC-C82A-C641-B6CF-34193A6FF5D6}" type="slidenum">
              <a:rPr lang="en-US" sz="1200">
                <a:ea typeface="ヒラギノ角ゴ Pro W3" charset="0"/>
                <a:cs typeface="ヒラギノ角ゴ Pro W3" charset="0"/>
              </a:rPr>
              <a:pPr eaLnBrk="1" hangingPunct="1"/>
              <a:t>16</a:t>
            </a:fld>
            <a:endParaRPr lang="en-US" sz="1200">
              <a:ea typeface="ヒラギノ角ゴ Pro W3" charset="0"/>
              <a:cs typeface="ヒラギノ角ゴ Pro W3" charset="0"/>
            </a:endParaRPr>
          </a:p>
        </p:txBody>
      </p:sp>
      <p:sp>
        <p:nvSpPr>
          <p:cNvPr id="38915"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38916"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spcBef>
                <a:spcPct val="0"/>
              </a:spcBef>
            </a:pPr>
            <a:r>
              <a:rPr lang="en-US" dirty="0" smtClean="0">
                <a:latin typeface="Arial" charset="0"/>
                <a:ea typeface="ヒラギノ角ゴ Pro W3" charset="0"/>
                <a:cs typeface="ヒラギノ角ゴ Pro W3" charset="0"/>
              </a:rPr>
              <a:t>These two figures</a:t>
            </a:r>
            <a:r>
              <a:rPr lang="en-US" baseline="0" dirty="0" smtClean="0">
                <a:latin typeface="Arial" charset="0"/>
                <a:ea typeface="ヒラギノ角ゴ Pro W3" charset="0"/>
                <a:cs typeface="ヒラギノ角ゴ Pro W3" charset="0"/>
              </a:rPr>
              <a:t> show that the reduced average latency per task of all methods compared to Random. CALV generates the shortest task latency among all methods.</a:t>
            </a:r>
            <a:endParaRPr lang="en-US"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2157108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9B3AEEC-C82A-C641-B6CF-34193A6FF5D6}" type="slidenum">
              <a:rPr lang="en-US" sz="1200">
                <a:ea typeface="ヒラギノ角ゴ Pro W3" charset="0"/>
                <a:cs typeface="ヒラギノ角ゴ Pro W3" charset="0"/>
              </a:rPr>
              <a:pPr eaLnBrk="1" hangingPunct="1"/>
              <a:t>17</a:t>
            </a:fld>
            <a:endParaRPr lang="en-US" sz="1200">
              <a:ea typeface="ヒラギノ角ゴ Pro W3" charset="0"/>
              <a:cs typeface="ヒラギノ角ゴ Pro W3" charset="0"/>
            </a:endParaRPr>
          </a:p>
        </p:txBody>
      </p:sp>
      <p:sp>
        <p:nvSpPr>
          <p:cNvPr id="38915"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38916"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spcBef>
                <a:spcPct val="0"/>
              </a:spcBef>
            </a:pPr>
            <a:r>
              <a:rPr lang="en-US" dirty="0" smtClean="0">
                <a:latin typeface="Arial" charset="0"/>
                <a:ea typeface="ヒラギノ角ゴ Pro W3" charset="0"/>
                <a:cs typeface="ヒラギノ角ゴ Pro W3" charset="0"/>
              </a:rPr>
              <a:t>The upper figure</a:t>
            </a:r>
            <a:r>
              <a:rPr lang="en-US" baseline="0" dirty="0" smtClean="0">
                <a:latin typeface="Arial" charset="0"/>
                <a:ea typeface="ヒラギノ角ゴ Pro W3" charset="0"/>
                <a:cs typeface="ヒラギノ角ゴ Pro W3" charset="0"/>
              </a:rPr>
              <a:t> shows that the number of blocks reported to the load balancer in all methods versus the number of jobs. </a:t>
            </a:r>
          </a:p>
          <a:p>
            <a:pPr eaLnBrk="1" hangingPunct="1">
              <a:spcBef>
                <a:spcPct val="0"/>
              </a:spcBef>
            </a:pPr>
            <a:endParaRPr lang="en-US" baseline="0" dirty="0" smtClean="0">
              <a:latin typeface="Arial" charset="0"/>
              <a:ea typeface="ヒラギノ角ゴ Pro W3" charset="0"/>
              <a:cs typeface="ヒラギノ角ゴ Pro W3" charset="0"/>
            </a:endParaRPr>
          </a:p>
          <a:p>
            <a:pPr eaLnBrk="1" hangingPunct="1">
              <a:spcBef>
                <a:spcPct val="0"/>
              </a:spcBef>
            </a:pPr>
            <a:r>
              <a:rPr lang="en-US" baseline="0" dirty="0" smtClean="0">
                <a:latin typeface="Arial" charset="0"/>
                <a:ea typeface="ヒラギノ角ゴ Pro W3" charset="0"/>
                <a:cs typeface="ヒラギノ角ゴ Pro W3" charset="0"/>
              </a:rPr>
              <a:t>The lower figure shows the saved percentage of the peak number of reallocated blocks during a second within T of CALV with the lazy data block transmission method compared to CALV without this method. </a:t>
            </a:r>
            <a:endParaRPr lang="en-US"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2157108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8F0B63-0C3A-D546-A71F-DC8C9E183558}" type="slidenum">
              <a:rPr lang="en-US" sz="1200">
                <a:ea typeface="ヒラギノ角ゴ Pro W3" charset="0"/>
                <a:cs typeface="ヒラギノ角ゴ Pro W3" charset="0"/>
              </a:rPr>
              <a:pPr eaLnBrk="1" hangingPunct="1"/>
              <a:t>18</a:t>
            </a:fld>
            <a:endParaRPr lang="en-US" sz="1200">
              <a:ea typeface="ヒラギノ角ゴ Pro W3" charset="0"/>
              <a:cs typeface="ヒラギノ角ゴ Pro W3" charset="0"/>
            </a:endParaRPr>
          </a:p>
        </p:txBody>
      </p:sp>
      <p:sp>
        <p:nvSpPr>
          <p:cNvPr id="36867"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36868"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spcBef>
                <a:spcPct val="0"/>
              </a:spcBef>
            </a:pPr>
            <a:endParaRPr lang="en-US"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1469954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8F0B63-0C3A-D546-A71F-DC8C9E183558}" type="slidenum">
              <a:rPr lang="en-US" sz="1200">
                <a:ea typeface="ヒラギノ角ゴ Pro W3" charset="0"/>
                <a:cs typeface="ヒラギノ角ゴ Pro W3" charset="0"/>
              </a:rPr>
              <a:pPr eaLnBrk="1" hangingPunct="1"/>
              <a:t>19</a:t>
            </a:fld>
            <a:endParaRPr lang="en-US" sz="1200">
              <a:ea typeface="ヒラギノ角ゴ Pro W3" charset="0"/>
              <a:cs typeface="ヒラギノ角ゴ Pro W3" charset="0"/>
            </a:endParaRPr>
          </a:p>
        </p:txBody>
      </p:sp>
      <p:sp>
        <p:nvSpPr>
          <p:cNvPr id="36867"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36868"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spcBef>
                <a:spcPct val="0"/>
              </a:spcBef>
            </a:pPr>
            <a:endParaRPr lang="en-US"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1469954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8F0B63-0C3A-D546-A71F-DC8C9E183558}" type="slidenum">
              <a:rPr lang="en-US" sz="1200">
                <a:ea typeface="ヒラギノ角ゴ Pro W3" charset="0"/>
                <a:cs typeface="ヒラギノ角ゴ Pro W3" charset="0"/>
              </a:rPr>
              <a:pPr eaLnBrk="1" hangingPunct="1"/>
              <a:t>3</a:t>
            </a:fld>
            <a:endParaRPr lang="en-US" sz="1200">
              <a:ea typeface="ヒラギノ角ゴ Pro W3" charset="0"/>
              <a:cs typeface="ヒラギノ角ゴ Pro W3" charset="0"/>
            </a:endParaRPr>
          </a:p>
        </p:txBody>
      </p:sp>
      <p:sp>
        <p:nvSpPr>
          <p:cNvPr id="36867"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36868"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spcBef>
                <a:spcPct val="0"/>
              </a:spcBef>
            </a:pPr>
            <a:r>
              <a:rPr lang="en-US" sz="1600" dirty="0" smtClean="0">
                <a:latin typeface="Arial" charset="0"/>
                <a:ea typeface="ヒラギノ角ゴ Pro W3" charset="0"/>
                <a:cs typeface="ヒラギノ角ゴ Pro W3" charset="0"/>
              </a:rPr>
              <a:t>The background</a:t>
            </a:r>
            <a:r>
              <a:rPr lang="en-US" sz="1600" baseline="0" dirty="0" smtClean="0">
                <a:latin typeface="Arial" charset="0"/>
                <a:ea typeface="ヒラギノ角ゴ Pro W3" charset="0"/>
                <a:cs typeface="ヒラギノ角ゴ Pro W3" charset="0"/>
              </a:rPr>
              <a:t> is the picture from our </a:t>
            </a:r>
            <a:r>
              <a:rPr lang="en-US" sz="1600" baseline="0" dirty="0" err="1" smtClean="0">
                <a:latin typeface="Arial" charset="0"/>
                <a:ea typeface="ヒラギノ角ゴ Pro W3" charset="0"/>
                <a:cs typeface="ヒラギノ角ゴ Pro W3" charset="0"/>
              </a:rPr>
              <a:t>univeristy</a:t>
            </a:r>
            <a:r>
              <a:rPr lang="en-US" sz="1600" baseline="0" dirty="0" smtClean="0">
                <a:latin typeface="Arial" charset="0"/>
                <a:ea typeface="ヒラギノ角ゴ Pro W3" charset="0"/>
                <a:cs typeface="ヒラギノ角ゴ Pro W3" charset="0"/>
              </a:rPr>
              <a:t>.  </a:t>
            </a:r>
            <a:r>
              <a:rPr lang="en-US" sz="1600" baseline="0" dirty="0" err="1" smtClean="0">
                <a:latin typeface="Arial" charset="0"/>
                <a:ea typeface="ヒラギノ角ゴ Pro W3" charset="0"/>
                <a:cs typeface="ヒラギノ角ゴ Pro W3" charset="0"/>
              </a:rPr>
              <a:t>clemson</a:t>
            </a:r>
            <a:r>
              <a:rPr lang="en-US" sz="1600" baseline="0" dirty="0" smtClean="0">
                <a:latin typeface="Arial" charset="0"/>
                <a:ea typeface="ヒラギノ角ゴ Pro W3" charset="0"/>
                <a:cs typeface="ヒラギノ角ゴ Pro W3" charset="0"/>
              </a:rPr>
              <a:t> palmetto clusters.</a:t>
            </a:r>
          </a:p>
          <a:p>
            <a:pPr eaLnBrk="1" hangingPunct="1">
              <a:spcBef>
                <a:spcPct val="0"/>
              </a:spcBef>
            </a:pPr>
            <a:r>
              <a:rPr lang="en-US" sz="1600" baseline="0" dirty="0" smtClean="0">
                <a:latin typeface="Arial" charset="0"/>
                <a:ea typeface="ヒラギノ角ゴ Pro W3" charset="0"/>
                <a:cs typeface="ヒラギノ角ゴ Pro W3" charset="0"/>
              </a:rPr>
              <a:t>Everyday, there are a lot of students using these clusters to run their own homework or do some research. The running time is variance. It is not just because the I/O load or data storage exceed the clusters capacity. We think one of the reasons is that for different tasks there are different computing workload. Why wouldn’t we consider the load balancing based upon computing workload?</a:t>
            </a:r>
            <a:endParaRPr lang="en-US" sz="1600"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1469954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16E37E-72BB-4A44-8F12-266F8EEEDDE8}" type="slidenum">
              <a:rPr lang="en-US" smtClean="0"/>
              <a:t>4</a:t>
            </a:fld>
            <a:endParaRPr lang="en-US"/>
          </a:p>
        </p:txBody>
      </p:sp>
    </p:spTree>
    <p:extLst>
      <p:ext uri="{BB962C8B-B14F-4D97-AF65-F5344CB8AC3E}">
        <p14:creationId xmlns:p14="http://schemas.microsoft.com/office/powerpoint/2010/main" val="3481425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8F0B63-0C3A-D546-A71F-DC8C9E183558}" type="slidenum">
              <a:rPr lang="en-US" sz="1200">
                <a:ea typeface="ヒラギノ角ゴ Pro W3" charset="0"/>
                <a:cs typeface="ヒラギノ角ゴ Pro W3" charset="0"/>
              </a:rPr>
              <a:pPr eaLnBrk="1" hangingPunct="1"/>
              <a:t>5</a:t>
            </a:fld>
            <a:endParaRPr lang="en-US" sz="1200">
              <a:ea typeface="ヒラギノ角ゴ Pro W3" charset="0"/>
              <a:cs typeface="ヒラギノ角ゴ Pro W3" charset="0"/>
            </a:endParaRPr>
          </a:p>
        </p:txBody>
      </p:sp>
      <p:sp>
        <p:nvSpPr>
          <p:cNvPr id="36867"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36868"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spcBef>
                <a:spcPct val="0"/>
              </a:spcBef>
            </a:pPr>
            <a:endParaRPr lang="en-US"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1469954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8F0B63-0C3A-D546-A71F-DC8C9E183558}" type="slidenum">
              <a:rPr lang="en-US" sz="1200">
                <a:ea typeface="ヒラギノ角ゴ Pro W3" charset="0"/>
                <a:cs typeface="ヒラギノ角ゴ Pro W3" charset="0"/>
              </a:rPr>
              <a:pPr eaLnBrk="1" hangingPunct="1"/>
              <a:t>6</a:t>
            </a:fld>
            <a:endParaRPr lang="en-US" sz="1200">
              <a:ea typeface="ヒラギノ角ゴ Pro W3" charset="0"/>
              <a:cs typeface="ヒラギノ角ゴ Pro W3" charset="0"/>
            </a:endParaRPr>
          </a:p>
        </p:txBody>
      </p:sp>
      <p:sp>
        <p:nvSpPr>
          <p:cNvPr id="36867"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36868"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spcBef>
                <a:spcPct val="0"/>
              </a:spcBef>
            </a:pPr>
            <a:r>
              <a:rPr lang="en-US" sz="1600" dirty="0" smtClean="0">
                <a:latin typeface="Arial" charset="0"/>
                <a:ea typeface="ヒラギノ角ゴ Pro W3" charset="0"/>
                <a:cs typeface="ヒラギノ角ゴ Pro W3" charset="0"/>
              </a:rPr>
              <a:t>This figure shows the CDF</a:t>
            </a:r>
            <a:r>
              <a:rPr lang="en-US" sz="1600" baseline="0" dirty="0" smtClean="0">
                <a:latin typeface="Arial" charset="0"/>
                <a:ea typeface="ヒラギノ角ゴ Pro W3" charset="0"/>
                <a:cs typeface="ヒラギノ角ゴ Pro W3" charset="0"/>
              </a:rPr>
              <a:t> of the running time of all mapper tasks. We can see that the running time of different tasks varies significantly even though they require the same amount of computing resources and the same I/O resource. Obviously, simply balancing the number of I/O requests or the number of tasks can not balance their associated computing workloads.</a:t>
            </a:r>
            <a:endParaRPr lang="en-US" sz="1600"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1469954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8F0B63-0C3A-D546-A71F-DC8C9E183558}" type="slidenum">
              <a:rPr lang="en-US" sz="1200">
                <a:ea typeface="ヒラギノ角ゴ Pro W3" charset="0"/>
                <a:cs typeface="ヒラギノ角ゴ Pro W3" charset="0"/>
              </a:rPr>
              <a:pPr eaLnBrk="1" hangingPunct="1"/>
              <a:t>7</a:t>
            </a:fld>
            <a:endParaRPr lang="en-US" sz="1200">
              <a:ea typeface="ヒラギノ角ゴ Pro W3" charset="0"/>
              <a:cs typeface="ヒラギノ角ゴ Pro W3" charset="0"/>
            </a:endParaRPr>
          </a:p>
        </p:txBody>
      </p:sp>
      <p:sp>
        <p:nvSpPr>
          <p:cNvPr id="36867"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36868"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spcBef>
                <a:spcPct val="0"/>
              </a:spcBef>
            </a:pPr>
            <a:r>
              <a:rPr lang="en-US" dirty="0" smtClean="0">
                <a:latin typeface="Arial" charset="0"/>
                <a:ea typeface="ヒラギノ角ゴ Pro W3" charset="0"/>
                <a:cs typeface="ヒラギノ角ゴ Pro W3" charset="0"/>
              </a:rPr>
              <a:t>The</a:t>
            </a:r>
            <a:r>
              <a:rPr lang="en-US" baseline="0" dirty="0" smtClean="0">
                <a:latin typeface="Arial" charset="0"/>
                <a:ea typeface="ヒラギノ角ゴ Pro W3" charset="0"/>
                <a:cs typeface="ヒラギノ角ゴ Pro W3" charset="0"/>
              </a:rPr>
              <a:t> CDF of the number of concurrently submitted tasks in the trace. It shows that there are many tasks submitted concurrently. This implies that the tasks compete each other for the computing  capacities on their data servers if their requested data blocks are stored in the same servers. </a:t>
            </a:r>
            <a:endParaRPr lang="en-US"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1469954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8F0B63-0C3A-D546-A71F-DC8C9E183558}" type="slidenum">
              <a:rPr lang="en-US" sz="1200">
                <a:ea typeface="ヒラギノ角ゴ Pro W3" charset="0"/>
                <a:cs typeface="ヒラギノ角ゴ Pro W3" charset="0"/>
              </a:rPr>
              <a:pPr eaLnBrk="1" hangingPunct="1"/>
              <a:t>8</a:t>
            </a:fld>
            <a:endParaRPr lang="en-US" sz="1200">
              <a:ea typeface="ヒラギノ角ゴ Pro W3" charset="0"/>
              <a:cs typeface="ヒラギノ角ゴ Pro W3" charset="0"/>
            </a:endParaRPr>
          </a:p>
        </p:txBody>
      </p:sp>
      <p:sp>
        <p:nvSpPr>
          <p:cNvPr id="36867"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36868"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spcBef>
                <a:spcPct val="0"/>
              </a:spcBef>
            </a:pPr>
            <a:r>
              <a:rPr lang="en-US" dirty="0" smtClean="0">
                <a:latin typeface="Arial" charset="0"/>
                <a:ea typeface="ヒラギノ角ゴ Pro W3" charset="0"/>
                <a:cs typeface="ヒラギノ角ゴ Pro W3" charset="0"/>
              </a:rPr>
              <a:t>This</a:t>
            </a:r>
            <a:r>
              <a:rPr lang="en-US" baseline="0" dirty="0" smtClean="0">
                <a:latin typeface="Arial" charset="0"/>
                <a:ea typeface="ヒラギノ角ゴ Pro W3" charset="0"/>
                <a:cs typeface="ヒラギノ角ゴ Pro W3" charset="0"/>
              </a:rPr>
              <a:t> picture shows that the CDF of the number of concurrently submitted tasks belonging to different jobs in the trace. It shows that the tasks from different jobs may compete each other. </a:t>
            </a:r>
            <a:endParaRPr lang="en-US"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1469954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8F0B63-0C3A-D546-A71F-DC8C9E183558}" type="slidenum">
              <a:rPr lang="en-US" sz="1200">
                <a:ea typeface="ヒラギノ角ゴ Pro W3" charset="0"/>
                <a:cs typeface="ヒラギノ角ゴ Pro W3" charset="0"/>
              </a:rPr>
              <a:pPr eaLnBrk="1" hangingPunct="1"/>
              <a:t>9</a:t>
            </a:fld>
            <a:endParaRPr lang="en-US" sz="1200">
              <a:ea typeface="ヒラギノ角ゴ Pro W3" charset="0"/>
              <a:cs typeface="ヒラギノ角ゴ Pro W3" charset="0"/>
            </a:endParaRPr>
          </a:p>
        </p:txBody>
      </p:sp>
      <p:sp>
        <p:nvSpPr>
          <p:cNvPr id="36867"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36868"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spcBef>
                <a:spcPct val="0"/>
              </a:spcBef>
            </a:pPr>
            <a:r>
              <a:rPr lang="en-US" dirty="0" smtClean="0">
                <a:latin typeface="Arial" charset="0"/>
                <a:ea typeface="ヒラギノ角ゴ Pro W3" charset="0"/>
                <a:cs typeface="ヒラギノ角ゴ Pro W3" charset="0"/>
              </a:rPr>
              <a:t>This figure shows that the CDF</a:t>
            </a:r>
            <a:r>
              <a:rPr lang="en-US" baseline="0" dirty="0" smtClean="0">
                <a:latin typeface="Arial" charset="0"/>
                <a:ea typeface="ヒラギノ角ゴ Pro W3" charset="0"/>
                <a:cs typeface="ヒラギノ角ゴ Pro W3" charset="0"/>
              </a:rPr>
              <a:t> of the number of data transmissions from a server when it is overloaded with the FIFO scheduler. We could see that there are more than 50% of all servers transmitting more than 6 data blocks to other servers. It indicates that the data locality is exacerbated due to the server overloads.</a:t>
            </a:r>
            <a:endParaRPr lang="en-US"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1469954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8F0B63-0C3A-D546-A71F-DC8C9E183558}" type="slidenum">
              <a:rPr lang="en-US" sz="1200">
                <a:ea typeface="ヒラギノ角ゴ Pro W3" charset="0"/>
                <a:cs typeface="ヒラギノ角ゴ Pro W3" charset="0"/>
              </a:rPr>
              <a:pPr eaLnBrk="1" hangingPunct="1"/>
              <a:t>10</a:t>
            </a:fld>
            <a:endParaRPr lang="en-US" sz="1200">
              <a:ea typeface="ヒラギノ角ゴ Pro W3" charset="0"/>
              <a:cs typeface="ヒラギノ角ゴ Pro W3" charset="0"/>
            </a:endParaRPr>
          </a:p>
        </p:txBody>
      </p:sp>
      <p:sp>
        <p:nvSpPr>
          <p:cNvPr id="36867"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36868"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spcBef>
                <a:spcPct val="0"/>
              </a:spcBef>
            </a:pPr>
            <a:r>
              <a:rPr lang="en-US" dirty="0" smtClean="0">
                <a:latin typeface="Arial" charset="0"/>
                <a:ea typeface="ヒラギノ角ゴ Pro W3" charset="0"/>
                <a:cs typeface="ヒラギノ角ゴ Pro W3" charset="0"/>
              </a:rPr>
              <a:t>This figure shows that the CDF</a:t>
            </a:r>
            <a:r>
              <a:rPr lang="en-US" baseline="0" dirty="0" smtClean="0">
                <a:latin typeface="Arial" charset="0"/>
                <a:ea typeface="ヒラギノ角ゴ Pro W3" charset="0"/>
                <a:cs typeface="ヒラギノ角ゴ Pro W3" charset="0"/>
              </a:rPr>
              <a:t> of the waiting time of all tasks. It indicates that the tasks are delayed due to the imbalance of computing workloads among servers.</a:t>
            </a:r>
            <a:endParaRPr lang="en-US"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1469954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06D0871D-1366-1142-9FFE-527E131CE2A9}"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C5B2A-2D59-E641-B5EA-07A844EB97BA}" type="slidenum">
              <a:rPr lang="en-US" smtClean="0"/>
              <a:t>‹#›</a:t>
            </a:fld>
            <a:endParaRPr lang="en-US"/>
          </a:p>
        </p:txBody>
      </p:sp>
    </p:spTree>
    <p:extLst>
      <p:ext uri="{BB962C8B-B14F-4D97-AF65-F5344CB8AC3E}">
        <p14:creationId xmlns:p14="http://schemas.microsoft.com/office/powerpoint/2010/main" val="785074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D0871D-1366-1142-9FFE-527E131CE2A9}"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C5B2A-2D59-E641-B5EA-07A844EB97BA}" type="slidenum">
              <a:rPr lang="en-US" smtClean="0"/>
              <a:t>‹#›</a:t>
            </a:fld>
            <a:endParaRPr lang="en-US"/>
          </a:p>
        </p:txBody>
      </p:sp>
    </p:spTree>
    <p:extLst>
      <p:ext uri="{BB962C8B-B14F-4D97-AF65-F5344CB8AC3E}">
        <p14:creationId xmlns:p14="http://schemas.microsoft.com/office/powerpoint/2010/main" val="184157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D0871D-1366-1142-9FFE-527E131CE2A9}"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C5B2A-2D59-E641-B5EA-07A844EB97BA}" type="slidenum">
              <a:rPr lang="en-US" smtClean="0"/>
              <a:t>‹#›</a:t>
            </a:fld>
            <a:endParaRPr lang="en-US"/>
          </a:p>
        </p:txBody>
      </p:sp>
    </p:spTree>
    <p:extLst>
      <p:ext uri="{BB962C8B-B14F-4D97-AF65-F5344CB8AC3E}">
        <p14:creationId xmlns:p14="http://schemas.microsoft.com/office/powerpoint/2010/main" val="157883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D0871D-1366-1142-9FFE-527E131CE2A9}"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C5B2A-2D59-E641-B5EA-07A844EB97BA}" type="slidenum">
              <a:rPr lang="en-US" smtClean="0"/>
              <a:t>‹#›</a:t>
            </a:fld>
            <a:endParaRPr lang="en-US"/>
          </a:p>
        </p:txBody>
      </p:sp>
    </p:spTree>
    <p:extLst>
      <p:ext uri="{BB962C8B-B14F-4D97-AF65-F5344CB8AC3E}">
        <p14:creationId xmlns:p14="http://schemas.microsoft.com/office/powerpoint/2010/main" val="4257634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D0871D-1366-1142-9FFE-527E131CE2A9}"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C5B2A-2D59-E641-B5EA-07A844EB97BA}" type="slidenum">
              <a:rPr lang="en-US" smtClean="0"/>
              <a:t>‹#›</a:t>
            </a:fld>
            <a:endParaRPr lang="en-US"/>
          </a:p>
        </p:txBody>
      </p:sp>
    </p:spTree>
    <p:extLst>
      <p:ext uri="{BB962C8B-B14F-4D97-AF65-F5344CB8AC3E}">
        <p14:creationId xmlns:p14="http://schemas.microsoft.com/office/powerpoint/2010/main" val="959915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D0871D-1366-1142-9FFE-527E131CE2A9}" type="datetimeFigureOut">
              <a:rPr lang="en-US" smtClean="0"/>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C5B2A-2D59-E641-B5EA-07A844EB97BA}" type="slidenum">
              <a:rPr lang="en-US" smtClean="0"/>
              <a:t>‹#›</a:t>
            </a:fld>
            <a:endParaRPr lang="en-US"/>
          </a:p>
        </p:txBody>
      </p:sp>
    </p:spTree>
    <p:extLst>
      <p:ext uri="{BB962C8B-B14F-4D97-AF65-F5344CB8AC3E}">
        <p14:creationId xmlns:p14="http://schemas.microsoft.com/office/powerpoint/2010/main" val="1097353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D0871D-1366-1142-9FFE-527E131CE2A9}" type="datetimeFigureOut">
              <a:rPr lang="en-US" smtClean="0"/>
              <a:t>3/28/2016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0C5B2A-2D59-E641-B5EA-07A844EB97BA}" type="slidenum">
              <a:rPr lang="en-US" smtClean="0"/>
              <a:t>‹#›</a:t>
            </a:fld>
            <a:endParaRPr lang="en-US"/>
          </a:p>
        </p:txBody>
      </p:sp>
    </p:spTree>
    <p:extLst>
      <p:ext uri="{BB962C8B-B14F-4D97-AF65-F5344CB8AC3E}">
        <p14:creationId xmlns:p14="http://schemas.microsoft.com/office/powerpoint/2010/main" val="2596479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D0871D-1366-1142-9FFE-527E131CE2A9}" type="datetimeFigureOut">
              <a:rPr lang="en-US" smtClean="0"/>
              <a:t>3/28/2016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0C5B2A-2D59-E641-B5EA-07A844EB97BA}" type="slidenum">
              <a:rPr lang="en-US" smtClean="0"/>
              <a:t>‹#›</a:t>
            </a:fld>
            <a:endParaRPr lang="en-US"/>
          </a:p>
        </p:txBody>
      </p:sp>
    </p:spTree>
    <p:extLst>
      <p:ext uri="{BB962C8B-B14F-4D97-AF65-F5344CB8AC3E}">
        <p14:creationId xmlns:p14="http://schemas.microsoft.com/office/powerpoint/2010/main" val="457061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D0871D-1366-1142-9FFE-527E131CE2A9}" type="datetimeFigureOut">
              <a:rPr lang="en-US" smtClean="0"/>
              <a:t>3/28/2016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0C5B2A-2D59-E641-B5EA-07A844EB97BA}" type="slidenum">
              <a:rPr lang="en-US" smtClean="0"/>
              <a:t>‹#›</a:t>
            </a:fld>
            <a:endParaRPr lang="en-US"/>
          </a:p>
        </p:txBody>
      </p:sp>
    </p:spTree>
    <p:extLst>
      <p:ext uri="{BB962C8B-B14F-4D97-AF65-F5344CB8AC3E}">
        <p14:creationId xmlns:p14="http://schemas.microsoft.com/office/powerpoint/2010/main" val="3534149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D0871D-1366-1142-9FFE-527E131CE2A9}" type="datetimeFigureOut">
              <a:rPr lang="en-US" smtClean="0"/>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C5B2A-2D59-E641-B5EA-07A844EB97BA}" type="slidenum">
              <a:rPr lang="en-US" smtClean="0"/>
              <a:t>‹#›</a:t>
            </a:fld>
            <a:endParaRPr lang="en-US"/>
          </a:p>
        </p:txBody>
      </p:sp>
    </p:spTree>
    <p:extLst>
      <p:ext uri="{BB962C8B-B14F-4D97-AF65-F5344CB8AC3E}">
        <p14:creationId xmlns:p14="http://schemas.microsoft.com/office/powerpoint/2010/main" val="978539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D0871D-1366-1142-9FFE-527E131CE2A9}" type="datetimeFigureOut">
              <a:rPr lang="en-US" smtClean="0"/>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C5B2A-2D59-E641-B5EA-07A844EB97BA}" type="slidenum">
              <a:rPr lang="en-US" smtClean="0"/>
              <a:t>‹#›</a:t>
            </a:fld>
            <a:endParaRPr lang="en-US"/>
          </a:p>
        </p:txBody>
      </p:sp>
    </p:spTree>
    <p:extLst>
      <p:ext uri="{BB962C8B-B14F-4D97-AF65-F5344CB8AC3E}">
        <p14:creationId xmlns:p14="http://schemas.microsoft.com/office/powerpoint/2010/main" val="3247720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D0871D-1366-1142-9FFE-527E131CE2A9}" type="datetimeFigureOut">
              <a:rPr lang="en-US" smtClean="0"/>
              <a:t>3/28/2016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0C5B2A-2D59-E641-B5EA-07A844EB97BA}" type="slidenum">
              <a:rPr lang="en-US" smtClean="0"/>
              <a:t>‹#›</a:t>
            </a:fld>
            <a:endParaRPr lang="en-US"/>
          </a:p>
        </p:txBody>
      </p:sp>
    </p:spTree>
    <p:extLst>
      <p:ext uri="{BB962C8B-B14F-4D97-AF65-F5344CB8AC3E}">
        <p14:creationId xmlns:p14="http://schemas.microsoft.com/office/powerpoint/2010/main" val="3758431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jpeg"/><Relationship Id="rId7"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22.emf"/></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26.emf"/></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10" name="Straight Connector 8"/>
          <p:cNvCxnSpPr>
            <a:cxnSpLocks noChangeShapeType="1"/>
          </p:cNvCxnSpPr>
          <p:nvPr/>
        </p:nvCxnSpPr>
        <p:spPr bwMode="auto">
          <a:xfrm>
            <a:off x="4592638" y="1676400"/>
            <a:ext cx="455136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7411" name="Straight Connector 8"/>
          <p:cNvCxnSpPr>
            <a:cxnSpLocks noChangeShapeType="1"/>
          </p:cNvCxnSpPr>
          <p:nvPr/>
        </p:nvCxnSpPr>
        <p:spPr bwMode="auto">
          <a:xfrm>
            <a:off x="4591050" y="1600200"/>
            <a:ext cx="4551363"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18" name="Rectangle 17"/>
          <p:cNvSpPr/>
          <p:nvPr/>
        </p:nvSpPr>
        <p:spPr>
          <a:xfrm>
            <a:off x="4594225" y="1676400"/>
            <a:ext cx="4549775" cy="5183187"/>
          </a:xfrm>
          <a:prstGeom prst="rect">
            <a:avLst/>
          </a:prstGeom>
          <a:solidFill>
            <a:srgbClr val="13212A"/>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endParaRPr lang="en-US" dirty="0" smtClean="0"/>
          </a:p>
          <a:p>
            <a:endParaRPr lang="en-US" dirty="0"/>
          </a:p>
          <a:p>
            <a:endParaRPr lang="en-US" dirty="0" smtClean="0"/>
          </a:p>
          <a:p>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r>
              <a:rPr lang="en-US" dirty="0" err="1" smtClean="0"/>
              <a:t>Guoxin</a:t>
            </a:r>
            <a:r>
              <a:rPr lang="en-US" dirty="0" smtClean="0"/>
              <a:t> Liu, </a:t>
            </a:r>
            <a:r>
              <a:rPr lang="en-US" dirty="0" err="1"/>
              <a:t>Haiying</a:t>
            </a:r>
            <a:r>
              <a:rPr lang="en-US" dirty="0"/>
              <a:t> </a:t>
            </a:r>
            <a:r>
              <a:rPr lang="en-US" dirty="0" err="1"/>
              <a:t>Shen</a:t>
            </a:r>
            <a:r>
              <a:rPr lang="en-US" dirty="0"/>
              <a:t> and Haoyu </a:t>
            </a:r>
            <a:r>
              <a:rPr lang="en-US" dirty="0" smtClean="0"/>
              <a:t>Wang</a:t>
            </a:r>
          </a:p>
          <a:p>
            <a:pPr algn="ctr"/>
            <a:r>
              <a:rPr lang="en-US" dirty="0" smtClean="0"/>
              <a:t>Holcombe Department </a:t>
            </a:r>
            <a:r>
              <a:rPr lang="en-US" dirty="0"/>
              <a:t>of Electrical and Computer Engineering</a:t>
            </a:r>
          </a:p>
          <a:p>
            <a:pPr algn="ctr"/>
            <a:r>
              <a:rPr lang="en-US" dirty="0"/>
              <a:t>Clemson </a:t>
            </a:r>
            <a:r>
              <a:rPr lang="en-US" dirty="0" smtClean="0"/>
              <a:t>University</a:t>
            </a:r>
          </a:p>
          <a:p>
            <a:pPr algn="ctr"/>
            <a:endParaRPr lang="en-US" dirty="0" smtClean="0"/>
          </a:p>
          <a:p>
            <a:pPr algn="ctr"/>
            <a:r>
              <a:rPr lang="en-US" dirty="0" smtClean="0"/>
              <a:t>Presented by Haoyu Wang</a:t>
            </a:r>
            <a:endParaRPr lang="en-US" dirty="0"/>
          </a:p>
          <a:p>
            <a:endParaRPr lang="en-US" dirty="0"/>
          </a:p>
        </p:txBody>
      </p:sp>
      <p:sp>
        <p:nvSpPr>
          <p:cNvPr id="17413" name="Text Box 11"/>
          <p:cNvSpPr txBox="1">
            <a:spLocks noChangeArrowheads="1"/>
          </p:cNvSpPr>
          <p:nvPr/>
        </p:nvSpPr>
        <p:spPr bwMode="auto">
          <a:xfrm>
            <a:off x="4589463" y="1853140"/>
            <a:ext cx="4552950" cy="2062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200" dirty="0">
                <a:solidFill>
                  <a:schemeClr val="bg1"/>
                </a:solidFill>
                <a:latin typeface="Calibri" charset="0"/>
              </a:rPr>
              <a:t>Computing Load Aware and Long-View Load Balancing for Cluster Storage Systems</a:t>
            </a:r>
          </a:p>
        </p:txBody>
      </p:sp>
      <p:pic>
        <p:nvPicPr>
          <p:cNvPr id="17414" name="Picture 8" descr="academicSymbolWdm_copu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66713"/>
            <a:ext cx="4000500" cy="852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5" name="Picture 9" descr="pp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1588"/>
            <a:ext cx="45974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7416" name="Straight Connector 6"/>
          <p:cNvCxnSpPr>
            <a:cxnSpLocks noChangeShapeType="1"/>
          </p:cNvCxnSpPr>
          <p:nvPr/>
        </p:nvCxnSpPr>
        <p:spPr bwMode="auto">
          <a:xfrm rot="5400000">
            <a:off x="1162844" y="3428206"/>
            <a:ext cx="6858000"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39988522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304800" y="228600"/>
            <a:ext cx="6781800" cy="178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r>
              <a:rPr lang="en-US" sz="2000" b="1" dirty="0" smtClean="0">
                <a:latin typeface="Verdana" charset="0"/>
              </a:rPr>
              <a:t>System Design</a:t>
            </a:r>
            <a:endParaRPr lang="en-US" sz="2000" dirty="0">
              <a:latin typeface="Verdana" charset="0"/>
            </a:endParaRPr>
          </a:p>
          <a:p>
            <a:pPr eaLnBrk="0" hangingPunct="0"/>
            <a:endParaRPr lang="en-US" dirty="0">
              <a:latin typeface="Verdana" charset="0"/>
            </a:endParaRPr>
          </a:p>
          <a:p>
            <a:pPr eaLnBrk="0" hangingPunct="0"/>
            <a:r>
              <a:rPr lang="en-US" dirty="0" smtClean="0">
                <a:latin typeface="Verdana" charset="0"/>
              </a:rPr>
              <a:t>Trace Data Analysis</a:t>
            </a:r>
            <a:endParaRPr lang="en-US" dirty="0">
              <a:latin typeface="Verdana" charset="0"/>
            </a:endParaRPr>
          </a:p>
          <a:p>
            <a:pPr eaLnBrk="0" hangingPunct="0"/>
            <a:endParaRPr lang="en-US" dirty="0">
              <a:latin typeface="Verdana" charset="0"/>
            </a:endParaRPr>
          </a:p>
          <a:p>
            <a:pPr eaLnBrk="0" hangingPunct="0"/>
            <a:endParaRPr lang="en-US" dirty="0">
              <a:latin typeface="Verdana" charset="0"/>
            </a:endParaRPr>
          </a:p>
          <a:p>
            <a:pPr eaLnBrk="0" hangingPunct="0"/>
            <a:endParaRPr lang="en-US" dirty="0">
              <a:latin typeface="Calibri" charset="0"/>
            </a:endParaRPr>
          </a:p>
        </p:txBody>
      </p:sp>
      <p:sp>
        <p:nvSpPr>
          <p:cNvPr id="35843" name="Rectangle 7"/>
          <p:cNvSpPr>
            <a:spLocks noChangeArrowheads="1"/>
          </p:cNvSpPr>
          <p:nvPr/>
        </p:nvSpPr>
        <p:spPr bwMode="auto">
          <a:xfrm>
            <a:off x="381000" y="6096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charset="0"/>
            </a:endParaRPr>
          </a:p>
        </p:txBody>
      </p:sp>
      <p:sp>
        <p:nvSpPr>
          <p:cNvPr id="35844" name="Rectangle 8"/>
          <p:cNvSpPr>
            <a:spLocks noChangeArrowheads="1"/>
          </p:cNvSpPr>
          <p:nvPr/>
        </p:nvSpPr>
        <p:spPr bwMode="auto">
          <a:xfrm>
            <a:off x="381000" y="685800"/>
            <a:ext cx="8305800" cy="55626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eaLnBrk="0" hangingPunct="0"/>
            <a:endParaRPr lang="en-US">
              <a:latin typeface="Calibri" charset="0"/>
            </a:endParaRPr>
          </a:p>
        </p:txBody>
      </p:sp>
      <p:sp>
        <p:nvSpPr>
          <p:cNvPr id="35846" name="Subtitle 2"/>
          <p:cNvSpPr>
            <a:spLocks noGrp="1"/>
          </p:cNvSpPr>
          <p:nvPr>
            <p:ph type="subTitle" idx="1"/>
          </p:nvPr>
        </p:nvSpPr>
        <p:spPr>
          <a:xfrm>
            <a:off x="1371600" y="3657600"/>
            <a:ext cx="6400800" cy="1752600"/>
          </a:xfrm>
        </p:spPr>
        <p:txBody>
          <a:bodyPr/>
          <a:lstStyle/>
          <a:p>
            <a:r>
              <a:rPr lang="en-US" dirty="0">
                <a:solidFill>
                  <a:schemeClr val="tx1"/>
                </a:solidFill>
                <a:latin typeface="Calibri" charset="0"/>
                <a:ea typeface="ＭＳ Ｐゴシック" charset="0"/>
                <a:cs typeface="ＭＳ Ｐゴシック" charset="0"/>
              </a:rPr>
              <a:t>Click to edit subtitle style</a:t>
            </a:r>
          </a:p>
        </p:txBody>
      </p:sp>
      <p:pic>
        <p:nvPicPr>
          <p:cNvPr id="35847" name="Picture 7" descr="academicSymbolWdm_copu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26238" y="115888"/>
            <a:ext cx="1960562" cy="41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descr="Mapper-Time-Dis.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338209"/>
            <a:ext cx="6273800" cy="3390900"/>
          </a:xfrm>
          <a:prstGeom prst="rect">
            <a:avLst/>
          </a:prstGeom>
        </p:spPr>
      </p:pic>
      <p:pic>
        <p:nvPicPr>
          <p:cNvPr id="3" name="Picture 2" descr="alloverlapTasks.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886" y="1638611"/>
            <a:ext cx="6273800" cy="3390900"/>
          </a:xfrm>
          <a:prstGeom prst="rect">
            <a:avLst/>
          </a:prstGeom>
        </p:spPr>
      </p:pic>
      <p:pic>
        <p:nvPicPr>
          <p:cNvPr id="4" name="Picture 3" descr="interJobOverlapTasks.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5480" y="2097762"/>
            <a:ext cx="6273800" cy="3390900"/>
          </a:xfrm>
          <a:prstGeom prst="rect">
            <a:avLst/>
          </a:prstGeom>
        </p:spPr>
      </p:pic>
      <p:pic>
        <p:nvPicPr>
          <p:cNvPr id="5" name="Picture 4" descr="numTransDis.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98600" y="2253908"/>
            <a:ext cx="6273800" cy="3390900"/>
          </a:xfrm>
          <a:prstGeom prst="rect">
            <a:avLst/>
          </a:prstGeom>
        </p:spPr>
      </p:pic>
      <p:pic>
        <p:nvPicPr>
          <p:cNvPr id="6" name="Picture 5" descr="DelayDis.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39182" y="2642868"/>
            <a:ext cx="6273800" cy="3390900"/>
          </a:xfrm>
          <a:prstGeom prst="rect">
            <a:avLst/>
          </a:prstGeom>
        </p:spPr>
      </p:pic>
    </p:spTree>
    <p:extLst>
      <p:ext uri="{BB962C8B-B14F-4D97-AF65-F5344CB8AC3E}">
        <p14:creationId xmlns:p14="http://schemas.microsoft.com/office/powerpoint/2010/main" val="230544970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304800" y="228600"/>
            <a:ext cx="6781800" cy="178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r>
              <a:rPr lang="en-US" sz="2000" b="1" dirty="0" smtClean="0">
                <a:latin typeface="Verdana" charset="0"/>
              </a:rPr>
              <a:t>System Design</a:t>
            </a:r>
            <a:endParaRPr lang="en-US" sz="2000" dirty="0">
              <a:latin typeface="Verdana" charset="0"/>
            </a:endParaRPr>
          </a:p>
          <a:p>
            <a:pPr eaLnBrk="0" hangingPunct="0"/>
            <a:endParaRPr lang="en-US" dirty="0">
              <a:latin typeface="Verdana" charset="0"/>
            </a:endParaRPr>
          </a:p>
          <a:p>
            <a:pPr eaLnBrk="0" hangingPunct="0"/>
            <a:r>
              <a:rPr lang="en-US" dirty="0" smtClean="0">
                <a:latin typeface="Verdana" charset="0"/>
              </a:rPr>
              <a:t>CALV System Overview</a:t>
            </a:r>
            <a:endParaRPr lang="en-US" dirty="0">
              <a:latin typeface="Verdana" charset="0"/>
            </a:endParaRPr>
          </a:p>
          <a:p>
            <a:pPr eaLnBrk="0" hangingPunct="0"/>
            <a:endParaRPr lang="en-US" dirty="0">
              <a:latin typeface="Verdana" charset="0"/>
            </a:endParaRPr>
          </a:p>
          <a:p>
            <a:pPr eaLnBrk="0" hangingPunct="0"/>
            <a:endParaRPr lang="en-US" dirty="0">
              <a:latin typeface="Verdana" charset="0"/>
            </a:endParaRPr>
          </a:p>
          <a:p>
            <a:pPr eaLnBrk="0" hangingPunct="0"/>
            <a:endParaRPr lang="en-US" dirty="0">
              <a:latin typeface="Calibri" charset="0"/>
            </a:endParaRPr>
          </a:p>
        </p:txBody>
      </p:sp>
      <p:sp>
        <p:nvSpPr>
          <p:cNvPr id="39939" name="Rectangle 7"/>
          <p:cNvSpPr>
            <a:spLocks noChangeArrowheads="1"/>
          </p:cNvSpPr>
          <p:nvPr/>
        </p:nvSpPr>
        <p:spPr bwMode="auto">
          <a:xfrm>
            <a:off x="381000" y="6096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charset="0"/>
            </a:endParaRPr>
          </a:p>
        </p:txBody>
      </p:sp>
      <p:sp>
        <p:nvSpPr>
          <p:cNvPr id="39940" name="Rectangle 8"/>
          <p:cNvSpPr>
            <a:spLocks noChangeArrowheads="1"/>
          </p:cNvSpPr>
          <p:nvPr/>
        </p:nvSpPr>
        <p:spPr bwMode="auto">
          <a:xfrm>
            <a:off x="381000" y="685800"/>
            <a:ext cx="8305800" cy="55626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eaLnBrk="0" hangingPunct="0"/>
            <a:endParaRPr lang="en-US">
              <a:latin typeface="Calibri" charset="0"/>
            </a:endParaRPr>
          </a:p>
        </p:txBody>
      </p:sp>
      <p:sp>
        <p:nvSpPr>
          <p:cNvPr id="39941" name="Title 1"/>
          <p:cNvSpPr>
            <a:spLocks noGrp="1"/>
          </p:cNvSpPr>
          <p:nvPr>
            <p:ph type="title"/>
          </p:nvPr>
        </p:nvSpPr>
        <p:spPr>
          <a:xfrm>
            <a:off x="381000" y="1265238"/>
            <a:ext cx="8305800" cy="914400"/>
          </a:xfrm>
        </p:spPr>
        <p:txBody>
          <a:bodyPr>
            <a:normAutofit fontScale="90000"/>
          </a:bodyPr>
          <a:lstStyle/>
          <a:p>
            <a:r>
              <a:rPr lang="en-US" dirty="0" smtClean="0">
                <a:latin typeface="Calibri" charset="0"/>
                <a:ea typeface="ＭＳ Ｐゴシック" charset="0"/>
                <a:cs typeface="ＭＳ Ｐゴシック" charset="0"/>
              </a:rPr>
              <a:t>Coefficient-based data reallocation</a:t>
            </a:r>
            <a:br>
              <a:rPr lang="en-US" dirty="0" smtClean="0">
                <a:latin typeface="Calibri" charset="0"/>
                <a:ea typeface="ＭＳ Ｐゴシック" charset="0"/>
                <a:cs typeface="ＭＳ Ｐゴシック" charset="0"/>
              </a:rPr>
            </a:br>
            <a:endParaRPr lang="en-US" dirty="0">
              <a:latin typeface="Calibri" charset="0"/>
              <a:ea typeface="ＭＳ Ｐゴシック" charset="0"/>
              <a:cs typeface="ＭＳ Ｐゴシック" charset="0"/>
            </a:endParaRPr>
          </a:p>
        </p:txBody>
      </p:sp>
      <p:pic>
        <p:nvPicPr>
          <p:cNvPr id="39944" name="Picture 11" descr="academicSymbolWdm_copu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26238" y="115888"/>
            <a:ext cx="1960562" cy="41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905284" y="2179638"/>
            <a:ext cx="7393155" cy="3477875"/>
          </a:xfrm>
          <a:prstGeom prst="rect">
            <a:avLst/>
          </a:prstGeom>
          <a:noFill/>
        </p:spPr>
        <p:txBody>
          <a:bodyPr wrap="square" rtlCol="0">
            <a:spAutoFit/>
          </a:bodyPr>
          <a:lstStyle/>
          <a:p>
            <a:r>
              <a:rPr lang="en-US" sz="2000" dirty="0" smtClean="0"/>
              <a:t>Principle 1:</a:t>
            </a:r>
          </a:p>
          <a:p>
            <a:endParaRPr lang="en-US" sz="2000" dirty="0" smtClean="0"/>
          </a:p>
          <a:p>
            <a:r>
              <a:rPr lang="en-US" sz="2000" dirty="0" smtClean="0"/>
              <a:t>The data blocks contributing more computing workloads at more overloaded epochs in the spatial space and temporal space have a higher priority to be selected to reallocate</a:t>
            </a:r>
          </a:p>
          <a:p>
            <a:endParaRPr lang="en-US" sz="2000" dirty="0" smtClean="0"/>
          </a:p>
          <a:p>
            <a:r>
              <a:rPr lang="en-US" sz="2000" dirty="0" smtClean="0"/>
              <a:t>Principle2:</a:t>
            </a:r>
          </a:p>
          <a:p>
            <a:endParaRPr lang="en-US" sz="2000" dirty="0" smtClean="0"/>
          </a:p>
          <a:p>
            <a:r>
              <a:rPr lang="en-US" sz="2000" dirty="0" smtClean="0"/>
              <a:t>Among all data blocks contributing workloads at an overloaded epoch, the data blocks contribute less workload at more underloaded epochs have a higher priority to be selected to reallocate.</a:t>
            </a:r>
            <a:endParaRPr lang="en-US" sz="2000" dirty="0"/>
          </a:p>
        </p:txBody>
      </p:sp>
    </p:spTree>
    <p:extLst>
      <p:ext uri="{BB962C8B-B14F-4D97-AF65-F5344CB8AC3E}">
        <p14:creationId xmlns:p14="http://schemas.microsoft.com/office/powerpoint/2010/main" val="119116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304800" y="228600"/>
            <a:ext cx="6781800" cy="1785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0" hangingPunct="0"/>
            <a:r>
              <a:rPr lang="en-US" sz="2000" b="1" dirty="0" smtClean="0">
                <a:latin typeface="Verdana" charset="0"/>
              </a:rPr>
              <a:t>System Design</a:t>
            </a:r>
            <a:endParaRPr lang="en-US" sz="2000" dirty="0">
              <a:latin typeface="Verdana" charset="0"/>
            </a:endParaRPr>
          </a:p>
          <a:p>
            <a:pPr eaLnBrk="0" hangingPunct="0"/>
            <a:endParaRPr lang="en-US" dirty="0">
              <a:latin typeface="Verdana" charset="0"/>
            </a:endParaRPr>
          </a:p>
          <a:p>
            <a:pPr eaLnBrk="0" hangingPunct="0"/>
            <a:r>
              <a:rPr lang="en-US" dirty="0" smtClean="0">
                <a:latin typeface="Verdana" charset="0"/>
              </a:rPr>
              <a:t>CALV System Overview</a:t>
            </a:r>
            <a:endParaRPr lang="en-US" dirty="0">
              <a:latin typeface="Verdana" charset="0"/>
            </a:endParaRPr>
          </a:p>
          <a:p>
            <a:pPr eaLnBrk="0" hangingPunct="0"/>
            <a:endParaRPr lang="en-US" dirty="0">
              <a:latin typeface="Verdana" charset="0"/>
            </a:endParaRPr>
          </a:p>
          <a:p>
            <a:pPr eaLnBrk="0" hangingPunct="0"/>
            <a:endParaRPr lang="en-US" dirty="0">
              <a:latin typeface="Verdana" charset="0"/>
            </a:endParaRPr>
          </a:p>
          <a:p>
            <a:pPr eaLnBrk="0" hangingPunct="0"/>
            <a:endParaRPr lang="en-US" dirty="0">
              <a:latin typeface="Calibri" charset="0"/>
            </a:endParaRPr>
          </a:p>
        </p:txBody>
      </p:sp>
      <p:sp>
        <p:nvSpPr>
          <p:cNvPr id="39939" name="Rectangle 7"/>
          <p:cNvSpPr>
            <a:spLocks noChangeArrowheads="1"/>
          </p:cNvSpPr>
          <p:nvPr/>
        </p:nvSpPr>
        <p:spPr bwMode="auto">
          <a:xfrm>
            <a:off x="381000" y="6096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charset="0"/>
            </a:endParaRPr>
          </a:p>
        </p:txBody>
      </p:sp>
      <p:sp>
        <p:nvSpPr>
          <p:cNvPr id="39940" name="Rectangle 8"/>
          <p:cNvSpPr>
            <a:spLocks noChangeArrowheads="1"/>
          </p:cNvSpPr>
          <p:nvPr/>
        </p:nvSpPr>
        <p:spPr bwMode="auto">
          <a:xfrm>
            <a:off x="381000" y="685800"/>
            <a:ext cx="8305800" cy="55626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latin typeface="Calibri" charset="0"/>
            </a:endParaRPr>
          </a:p>
        </p:txBody>
      </p:sp>
      <p:sp>
        <p:nvSpPr>
          <p:cNvPr id="39941" name="Title 1"/>
          <p:cNvSpPr>
            <a:spLocks noGrp="1"/>
          </p:cNvSpPr>
          <p:nvPr>
            <p:ph type="title"/>
          </p:nvPr>
        </p:nvSpPr>
        <p:spPr>
          <a:xfrm>
            <a:off x="381000" y="1265238"/>
            <a:ext cx="8305800" cy="914400"/>
          </a:xfrm>
        </p:spPr>
        <p:txBody>
          <a:bodyPr>
            <a:normAutofit fontScale="90000"/>
          </a:bodyPr>
          <a:lstStyle/>
          <a:p>
            <a:r>
              <a:rPr lang="en-US" dirty="0" smtClean="0">
                <a:latin typeface="Calibri" charset="0"/>
                <a:ea typeface="ＭＳ Ｐゴシック" charset="0"/>
                <a:cs typeface="ＭＳ Ｐゴシック" charset="0"/>
              </a:rPr>
              <a:t>Coefficient-based data reallocation</a:t>
            </a:r>
            <a:br>
              <a:rPr lang="en-US" dirty="0" smtClean="0">
                <a:latin typeface="Calibri" charset="0"/>
                <a:ea typeface="ＭＳ Ｐゴシック" charset="0"/>
                <a:cs typeface="ＭＳ Ｐゴシック" charset="0"/>
              </a:rPr>
            </a:br>
            <a:endParaRPr lang="en-US" dirty="0">
              <a:latin typeface="Calibri" charset="0"/>
              <a:ea typeface="ＭＳ Ｐゴシック" charset="0"/>
              <a:cs typeface="ＭＳ Ｐゴシック" charset="0"/>
            </a:endParaRPr>
          </a:p>
        </p:txBody>
      </p:sp>
      <p:pic>
        <p:nvPicPr>
          <p:cNvPr id="39944" name="Picture 11" descr="academicSymbolWdm_copu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26238" y="115888"/>
            <a:ext cx="1960562" cy="417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descr="Loadbalancing-policy.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1242" y="1813625"/>
            <a:ext cx="6726620" cy="3189262"/>
          </a:xfrm>
          <a:prstGeom prst="rect">
            <a:avLst/>
          </a:prstGeom>
        </p:spPr>
      </p:pic>
      <p:sp>
        <p:nvSpPr>
          <p:cNvPr id="3" name="TextBox 2"/>
          <p:cNvSpPr txBox="1"/>
          <p:nvPr/>
        </p:nvSpPr>
        <p:spPr>
          <a:xfrm>
            <a:off x="1747702" y="5180832"/>
            <a:ext cx="5922068" cy="369332"/>
          </a:xfrm>
          <a:prstGeom prst="rect">
            <a:avLst/>
          </a:prstGeom>
          <a:noFill/>
        </p:spPr>
        <p:txBody>
          <a:bodyPr wrap="square" rtlCol="0">
            <a:spAutoFit/>
          </a:bodyPr>
          <a:lstStyle/>
          <a:p>
            <a:r>
              <a:rPr lang="en-US" dirty="0" smtClean="0"/>
              <a:t>Selection of data block to reallocate</a:t>
            </a:r>
            <a:endParaRPr lang="en-US" dirty="0"/>
          </a:p>
        </p:txBody>
      </p:sp>
    </p:spTree>
    <p:extLst>
      <p:ext uri="{BB962C8B-B14F-4D97-AF65-F5344CB8AC3E}">
        <p14:creationId xmlns:p14="http://schemas.microsoft.com/office/powerpoint/2010/main" val="3557542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304800" y="228600"/>
            <a:ext cx="6781800" cy="1785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0" hangingPunct="0"/>
            <a:r>
              <a:rPr lang="en-US" sz="2000" b="1" dirty="0" smtClean="0">
                <a:latin typeface="Verdana" charset="0"/>
              </a:rPr>
              <a:t>System Design</a:t>
            </a:r>
            <a:endParaRPr lang="en-US" sz="2000" dirty="0">
              <a:latin typeface="Verdana" charset="0"/>
            </a:endParaRPr>
          </a:p>
          <a:p>
            <a:pPr eaLnBrk="0" hangingPunct="0"/>
            <a:endParaRPr lang="en-US" dirty="0">
              <a:latin typeface="Verdana" charset="0"/>
            </a:endParaRPr>
          </a:p>
          <a:p>
            <a:pPr eaLnBrk="0" hangingPunct="0"/>
            <a:r>
              <a:rPr lang="en-US" dirty="0" smtClean="0">
                <a:latin typeface="Verdana" charset="0"/>
              </a:rPr>
              <a:t>CALV System Overview</a:t>
            </a:r>
            <a:endParaRPr lang="en-US" dirty="0">
              <a:latin typeface="Verdana" charset="0"/>
            </a:endParaRPr>
          </a:p>
          <a:p>
            <a:pPr eaLnBrk="0" hangingPunct="0"/>
            <a:endParaRPr lang="en-US" dirty="0">
              <a:latin typeface="Verdana" charset="0"/>
            </a:endParaRPr>
          </a:p>
          <a:p>
            <a:pPr eaLnBrk="0" hangingPunct="0"/>
            <a:endParaRPr lang="en-US" dirty="0">
              <a:latin typeface="Verdana" charset="0"/>
            </a:endParaRPr>
          </a:p>
          <a:p>
            <a:pPr eaLnBrk="0" hangingPunct="0"/>
            <a:endParaRPr lang="en-US" dirty="0">
              <a:latin typeface="Calibri" charset="0"/>
            </a:endParaRPr>
          </a:p>
        </p:txBody>
      </p:sp>
      <p:sp>
        <p:nvSpPr>
          <p:cNvPr id="39939" name="Rectangle 7"/>
          <p:cNvSpPr>
            <a:spLocks noChangeArrowheads="1"/>
          </p:cNvSpPr>
          <p:nvPr/>
        </p:nvSpPr>
        <p:spPr bwMode="auto">
          <a:xfrm>
            <a:off x="381000" y="6096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charset="0"/>
            </a:endParaRPr>
          </a:p>
        </p:txBody>
      </p:sp>
      <p:sp>
        <p:nvSpPr>
          <p:cNvPr id="39940" name="Rectangle 8"/>
          <p:cNvSpPr>
            <a:spLocks noChangeArrowheads="1"/>
          </p:cNvSpPr>
          <p:nvPr/>
        </p:nvSpPr>
        <p:spPr bwMode="auto">
          <a:xfrm>
            <a:off x="381000" y="685800"/>
            <a:ext cx="8305800" cy="55626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latin typeface="Calibri" charset="0"/>
            </a:endParaRPr>
          </a:p>
        </p:txBody>
      </p:sp>
      <p:sp>
        <p:nvSpPr>
          <p:cNvPr id="39941" name="Title 1"/>
          <p:cNvSpPr>
            <a:spLocks noGrp="1"/>
          </p:cNvSpPr>
          <p:nvPr>
            <p:ph type="title"/>
          </p:nvPr>
        </p:nvSpPr>
        <p:spPr>
          <a:xfrm>
            <a:off x="381000" y="1265238"/>
            <a:ext cx="8305800" cy="914400"/>
          </a:xfrm>
        </p:spPr>
        <p:txBody>
          <a:bodyPr>
            <a:normAutofit/>
          </a:bodyPr>
          <a:lstStyle/>
          <a:p>
            <a:r>
              <a:rPr lang="en-US" dirty="0" smtClean="0">
                <a:latin typeface="Calibri" charset="0"/>
                <a:ea typeface="ＭＳ Ｐゴシック" charset="0"/>
                <a:cs typeface="ＭＳ Ｐゴシック" charset="0"/>
              </a:rPr>
              <a:t>Lazy Data Block Transmission</a:t>
            </a:r>
            <a:endParaRPr lang="en-US" dirty="0">
              <a:latin typeface="Calibri" charset="0"/>
              <a:ea typeface="ＭＳ Ｐゴシック" charset="0"/>
              <a:cs typeface="ＭＳ Ｐゴシック" charset="0"/>
            </a:endParaRPr>
          </a:p>
        </p:txBody>
      </p:sp>
      <p:pic>
        <p:nvPicPr>
          <p:cNvPr id="39944" name="Picture 11" descr="academicSymbolWdm_copu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26238" y="115888"/>
            <a:ext cx="1960562" cy="417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1747702" y="5180832"/>
            <a:ext cx="5922068" cy="369332"/>
          </a:xfrm>
          <a:prstGeom prst="rect">
            <a:avLst/>
          </a:prstGeom>
          <a:noFill/>
        </p:spPr>
        <p:txBody>
          <a:bodyPr wrap="square" rtlCol="0">
            <a:spAutoFit/>
          </a:bodyPr>
          <a:lstStyle/>
          <a:p>
            <a:r>
              <a:rPr lang="en-US" dirty="0" smtClean="0"/>
              <a:t>Lazy data block transmission</a:t>
            </a:r>
            <a:endParaRPr lang="en-US" dirty="0"/>
          </a:p>
        </p:txBody>
      </p:sp>
      <p:pic>
        <p:nvPicPr>
          <p:cNvPr id="2" name="Picture 1" descr="Lazy-policy.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5324" y="2394704"/>
            <a:ext cx="6324446" cy="2620194"/>
          </a:xfrm>
          <a:prstGeom prst="rect">
            <a:avLst/>
          </a:prstGeom>
        </p:spPr>
      </p:pic>
    </p:spTree>
    <p:extLst>
      <p:ext uri="{BB962C8B-B14F-4D97-AF65-F5344CB8AC3E}">
        <p14:creationId xmlns:p14="http://schemas.microsoft.com/office/powerpoint/2010/main" val="37125499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304800" y="228600"/>
            <a:ext cx="6781800" cy="178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r>
              <a:rPr lang="en-US" sz="2000" b="1" dirty="0" smtClean="0">
                <a:latin typeface="Verdana" charset="0"/>
              </a:rPr>
              <a:t>Performance Evaluation</a:t>
            </a:r>
            <a:endParaRPr lang="en-US" sz="2000" dirty="0">
              <a:latin typeface="Verdana" charset="0"/>
            </a:endParaRPr>
          </a:p>
          <a:p>
            <a:pPr eaLnBrk="0" hangingPunct="0"/>
            <a:endParaRPr lang="en-US" dirty="0">
              <a:latin typeface="Verdana" charset="0"/>
            </a:endParaRPr>
          </a:p>
          <a:p>
            <a:pPr eaLnBrk="0" hangingPunct="0"/>
            <a:r>
              <a:rPr lang="en-US" dirty="0" smtClean="0">
                <a:latin typeface="Verdana" charset="0"/>
              </a:rPr>
              <a:t>Trace-driven experiments</a:t>
            </a:r>
            <a:endParaRPr lang="en-US" dirty="0">
              <a:latin typeface="Verdana" charset="0"/>
            </a:endParaRPr>
          </a:p>
          <a:p>
            <a:pPr eaLnBrk="0" hangingPunct="0"/>
            <a:endParaRPr lang="en-US" dirty="0">
              <a:latin typeface="Verdana" charset="0"/>
            </a:endParaRPr>
          </a:p>
          <a:p>
            <a:pPr eaLnBrk="0" hangingPunct="0"/>
            <a:endParaRPr lang="en-US" dirty="0">
              <a:latin typeface="Verdana" charset="0"/>
            </a:endParaRPr>
          </a:p>
          <a:p>
            <a:pPr eaLnBrk="0" hangingPunct="0"/>
            <a:endParaRPr lang="en-US" dirty="0">
              <a:latin typeface="Calibri" charset="0"/>
            </a:endParaRPr>
          </a:p>
        </p:txBody>
      </p:sp>
      <p:sp>
        <p:nvSpPr>
          <p:cNvPr id="35843" name="Rectangle 7"/>
          <p:cNvSpPr>
            <a:spLocks noChangeArrowheads="1"/>
          </p:cNvSpPr>
          <p:nvPr/>
        </p:nvSpPr>
        <p:spPr bwMode="auto">
          <a:xfrm>
            <a:off x="381000" y="6096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charset="0"/>
            </a:endParaRPr>
          </a:p>
        </p:txBody>
      </p:sp>
      <p:sp>
        <p:nvSpPr>
          <p:cNvPr id="35844" name="Rectangle 8"/>
          <p:cNvSpPr>
            <a:spLocks noChangeArrowheads="1"/>
          </p:cNvSpPr>
          <p:nvPr/>
        </p:nvSpPr>
        <p:spPr bwMode="auto">
          <a:xfrm>
            <a:off x="381000" y="685800"/>
            <a:ext cx="8305800" cy="55626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eaLnBrk="0" hangingPunct="0"/>
            <a:endParaRPr lang="en-US">
              <a:latin typeface="Calibri" charset="0"/>
            </a:endParaRPr>
          </a:p>
        </p:txBody>
      </p:sp>
      <p:sp>
        <p:nvSpPr>
          <p:cNvPr id="35846" name="Subtitle 2"/>
          <p:cNvSpPr>
            <a:spLocks noGrp="1"/>
          </p:cNvSpPr>
          <p:nvPr>
            <p:ph type="subTitle" idx="1"/>
          </p:nvPr>
        </p:nvSpPr>
        <p:spPr>
          <a:xfrm>
            <a:off x="1094985" y="1622154"/>
            <a:ext cx="7090294" cy="4162270"/>
          </a:xfrm>
        </p:spPr>
        <p:txBody>
          <a:bodyPr>
            <a:normAutofit/>
          </a:bodyPr>
          <a:lstStyle/>
          <a:p>
            <a:pPr algn="l"/>
            <a:r>
              <a:rPr lang="en-US" dirty="0" smtClean="0">
                <a:solidFill>
                  <a:schemeClr val="tx1"/>
                </a:solidFill>
                <a:latin typeface="Calibri" charset="0"/>
                <a:ea typeface="ＭＳ Ｐゴシック" charset="0"/>
                <a:cs typeface="ＭＳ Ｐゴシック" charset="0"/>
              </a:rPr>
              <a:t>Simulated environment: </a:t>
            </a:r>
          </a:p>
          <a:p>
            <a:pPr algn="l"/>
            <a:endParaRPr lang="en-US" sz="2600" dirty="0" smtClean="0">
              <a:solidFill>
                <a:schemeClr val="tx1"/>
              </a:solidFill>
              <a:latin typeface="Calibri" charset="0"/>
              <a:ea typeface="ＭＳ Ｐゴシック" charset="0"/>
              <a:cs typeface="ＭＳ Ｐゴシック" charset="0"/>
            </a:endParaRPr>
          </a:p>
          <a:p>
            <a:pPr algn="l"/>
            <a:r>
              <a:rPr lang="en-US" sz="2600" dirty="0" smtClean="0">
                <a:solidFill>
                  <a:schemeClr val="tx1"/>
                </a:solidFill>
                <a:latin typeface="Calibri" charset="0"/>
                <a:ea typeface="ＭＳ Ｐゴシック" charset="0"/>
                <a:cs typeface="ＭＳ Ｐゴシック" charset="0"/>
              </a:rPr>
              <a:t>3000 servers</a:t>
            </a:r>
            <a:r>
              <a:rPr lang="en-US" sz="2600" dirty="0">
                <a:solidFill>
                  <a:schemeClr val="tx1"/>
                </a:solidFill>
                <a:latin typeface="Calibri" charset="0"/>
                <a:ea typeface="ＭＳ Ｐゴシック" charset="0"/>
                <a:cs typeface="ＭＳ Ｐゴシック" charset="0"/>
              </a:rPr>
              <a:t> </a:t>
            </a:r>
            <a:r>
              <a:rPr lang="en-US" sz="2600" dirty="0" smtClean="0">
                <a:solidFill>
                  <a:schemeClr val="tx1"/>
                </a:solidFill>
                <a:latin typeface="Calibri" charset="0"/>
                <a:ea typeface="ＭＳ Ｐゴシック" charset="0"/>
                <a:cs typeface="ＭＳ Ｐゴシック" charset="0"/>
              </a:rPr>
              <a:t>with typical fat-tree topology.</a:t>
            </a:r>
          </a:p>
          <a:p>
            <a:pPr algn="l"/>
            <a:r>
              <a:rPr lang="en-US" sz="2600" dirty="0" smtClean="0">
                <a:solidFill>
                  <a:schemeClr val="tx1"/>
                </a:solidFill>
                <a:latin typeface="Calibri" charset="0"/>
                <a:ea typeface="ＭＳ Ｐゴシック" charset="0"/>
                <a:cs typeface="ＭＳ Ｐゴシック" charset="0"/>
              </a:rPr>
              <a:t>8 computing slots for each server</a:t>
            </a:r>
          </a:p>
          <a:p>
            <a:pPr algn="l"/>
            <a:r>
              <a:rPr lang="en-US" sz="2600" dirty="0">
                <a:solidFill>
                  <a:schemeClr val="tx1"/>
                </a:solidFill>
                <a:latin typeface="Calibri" charset="0"/>
                <a:ea typeface="ＭＳ Ｐゴシック" charset="0"/>
                <a:cs typeface="ＭＳ Ｐゴシック" charset="0"/>
              </a:rPr>
              <a:t>E</a:t>
            </a:r>
            <a:r>
              <a:rPr lang="en-US" sz="2600" dirty="0" smtClean="0">
                <a:solidFill>
                  <a:schemeClr val="tx1"/>
                </a:solidFill>
                <a:latin typeface="Calibri" charset="0"/>
                <a:ea typeface="ＭＳ Ｐゴシック" charset="0"/>
                <a:cs typeface="ＭＳ Ｐゴシック" charset="0"/>
              </a:rPr>
              <a:t>poch set to 1 second</a:t>
            </a:r>
          </a:p>
          <a:p>
            <a:pPr algn="l"/>
            <a:r>
              <a:rPr lang="en-US" sz="2600" dirty="0" smtClean="0">
                <a:solidFill>
                  <a:schemeClr val="tx1"/>
                </a:solidFill>
                <a:latin typeface="Calibri" charset="0"/>
                <a:ea typeface="ＭＳ Ｐゴシック" charset="0"/>
                <a:cs typeface="ＭＳ Ｐゴシック" charset="0"/>
              </a:rPr>
              <a:t>Comparison method:</a:t>
            </a:r>
          </a:p>
          <a:p>
            <a:pPr algn="l"/>
            <a:r>
              <a:rPr lang="en-US" sz="2600" dirty="0" smtClean="0">
                <a:solidFill>
                  <a:schemeClr val="tx1"/>
                </a:solidFill>
                <a:latin typeface="Calibri" charset="0"/>
                <a:ea typeface="ＭＳ Ｐゴシック" charset="0"/>
                <a:cs typeface="ＭＳ Ｐゴシック" charset="0"/>
              </a:rPr>
              <a:t>Random, Sierra, </a:t>
            </a:r>
            <a:r>
              <a:rPr lang="en-US" sz="2600" dirty="0" err="1" smtClean="0">
                <a:solidFill>
                  <a:schemeClr val="tx1"/>
                </a:solidFill>
                <a:latin typeface="Calibri" charset="0"/>
                <a:ea typeface="ＭＳ Ｐゴシック" charset="0"/>
                <a:cs typeface="ＭＳ Ｐゴシック" charset="0"/>
              </a:rPr>
              <a:t>Ursa</a:t>
            </a:r>
            <a:r>
              <a:rPr lang="en-US" sz="2600" dirty="0" smtClean="0">
                <a:solidFill>
                  <a:schemeClr val="tx1"/>
                </a:solidFill>
                <a:latin typeface="Calibri" charset="0"/>
                <a:ea typeface="ＭＳ Ｐゴシック" charset="0"/>
                <a:cs typeface="ＭＳ Ｐゴシック" charset="0"/>
              </a:rPr>
              <a:t>, CA</a:t>
            </a:r>
          </a:p>
        </p:txBody>
      </p:sp>
      <p:pic>
        <p:nvPicPr>
          <p:cNvPr id="35847" name="Picture 7" descr="academicSymbolWdm_copu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26238" y="115888"/>
            <a:ext cx="1960562" cy="41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8331883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304800" y="228600"/>
            <a:ext cx="6781800" cy="178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r>
              <a:rPr lang="en-US" sz="2000" b="1" dirty="0" smtClean="0">
                <a:latin typeface="Verdana" charset="0"/>
              </a:rPr>
              <a:t>Performance Evaluation</a:t>
            </a:r>
            <a:endParaRPr lang="en-US" sz="2000" dirty="0">
              <a:latin typeface="Verdana" charset="0"/>
            </a:endParaRPr>
          </a:p>
          <a:p>
            <a:pPr eaLnBrk="0" hangingPunct="0"/>
            <a:endParaRPr lang="en-US" dirty="0">
              <a:latin typeface="Verdana" charset="0"/>
            </a:endParaRPr>
          </a:p>
          <a:p>
            <a:pPr eaLnBrk="0" hangingPunct="0"/>
            <a:r>
              <a:rPr lang="en-US" dirty="0" smtClean="0">
                <a:latin typeface="Verdana" charset="0"/>
              </a:rPr>
              <a:t>Trace-driven experiments</a:t>
            </a:r>
            <a:endParaRPr lang="en-US" dirty="0">
              <a:latin typeface="Verdana" charset="0"/>
            </a:endParaRPr>
          </a:p>
          <a:p>
            <a:pPr eaLnBrk="0" hangingPunct="0"/>
            <a:r>
              <a:rPr lang="en-US" dirty="0" smtClean="0">
                <a:latin typeface="Verdana" charset="0"/>
              </a:rPr>
              <a:t>Performance of Data locality</a:t>
            </a:r>
            <a:endParaRPr lang="en-US" dirty="0">
              <a:latin typeface="Verdana" charset="0"/>
            </a:endParaRPr>
          </a:p>
          <a:p>
            <a:pPr eaLnBrk="0" hangingPunct="0"/>
            <a:endParaRPr lang="en-US" dirty="0">
              <a:latin typeface="Verdana" charset="0"/>
            </a:endParaRPr>
          </a:p>
          <a:p>
            <a:pPr eaLnBrk="0" hangingPunct="0"/>
            <a:endParaRPr lang="en-US" dirty="0">
              <a:latin typeface="Calibri" charset="0"/>
            </a:endParaRPr>
          </a:p>
        </p:txBody>
      </p:sp>
      <p:sp>
        <p:nvSpPr>
          <p:cNvPr id="37891" name="Rectangle 7"/>
          <p:cNvSpPr>
            <a:spLocks noChangeArrowheads="1"/>
          </p:cNvSpPr>
          <p:nvPr/>
        </p:nvSpPr>
        <p:spPr bwMode="auto">
          <a:xfrm>
            <a:off x="381000" y="6096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charset="0"/>
            </a:endParaRPr>
          </a:p>
        </p:txBody>
      </p:sp>
      <p:sp>
        <p:nvSpPr>
          <p:cNvPr id="37892" name="Rectangle 8"/>
          <p:cNvSpPr>
            <a:spLocks noChangeArrowheads="1"/>
          </p:cNvSpPr>
          <p:nvPr/>
        </p:nvSpPr>
        <p:spPr bwMode="auto">
          <a:xfrm>
            <a:off x="381000" y="685800"/>
            <a:ext cx="8305800" cy="54864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eaLnBrk="0" hangingPunct="0"/>
            <a:endParaRPr lang="en-US">
              <a:latin typeface="Calibri" charset="0"/>
            </a:endParaRPr>
          </a:p>
        </p:txBody>
      </p:sp>
      <p:pic>
        <p:nvPicPr>
          <p:cNvPr id="2" name="Picture 1" descr="networkloadFai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189" y="1710179"/>
            <a:ext cx="4170568" cy="2262098"/>
          </a:xfrm>
          <a:prstGeom prst="rect">
            <a:avLst/>
          </a:prstGeom>
        </p:spPr>
      </p:pic>
      <p:pic>
        <p:nvPicPr>
          <p:cNvPr id="3" name="Picture 2" descr="networkloadFIFO.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2726" y="3594727"/>
            <a:ext cx="4170568" cy="2262098"/>
          </a:xfrm>
          <a:prstGeom prst="rect">
            <a:avLst/>
          </a:prstGeom>
        </p:spPr>
      </p:pic>
      <p:pic>
        <p:nvPicPr>
          <p:cNvPr id="9" name="Picture 7" descr="academicSymbolWdm_copur.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26238" y="115888"/>
            <a:ext cx="1960562" cy="41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3829234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304800" y="228600"/>
            <a:ext cx="6781800" cy="178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r>
              <a:rPr lang="en-US" sz="2000" b="1" dirty="0" smtClean="0">
                <a:latin typeface="Verdana" charset="0"/>
              </a:rPr>
              <a:t>Performance Evaluation</a:t>
            </a:r>
            <a:endParaRPr lang="en-US" sz="2000" dirty="0">
              <a:latin typeface="Verdana" charset="0"/>
            </a:endParaRPr>
          </a:p>
          <a:p>
            <a:pPr eaLnBrk="0" hangingPunct="0"/>
            <a:endParaRPr lang="en-US" dirty="0">
              <a:latin typeface="Verdana" charset="0"/>
            </a:endParaRPr>
          </a:p>
          <a:p>
            <a:pPr eaLnBrk="0" hangingPunct="0"/>
            <a:r>
              <a:rPr lang="en-US" dirty="0" smtClean="0">
                <a:latin typeface="Verdana" charset="0"/>
              </a:rPr>
              <a:t>Trace-driven experiments</a:t>
            </a:r>
            <a:endParaRPr lang="en-US" dirty="0">
              <a:latin typeface="Verdana" charset="0"/>
            </a:endParaRPr>
          </a:p>
          <a:p>
            <a:pPr eaLnBrk="0" hangingPunct="0"/>
            <a:r>
              <a:rPr lang="en-US" dirty="0" smtClean="0">
                <a:latin typeface="Verdana" charset="0"/>
              </a:rPr>
              <a:t>Performance of Task Latency</a:t>
            </a:r>
            <a:endParaRPr lang="en-US" dirty="0">
              <a:latin typeface="Verdana" charset="0"/>
            </a:endParaRPr>
          </a:p>
          <a:p>
            <a:pPr eaLnBrk="0" hangingPunct="0"/>
            <a:endParaRPr lang="en-US" dirty="0">
              <a:latin typeface="Verdana" charset="0"/>
            </a:endParaRPr>
          </a:p>
          <a:p>
            <a:pPr eaLnBrk="0" hangingPunct="0"/>
            <a:endParaRPr lang="en-US" dirty="0">
              <a:latin typeface="Calibri" charset="0"/>
            </a:endParaRPr>
          </a:p>
        </p:txBody>
      </p:sp>
      <p:sp>
        <p:nvSpPr>
          <p:cNvPr id="37891" name="Rectangle 7"/>
          <p:cNvSpPr>
            <a:spLocks noChangeArrowheads="1"/>
          </p:cNvSpPr>
          <p:nvPr/>
        </p:nvSpPr>
        <p:spPr bwMode="auto">
          <a:xfrm>
            <a:off x="381000" y="6096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charset="0"/>
            </a:endParaRPr>
          </a:p>
        </p:txBody>
      </p:sp>
      <p:sp>
        <p:nvSpPr>
          <p:cNvPr id="37892" name="Rectangle 8"/>
          <p:cNvSpPr>
            <a:spLocks noChangeArrowheads="1"/>
          </p:cNvSpPr>
          <p:nvPr/>
        </p:nvSpPr>
        <p:spPr bwMode="auto">
          <a:xfrm>
            <a:off x="381000" y="685800"/>
            <a:ext cx="8305800" cy="54864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eaLnBrk="0" hangingPunct="0"/>
            <a:endParaRPr lang="en-US">
              <a:latin typeface="Calibri" charset="0"/>
            </a:endParaRPr>
          </a:p>
        </p:txBody>
      </p:sp>
      <p:pic>
        <p:nvPicPr>
          <p:cNvPr id="4" name="Picture 3" descr="SaveddelayDelay.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189" y="1649348"/>
            <a:ext cx="4170568" cy="2262098"/>
          </a:xfrm>
          <a:prstGeom prst="rect">
            <a:avLst/>
          </a:prstGeom>
        </p:spPr>
      </p:pic>
      <p:pic>
        <p:nvPicPr>
          <p:cNvPr id="5" name="Picture 4" descr="SaveddelaySkewedDelay.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2727" y="3636173"/>
            <a:ext cx="4170568" cy="2262098"/>
          </a:xfrm>
          <a:prstGeom prst="rect">
            <a:avLst/>
          </a:prstGeom>
        </p:spPr>
      </p:pic>
      <p:pic>
        <p:nvPicPr>
          <p:cNvPr id="9" name="Picture 7" descr="academicSymbolWdm_copur.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26238" y="115888"/>
            <a:ext cx="1960562" cy="41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9664265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304800" y="228600"/>
            <a:ext cx="6781800" cy="178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r>
              <a:rPr lang="en-US" sz="2000" b="1" dirty="0" smtClean="0">
                <a:latin typeface="Verdana" charset="0"/>
              </a:rPr>
              <a:t>Performance Evaluation</a:t>
            </a:r>
            <a:endParaRPr lang="en-US" sz="2000" dirty="0">
              <a:latin typeface="Verdana" charset="0"/>
            </a:endParaRPr>
          </a:p>
          <a:p>
            <a:pPr eaLnBrk="0" hangingPunct="0"/>
            <a:endParaRPr lang="en-US" dirty="0">
              <a:latin typeface="Verdana" charset="0"/>
            </a:endParaRPr>
          </a:p>
          <a:p>
            <a:pPr eaLnBrk="0" hangingPunct="0"/>
            <a:r>
              <a:rPr lang="en-US" dirty="0" smtClean="0">
                <a:latin typeface="Verdana" charset="0"/>
              </a:rPr>
              <a:t>Trace-driven experiments</a:t>
            </a:r>
            <a:endParaRPr lang="en-US" dirty="0">
              <a:latin typeface="Verdana" charset="0"/>
            </a:endParaRPr>
          </a:p>
          <a:p>
            <a:pPr eaLnBrk="0" hangingPunct="0"/>
            <a:r>
              <a:rPr lang="en-US" dirty="0" smtClean="0">
                <a:latin typeface="Verdana" charset="0"/>
              </a:rPr>
              <a:t>Performance of Cost-Efficiency</a:t>
            </a:r>
            <a:endParaRPr lang="en-US" dirty="0">
              <a:latin typeface="Verdana" charset="0"/>
            </a:endParaRPr>
          </a:p>
          <a:p>
            <a:pPr eaLnBrk="0" hangingPunct="0"/>
            <a:endParaRPr lang="en-US" dirty="0">
              <a:latin typeface="Verdana" charset="0"/>
            </a:endParaRPr>
          </a:p>
          <a:p>
            <a:pPr eaLnBrk="0" hangingPunct="0"/>
            <a:endParaRPr lang="en-US" dirty="0">
              <a:latin typeface="Calibri" charset="0"/>
            </a:endParaRPr>
          </a:p>
        </p:txBody>
      </p:sp>
      <p:sp>
        <p:nvSpPr>
          <p:cNvPr id="37891" name="Rectangle 7"/>
          <p:cNvSpPr>
            <a:spLocks noChangeArrowheads="1"/>
          </p:cNvSpPr>
          <p:nvPr/>
        </p:nvSpPr>
        <p:spPr bwMode="auto">
          <a:xfrm>
            <a:off x="381000" y="6096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charset="0"/>
            </a:endParaRPr>
          </a:p>
        </p:txBody>
      </p:sp>
      <p:sp>
        <p:nvSpPr>
          <p:cNvPr id="37892" name="Rectangle 8"/>
          <p:cNvSpPr>
            <a:spLocks noChangeArrowheads="1"/>
          </p:cNvSpPr>
          <p:nvPr/>
        </p:nvSpPr>
        <p:spPr bwMode="auto">
          <a:xfrm>
            <a:off x="381000" y="685800"/>
            <a:ext cx="8305800" cy="54864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eaLnBrk="0" hangingPunct="0"/>
            <a:endParaRPr lang="en-US">
              <a:latin typeface="Calibri" charset="0"/>
            </a:endParaRPr>
          </a:p>
        </p:txBody>
      </p:sp>
      <p:pic>
        <p:nvPicPr>
          <p:cNvPr id="2" name="Picture 1" descr="SavedBlockInfo.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070" y="1649349"/>
            <a:ext cx="4157993" cy="2255278"/>
          </a:xfrm>
          <a:prstGeom prst="rect">
            <a:avLst/>
          </a:prstGeom>
        </p:spPr>
      </p:pic>
      <p:pic>
        <p:nvPicPr>
          <p:cNvPr id="3" name="Picture 2" descr="SavedPeakDataTransmission.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8463" y="3724197"/>
            <a:ext cx="4157993" cy="2065006"/>
          </a:xfrm>
          <a:prstGeom prst="rect">
            <a:avLst/>
          </a:prstGeom>
        </p:spPr>
      </p:pic>
      <p:sp>
        <p:nvSpPr>
          <p:cNvPr id="7" name="TextBox 6"/>
          <p:cNvSpPr txBox="1"/>
          <p:nvPr/>
        </p:nvSpPr>
        <p:spPr>
          <a:xfrm>
            <a:off x="4952679" y="3077866"/>
            <a:ext cx="3547118" cy="646331"/>
          </a:xfrm>
          <a:prstGeom prst="rect">
            <a:avLst/>
          </a:prstGeom>
          <a:noFill/>
        </p:spPr>
        <p:txBody>
          <a:bodyPr wrap="square" rtlCol="0">
            <a:spAutoFit/>
          </a:bodyPr>
          <a:lstStyle/>
          <a:p>
            <a:r>
              <a:rPr lang="en-US" dirty="0" smtClean="0"/>
              <a:t>Performance of Lazy Data transmission </a:t>
            </a:r>
            <a:endParaRPr lang="en-US" dirty="0"/>
          </a:p>
        </p:txBody>
      </p:sp>
      <p:pic>
        <p:nvPicPr>
          <p:cNvPr id="10" name="Picture 7" descr="academicSymbolWdm_copur.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26238" y="115888"/>
            <a:ext cx="1960562" cy="41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2244292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304800" y="228600"/>
            <a:ext cx="67818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r>
              <a:rPr lang="en-US" dirty="0" smtClean="0">
                <a:latin typeface="Verdana" charset="0"/>
              </a:rPr>
              <a:t>Conclusion</a:t>
            </a:r>
            <a:endParaRPr lang="en-US" dirty="0">
              <a:latin typeface="Verdana" charset="0"/>
            </a:endParaRPr>
          </a:p>
          <a:p>
            <a:pPr eaLnBrk="0" hangingPunct="0"/>
            <a:endParaRPr lang="en-US" dirty="0">
              <a:latin typeface="Verdana" charset="0"/>
            </a:endParaRPr>
          </a:p>
          <a:p>
            <a:pPr eaLnBrk="0" hangingPunct="0"/>
            <a:endParaRPr lang="en-US" dirty="0">
              <a:latin typeface="Verdana" charset="0"/>
            </a:endParaRPr>
          </a:p>
          <a:p>
            <a:pPr eaLnBrk="0" hangingPunct="0"/>
            <a:endParaRPr lang="en-US" dirty="0">
              <a:latin typeface="Calibri" charset="0"/>
            </a:endParaRPr>
          </a:p>
        </p:txBody>
      </p:sp>
      <p:sp>
        <p:nvSpPr>
          <p:cNvPr id="35843" name="Rectangle 7"/>
          <p:cNvSpPr>
            <a:spLocks noChangeArrowheads="1"/>
          </p:cNvSpPr>
          <p:nvPr/>
        </p:nvSpPr>
        <p:spPr bwMode="auto">
          <a:xfrm>
            <a:off x="381000" y="6096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charset="0"/>
            </a:endParaRPr>
          </a:p>
        </p:txBody>
      </p:sp>
      <p:sp>
        <p:nvSpPr>
          <p:cNvPr id="35844" name="Rectangle 8"/>
          <p:cNvSpPr>
            <a:spLocks noChangeArrowheads="1"/>
          </p:cNvSpPr>
          <p:nvPr/>
        </p:nvSpPr>
        <p:spPr bwMode="auto">
          <a:xfrm>
            <a:off x="381000" y="685800"/>
            <a:ext cx="8305800" cy="55626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eaLnBrk="0" hangingPunct="0"/>
            <a:endParaRPr lang="en-US">
              <a:latin typeface="Calibri" charset="0"/>
            </a:endParaRPr>
          </a:p>
        </p:txBody>
      </p:sp>
      <p:sp>
        <p:nvSpPr>
          <p:cNvPr id="35845" name="Title 1"/>
          <p:cNvSpPr>
            <a:spLocks noGrp="1"/>
          </p:cNvSpPr>
          <p:nvPr>
            <p:ph type="ctrTitle"/>
          </p:nvPr>
        </p:nvSpPr>
        <p:spPr>
          <a:xfrm>
            <a:off x="685800" y="1560620"/>
            <a:ext cx="7772400" cy="4072301"/>
          </a:xfrm>
        </p:spPr>
        <p:txBody>
          <a:bodyPr>
            <a:normAutofit fontScale="90000"/>
          </a:bodyPr>
          <a:lstStyle/>
          <a:p>
            <a:pPr algn="l"/>
            <a:r>
              <a:rPr lang="en-US" sz="3200" dirty="0" smtClean="0">
                <a:latin typeface="Calibri" charset="0"/>
                <a:ea typeface="ＭＳ Ｐゴシック" charset="0"/>
                <a:cs typeface="ＭＳ Ｐゴシック" charset="0"/>
              </a:rPr>
              <a:t/>
            </a:r>
            <a:br>
              <a:rPr lang="en-US" sz="3200" dirty="0" smtClean="0">
                <a:latin typeface="Calibri" charset="0"/>
                <a:ea typeface="ＭＳ Ｐゴシック" charset="0"/>
                <a:cs typeface="ＭＳ Ｐゴシック" charset="0"/>
              </a:rPr>
            </a:br>
            <a:r>
              <a:rPr lang="en-US" sz="3200" dirty="0" smtClean="0">
                <a:latin typeface="Calibri" charset="0"/>
                <a:ea typeface="ＭＳ Ｐゴシック" charset="0"/>
                <a:cs typeface="ＭＳ Ｐゴシック" charset="0"/>
              </a:rPr>
              <a:t>Conclusion</a:t>
            </a:r>
            <a:r>
              <a:rPr lang="en-US" sz="3200" dirty="0">
                <a:latin typeface="Calibri" charset="0"/>
                <a:ea typeface="ＭＳ Ｐゴシック" charset="0"/>
                <a:cs typeface="ＭＳ Ｐゴシック" charset="0"/>
              </a:rPr>
              <a:t/>
            </a:r>
            <a:br>
              <a:rPr lang="en-US" sz="3200" dirty="0">
                <a:latin typeface="Calibri" charset="0"/>
                <a:ea typeface="ＭＳ Ｐゴシック" charset="0"/>
                <a:cs typeface="ＭＳ Ｐゴシック" charset="0"/>
              </a:rPr>
            </a:br>
            <a:r>
              <a:rPr lang="en-US" sz="3200" dirty="0" smtClean="0">
                <a:latin typeface="Calibri" charset="0"/>
                <a:ea typeface="ＭＳ Ｐゴシック" charset="0"/>
                <a:cs typeface="ＭＳ Ｐゴシック" charset="0"/>
              </a:rPr>
              <a:t/>
            </a:r>
            <a:br>
              <a:rPr lang="en-US" sz="3200" dirty="0" smtClean="0">
                <a:latin typeface="Calibri" charset="0"/>
                <a:ea typeface="ＭＳ Ｐゴシック" charset="0"/>
                <a:cs typeface="ＭＳ Ｐゴシック" charset="0"/>
              </a:rPr>
            </a:br>
            <a:r>
              <a:rPr lang="en-US" sz="3200" dirty="0" smtClean="0">
                <a:latin typeface="Calibri" charset="0"/>
                <a:ea typeface="ＭＳ Ｐゴシック" charset="0"/>
                <a:cs typeface="ＭＳ Ｐゴシック" charset="0"/>
              </a:rPr>
              <a:t>The importance of considering the computing workloads</a:t>
            </a:r>
            <a:br>
              <a:rPr lang="en-US" sz="3200" dirty="0" smtClean="0">
                <a:latin typeface="Calibri" charset="0"/>
                <a:ea typeface="ＭＳ Ｐゴシック" charset="0"/>
                <a:cs typeface="ＭＳ Ｐゴシック" charset="0"/>
              </a:rPr>
            </a:br>
            <a:r>
              <a:rPr lang="en-US" sz="3200" dirty="0">
                <a:latin typeface="Calibri" charset="0"/>
                <a:ea typeface="ＭＳ Ｐゴシック" charset="0"/>
                <a:cs typeface="ＭＳ Ｐゴシック" charset="0"/>
              </a:rPr>
              <a:t/>
            </a:r>
            <a:br>
              <a:rPr lang="en-US" sz="3200" dirty="0">
                <a:latin typeface="Calibri" charset="0"/>
                <a:ea typeface="ＭＳ Ｐゴシック" charset="0"/>
                <a:cs typeface="ＭＳ Ｐゴシック" charset="0"/>
              </a:rPr>
            </a:br>
            <a:r>
              <a:rPr lang="en-US" sz="3200" dirty="0" smtClean="0">
                <a:latin typeface="Calibri" charset="0"/>
                <a:ea typeface="ＭＳ Ｐゴシック" charset="0"/>
                <a:cs typeface="ＭＳ Ｐゴシック" charset="0"/>
              </a:rPr>
              <a:t/>
            </a:r>
            <a:br>
              <a:rPr lang="en-US" sz="3200" dirty="0" smtClean="0">
                <a:latin typeface="Calibri" charset="0"/>
                <a:ea typeface="ＭＳ Ｐゴシック" charset="0"/>
                <a:cs typeface="ＭＳ Ｐゴシック" charset="0"/>
              </a:rPr>
            </a:br>
            <a:r>
              <a:rPr lang="en-US" sz="3200" dirty="0" smtClean="0">
                <a:latin typeface="Calibri" charset="0"/>
                <a:ea typeface="ＭＳ Ｐゴシック" charset="0"/>
                <a:cs typeface="ＭＳ Ｐゴシック" charset="0"/>
              </a:rPr>
              <a:t>CALV is cost-efficient and could get long-term load balance</a:t>
            </a:r>
            <a:br>
              <a:rPr lang="en-US" sz="3200" dirty="0" smtClean="0">
                <a:latin typeface="Calibri" charset="0"/>
                <a:ea typeface="ＭＳ Ｐゴシック" charset="0"/>
                <a:cs typeface="ＭＳ Ｐゴシック" charset="0"/>
              </a:rPr>
            </a:br>
            <a:r>
              <a:rPr lang="en-US" sz="3200" dirty="0" smtClean="0">
                <a:latin typeface="Calibri" charset="0"/>
                <a:ea typeface="ＭＳ Ｐゴシック" charset="0"/>
                <a:cs typeface="ＭＳ Ｐゴシック" charset="0"/>
              </a:rPr>
              <a:t/>
            </a:r>
            <a:br>
              <a:rPr lang="en-US" sz="3200" dirty="0" smtClean="0">
                <a:latin typeface="Calibri" charset="0"/>
                <a:ea typeface="ＭＳ Ｐゴシック" charset="0"/>
                <a:cs typeface="ＭＳ Ｐゴシック" charset="0"/>
              </a:rPr>
            </a:br>
            <a:endParaRPr lang="en-US" sz="3200" dirty="0">
              <a:latin typeface="Calibri" charset="0"/>
              <a:ea typeface="ＭＳ Ｐゴシック" charset="0"/>
              <a:cs typeface="ＭＳ Ｐゴシック" charset="0"/>
            </a:endParaRPr>
          </a:p>
        </p:txBody>
      </p:sp>
      <p:pic>
        <p:nvPicPr>
          <p:cNvPr id="35847" name="Picture 7" descr="academicSymbolWdm_copu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26238" y="115888"/>
            <a:ext cx="1960562" cy="41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6652099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304800" y="228600"/>
            <a:ext cx="67818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r>
              <a:rPr lang="en-US" dirty="0" smtClean="0">
                <a:latin typeface="Verdana" charset="0"/>
              </a:rPr>
              <a:t>The End</a:t>
            </a:r>
            <a:endParaRPr lang="en-US" dirty="0">
              <a:latin typeface="Verdana" charset="0"/>
            </a:endParaRPr>
          </a:p>
          <a:p>
            <a:pPr eaLnBrk="0" hangingPunct="0"/>
            <a:endParaRPr lang="en-US" dirty="0">
              <a:latin typeface="Verdana" charset="0"/>
            </a:endParaRPr>
          </a:p>
          <a:p>
            <a:pPr eaLnBrk="0" hangingPunct="0"/>
            <a:endParaRPr lang="en-US" dirty="0">
              <a:latin typeface="Verdana" charset="0"/>
            </a:endParaRPr>
          </a:p>
          <a:p>
            <a:pPr eaLnBrk="0" hangingPunct="0"/>
            <a:endParaRPr lang="en-US" dirty="0">
              <a:latin typeface="Calibri" charset="0"/>
            </a:endParaRPr>
          </a:p>
        </p:txBody>
      </p:sp>
      <p:sp>
        <p:nvSpPr>
          <p:cNvPr id="35843" name="Rectangle 7"/>
          <p:cNvSpPr>
            <a:spLocks noChangeArrowheads="1"/>
          </p:cNvSpPr>
          <p:nvPr/>
        </p:nvSpPr>
        <p:spPr bwMode="auto">
          <a:xfrm>
            <a:off x="381000" y="6096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charset="0"/>
            </a:endParaRPr>
          </a:p>
        </p:txBody>
      </p:sp>
      <p:sp>
        <p:nvSpPr>
          <p:cNvPr id="35844" name="Rectangle 8"/>
          <p:cNvSpPr>
            <a:spLocks noChangeArrowheads="1"/>
          </p:cNvSpPr>
          <p:nvPr/>
        </p:nvSpPr>
        <p:spPr bwMode="auto">
          <a:xfrm>
            <a:off x="381000" y="685800"/>
            <a:ext cx="8305800" cy="55626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eaLnBrk="0" hangingPunct="0"/>
            <a:endParaRPr lang="en-US">
              <a:latin typeface="Calibri" charset="0"/>
            </a:endParaRPr>
          </a:p>
        </p:txBody>
      </p:sp>
      <p:sp>
        <p:nvSpPr>
          <p:cNvPr id="35845" name="Title 1"/>
          <p:cNvSpPr>
            <a:spLocks noGrp="1"/>
          </p:cNvSpPr>
          <p:nvPr>
            <p:ph type="ctrTitle"/>
          </p:nvPr>
        </p:nvSpPr>
        <p:spPr>
          <a:xfrm>
            <a:off x="685800" y="1560620"/>
            <a:ext cx="7772400" cy="4072301"/>
          </a:xfrm>
        </p:spPr>
        <p:txBody>
          <a:bodyPr>
            <a:normAutofit/>
          </a:bodyPr>
          <a:lstStyle/>
          <a:p>
            <a:r>
              <a:rPr lang="en-US" sz="3200" dirty="0" smtClean="0">
                <a:latin typeface="Calibri" charset="0"/>
                <a:ea typeface="ＭＳ Ｐゴシック" charset="0"/>
                <a:cs typeface="ＭＳ Ｐゴシック" charset="0"/>
              </a:rPr>
              <a:t/>
            </a:r>
            <a:br>
              <a:rPr lang="en-US" sz="3200" dirty="0" smtClean="0">
                <a:latin typeface="Calibri" charset="0"/>
                <a:ea typeface="ＭＳ Ｐゴシック" charset="0"/>
                <a:cs typeface="ＭＳ Ｐゴシック" charset="0"/>
              </a:rPr>
            </a:br>
            <a:r>
              <a:rPr lang="en-US" sz="3600" dirty="0" smtClean="0">
                <a:latin typeface="Calibri" charset="0"/>
                <a:ea typeface="ＭＳ Ｐゴシック" charset="0"/>
                <a:cs typeface="ＭＳ Ｐゴシック" charset="0"/>
              </a:rPr>
              <a:t>Thanks!</a:t>
            </a:r>
            <a:br>
              <a:rPr lang="en-US" sz="3600" dirty="0" smtClean="0">
                <a:latin typeface="Calibri" charset="0"/>
                <a:ea typeface="ＭＳ Ｐゴシック" charset="0"/>
                <a:cs typeface="ＭＳ Ｐゴシック" charset="0"/>
              </a:rPr>
            </a:br>
            <a:r>
              <a:rPr lang="en-US" sz="3600" dirty="0" smtClean="0">
                <a:latin typeface="Calibri" charset="0"/>
                <a:ea typeface="ＭＳ Ｐゴシック" charset="0"/>
                <a:cs typeface="ＭＳ Ｐゴシック" charset="0"/>
              </a:rPr>
              <a:t/>
            </a:r>
            <a:br>
              <a:rPr lang="en-US" sz="3600" dirty="0" smtClean="0">
                <a:latin typeface="Calibri" charset="0"/>
                <a:ea typeface="ＭＳ Ｐゴシック" charset="0"/>
                <a:cs typeface="ＭＳ Ｐゴシック" charset="0"/>
              </a:rPr>
            </a:br>
            <a:r>
              <a:rPr lang="en-US" sz="3600" dirty="0" smtClean="0">
                <a:latin typeface="Calibri" charset="0"/>
                <a:ea typeface="ＭＳ Ｐゴシック" charset="0"/>
                <a:cs typeface="ＭＳ Ｐゴシック" charset="0"/>
              </a:rPr>
              <a:t>Questions?</a:t>
            </a:r>
            <a:br>
              <a:rPr lang="en-US" sz="3600" dirty="0" smtClean="0">
                <a:latin typeface="Calibri" charset="0"/>
                <a:ea typeface="ＭＳ Ｐゴシック" charset="0"/>
                <a:cs typeface="ＭＳ Ｐゴシック" charset="0"/>
              </a:rPr>
            </a:br>
            <a:endParaRPr lang="en-US" sz="3600" dirty="0">
              <a:latin typeface="Calibri" charset="0"/>
              <a:ea typeface="ＭＳ Ｐゴシック" charset="0"/>
              <a:cs typeface="ＭＳ Ｐゴシック" charset="0"/>
            </a:endParaRPr>
          </a:p>
        </p:txBody>
      </p:sp>
      <p:pic>
        <p:nvPicPr>
          <p:cNvPr id="35847" name="Picture 7" descr="academicSymbolWdm_copu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26238" y="115888"/>
            <a:ext cx="1960562" cy="41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0751986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10" name="Straight Connector 8"/>
          <p:cNvCxnSpPr>
            <a:cxnSpLocks noChangeShapeType="1"/>
          </p:cNvCxnSpPr>
          <p:nvPr/>
        </p:nvCxnSpPr>
        <p:spPr bwMode="auto">
          <a:xfrm>
            <a:off x="4592638" y="1676400"/>
            <a:ext cx="455136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7411" name="Straight Connector 8"/>
          <p:cNvCxnSpPr>
            <a:cxnSpLocks noChangeShapeType="1"/>
          </p:cNvCxnSpPr>
          <p:nvPr/>
        </p:nvCxnSpPr>
        <p:spPr bwMode="auto">
          <a:xfrm>
            <a:off x="4591050" y="1600200"/>
            <a:ext cx="4551363"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18" name="Rectangle 17"/>
          <p:cNvSpPr/>
          <p:nvPr/>
        </p:nvSpPr>
        <p:spPr>
          <a:xfrm>
            <a:off x="4594225" y="1677988"/>
            <a:ext cx="4549775" cy="5181600"/>
          </a:xfrm>
          <a:prstGeom prst="rect">
            <a:avLst/>
          </a:prstGeom>
          <a:solidFill>
            <a:srgbClr val="13212A"/>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ＭＳ Ｐゴシック" charset="0"/>
              <a:cs typeface="ＭＳ Ｐゴシック" charset="0"/>
            </a:endParaRPr>
          </a:p>
        </p:txBody>
      </p:sp>
      <p:sp>
        <p:nvSpPr>
          <p:cNvPr id="17413" name="Text Box 11"/>
          <p:cNvSpPr txBox="1">
            <a:spLocks noChangeArrowheads="1"/>
          </p:cNvSpPr>
          <p:nvPr/>
        </p:nvSpPr>
        <p:spPr bwMode="auto">
          <a:xfrm>
            <a:off x="4589463" y="1853140"/>
            <a:ext cx="4552950" cy="42165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200" b="1" dirty="0" smtClean="0">
                <a:solidFill>
                  <a:schemeClr val="bg1"/>
                </a:solidFill>
                <a:latin typeface="Verdana" charset="0"/>
              </a:rPr>
              <a:t>Outline</a:t>
            </a:r>
          </a:p>
          <a:p>
            <a:pPr algn="ctr"/>
            <a:endParaRPr lang="en-US" sz="3200" b="1" dirty="0" smtClean="0">
              <a:solidFill>
                <a:schemeClr val="bg1"/>
              </a:solidFill>
              <a:latin typeface="Verdana" charset="0"/>
            </a:endParaRPr>
          </a:p>
          <a:p>
            <a:r>
              <a:rPr lang="en-US" sz="2000" b="1" dirty="0" smtClean="0">
                <a:solidFill>
                  <a:schemeClr val="bg1"/>
                </a:solidFill>
                <a:latin typeface="Verdana" charset="0"/>
              </a:rPr>
              <a:t>1, Introduction</a:t>
            </a:r>
          </a:p>
          <a:p>
            <a:endParaRPr lang="en-US" sz="2000" b="1" dirty="0" smtClean="0">
              <a:solidFill>
                <a:schemeClr val="bg1"/>
              </a:solidFill>
              <a:latin typeface="Verdana" charset="0"/>
            </a:endParaRPr>
          </a:p>
          <a:p>
            <a:r>
              <a:rPr lang="en-US" sz="2000" b="1" dirty="0" smtClean="0">
                <a:solidFill>
                  <a:schemeClr val="bg1"/>
                </a:solidFill>
                <a:latin typeface="Verdana" charset="0"/>
              </a:rPr>
              <a:t>2, System design</a:t>
            </a:r>
          </a:p>
          <a:p>
            <a:endParaRPr lang="en-US" sz="2000" b="1" dirty="0" smtClean="0">
              <a:solidFill>
                <a:schemeClr val="bg1"/>
              </a:solidFill>
              <a:latin typeface="Verdana" charset="0"/>
            </a:endParaRPr>
          </a:p>
          <a:p>
            <a:r>
              <a:rPr lang="en-US" sz="2000" b="1" dirty="0" smtClean="0">
                <a:solidFill>
                  <a:schemeClr val="bg1"/>
                </a:solidFill>
                <a:latin typeface="Verdana" charset="0"/>
              </a:rPr>
              <a:t>3, Performance evaluation</a:t>
            </a:r>
          </a:p>
          <a:p>
            <a:endParaRPr lang="en-US" sz="2000" b="1" dirty="0" smtClean="0">
              <a:solidFill>
                <a:schemeClr val="bg1"/>
              </a:solidFill>
              <a:latin typeface="Verdana" charset="0"/>
            </a:endParaRPr>
          </a:p>
          <a:p>
            <a:r>
              <a:rPr lang="en-US" sz="2000" b="1" dirty="0" smtClean="0">
                <a:solidFill>
                  <a:schemeClr val="bg1"/>
                </a:solidFill>
                <a:latin typeface="Verdana" charset="0"/>
              </a:rPr>
              <a:t>4, Conclusion</a:t>
            </a:r>
            <a:endParaRPr lang="en-US" sz="2000" dirty="0">
              <a:latin typeface="Verdana" charset="0"/>
            </a:endParaRPr>
          </a:p>
          <a:p>
            <a:endParaRPr lang="en-US" sz="3200" dirty="0">
              <a:latin typeface="Calibri" charset="0"/>
            </a:endParaRPr>
          </a:p>
          <a:p>
            <a:endParaRPr lang="en-US" sz="3200" dirty="0">
              <a:latin typeface="Calibri" charset="0"/>
            </a:endParaRPr>
          </a:p>
        </p:txBody>
      </p:sp>
      <p:pic>
        <p:nvPicPr>
          <p:cNvPr id="17414" name="Picture 8" descr="academicSymbolWdm_copu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66713"/>
            <a:ext cx="4000500" cy="852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5" name="Picture 9" descr="pp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 y="1588"/>
            <a:ext cx="45974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7416" name="Straight Connector 6"/>
          <p:cNvCxnSpPr>
            <a:cxnSpLocks noChangeShapeType="1"/>
          </p:cNvCxnSpPr>
          <p:nvPr/>
        </p:nvCxnSpPr>
        <p:spPr bwMode="auto">
          <a:xfrm rot="5400000">
            <a:off x="1162844" y="3428206"/>
            <a:ext cx="6858000"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1502926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7"/>
          <p:cNvSpPr>
            <a:spLocks noChangeArrowheads="1"/>
          </p:cNvSpPr>
          <p:nvPr/>
        </p:nvSpPr>
        <p:spPr bwMode="auto">
          <a:xfrm>
            <a:off x="381000" y="6096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charset="0"/>
            </a:endParaRPr>
          </a:p>
        </p:txBody>
      </p:sp>
      <p:sp>
        <p:nvSpPr>
          <p:cNvPr id="35844" name="Rectangle 8"/>
          <p:cNvSpPr>
            <a:spLocks noChangeArrowheads="1"/>
          </p:cNvSpPr>
          <p:nvPr/>
        </p:nvSpPr>
        <p:spPr bwMode="auto">
          <a:xfrm>
            <a:off x="381000" y="685800"/>
            <a:ext cx="8305800" cy="55626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eaLnBrk="0" hangingPunct="0"/>
            <a:endParaRPr lang="en-US">
              <a:latin typeface="Calibri" charset="0"/>
            </a:endParaRPr>
          </a:p>
        </p:txBody>
      </p:sp>
      <p:pic>
        <p:nvPicPr>
          <p:cNvPr id="35847" name="Picture 7" descr="academicSymbolWdm_copu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26238" y="115888"/>
            <a:ext cx="1960562" cy="41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Content Placeholder 5" descr="palmetto-picture.jpg"/>
          <p:cNvPicPr>
            <a:picLocks noChangeAspect="1"/>
          </p:cNvPicPr>
          <p:nvPr/>
        </p:nvPicPr>
        <p:blipFill>
          <a:blip r:embed="rId4">
            <a:extLst>
              <a:ext uri="{28A0092B-C50C-407E-A947-70E740481C1C}">
                <a14:useLocalDpi xmlns:a14="http://schemas.microsoft.com/office/drawing/2010/main" val="0"/>
              </a:ext>
            </a:extLst>
          </a:blip>
          <a:srcRect t="8773" b="8773"/>
          <a:stretch>
            <a:fillRect/>
          </a:stretch>
        </p:blipFill>
        <p:spPr>
          <a:xfrm>
            <a:off x="457200" y="1163644"/>
            <a:ext cx="8229600" cy="4962519"/>
          </a:xfrm>
          <a:prstGeom prst="rect">
            <a:avLst/>
          </a:prstGeom>
        </p:spPr>
      </p:pic>
      <p:sp>
        <p:nvSpPr>
          <p:cNvPr id="35842" name="Rectangle 4"/>
          <p:cNvSpPr>
            <a:spLocks noChangeArrowheads="1"/>
          </p:cNvSpPr>
          <p:nvPr/>
        </p:nvSpPr>
        <p:spPr bwMode="auto">
          <a:xfrm>
            <a:off x="304800" y="228600"/>
            <a:ext cx="6781800" cy="178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r>
              <a:rPr lang="en-US" sz="2000" b="1" dirty="0" smtClean="0">
                <a:latin typeface="Verdana" charset="0"/>
              </a:rPr>
              <a:t>Introduction</a:t>
            </a:r>
            <a:endParaRPr lang="en-US" sz="2000" dirty="0">
              <a:latin typeface="Verdana" charset="0"/>
            </a:endParaRPr>
          </a:p>
          <a:p>
            <a:pPr eaLnBrk="0" hangingPunct="0"/>
            <a:endParaRPr lang="en-US" dirty="0">
              <a:latin typeface="Verdana" charset="0"/>
            </a:endParaRPr>
          </a:p>
          <a:p>
            <a:pPr eaLnBrk="0" hangingPunct="0"/>
            <a:r>
              <a:rPr lang="en-US" dirty="0" smtClean="0">
                <a:latin typeface="Verdana" charset="0"/>
              </a:rPr>
              <a:t>Background (Clemson Palmetto Clusters)</a:t>
            </a:r>
            <a:endParaRPr lang="en-US" dirty="0">
              <a:latin typeface="Verdana" charset="0"/>
            </a:endParaRPr>
          </a:p>
          <a:p>
            <a:pPr eaLnBrk="0" hangingPunct="0"/>
            <a:endParaRPr lang="en-US" dirty="0">
              <a:latin typeface="Verdana" charset="0"/>
            </a:endParaRPr>
          </a:p>
          <a:p>
            <a:pPr eaLnBrk="0" hangingPunct="0"/>
            <a:endParaRPr lang="en-US" dirty="0">
              <a:latin typeface="Verdana" charset="0"/>
            </a:endParaRPr>
          </a:p>
          <a:p>
            <a:pPr eaLnBrk="0" hangingPunct="0"/>
            <a:endParaRPr lang="en-US" dirty="0">
              <a:latin typeface="Calibri" charset="0"/>
            </a:endParaRPr>
          </a:p>
        </p:txBody>
      </p:sp>
      <p:sp>
        <p:nvSpPr>
          <p:cNvPr id="35845" name="Title 1"/>
          <p:cNvSpPr>
            <a:spLocks noGrp="1"/>
          </p:cNvSpPr>
          <p:nvPr>
            <p:ph type="ctrTitle"/>
          </p:nvPr>
        </p:nvSpPr>
        <p:spPr>
          <a:xfrm>
            <a:off x="1610495" y="1163645"/>
            <a:ext cx="6040438" cy="735155"/>
          </a:xfrm>
        </p:spPr>
        <p:txBody>
          <a:bodyPr>
            <a:normAutofit fontScale="90000"/>
          </a:bodyPr>
          <a:lstStyle/>
          <a:p>
            <a:r>
              <a:rPr lang="en-US" dirty="0" smtClean="0">
                <a:solidFill>
                  <a:srgbClr val="FFFFFF"/>
                </a:solidFill>
                <a:latin typeface="Calibri" charset="0"/>
                <a:ea typeface="ＭＳ Ｐゴシック" charset="0"/>
                <a:cs typeface="ＭＳ Ｐゴシック" charset="0"/>
              </a:rPr>
              <a:t>Load Balancing Problem</a:t>
            </a:r>
            <a:endParaRPr lang="en-US" dirty="0">
              <a:solidFill>
                <a:srgbClr val="FFFFFF"/>
              </a:solidFill>
              <a:latin typeface="Calibri" charset="0"/>
              <a:ea typeface="ＭＳ Ｐゴシック" charset="0"/>
              <a:cs typeface="ＭＳ Ｐゴシック" charset="0"/>
            </a:endParaRPr>
          </a:p>
        </p:txBody>
      </p:sp>
      <p:sp>
        <p:nvSpPr>
          <p:cNvPr id="35846" name="Subtitle 2"/>
          <p:cNvSpPr>
            <a:spLocks noGrp="1"/>
          </p:cNvSpPr>
          <p:nvPr>
            <p:ph type="subTitle" idx="1"/>
          </p:nvPr>
        </p:nvSpPr>
        <p:spPr>
          <a:xfrm>
            <a:off x="1057265" y="2808410"/>
            <a:ext cx="2350124" cy="2623918"/>
          </a:xfrm>
        </p:spPr>
        <p:txBody>
          <a:bodyPr>
            <a:noAutofit/>
          </a:bodyPr>
          <a:lstStyle/>
          <a:p>
            <a:pPr algn="l"/>
            <a:r>
              <a:rPr lang="en-US" sz="2800" dirty="0" smtClean="0">
                <a:solidFill>
                  <a:schemeClr val="bg1"/>
                </a:solidFill>
                <a:latin typeface="Calibri" charset="0"/>
                <a:ea typeface="ＭＳ Ｐゴシック" charset="0"/>
                <a:cs typeface="ＭＳ Ｐゴシック" charset="0"/>
              </a:rPr>
              <a:t>I/O load</a:t>
            </a:r>
          </a:p>
          <a:p>
            <a:pPr algn="l"/>
            <a:r>
              <a:rPr lang="en-US" sz="2800" dirty="0" smtClean="0">
                <a:solidFill>
                  <a:schemeClr val="bg1"/>
                </a:solidFill>
                <a:latin typeface="Calibri" charset="0"/>
                <a:ea typeface="ＭＳ Ｐゴシック" charset="0"/>
                <a:cs typeface="ＭＳ Ｐゴシック" charset="0"/>
              </a:rPr>
              <a:t>Data storage</a:t>
            </a:r>
          </a:p>
          <a:p>
            <a:pPr algn="l"/>
            <a:r>
              <a:rPr lang="is-IS" sz="2800" dirty="0" smtClean="0">
                <a:solidFill>
                  <a:schemeClr val="bg1"/>
                </a:solidFill>
                <a:latin typeface="Calibri" charset="0"/>
                <a:ea typeface="ＭＳ Ｐゴシック" charset="0"/>
                <a:cs typeface="ＭＳ Ｐゴシック" charset="0"/>
              </a:rPr>
              <a:t>…...</a:t>
            </a:r>
          </a:p>
          <a:p>
            <a:pPr algn="l"/>
            <a:endParaRPr lang="is-IS" sz="2800" dirty="0" smtClean="0">
              <a:solidFill>
                <a:schemeClr val="bg1"/>
              </a:solidFill>
              <a:latin typeface="Calibri" charset="0"/>
              <a:ea typeface="ＭＳ Ｐゴシック" charset="0"/>
              <a:cs typeface="ＭＳ Ｐゴシック" charset="0"/>
            </a:endParaRPr>
          </a:p>
        </p:txBody>
      </p:sp>
      <p:sp>
        <p:nvSpPr>
          <p:cNvPr id="2" name="TextBox 1"/>
          <p:cNvSpPr txBox="1"/>
          <p:nvPr/>
        </p:nvSpPr>
        <p:spPr>
          <a:xfrm>
            <a:off x="5305972" y="2808410"/>
            <a:ext cx="3181067" cy="1384995"/>
          </a:xfrm>
          <a:prstGeom prst="rect">
            <a:avLst/>
          </a:prstGeom>
          <a:noFill/>
        </p:spPr>
        <p:txBody>
          <a:bodyPr wrap="square" rtlCol="0">
            <a:spAutoFit/>
          </a:bodyPr>
          <a:lstStyle/>
          <a:p>
            <a:r>
              <a:rPr lang="en-US" sz="2800" dirty="0" smtClean="0">
                <a:solidFill>
                  <a:srgbClr val="FFFFFF"/>
                </a:solidFill>
              </a:rPr>
              <a:t>Why  not consider the  computing workload?</a:t>
            </a:r>
            <a:endParaRPr lang="en-US" sz="2800" dirty="0">
              <a:solidFill>
                <a:srgbClr val="FFFFFF"/>
              </a:solidFill>
            </a:endParaRPr>
          </a:p>
        </p:txBody>
      </p:sp>
    </p:spTree>
    <p:extLst>
      <p:ext uri="{BB962C8B-B14F-4D97-AF65-F5344CB8AC3E}">
        <p14:creationId xmlns:p14="http://schemas.microsoft.com/office/powerpoint/2010/main" val="309661881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304800" y="228600"/>
            <a:ext cx="6781800" cy="178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r>
              <a:rPr lang="en-US" sz="2000" b="1" dirty="0" smtClean="0">
                <a:latin typeface="Verdana" charset="0"/>
              </a:rPr>
              <a:t>Introduction</a:t>
            </a:r>
            <a:endParaRPr lang="en-US" sz="2000" dirty="0">
              <a:latin typeface="Verdana" charset="0"/>
            </a:endParaRPr>
          </a:p>
          <a:p>
            <a:pPr eaLnBrk="0" hangingPunct="0"/>
            <a:endParaRPr lang="en-US" dirty="0">
              <a:latin typeface="Verdana" charset="0"/>
            </a:endParaRPr>
          </a:p>
          <a:p>
            <a:pPr eaLnBrk="0" hangingPunct="0"/>
            <a:r>
              <a:rPr lang="en-US" dirty="0" smtClean="0">
                <a:latin typeface="Verdana" charset="0"/>
              </a:rPr>
              <a:t>Previous work</a:t>
            </a:r>
            <a:endParaRPr lang="en-US" dirty="0">
              <a:latin typeface="Verdana" charset="0"/>
            </a:endParaRPr>
          </a:p>
          <a:p>
            <a:pPr eaLnBrk="0" hangingPunct="0"/>
            <a:endParaRPr lang="en-US" dirty="0">
              <a:latin typeface="Verdana" charset="0"/>
            </a:endParaRPr>
          </a:p>
          <a:p>
            <a:pPr eaLnBrk="0" hangingPunct="0"/>
            <a:endParaRPr lang="en-US" dirty="0">
              <a:latin typeface="Verdana" charset="0"/>
            </a:endParaRPr>
          </a:p>
          <a:p>
            <a:pPr eaLnBrk="0" hangingPunct="0"/>
            <a:endParaRPr lang="en-US" dirty="0">
              <a:latin typeface="Calibri" charset="0"/>
            </a:endParaRPr>
          </a:p>
        </p:txBody>
      </p:sp>
      <p:sp>
        <p:nvSpPr>
          <p:cNvPr id="39939" name="Rectangle 7"/>
          <p:cNvSpPr>
            <a:spLocks noChangeArrowheads="1"/>
          </p:cNvSpPr>
          <p:nvPr/>
        </p:nvSpPr>
        <p:spPr bwMode="auto">
          <a:xfrm>
            <a:off x="381000" y="6096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charset="0"/>
            </a:endParaRPr>
          </a:p>
        </p:txBody>
      </p:sp>
      <p:sp>
        <p:nvSpPr>
          <p:cNvPr id="39940" name="Rectangle 8"/>
          <p:cNvSpPr>
            <a:spLocks noChangeArrowheads="1"/>
          </p:cNvSpPr>
          <p:nvPr/>
        </p:nvSpPr>
        <p:spPr bwMode="auto">
          <a:xfrm>
            <a:off x="381000" y="685800"/>
            <a:ext cx="8305800" cy="55626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eaLnBrk="0" hangingPunct="0"/>
            <a:endParaRPr lang="en-US">
              <a:latin typeface="Calibri" charset="0"/>
            </a:endParaRPr>
          </a:p>
        </p:txBody>
      </p:sp>
      <p:sp>
        <p:nvSpPr>
          <p:cNvPr id="39941" name="Title 1"/>
          <p:cNvSpPr>
            <a:spLocks noGrp="1"/>
          </p:cNvSpPr>
          <p:nvPr>
            <p:ph type="title"/>
          </p:nvPr>
        </p:nvSpPr>
        <p:spPr>
          <a:xfrm>
            <a:off x="381000" y="1265238"/>
            <a:ext cx="8305800" cy="914400"/>
          </a:xfrm>
        </p:spPr>
        <p:txBody>
          <a:bodyPr/>
          <a:lstStyle/>
          <a:p>
            <a:r>
              <a:rPr lang="en-US" dirty="0" smtClean="0">
                <a:latin typeface="Calibri" charset="0"/>
                <a:ea typeface="ＭＳ Ｐゴシック" charset="0"/>
                <a:cs typeface="ＭＳ Ｐゴシック" charset="0"/>
              </a:rPr>
              <a:t>Previous work</a:t>
            </a:r>
            <a:endParaRPr lang="en-US" dirty="0">
              <a:latin typeface="Calibri" charset="0"/>
              <a:ea typeface="ＭＳ Ｐゴシック" charset="0"/>
              <a:cs typeface="ＭＳ Ｐゴシック" charset="0"/>
            </a:endParaRPr>
          </a:p>
        </p:txBody>
      </p:sp>
      <p:sp>
        <p:nvSpPr>
          <p:cNvPr id="39942" name="Content Placeholder 2"/>
          <p:cNvSpPr>
            <a:spLocks noGrp="1"/>
          </p:cNvSpPr>
          <p:nvPr>
            <p:ph sz="half" idx="1"/>
          </p:nvPr>
        </p:nvSpPr>
        <p:spPr>
          <a:xfrm>
            <a:off x="457200" y="2430046"/>
            <a:ext cx="4038600" cy="3687763"/>
          </a:xfrm>
        </p:spPr>
        <p:txBody>
          <a:bodyPr/>
          <a:lstStyle/>
          <a:p>
            <a:pPr defTabSz="914400">
              <a:buClr>
                <a:srgbClr val="EE7114"/>
              </a:buClr>
            </a:pPr>
            <a:r>
              <a:rPr lang="en-US" sz="2400" dirty="0" smtClean="0">
                <a:latin typeface="Verdana" charset="0"/>
                <a:ea typeface="ＭＳ Ｐゴシック" charset="0"/>
                <a:cs typeface="Tahoma" charset="0"/>
              </a:rPr>
              <a:t>Challenge for load balancing</a:t>
            </a:r>
            <a:endParaRPr lang="en-US" sz="2400" dirty="0">
              <a:latin typeface="Verdana" charset="0"/>
              <a:ea typeface="ＭＳ Ｐゴシック" charset="0"/>
              <a:cs typeface="Tahoma" charset="0"/>
            </a:endParaRPr>
          </a:p>
          <a:p>
            <a:pPr lvl="1" defTabSz="914400">
              <a:buClr>
                <a:srgbClr val="EE7114"/>
              </a:buClr>
            </a:pPr>
            <a:r>
              <a:rPr lang="en-US" sz="2000" dirty="0" smtClean="0">
                <a:latin typeface="Verdana" charset="0"/>
                <a:ea typeface="ＭＳ Ｐゴシック" charset="0"/>
                <a:cs typeface="Tahoma" charset="0"/>
              </a:rPr>
              <a:t>Data locality</a:t>
            </a:r>
          </a:p>
          <a:p>
            <a:pPr lvl="1" defTabSz="914400">
              <a:buClr>
                <a:srgbClr val="EE7114"/>
              </a:buClr>
            </a:pPr>
            <a:r>
              <a:rPr lang="en-US" sz="2000" dirty="0" smtClean="0">
                <a:latin typeface="Verdana" charset="0"/>
                <a:ea typeface="ＭＳ Ｐゴシック" charset="0"/>
                <a:cs typeface="Tahoma" charset="0"/>
              </a:rPr>
              <a:t>Task delay</a:t>
            </a:r>
          </a:p>
          <a:p>
            <a:pPr lvl="1" defTabSz="914400">
              <a:buClr>
                <a:srgbClr val="EE7114"/>
              </a:buClr>
            </a:pPr>
            <a:r>
              <a:rPr lang="en-US" sz="2000" dirty="0" smtClean="0">
                <a:latin typeface="Verdana" charset="0"/>
                <a:ea typeface="ＭＳ Ｐゴシック" charset="0"/>
                <a:cs typeface="Tahoma" charset="0"/>
              </a:rPr>
              <a:t>Long-term load balance</a:t>
            </a:r>
          </a:p>
          <a:p>
            <a:pPr lvl="1" defTabSz="914400">
              <a:buClr>
                <a:srgbClr val="EE7114"/>
              </a:buClr>
            </a:pPr>
            <a:r>
              <a:rPr lang="en-US" sz="2000" dirty="0" smtClean="0">
                <a:latin typeface="Verdana" charset="0"/>
                <a:ea typeface="ＭＳ Ｐゴシック" charset="0"/>
                <a:cs typeface="Tahoma" charset="0"/>
              </a:rPr>
              <a:t>Cost-efficient &amp; scalable</a:t>
            </a:r>
            <a:endParaRPr lang="en-US" sz="2000" dirty="0">
              <a:latin typeface="Verdana" charset="0"/>
              <a:ea typeface="ＭＳ Ｐゴシック" charset="0"/>
              <a:cs typeface="Tahoma" charset="0"/>
            </a:endParaRPr>
          </a:p>
        </p:txBody>
      </p:sp>
      <p:sp>
        <p:nvSpPr>
          <p:cNvPr id="39943" name="Content Placeholder 3"/>
          <p:cNvSpPr txBox="1">
            <a:spLocks/>
          </p:cNvSpPr>
          <p:nvPr/>
        </p:nvSpPr>
        <p:spPr bwMode="auto">
          <a:xfrm>
            <a:off x="4495800" y="2430046"/>
            <a:ext cx="4038600" cy="3687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a:spcBef>
                <a:spcPct val="20000"/>
              </a:spcBef>
              <a:buClr>
                <a:srgbClr val="EE7114"/>
              </a:buClr>
              <a:buFont typeface="Arial" charset="0"/>
              <a:buChar char="•"/>
            </a:pPr>
            <a:r>
              <a:rPr lang="en-US" dirty="0" smtClean="0">
                <a:latin typeface="Verdana" charset="0"/>
                <a:cs typeface="Tahoma" charset="0"/>
              </a:rPr>
              <a:t>Related work</a:t>
            </a:r>
            <a:endParaRPr lang="en-US" dirty="0">
              <a:latin typeface="Verdana" charset="0"/>
              <a:cs typeface="Tahoma" charset="0"/>
            </a:endParaRPr>
          </a:p>
          <a:p>
            <a:pPr lvl="1" defTabSz="914400">
              <a:spcBef>
                <a:spcPct val="20000"/>
              </a:spcBef>
              <a:buClr>
                <a:srgbClr val="EE7114"/>
              </a:buClr>
              <a:buFont typeface="Arial" charset="0"/>
              <a:buChar char="–"/>
            </a:pPr>
            <a:r>
              <a:rPr lang="en-US" sz="2000" dirty="0" smtClean="0">
                <a:latin typeface="Verdana" charset="0"/>
                <a:cs typeface="Tahoma" charset="0"/>
              </a:rPr>
              <a:t>Random data allocation</a:t>
            </a:r>
          </a:p>
          <a:p>
            <a:pPr lvl="1" defTabSz="914400">
              <a:spcBef>
                <a:spcPct val="20000"/>
              </a:spcBef>
              <a:buClr>
                <a:srgbClr val="EE7114"/>
              </a:buClr>
              <a:buFont typeface="Arial" charset="0"/>
              <a:buChar char="–"/>
            </a:pPr>
            <a:r>
              <a:rPr lang="en-US" sz="2000" dirty="0" smtClean="0">
                <a:latin typeface="Verdana" charset="0"/>
                <a:cs typeface="Tahoma" charset="0"/>
              </a:rPr>
              <a:t>Balancing the number of data blocks</a:t>
            </a:r>
          </a:p>
          <a:p>
            <a:pPr lvl="1" defTabSz="914400">
              <a:spcBef>
                <a:spcPct val="20000"/>
              </a:spcBef>
              <a:buClr>
                <a:srgbClr val="EE7114"/>
              </a:buClr>
              <a:buFont typeface="Arial" charset="0"/>
              <a:buChar char="–"/>
            </a:pPr>
            <a:r>
              <a:rPr lang="en-US" sz="2000" dirty="0" smtClean="0">
                <a:latin typeface="Verdana" charset="0"/>
                <a:cs typeface="Tahoma" charset="0"/>
              </a:rPr>
              <a:t>Balancing the I/O load</a:t>
            </a:r>
            <a:endParaRPr lang="en-US" sz="2000" dirty="0">
              <a:latin typeface="Verdana" charset="0"/>
              <a:cs typeface="Tahoma" charset="0"/>
            </a:endParaRPr>
          </a:p>
        </p:txBody>
      </p:sp>
      <p:pic>
        <p:nvPicPr>
          <p:cNvPr id="39944" name="Picture 11" descr="academicSymbolWdm_copu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26238" y="115888"/>
            <a:ext cx="1960562" cy="41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02170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304800" y="228600"/>
            <a:ext cx="6781800" cy="178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r>
              <a:rPr lang="en-US" sz="2000" b="1" dirty="0" smtClean="0">
                <a:latin typeface="Verdana" charset="0"/>
              </a:rPr>
              <a:t>System Design</a:t>
            </a:r>
            <a:endParaRPr lang="en-US" sz="2000" dirty="0">
              <a:latin typeface="Verdana" charset="0"/>
            </a:endParaRPr>
          </a:p>
          <a:p>
            <a:pPr eaLnBrk="0" hangingPunct="0"/>
            <a:endParaRPr lang="en-US" dirty="0">
              <a:latin typeface="Verdana" charset="0"/>
            </a:endParaRPr>
          </a:p>
          <a:p>
            <a:pPr eaLnBrk="0" hangingPunct="0"/>
            <a:r>
              <a:rPr lang="en-US" dirty="0" smtClean="0">
                <a:latin typeface="Verdana" charset="0"/>
              </a:rPr>
              <a:t>Main contribution</a:t>
            </a:r>
            <a:endParaRPr lang="en-US" dirty="0">
              <a:latin typeface="Verdana" charset="0"/>
            </a:endParaRPr>
          </a:p>
          <a:p>
            <a:pPr eaLnBrk="0" hangingPunct="0"/>
            <a:endParaRPr lang="en-US" dirty="0">
              <a:latin typeface="Verdana" charset="0"/>
            </a:endParaRPr>
          </a:p>
          <a:p>
            <a:pPr eaLnBrk="0" hangingPunct="0"/>
            <a:endParaRPr lang="en-US" dirty="0">
              <a:latin typeface="Verdana" charset="0"/>
            </a:endParaRPr>
          </a:p>
          <a:p>
            <a:pPr eaLnBrk="0" hangingPunct="0"/>
            <a:endParaRPr lang="en-US" dirty="0">
              <a:latin typeface="Calibri" charset="0"/>
            </a:endParaRPr>
          </a:p>
        </p:txBody>
      </p:sp>
      <p:sp>
        <p:nvSpPr>
          <p:cNvPr id="35843" name="Rectangle 7"/>
          <p:cNvSpPr>
            <a:spLocks noChangeArrowheads="1"/>
          </p:cNvSpPr>
          <p:nvPr/>
        </p:nvSpPr>
        <p:spPr bwMode="auto">
          <a:xfrm>
            <a:off x="381000" y="6096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charset="0"/>
            </a:endParaRPr>
          </a:p>
        </p:txBody>
      </p:sp>
      <p:sp>
        <p:nvSpPr>
          <p:cNvPr id="35844" name="Rectangle 8"/>
          <p:cNvSpPr>
            <a:spLocks noChangeArrowheads="1"/>
          </p:cNvSpPr>
          <p:nvPr/>
        </p:nvSpPr>
        <p:spPr bwMode="auto">
          <a:xfrm>
            <a:off x="381000" y="685800"/>
            <a:ext cx="8305800" cy="55626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eaLnBrk="0" hangingPunct="0"/>
            <a:endParaRPr lang="en-US">
              <a:latin typeface="Calibri" charset="0"/>
            </a:endParaRPr>
          </a:p>
        </p:txBody>
      </p:sp>
      <p:sp>
        <p:nvSpPr>
          <p:cNvPr id="35845" name="Title 1"/>
          <p:cNvSpPr>
            <a:spLocks noGrp="1"/>
          </p:cNvSpPr>
          <p:nvPr>
            <p:ph type="ctrTitle"/>
          </p:nvPr>
        </p:nvSpPr>
        <p:spPr>
          <a:xfrm>
            <a:off x="685800" y="1560620"/>
            <a:ext cx="7772400" cy="4072301"/>
          </a:xfrm>
        </p:spPr>
        <p:txBody>
          <a:bodyPr>
            <a:normAutofit/>
          </a:bodyPr>
          <a:lstStyle/>
          <a:p>
            <a:pPr algn="l"/>
            <a:r>
              <a:rPr lang="en-US" sz="3200" dirty="0" smtClean="0">
                <a:latin typeface="Calibri" charset="0"/>
                <a:ea typeface="ＭＳ Ｐゴシック" charset="0"/>
                <a:cs typeface="ＭＳ Ｐゴシック" charset="0"/>
              </a:rPr>
              <a:t>1, Trace analysis on computing workloads</a:t>
            </a:r>
            <a:br>
              <a:rPr lang="en-US" sz="3200" dirty="0" smtClean="0">
                <a:latin typeface="Calibri" charset="0"/>
                <a:ea typeface="ＭＳ Ｐゴシック" charset="0"/>
                <a:cs typeface="ＭＳ Ｐゴシック" charset="0"/>
              </a:rPr>
            </a:br>
            <a:r>
              <a:rPr lang="en-US" sz="3200" dirty="0" smtClean="0">
                <a:latin typeface="Calibri" charset="0"/>
                <a:ea typeface="ＭＳ Ｐゴシック" charset="0"/>
                <a:cs typeface="ＭＳ Ｐゴシック" charset="0"/>
              </a:rPr>
              <a:t/>
            </a:r>
            <a:br>
              <a:rPr lang="en-US" sz="3200" dirty="0" smtClean="0">
                <a:latin typeface="Calibri" charset="0"/>
                <a:ea typeface="ＭＳ Ｐゴシック" charset="0"/>
                <a:cs typeface="ＭＳ Ｐゴシック" charset="0"/>
              </a:rPr>
            </a:br>
            <a:r>
              <a:rPr lang="en-US" sz="3200" dirty="0" smtClean="0">
                <a:latin typeface="Calibri" charset="0"/>
                <a:ea typeface="ＭＳ Ｐゴシック" charset="0"/>
                <a:cs typeface="ＭＳ Ｐゴシック" charset="0"/>
              </a:rPr>
              <a:t>2, Computing load aware long-view load balancing method</a:t>
            </a:r>
            <a:br>
              <a:rPr lang="en-US" sz="3200" dirty="0" smtClean="0">
                <a:latin typeface="Calibri" charset="0"/>
                <a:ea typeface="ＭＳ Ｐゴシック" charset="0"/>
                <a:cs typeface="ＭＳ Ｐゴシック" charset="0"/>
              </a:rPr>
            </a:br>
            <a:r>
              <a:rPr lang="en-US" sz="3200" dirty="0" smtClean="0">
                <a:latin typeface="Calibri" charset="0"/>
                <a:ea typeface="ＭＳ Ｐゴシック" charset="0"/>
                <a:cs typeface="ＭＳ Ｐゴシック" charset="0"/>
              </a:rPr>
              <a:t/>
            </a:r>
            <a:br>
              <a:rPr lang="en-US" sz="3200" dirty="0" smtClean="0">
                <a:latin typeface="Calibri" charset="0"/>
                <a:ea typeface="ＭＳ Ｐゴシック" charset="0"/>
                <a:cs typeface="ＭＳ Ｐゴシック" charset="0"/>
              </a:rPr>
            </a:br>
            <a:r>
              <a:rPr lang="en-US" sz="3200" dirty="0" smtClean="0">
                <a:latin typeface="Calibri" charset="0"/>
                <a:ea typeface="ＭＳ Ｐゴシック" charset="0"/>
                <a:cs typeface="ＭＳ Ｐゴシック" charset="0"/>
              </a:rPr>
              <a:t>3, Trace-driven experiments</a:t>
            </a:r>
            <a:endParaRPr lang="en-US" sz="3200" dirty="0">
              <a:latin typeface="Calibri" charset="0"/>
              <a:ea typeface="ＭＳ Ｐゴシック" charset="0"/>
              <a:cs typeface="ＭＳ Ｐゴシック" charset="0"/>
            </a:endParaRPr>
          </a:p>
        </p:txBody>
      </p:sp>
      <p:pic>
        <p:nvPicPr>
          <p:cNvPr id="35847" name="Picture 7" descr="academicSymbolWdm_copu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26238" y="115888"/>
            <a:ext cx="1960562" cy="41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646583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304800" y="228600"/>
            <a:ext cx="6781800" cy="178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r>
              <a:rPr lang="en-US" sz="2000" b="1" dirty="0" smtClean="0">
                <a:latin typeface="Verdana" charset="0"/>
              </a:rPr>
              <a:t>System Design</a:t>
            </a:r>
            <a:endParaRPr lang="en-US" sz="2000" dirty="0">
              <a:latin typeface="Verdana" charset="0"/>
            </a:endParaRPr>
          </a:p>
          <a:p>
            <a:pPr eaLnBrk="0" hangingPunct="0"/>
            <a:endParaRPr lang="en-US" dirty="0">
              <a:latin typeface="Verdana" charset="0"/>
            </a:endParaRPr>
          </a:p>
          <a:p>
            <a:pPr eaLnBrk="0" hangingPunct="0"/>
            <a:r>
              <a:rPr lang="en-US" dirty="0" smtClean="0">
                <a:latin typeface="Verdana" charset="0"/>
              </a:rPr>
              <a:t>Trace Data Analysis</a:t>
            </a:r>
            <a:endParaRPr lang="en-US" dirty="0">
              <a:latin typeface="Verdana" charset="0"/>
            </a:endParaRPr>
          </a:p>
          <a:p>
            <a:pPr eaLnBrk="0" hangingPunct="0"/>
            <a:endParaRPr lang="en-US" dirty="0">
              <a:latin typeface="Verdana" charset="0"/>
            </a:endParaRPr>
          </a:p>
          <a:p>
            <a:pPr eaLnBrk="0" hangingPunct="0"/>
            <a:endParaRPr lang="en-US" dirty="0">
              <a:latin typeface="Verdana" charset="0"/>
            </a:endParaRPr>
          </a:p>
          <a:p>
            <a:pPr eaLnBrk="0" hangingPunct="0"/>
            <a:endParaRPr lang="en-US" dirty="0">
              <a:latin typeface="Calibri" charset="0"/>
            </a:endParaRPr>
          </a:p>
        </p:txBody>
      </p:sp>
      <p:sp>
        <p:nvSpPr>
          <p:cNvPr id="35843" name="Rectangle 7"/>
          <p:cNvSpPr>
            <a:spLocks noChangeArrowheads="1"/>
          </p:cNvSpPr>
          <p:nvPr/>
        </p:nvSpPr>
        <p:spPr bwMode="auto">
          <a:xfrm>
            <a:off x="381000" y="6096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charset="0"/>
            </a:endParaRPr>
          </a:p>
        </p:txBody>
      </p:sp>
      <p:sp>
        <p:nvSpPr>
          <p:cNvPr id="35844" name="Rectangle 8"/>
          <p:cNvSpPr>
            <a:spLocks noChangeArrowheads="1"/>
          </p:cNvSpPr>
          <p:nvPr/>
        </p:nvSpPr>
        <p:spPr bwMode="auto">
          <a:xfrm>
            <a:off x="381000" y="685800"/>
            <a:ext cx="8305800" cy="55626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eaLnBrk="0" hangingPunct="0"/>
            <a:endParaRPr lang="en-US">
              <a:latin typeface="Calibri" charset="0"/>
            </a:endParaRPr>
          </a:p>
        </p:txBody>
      </p:sp>
      <p:sp>
        <p:nvSpPr>
          <p:cNvPr id="35846" name="Subtitle 2"/>
          <p:cNvSpPr>
            <a:spLocks noGrp="1"/>
          </p:cNvSpPr>
          <p:nvPr>
            <p:ph type="subTitle" idx="1"/>
          </p:nvPr>
        </p:nvSpPr>
        <p:spPr>
          <a:xfrm>
            <a:off x="1371600" y="3657600"/>
            <a:ext cx="6400800" cy="1752600"/>
          </a:xfrm>
        </p:spPr>
        <p:txBody>
          <a:bodyPr/>
          <a:lstStyle/>
          <a:p>
            <a:r>
              <a:rPr lang="en-US" dirty="0">
                <a:solidFill>
                  <a:schemeClr val="tx1"/>
                </a:solidFill>
                <a:latin typeface="Calibri" charset="0"/>
                <a:ea typeface="ＭＳ Ｐゴシック" charset="0"/>
                <a:cs typeface="ＭＳ Ｐゴシック" charset="0"/>
              </a:rPr>
              <a:t>Click to edit subtitle style</a:t>
            </a:r>
          </a:p>
        </p:txBody>
      </p:sp>
      <p:pic>
        <p:nvPicPr>
          <p:cNvPr id="35847" name="Picture 7" descr="academicSymbolWdm_copu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26238" y="115888"/>
            <a:ext cx="1960562" cy="41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descr="Mapper-Time-Dis.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338210"/>
            <a:ext cx="6273800" cy="3390900"/>
          </a:xfrm>
          <a:prstGeom prst="rect">
            <a:avLst/>
          </a:prstGeom>
        </p:spPr>
      </p:pic>
    </p:spTree>
    <p:extLst>
      <p:ext uri="{BB962C8B-B14F-4D97-AF65-F5344CB8AC3E}">
        <p14:creationId xmlns:p14="http://schemas.microsoft.com/office/powerpoint/2010/main" val="330171708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304800" y="228600"/>
            <a:ext cx="6781800" cy="178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r>
              <a:rPr lang="en-US" sz="2000" b="1" dirty="0" smtClean="0">
                <a:latin typeface="Verdana" charset="0"/>
              </a:rPr>
              <a:t>System Design</a:t>
            </a:r>
            <a:endParaRPr lang="en-US" sz="2000" dirty="0">
              <a:latin typeface="Verdana" charset="0"/>
            </a:endParaRPr>
          </a:p>
          <a:p>
            <a:pPr eaLnBrk="0" hangingPunct="0"/>
            <a:endParaRPr lang="en-US" dirty="0">
              <a:latin typeface="Verdana" charset="0"/>
            </a:endParaRPr>
          </a:p>
          <a:p>
            <a:pPr eaLnBrk="0" hangingPunct="0"/>
            <a:r>
              <a:rPr lang="en-US" dirty="0" smtClean="0">
                <a:latin typeface="Verdana" charset="0"/>
              </a:rPr>
              <a:t>Trace Data Analysis</a:t>
            </a:r>
            <a:endParaRPr lang="en-US" dirty="0">
              <a:latin typeface="Verdana" charset="0"/>
            </a:endParaRPr>
          </a:p>
          <a:p>
            <a:pPr eaLnBrk="0" hangingPunct="0"/>
            <a:endParaRPr lang="en-US" dirty="0">
              <a:latin typeface="Verdana" charset="0"/>
            </a:endParaRPr>
          </a:p>
          <a:p>
            <a:pPr eaLnBrk="0" hangingPunct="0"/>
            <a:endParaRPr lang="en-US" dirty="0">
              <a:latin typeface="Verdana" charset="0"/>
            </a:endParaRPr>
          </a:p>
          <a:p>
            <a:pPr eaLnBrk="0" hangingPunct="0"/>
            <a:endParaRPr lang="en-US" dirty="0">
              <a:latin typeface="Calibri" charset="0"/>
            </a:endParaRPr>
          </a:p>
        </p:txBody>
      </p:sp>
      <p:sp>
        <p:nvSpPr>
          <p:cNvPr id="35843" name="Rectangle 7"/>
          <p:cNvSpPr>
            <a:spLocks noChangeArrowheads="1"/>
          </p:cNvSpPr>
          <p:nvPr/>
        </p:nvSpPr>
        <p:spPr bwMode="auto">
          <a:xfrm>
            <a:off x="381000" y="6096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charset="0"/>
            </a:endParaRPr>
          </a:p>
        </p:txBody>
      </p:sp>
      <p:sp>
        <p:nvSpPr>
          <p:cNvPr id="35844" name="Rectangle 8"/>
          <p:cNvSpPr>
            <a:spLocks noChangeArrowheads="1"/>
          </p:cNvSpPr>
          <p:nvPr/>
        </p:nvSpPr>
        <p:spPr bwMode="auto">
          <a:xfrm>
            <a:off x="381000" y="685800"/>
            <a:ext cx="8305800" cy="55626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eaLnBrk="0" hangingPunct="0"/>
            <a:endParaRPr lang="en-US">
              <a:latin typeface="Calibri" charset="0"/>
            </a:endParaRPr>
          </a:p>
        </p:txBody>
      </p:sp>
      <p:sp>
        <p:nvSpPr>
          <p:cNvPr id="35846" name="Subtitle 2"/>
          <p:cNvSpPr>
            <a:spLocks noGrp="1"/>
          </p:cNvSpPr>
          <p:nvPr>
            <p:ph type="subTitle" idx="1"/>
          </p:nvPr>
        </p:nvSpPr>
        <p:spPr>
          <a:xfrm>
            <a:off x="1371600" y="3657600"/>
            <a:ext cx="6400800" cy="1752600"/>
          </a:xfrm>
        </p:spPr>
        <p:txBody>
          <a:bodyPr/>
          <a:lstStyle/>
          <a:p>
            <a:r>
              <a:rPr lang="en-US" dirty="0">
                <a:solidFill>
                  <a:schemeClr val="tx1"/>
                </a:solidFill>
                <a:latin typeface="Calibri" charset="0"/>
                <a:ea typeface="ＭＳ Ｐゴシック" charset="0"/>
                <a:cs typeface="ＭＳ Ｐゴシック" charset="0"/>
              </a:rPr>
              <a:t>Click to edit subtitle style</a:t>
            </a:r>
          </a:p>
        </p:txBody>
      </p:sp>
      <p:pic>
        <p:nvPicPr>
          <p:cNvPr id="35847" name="Picture 7" descr="academicSymbolWdm_copu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26238" y="115888"/>
            <a:ext cx="1960562" cy="41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descr="Mapper-Time-Dis.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350785"/>
            <a:ext cx="6273800" cy="3390900"/>
          </a:xfrm>
          <a:prstGeom prst="rect">
            <a:avLst/>
          </a:prstGeom>
        </p:spPr>
      </p:pic>
      <p:pic>
        <p:nvPicPr>
          <p:cNvPr id="3" name="Picture 2" descr="alloverlapTasks.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607" y="1663761"/>
            <a:ext cx="6273800" cy="3390900"/>
          </a:xfrm>
          <a:prstGeom prst="rect">
            <a:avLst/>
          </a:prstGeom>
        </p:spPr>
      </p:pic>
    </p:spTree>
    <p:extLst>
      <p:ext uri="{BB962C8B-B14F-4D97-AF65-F5344CB8AC3E}">
        <p14:creationId xmlns:p14="http://schemas.microsoft.com/office/powerpoint/2010/main" val="153388937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304800" y="228600"/>
            <a:ext cx="6781800" cy="178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r>
              <a:rPr lang="en-US" sz="2000" b="1" dirty="0" smtClean="0">
                <a:latin typeface="Verdana" charset="0"/>
              </a:rPr>
              <a:t>System Design</a:t>
            </a:r>
            <a:endParaRPr lang="en-US" sz="2000" dirty="0">
              <a:latin typeface="Verdana" charset="0"/>
            </a:endParaRPr>
          </a:p>
          <a:p>
            <a:pPr eaLnBrk="0" hangingPunct="0"/>
            <a:endParaRPr lang="en-US" dirty="0">
              <a:latin typeface="Verdana" charset="0"/>
            </a:endParaRPr>
          </a:p>
          <a:p>
            <a:pPr eaLnBrk="0" hangingPunct="0"/>
            <a:r>
              <a:rPr lang="en-US" dirty="0" smtClean="0">
                <a:latin typeface="Verdana" charset="0"/>
              </a:rPr>
              <a:t>Trace Data Analysis</a:t>
            </a:r>
            <a:endParaRPr lang="en-US" dirty="0">
              <a:latin typeface="Verdana" charset="0"/>
            </a:endParaRPr>
          </a:p>
          <a:p>
            <a:pPr eaLnBrk="0" hangingPunct="0"/>
            <a:endParaRPr lang="en-US" dirty="0">
              <a:latin typeface="Verdana" charset="0"/>
            </a:endParaRPr>
          </a:p>
          <a:p>
            <a:pPr eaLnBrk="0" hangingPunct="0"/>
            <a:endParaRPr lang="en-US" dirty="0">
              <a:latin typeface="Verdana" charset="0"/>
            </a:endParaRPr>
          </a:p>
          <a:p>
            <a:pPr eaLnBrk="0" hangingPunct="0"/>
            <a:endParaRPr lang="en-US" dirty="0">
              <a:latin typeface="Calibri" charset="0"/>
            </a:endParaRPr>
          </a:p>
        </p:txBody>
      </p:sp>
      <p:sp>
        <p:nvSpPr>
          <p:cNvPr id="35843" name="Rectangle 7"/>
          <p:cNvSpPr>
            <a:spLocks noChangeArrowheads="1"/>
          </p:cNvSpPr>
          <p:nvPr/>
        </p:nvSpPr>
        <p:spPr bwMode="auto">
          <a:xfrm>
            <a:off x="381000" y="6096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charset="0"/>
            </a:endParaRPr>
          </a:p>
        </p:txBody>
      </p:sp>
      <p:sp>
        <p:nvSpPr>
          <p:cNvPr id="35844" name="Rectangle 8"/>
          <p:cNvSpPr>
            <a:spLocks noChangeArrowheads="1"/>
          </p:cNvSpPr>
          <p:nvPr/>
        </p:nvSpPr>
        <p:spPr bwMode="auto">
          <a:xfrm>
            <a:off x="381000" y="685800"/>
            <a:ext cx="8305800" cy="55626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eaLnBrk="0" hangingPunct="0"/>
            <a:endParaRPr lang="en-US">
              <a:latin typeface="Calibri" charset="0"/>
            </a:endParaRPr>
          </a:p>
        </p:txBody>
      </p:sp>
      <p:sp>
        <p:nvSpPr>
          <p:cNvPr id="35846" name="Subtitle 2"/>
          <p:cNvSpPr>
            <a:spLocks noGrp="1"/>
          </p:cNvSpPr>
          <p:nvPr>
            <p:ph type="subTitle" idx="1"/>
          </p:nvPr>
        </p:nvSpPr>
        <p:spPr>
          <a:xfrm>
            <a:off x="1371600" y="3657600"/>
            <a:ext cx="6400800" cy="1752600"/>
          </a:xfrm>
        </p:spPr>
        <p:txBody>
          <a:bodyPr/>
          <a:lstStyle/>
          <a:p>
            <a:r>
              <a:rPr lang="en-US" dirty="0">
                <a:solidFill>
                  <a:schemeClr val="tx1"/>
                </a:solidFill>
                <a:latin typeface="Calibri" charset="0"/>
                <a:ea typeface="ＭＳ Ｐゴシック" charset="0"/>
                <a:cs typeface="ＭＳ Ｐゴシック" charset="0"/>
              </a:rPr>
              <a:t>Click to edit subtitle style</a:t>
            </a:r>
          </a:p>
        </p:txBody>
      </p:sp>
      <p:pic>
        <p:nvPicPr>
          <p:cNvPr id="35847" name="Picture 7" descr="academicSymbolWdm_copu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26238" y="115888"/>
            <a:ext cx="1960562" cy="41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descr="Mapper-Time-Dis.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275335"/>
            <a:ext cx="6273800" cy="3390900"/>
          </a:xfrm>
          <a:prstGeom prst="rect">
            <a:avLst/>
          </a:prstGeom>
        </p:spPr>
      </p:pic>
      <p:pic>
        <p:nvPicPr>
          <p:cNvPr id="3" name="Picture 2" descr="alloverlapTasks.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800" y="1588312"/>
            <a:ext cx="6273800" cy="3390900"/>
          </a:xfrm>
          <a:prstGeom prst="rect">
            <a:avLst/>
          </a:prstGeom>
        </p:spPr>
      </p:pic>
      <p:pic>
        <p:nvPicPr>
          <p:cNvPr id="4" name="Picture 3" descr="interJobOverlapTasks.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0921" y="2019300"/>
            <a:ext cx="6273800" cy="3390900"/>
          </a:xfrm>
          <a:prstGeom prst="rect">
            <a:avLst/>
          </a:prstGeom>
        </p:spPr>
      </p:pic>
    </p:spTree>
    <p:extLst>
      <p:ext uri="{BB962C8B-B14F-4D97-AF65-F5344CB8AC3E}">
        <p14:creationId xmlns:p14="http://schemas.microsoft.com/office/powerpoint/2010/main" val="408313785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304800" y="228600"/>
            <a:ext cx="6781800" cy="178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r>
              <a:rPr lang="en-US" sz="2000" b="1" dirty="0" smtClean="0">
                <a:latin typeface="Verdana" charset="0"/>
              </a:rPr>
              <a:t>System Design</a:t>
            </a:r>
            <a:endParaRPr lang="en-US" sz="2000" dirty="0">
              <a:latin typeface="Verdana" charset="0"/>
            </a:endParaRPr>
          </a:p>
          <a:p>
            <a:pPr eaLnBrk="0" hangingPunct="0"/>
            <a:endParaRPr lang="en-US" dirty="0">
              <a:latin typeface="Verdana" charset="0"/>
            </a:endParaRPr>
          </a:p>
          <a:p>
            <a:pPr eaLnBrk="0" hangingPunct="0"/>
            <a:r>
              <a:rPr lang="en-US" dirty="0" smtClean="0">
                <a:latin typeface="Verdana" charset="0"/>
              </a:rPr>
              <a:t>Trace Data Analysis</a:t>
            </a:r>
            <a:endParaRPr lang="en-US" dirty="0">
              <a:latin typeface="Verdana" charset="0"/>
            </a:endParaRPr>
          </a:p>
          <a:p>
            <a:pPr eaLnBrk="0" hangingPunct="0"/>
            <a:endParaRPr lang="en-US" dirty="0">
              <a:latin typeface="Verdana" charset="0"/>
            </a:endParaRPr>
          </a:p>
          <a:p>
            <a:pPr eaLnBrk="0" hangingPunct="0"/>
            <a:endParaRPr lang="en-US" dirty="0">
              <a:latin typeface="Verdana" charset="0"/>
            </a:endParaRPr>
          </a:p>
          <a:p>
            <a:pPr eaLnBrk="0" hangingPunct="0"/>
            <a:endParaRPr lang="en-US" dirty="0">
              <a:latin typeface="Calibri" charset="0"/>
            </a:endParaRPr>
          </a:p>
        </p:txBody>
      </p:sp>
      <p:sp>
        <p:nvSpPr>
          <p:cNvPr id="35843" name="Rectangle 7"/>
          <p:cNvSpPr>
            <a:spLocks noChangeArrowheads="1"/>
          </p:cNvSpPr>
          <p:nvPr/>
        </p:nvSpPr>
        <p:spPr bwMode="auto">
          <a:xfrm>
            <a:off x="381000" y="6096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charset="0"/>
            </a:endParaRPr>
          </a:p>
        </p:txBody>
      </p:sp>
      <p:sp>
        <p:nvSpPr>
          <p:cNvPr id="35844" name="Rectangle 8"/>
          <p:cNvSpPr>
            <a:spLocks noChangeArrowheads="1"/>
          </p:cNvSpPr>
          <p:nvPr/>
        </p:nvSpPr>
        <p:spPr bwMode="auto">
          <a:xfrm>
            <a:off x="381000" y="685800"/>
            <a:ext cx="8305800" cy="55626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eaLnBrk="0" hangingPunct="0"/>
            <a:endParaRPr lang="en-US">
              <a:latin typeface="Calibri" charset="0"/>
            </a:endParaRPr>
          </a:p>
        </p:txBody>
      </p:sp>
      <p:sp>
        <p:nvSpPr>
          <p:cNvPr id="35846" name="Subtitle 2"/>
          <p:cNvSpPr>
            <a:spLocks noGrp="1"/>
          </p:cNvSpPr>
          <p:nvPr>
            <p:ph type="subTitle" idx="1"/>
          </p:nvPr>
        </p:nvSpPr>
        <p:spPr>
          <a:xfrm>
            <a:off x="1371600" y="3657600"/>
            <a:ext cx="6400800" cy="1752600"/>
          </a:xfrm>
        </p:spPr>
        <p:txBody>
          <a:bodyPr/>
          <a:lstStyle/>
          <a:p>
            <a:r>
              <a:rPr lang="en-US" dirty="0">
                <a:solidFill>
                  <a:schemeClr val="tx1"/>
                </a:solidFill>
                <a:latin typeface="Calibri" charset="0"/>
                <a:ea typeface="ＭＳ Ｐゴシック" charset="0"/>
                <a:cs typeface="ＭＳ Ｐゴシック" charset="0"/>
              </a:rPr>
              <a:t>Click to edit subtitle style</a:t>
            </a:r>
          </a:p>
        </p:txBody>
      </p:sp>
      <p:pic>
        <p:nvPicPr>
          <p:cNvPr id="35847" name="Picture 7" descr="academicSymbolWdm_copu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26238" y="115888"/>
            <a:ext cx="1960562" cy="41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descr="Mapper-Time-Dis.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338209"/>
            <a:ext cx="6273800" cy="3390900"/>
          </a:xfrm>
          <a:prstGeom prst="rect">
            <a:avLst/>
          </a:prstGeom>
        </p:spPr>
      </p:pic>
      <p:pic>
        <p:nvPicPr>
          <p:cNvPr id="3" name="Picture 2" descr="alloverlapTasks.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886" y="1638611"/>
            <a:ext cx="6273800" cy="3390900"/>
          </a:xfrm>
          <a:prstGeom prst="rect">
            <a:avLst/>
          </a:prstGeom>
        </p:spPr>
      </p:pic>
      <p:pic>
        <p:nvPicPr>
          <p:cNvPr id="4" name="Picture 3" descr="interJobOverlapTasks.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5480" y="2097762"/>
            <a:ext cx="6273800" cy="3390900"/>
          </a:xfrm>
          <a:prstGeom prst="rect">
            <a:avLst/>
          </a:prstGeom>
        </p:spPr>
      </p:pic>
      <p:pic>
        <p:nvPicPr>
          <p:cNvPr id="5" name="Picture 4" descr="numTransDis.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98600" y="2253908"/>
            <a:ext cx="6273800" cy="3390900"/>
          </a:xfrm>
          <a:prstGeom prst="rect">
            <a:avLst/>
          </a:prstGeom>
        </p:spPr>
      </p:pic>
    </p:spTree>
    <p:extLst>
      <p:ext uri="{BB962C8B-B14F-4D97-AF65-F5344CB8AC3E}">
        <p14:creationId xmlns:p14="http://schemas.microsoft.com/office/powerpoint/2010/main" val="324285065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2230</TotalTime>
  <Words>1014</Words>
  <Application>Microsoft Office PowerPoint</Application>
  <PresentationFormat>On-screen Show (4:3)</PresentationFormat>
  <Paragraphs>166</Paragraphs>
  <Slides>19</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ＭＳ Ｐゴシック</vt:lpstr>
      <vt:lpstr>ヒラギノ角ゴ Pro W3</vt:lpstr>
      <vt:lpstr>宋体</vt:lpstr>
      <vt:lpstr>Arial</vt:lpstr>
      <vt:lpstr>Calibri</vt:lpstr>
      <vt:lpstr>Tahoma</vt:lpstr>
      <vt:lpstr>Verdana</vt:lpstr>
      <vt:lpstr>Office Theme</vt:lpstr>
      <vt:lpstr>PowerPoint Presentation</vt:lpstr>
      <vt:lpstr>PowerPoint Presentation</vt:lpstr>
      <vt:lpstr>Load Balancing Problem</vt:lpstr>
      <vt:lpstr>Previous work</vt:lpstr>
      <vt:lpstr>1, Trace analysis on computing workloads  2, Computing load aware long-view load balancing method  3, Trace-driven experiments</vt:lpstr>
      <vt:lpstr>PowerPoint Presentation</vt:lpstr>
      <vt:lpstr>PowerPoint Presentation</vt:lpstr>
      <vt:lpstr>PowerPoint Presentation</vt:lpstr>
      <vt:lpstr>PowerPoint Presentation</vt:lpstr>
      <vt:lpstr>PowerPoint Presentation</vt:lpstr>
      <vt:lpstr>Coefficient-based data reallocation </vt:lpstr>
      <vt:lpstr>Coefficient-based data reallocation </vt:lpstr>
      <vt:lpstr>Lazy Data Block Transmission</vt:lpstr>
      <vt:lpstr>PowerPoint Presentation</vt:lpstr>
      <vt:lpstr>PowerPoint Presentation</vt:lpstr>
      <vt:lpstr>PowerPoint Presentation</vt:lpstr>
      <vt:lpstr>PowerPoint Presentation</vt:lpstr>
      <vt:lpstr> Conclusion  The importance of considering the computing workloads   CALV is cost-efficient and could get long-term load balance  </vt:lpstr>
      <vt:lpstr> Thanks!  Questions? </vt:lpstr>
    </vt:vector>
  </TitlesOfParts>
  <Company>Clemson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Haoyu wang</dc:creator>
  <cp:lastModifiedBy>Haoyu Wang</cp:lastModifiedBy>
  <cp:revision>81</cp:revision>
  <dcterms:created xsi:type="dcterms:W3CDTF">2015-10-27T01:15:57Z</dcterms:created>
  <dcterms:modified xsi:type="dcterms:W3CDTF">2016-03-28T21:00:44Z</dcterms:modified>
</cp:coreProperties>
</file>