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0" r:id="rId4"/>
    <p:sldId id="287" r:id="rId5"/>
    <p:sldId id="288" r:id="rId6"/>
    <p:sldId id="289" r:id="rId7"/>
    <p:sldId id="265" r:id="rId8"/>
    <p:sldId id="272" r:id="rId9"/>
    <p:sldId id="268" r:id="rId10"/>
    <p:sldId id="267" r:id="rId11"/>
    <p:sldId id="292" r:id="rId12"/>
    <p:sldId id="290" r:id="rId13"/>
    <p:sldId id="291" r:id="rId14"/>
    <p:sldId id="294" r:id="rId15"/>
    <p:sldId id="295" r:id="rId16"/>
    <p:sldId id="297" r:id="rId17"/>
    <p:sldId id="293" r:id="rId18"/>
    <p:sldId id="278" r:id="rId19"/>
    <p:sldId id="303" r:id="rId20"/>
    <p:sldId id="279" r:id="rId21"/>
    <p:sldId id="280" r:id="rId22"/>
    <p:sldId id="282" r:id="rId23"/>
    <p:sldId id="298" r:id="rId24"/>
    <p:sldId id="299" r:id="rId25"/>
    <p:sldId id="302" r:id="rId26"/>
    <p:sldId id="285" r:id="rId27"/>
    <p:sldId id="286" r:id="rId28"/>
  </p:sldIdLst>
  <p:sldSz cx="9144000" cy="6858000" type="screen4x3"/>
  <p:notesSz cx="70104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75" y="-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645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645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110CEDC4-05C2-4173-92C1-13363522EAF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2" tIns="46406" rIns="92812" bIns="464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5628"/>
            <a:ext cx="5608320" cy="4154805"/>
          </a:xfrm>
          <a:prstGeom prst="rect">
            <a:avLst/>
          </a:prstGeom>
        </p:spPr>
        <p:txBody>
          <a:bodyPr vert="horz" lIns="92812" tIns="46406" rIns="92812" bIns="464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37840" cy="461645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9653"/>
            <a:ext cx="3037840" cy="461645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5BB5CE17-75F7-43BC-B8F9-6E4D06B67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r>
              <a:rPr lang="en-US" baseline="0" dirty="0" smtClean="0"/>
              <a:t> on Lower or Up case. .reference for comparison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B025-EC99-457E-A9C5-A9A4346E67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5CE17-75F7-43BC-B8F9-6E4D06B678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B38906-E447-4871-B1ED-550861E2D9E1}" type="slidenum">
              <a:rPr lang="zh-CN" altLang="en-US" smtClean="0"/>
              <a:pPr>
                <a:defRPr/>
              </a:pPr>
              <a:t>27</a:t>
            </a:fld>
            <a:endParaRPr lang="en-US" altLang="zh-CN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74183" y="8770941"/>
            <a:ext cx="3036217" cy="46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720" tIns="46358" rIns="92720" bIns="46358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D7F8E71-367D-456E-BF52-B7B0A2BD1520}" type="slidenum">
              <a:rPr lang="zh-CN" altLang="en-US" sz="1200">
                <a:latin typeface="Comic Sans MS" pitchFamily="66" charset="0"/>
              </a:rPr>
              <a:pPr algn="r" eaLnBrk="1" hangingPunct="1"/>
              <a:t>27</a:t>
            </a:fld>
            <a:endParaRPr lang="en-US" altLang="zh-CN" sz="1200">
              <a:latin typeface="Comic Sans MS" pitchFamily="6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77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Straight Connector 6"/>
          <p:cNvCxnSpPr>
            <a:cxnSpLocks noChangeShapeType="1"/>
          </p:cNvCxnSpPr>
          <p:nvPr/>
        </p:nvCxnSpPr>
        <p:spPr bwMode="auto">
          <a:xfrm rot="5400000">
            <a:off x="915194" y="3428206"/>
            <a:ext cx="685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3" name="Straight Connector 8"/>
          <p:cNvCxnSpPr>
            <a:cxnSpLocks noChangeShapeType="1"/>
          </p:cNvCxnSpPr>
          <p:nvPr/>
        </p:nvCxnSpPr>
        <p:spPr bwMode="auto">
          <a:xfrm>
            <a:off x="4592638" y="1676400"/>
            <a:ext cx="4551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4" name="Picture 14" descr="Campus-0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257300" y="1257300"/>
            <a:ext cx="685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4343399" y="1600200"/>
            <a:ext cx="479901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43401" y="1677988"/>
            <a:ext cx="4800600" cy="5181600"/>
          </a:xfrm>
          <a:prstGeom prst="rect">
            <a:avLst/>
          </a:prstGeom>
          <a:solidFill>
            <a:srgbClr val="DDD9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4343400" y="2209800"/>
            <a:ext cx="4810125" cy="45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zh-CN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SocialLink</a:t>
            </a:r>
            <a:r>
              <a:rPr lang="en-US" altLang="zh-CN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Utilizing Social Network and</a:t>
            </a:r>
          </a:p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Transaction Links for Effective Trust</a:t>
            </a:r>
          </a:p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in P2P File Sharing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</a:p>
          <a:p>
            <a:pPr algn="ctr"/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smtClean="0">
                <a:latin typeface="Verdana" charset="0"/>
              </a:rPr>
              <a:t>Kang Chen</a:t>
            </a:r>
            <a:r>
              <a:rPr lang="en-US" sz="2000" baseline="30000" dirty="0" smtClean="0">
                <a:latin typeface="Verdana" charset="0"/>
              </a:rPr>
              <a:t>1</a:t>
            </a:r>
            <a:r>
              <a:rPr lang="en-US" sz="2000" dirty="0" smtClean="0">
                <a:latin typeface="Verdana" charset="0"/>
              </a:rPr>
              <a:t>, Guoxin Liu</a:t>
            </a:r>
            <a:r>
              <a:rPr lang="en-US" sz="2000" baseline="30000" dirty="0" smtClean="0">
                <a:latin typeface="Verdana" charset="0"/>
              </a:rPr>
              <a:t>2</a:t>
            </a:r>
            <a:r>
              <a:rPr lang="en-US" sz="2000" dirty="0" smtClean="0">
                <a:latin typeface="Verdana" charset="0"/>
              </a:rPr>
              <a:t>,  </a:t>
            </a:r>
            <a:r>
              <a:rPr lang="en-US" sz="2000" b="1" dirty="0" err="1" smtClean="0">
                <a:latin typeface="Verdana" charset="0"/>
              </a:rPr>
              <a:t>Haiying</a:t>
            </a:r>
            <a:r>
              <a:rPr lang="en-US" sz="2000" b="1" dirty="0" smtClean="0">
                <a:latin typeface="Verdana" charset="0"/>
              </a:rPr>
              <a:t> Shen</a:t>
            </a:r>
            <a:r>
              <a:rPr lang="en-US" sz="2000" b="1" baseline="30000" dirty="0" smtClean="0">
                <a:latin typeface="Verdana" charset="0"/>
              </a:rPr>
              <a:t>2</a:t>
            </a:r>
            <a:r>
              <a:rPr lang="en-US" sz="2000" b="1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and Fang Qi</a:t>
            </a:r>
            <a:r>
              <a:rPr lang="en-US" sz="2000" baseline="30000" dirty="0" smtClean="0">
                <a:latin typeface="Verdana" charset="0"/>
              </a:rPr>
              <a:t>2</a:t>
            </a:r>
          </a:p>
          <a:p>
            <a:pPr algn="ctr"/>
            <a:endParaRPr lang="en-US" sz="2000" baseline="30000" dirty="0" smtClean="0">
              <a:latin typeface="Verdana" charset="0"/>
            </a:endParaRPr>
          </a:p>
          <a:p>
            <a:pPr algn="ctr"/>
            <a:endParaRPr lang="en-US" sz="2000" baseline="30000" dirty="0" smtClean="0">
              <a:latin typeface="Verdana" charset="0"/>
            </a:endParaRPr>
          </a:p>
          <a:p>
            <a:pPr algn="ctr"/>
            <a:r>
              <a:rPr lang="en-US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altLang="zh-CN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Dept. Of ECE Southern Illinois Univ. (The work was done when at Clemson)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Dept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of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ECE, Clemson Univ.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8" name="Picture 8" descr="academicSymbolWdm_cop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6713"/>
            <a:ext cx="40005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0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Social network </a:t>
            </a:r>
            <a:r>
              <a:rPr lang="en-US" sz="2200" dirty="0">
                <a:latin typeface="Verdana" charset="0"/>
                <a:ea typeface="ＭＳ Ｐゴシック" charset="-128"/>
                <a:cs typeface="Tahoma" charset="0"/>
              </a:rPr>
              <a:t>c</a:t>
            </a: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onstruction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Offline acquaintances are added directly as friends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Online friends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Each node sets a threshold for trust 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Only two nodes reach the threshold of each other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Bi-directional</a:t>
            </a:r>
          </a:p>
          <a:p>
            <a:pPr lvl="2">
              <a:buClr>
                <a:srgbClr val="EE7114"/>
              </a:buClr>
            </a:pPr>
            <a:endParaRPr lang="en-US" sz="14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>
                <a:latin typeface="Verdana" charset="0"/>
                <a:ea typeface="ＭＳ Ｐゴシック" charset="-128"/>
                <a:cs typeface="Tahoma" charset="0"/>
              </a:rPr>
              <a:t>User behavior: be cautious on adding/deleting a friend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Social network based file </a:t>
            </a:r>
            <a:r>
              <a:rPr lang="en-US" sz="2200" dirty="0">
                <a:latin typeface="Verdana" charset="0"/>
                <a:ea typeface="ＭＳ Ｐゴシック" charset="-128"/>
                <a:cs typeface="Tahoma" charset="0"/>
              </a:rPr>
              <a:t>s</a:t>
            </a: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haring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Query the P2P service center for server candidates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Check whether there are friends in the server list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If yes, select the friend as the server directly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If multiple, select the one with the highest trust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If none, rely on weighted transaction network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Weighted transaction network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Create links to connect non-friends for trust evaluation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>
                <a:latin typeface="Verdana" charset="0"/>
                <a:ea typeface="ＭＳ Ｐゴシック" charset="-128"/>
                <a:cs typeface="Tahoma" charset="0"/>
              </a:rPr>
              <a:t>Each link </a:t>
            </a: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has a direction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Two nodes may not have the same trust to each other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Each link has a weight (file size)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Accumulated based on previous file sharing transactions</a:t>
            </a:r>
          </a:p>
          <a:p>
            <a:pPr lvl="2">
              <a:buClr>
                <a:srgbClr val="EE7114"/>
              </a:buClr>
            </a:pPr>
            <a:r>
              <a:rPr lang="en-US" sz="1600" dirty="0">
                <a:latin typeface="Verdana" charset="0"/>
                <a:ea typeface="ＭＳ Ｐゴシック" charset="-128"/>
                <a:cs typeface="Tahoma" charset="0"/>
              </a:rPr>
              <a:t>Denotes the </a:t>
            </a: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client’s </a:t>
            </a:r>
            <a:r>
              <a:rPr lang="en-US" sz="1600" dirty="0">
                <a:latin typeface="Verdana" charset="0"/>
                <a:ea typeface="ＭＳ Ｐゴシック" charset="-128"/>
                <a:cs typeface="Tahoma" charset="0"/>
              </a:rPr>
              <a:t>trust of obtaining a</a:t>
            </a: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 </a:t>
            </a:r>
            <a:r>
              <a:rPr lang="en-US" sz="1600" dirty="0">
                <a:latin typeface="Verdana" charset="0"/>
                <a:ea typeface="ＭＳ Ｐゴシック" charset="-128"/>
                <a:cs typeface="Tahoma" charset="0"/>
              </a:rPr>
              <a:t>file from the </a:t>
            </a: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source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Ensures fair file sharing</a:t>
            </a:r>
            <a:endParaRPr lang="en-US" sz="16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Weighted transaction </a:t>
            </a:r>
            <a:r>
              <a:rPr lang="en-US" sz="2200" dirty="0">
                <a:latin typeface="Verdana" charset="0"/>
                <a:ea typeface="ＭＳ Ｐゴシック" charset="-128"/>
                <a:cs typeface="Tahoma" charset="0"/>
              </a:rPr>
              <a:t>n</a:t>
            </a: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etwork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992234"/>
              </p:ext>
            </p:extLst>
          </p:nvPr>
        </p:nvGraphicFramePr>
        <p:xfrm>
          <a:off x="1752600" y="2514600"/>
          <a:ext cx="4973638" cy="352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Acrobat Document" r:id="rId4" imgW="4685930" imgH="3324061" progId="AcroExch.Document.7">
                  <p:embed/>
                </p:oleObj>
              </mc:Choice>
              <mc:Fallback>
                <p:oleObj name="Acrobat Document" r:id="rId4" imgW="4685930" imgH="33240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2514600"/>
                        <a:ext cx="4973638" cy="3528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Weighted transaction network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Trust of a path: smallest link weight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The weakest link limits the overall trust on the path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Trust-flow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The largest path weight of all paths from the server to the client 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Denotes the file size the client can reliably download from the server, i.e., its trust to the server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Upload-flow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The largest path weight of all paths from the client to the server 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Reflects the past transaction from the client to the server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For fair trading consideration</a:t>
            </a:r>
            <a:endParaRPr lang="en-US" sz="16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Weighted transaction network based file sharing</a:t>
            </a:r>
          </a:p>
          <a:p>
            <a:pPr lvl="1">
              <a:buClr>
                <a:srgbClr val="EE7114"/>
              </a:buClr>
            </a:pPr>
            <a:r>
              <a:rPr lang="en-US" sz="1800" dirty="0">
                <a:latin typeface="Verdana" charset="0"/>
                <a:ea typeface="ＭＳ Ｐゴシック" charset="-128"/>
                <a:cs typeface="Tahoma" charset="0"/>
              </a:rPr>
              <a:t>Query the P2P service center for server candidates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For each server, calculate the trust-flow and upload-flow</a:t>
            </a:r>
            <a:endParaRPr lang="en-US" sz="16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Filter servers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Trust-flow &lt; size of the requested file: not trustable enough</a:t>
            </a:r>
          </a:p>
          <a:p>
            <a:pPr lvl="2">
              <a:buClr>
                <a:srgbClr val="EE7114"/>
              </a:buClr>
            </a:pPr>
            <a:r>
              <a:rPr lang="en-US" sz="1400" dirty="0" smtClean="0">
                <a:latin typeface="Verdana" charset="0"/>
                <a:ea typeface="ＭＳ Ｐゴシック" charset="-128"/>
                <a:cs typeface="Tahoma" charset="0"/>
              </a:rPr>
              <a:t>|Trust-flow – upload-flow| &gt; </a:t>
            </a:r>
            <a:r>
              <a:rPr lang="en-US" sz="1400" dirty="0" err="1" smtClean="0">
                <a:latin typeface="Verdana" charset="0"/>
                <a:ea typeface="ＭＳ Ｐゴシック" charset="-128"/>
                <a:cs typeface="Tahoma" charset="0"/>
              </a:rPr>
              <a:t>Thr</a:t>
            </a:r>
            <a:r>
              <a:rPr lang="en-US" sz="1400" dirty="0" smtClean="0">
                <a:latin typeface="Verdana" charset="0"/>
                <a:ea typeface="ＭＳ Ｐゴシック" charset="-128"/>
                <a:cs typeface="Tahoma" charset="0"/>
              </a:rPr>
              <a:t>: not fair sharing</a:t>
            </a:r>
          </a:p>
          <a:p>
            <a:pPr lvl="1">
              <a:buClr>
                <a:srgbClr val="EE7114"/>
              </a:buClr>
            </a:pPr>
            <a:endParaRPr lang="en-US" sz="16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Select the server with the largest trust-flow after above steps</a:t>
            </a:r>
            <a:endParaRPr lang="en-US" sz="16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Weighted transaction network based file sharing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27549"/>
              </p:ext>
            </p:extLst>
          </p:nvPr>
        </p:nvGraphicFramePr>
        <p:xfrm>
          <a:off x="479579" y="2588061"/>
          <a:ext cx="4039081" cy="286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Acrobat Document" r:id="rId4" imgW="4685930" imgH="3324061" progId="AcroExch.Document.7">
                  <p:embed/>
                </p:oleObj>
              </mc:Choice>
              <mc:Fallback>
                <p:oleObj name="Acrobat Document" r:id="rId4" imgW="4685930" imgH="33240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579" y="2588061"/>
                        <a:ext cx="4039081" cy="2865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8660" y="2867858"/>
            <a:ext cx="4154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C1 </a:t>
            </a:r>
            <a:r>
              <a:rPr lang="en-US" altLang="zh-CN" dirty="0" smtClean="0"/>
              <a:t>asks a file owned by B2 with size 4</a:t>
            </a:r>
          </a:p>
          <a:p>
            <a:pPr marL="342900" indent="-342900">
              <a:buAutoNum type="alphaLcParenR"/>
            </a:pPr>
            <a:r>
              <a:rPr lang="en-US" altLang="zh-CN" dirty="0" smtClean="0"/>
              <a:t>Trust-flow from B2 to C1 is 6 through B2-&gt;B-&gt;A-&gt;C-&gt;C1</a:t>
            </a:r>
          </a:p>
          <a:p>
            <a:pPr marL="342900" indent="-342900">
              <a:buAutoNum type="alphaLcParenR"/>
            </a:pPr>
            <a:r>
              <a:rPr lang="en-US" altLang="zh-CN" dirty="0" smtClean="0"/>
              <a:t>Upload-flow from C1 to B2 is 2 through C1-&gt;C-&gt;A-&gt;B-&gt;B2</a:t>
            </a:r>
          </a:p>
          <a:p>
            <a:pPr marL="342900" indent="-342900">
              <a:buAutoNum type="alphaLcParenR"/>
            </a:pPr>
            <a:r>
              <a:rPr lang="en-US" altLang="zh-CN" dirty="0" smtClean="0"/>
              <a:t>Since </a:t>
            </a:r>
            <a:r>
              <a:rPr lang="en-US" altLang="zh-CN" dirty="0"/>
              <a:t>|trust-flow  - upload-flow|  = 4 (suppose the threshold here is </a:t>
            </a:r>
            <a:r>
              <a:rPr lang="en-US" altLang="zh-CN" dirty="0" smtClean="0"/>
              <a:t>8) and trust-flow &gt; 4, the transaction is approved and B2 will be selected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Weighted transaction network update</a:t>
            </a:r>
          </a:p>
          <a:p>
            <a:pPr lvl="1">
              <a:buClr>
                <a:srgbClr val="EE7114"/>
              </a:buClr>
            </a:pPr>
            <a:r>
              <a:rPr lang="en-US" sz="1800" dirty="0">
                <a:latin typeface="Verdana" charset="0"/>
                <a:ea typeface="ＭＳ Ｐゴシック" charset="-128"/>
                <a:cs typeface="Tahoma" charset="0"/>
              </a:rPr>
              <a:t>Updated after a file sharing transaction between non-friends</a:t>
            </a:r>
          </a:p>
          <a:p>
            <a:pPr lvl="2">
              <a:buClr>
                <a:srgbClr val="EE7114"/>
              </a:buClr>
            </a:pPr>
            <a:r>
              <a:rPr lang="en-US" sz="1600" dirty="0">
                <a:latin typeface="Verdana" charset="0"/>
                <a:ea typeface="ＭＳ Ｐゴシック" charset="-128"/>
                <a:cs typeface="Tahoma" charset="0"/>
              </a:rPr>
              <a:t>If there is no link, create a new link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Positive feedback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The weights of all links on the trust path from the server to the client is added by the size of the shared file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Negative feedback</a:t>
            </a:r>
          </a:p>
          <a:p>
            <a:pPr lvl="2">
              <a:buClr>
                <a:srgbClr val="EE7114"/>
              </a:buClr>
            </a:pPr>
            <a:r>
              <a:rPr lang="en-US" sz="1600" dirty="0">
                <a:latin typeface="Verdana" charset="0"/>
                <a:ea typeface="ＭＳ Ｐゴシック" charset="-128"/>
                <a:cs typeface="Tahoma" charset="0"/>
              </a:rPr>
              <a:t>The </a:t>
            </a: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weights </a:t>
            </a:r>
            <a:r>
              <a:rPr lang="en-US" sz="1600" dirty="0">
                <a:latin typeface="Verdana" charset="0"/>
                <a:ea typeface="ＭＳ Ｐゴシック" charset="-128"/>
                <a:cs typeface="Tahoma" charset="0"/>
              </a:rPr>
              <a:t>of all links on the trust path from the server to the client is </a:t>
            </a: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reduced by </a:t>
            </a:r>
            <a:r>
              <a:rPr lang="en-US" sz="1600" dirty="0">
                <a:latin typeface="Verdana" charset="0"/>
                <a:ea typeface="ＭＳ Ｐゴシック" charset="-128"/>
                <a:cs typeface="Tahoma" charset="0"/>
              </a:rPr>
              <a:t>the size of the shared </a:t>
            </a: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file</a:t>
            </a:r>
          </a:p>
          <a:p>
            <a:pPr lvl="2">
              <a:buClr>
                <a:srgbClr val="EE7114"/>
              </a:buClr>
            </a:pPr>
            <a:endParaRPr lang="en-US" sz="14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Neural or no feedback</a:t>
            </a: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Nothing changes </a:t>
            </a: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2">
              <a:buClr>
                <a:srgbClr val="EE7114"/>
              </a:buClr>
            </a:pPr>
            <a:endParaRPr lang="en-US" sz="14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Summary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Social network 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Represents trust among friends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Considers both online and offline relationships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Used directly when available</a:t>
            </a:r>
            <a:endParaRPr lang="en-US" sz="1600" dirty="0">
              <a:latin typeface="Verdana" charset="0"/>
              <a:ea typeface="ＭＳ Ｐゴシック" charset="-128"/>
              <a:cs typeface="Tahoma" charset="0"/>
            </a:endParaRPr>
          </a:p>
          <a:p>
            <a:pPr lvl="2">
              <a:buClr>
                <a:srgbClr val="EE7114"/>
              </a:buClr>
            </a:pPr>
            <a:endParaRPr lang="en-US" sz="14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Weighted transaction network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Represents the trust among non-friends</a:t>
            </a:r>
            <a:endParaRPr lang="en-US" sz="1600" dirty="0">
              <a:latin typeface="Verdana" charset="0"/>
              <a:ea typeface="ＭＳ Ｐゴシック" charset="-128"/>
              <a:cs typeface="Tahoma" charset="0"/>
            </a:endParaRP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Updated based on transactions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Complements the social network by expanding server candidates to non-friends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/>
              <a:t>Attack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Free-riding: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a node is reluctant to contribute to others, other non-friends are not willing to provide files to it too</a:t>
            </a:r>
          </a:p>
          <a:p>
            <a:r>
              <a:rPr lang="en-US" dirty="0" smtClean="0"/>
              <a:t>Whitewashing: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link is created only after a successful transaction</a:t>
            </a:r>
          </a:p>
          <a:p>
            <a:pPr lvl="1"/>
            <a:r>
              <a:rPr lang="en-US" dirty="0" smtClean="0"/>
              <a:t>without links, whitewashers will not be selected by non-friends as servers and cannot download files from others</a:t>
            </a:r>
          </a:p>
          <a:p>
            <a:r>
              <a:rPr lang="en-US" dirty="0" smtClean="0"/>
              <a:t>Collusion</a:t>
            </a:r>
          </a:p>
          <a:p>
            <a:pPr lvl="1"/>
            <a:r>
              <a:rPr lang="en-US" smtClean="0"/>
              <a:t>Though </a:t>
            </a:r>
            <a:r>
              <a:rPr lang="en-US" dirty="0" smtClean="0"/>
              <a:t>colluding nodes have high-weight links connecting each other, the weights of their links to outside nodes are very low or even 0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7924800" cy="3687763"/>
          </a:xfrm>
        </p:spPr>
        <p:txBody>
          <a:bodyPr>
            <a:normAutofit/>
          </a:bodyPr>
          <a:lstStyle/>
          <a:p>
            <a:pPr defTabSz="914400">
              <a:buClr>
                <a:srgbClr val="EE7114"/>
              </a:buClr>
            </a:pPr>
            <a:r>
              <a:rPr lang="en-US" sz="2800" dirty="0" smtClean="0">
                <a:solidFill>
                  <a:srgbClr val="C00000"/>
                </a:solidFill>
                <a:latin typeface="Verdana" charset="0"/>
                <a:ea typeface="ＭＳ Ｐゴシック" charset="-128"/>
                <a:cs typeface="Tahoma" charset="0"/>
              </a:rPr>
              <a:t>Introduction</a:t>
            </a:r>
          </a:p>
          <a:p>
            <a:pPr defTabSz="914400">
              <a:buClr>
                <a:srgbClr val="EE7114"/>
              </a:buClr>
            </a:pPr>
            <a:r>
              <a:rPr lang="en-US" sz="2800" dirty="0" smtClean="0">
                <a:solidFill>
                  <a:srgbClr val="C00000"/>
                </a:solidFill>
                <a:latin typeface="Verdana" charset="0"/>
                <a:ea typeface="ＭＳ Ｐゴシック" charset="-128"/>
                <a:cs typeface="Tahoma" charset="0"/>
              </a:rPr>
              <a:t>Related </a:t>
            </a:r>
            <a:r>
              <a:rPr lang="en-US" sz="2800" dirty="0">
                <a:solidFill>
                  <a:srgbClr val="C00000"/>
                </a:solidFill>
                <a:latin typeface="Verdana" charset="0"/>
                <a:ea typeface="ＭＳ Ｐゴシック" charset="-128"/>
                <a:cs typeface="Tahoma" charset="0"/>
              </a:rPr>
              <a:t>W</a:t>
            </a:r>
            <a:r>
              <a:rPr lang="en-US" sz="2800" dirty="0" smtClean="0">
                <a:solidFill>
                  <a:srgbClr val="C00000"/>
                </a:solidFill>
                <a:latin typeface="Verdana" charset="0"/>
                <a:ea typeface="ＭＳ Ｐゴシック" charset="-128"/>
                <a:cs typeface="Tahoma" charset="0"/>
              </a:rPr>
              <a:t>ork</a:t>
            </a:r>
            <a:endParaRPr lang="en-US" sz="2800" dirty="0">
              <a:solidFill>
                <a:srgbClr val="C00000"/>
              </a:solidFill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800" spc="-150" dirty="0" smtClean="0">
                <a:latin typeface="Verdana" charset="0"/>
                <a:ea typeface="ＭＳ Ｐゴシック" charset="-128"/>
                <a:cs typeface="Tahoma" charset="0"/>
              </a:rPr>
              <a:t>System Design</a:t>
            </a:r>
          </a:p>
          <a:p>
            <a:pPr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Performance Evaluation</a:t>
            </a:r>
          </a:p>
          <a:p>
            <a:pPr defTabSz="914400"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Conclusion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7924800" cy="3687763"/>
          </a:xfrm>
        </p:spPr>
        <p:txBody>
          <a:bodyPr>
            <a:normAutofit/>
          </a:bodyPr>
          <a:lstStyle/>
          <a:p>
            <a:pPr defTabSz="914400"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Introduction</a:t>
            </a:r>
          </a:p>
          <a:p>
            <a:pPr defTabSz="914400"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Related </a:t>
            </a:r>
            <a:r>
              <a:rPr lang="en-US" sz="2800" dirty="0">
                <a:latin typeface="Verdana" charset="0"/>
                <a:ea typeface="ＭＳ Ｐゴシック" charset="-128"/>
                <a:cs typeface="Tahoma" charset="0"/>
              </a:rPr>
              <a:t>W</a:t>
            </a: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ork</a:t>
            </a:r>
            <a:endParaRPr lang="en-US" sz="2800" dirty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800" spc="-150" dirty="0" smtClean="0">
                <a:latin typeface="Verdana" charset="0"/>
                <a:ea typeface="ＭＳ Ｐゴシック" charset="-128"/>
                <a:cs typeface="Tahoma" charset="0"/>
              </a:rPr>
              <a:t>System Design</a:t>
            </a:r>
          </a:p>
          <a:p>
            <a:pPr>
              <a:buClr>
                <a:srgbClr val="EE7114"/>
              </a:buClr>
            </a:pPr>
            <a:r>
              <a:rPr lang="en-US" sz="2800" dirty="0" smtClean="0">
                <a:solidFill>
                  <a:srgbClr val="C00000"/>
                </a:solidFill>
                <a:latin typeface="Verdana" charset="0"/>
                <a:ea typeface="ＭＳ Ｐゴシック" charset="-128"/>
                <a:cs typeface="Tahoma" charset="0"/>
              </a:rPr>
              <a:t>Performance Evaluation</a:t>
            </a:r>
          </a:p>
          <a:p>
            <a:pPr defTabSz="914400"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Conclusion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Performance Evaluation</a:t>
            </a: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305800" cy="47244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Simulation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10% bad nodes, 20% neutral nodes, and 70% good nodes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One round: each node randomly generates a file request</a:t>
            </a:r>
          </a:p>
          <a:p>
            <a:pPr lvl="1">
              <a:buClr>
                <a:srgbClr val="EE7114"/>
              </a:buClr>
            </a:pPr>
            <a:endParaRPr lang="en-US" sz="12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Social </a:t>
            </a:r>
            <a:r>
              <a:rPr lang="en-US" altLang="zh-CN" sz="2200" dirty="0" smtClean="0">
                <a:latin typeface="Verdana" charset="0"/>
                <a:ea typeface="ＭＳ Ｐゴシック" charset="-128"/>
                <a:cs typeface="Tahoma" charset="0"/>
              </a:rPr>
              <a:t>network</a:t>
            </a:r>
            <a:endParaRPr lang="en-US" sz="22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LiveJournal[1] trace with 5,000 nodes</a:t>
            </a:r>
          </a:p>
          <a:p>
            <a:pPr lvl="1">
              <a:buClr>
                <a:srgbClr val="EE7114"/>
              </a:buClr>
            </a:pPr>
            <a:endParaRPr lang="en-US" sz="12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2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Comparison methods</a:t>
            </a:r>
            <a:endParaRPr lang="en-US" sz="22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b="1" dirty="0" err="1" smtClean="0">
                <a:latin typeface="Verdana" charset="0"/>
                <a:ea typeface="ＭＳ Ｐゴシック" charset="-128"/>
                <a:cs typeface="Tahoma" charset="0"/>
              </a:rPr>
              <a:t>SocialTrust</a:t>
            </a: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 [2]: first rely on social network, and then use  reputation system to facilitate the server selection process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b="1" dirty="0" smtClean="0">
                <a:latin typeface="Verdana" charset="0"/>
                <a:ea typeface="ＭＳ Ｐゴシック" charset="-128"/>
                <a:cs typeface="Tahoma" charset="0"/>
              </a:rPr>
              <a:t>Social</a:t>
            </a: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: relies only </a:t>
            </a:r>
            <a:r>
              <a:rPr lang="en-US" sz="1800" dirty="0">
                <a:latin typeface="Verdana" charset="0"/>
                <a:ea typeface="ＭＳ Ｐゴシック" charset="-128"/>
                <a:cs typeface="Tahoma" charset="0"/>
              </a:rPr>
              <a:t>on </a:t>
            </a: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social relationships within 2 hops for file sharing 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164" y="6213894"/>
            <a:ext cx="8756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[1] </a:t>
            </a:r>
            <a:r>
              <a:rPr lang="en-US" sz="1200" dirty="0" smtClean="0"/>
              <a:t>L. </a:t>
            </a:r>
            <a:r>
              <a:rPr lang="en-US" sz="1200" dirty="0" err="1" smtClean="0"/>
              <a:t>Backstrom</a:t>
            </a:r>
            <a:r>
              <a:rPr lang="en-US" sz="1200" dirty="0" smtClean="0"/>
              <a:t>, D. </a:t>
            </a:r>
            <a:r>
              <a:rPr lang="en-US" sz="1200" dirty="0" err="1" smtClean="0"/>
              <a:t>Huttenlocher</a:t>
            </a:r>
            <a:r>
              <a:rPr lang="en-US" sz="1200" dirty="0" smtClean="0"/>
              <a:t>, J. Kleinberg and X. Lan, “</a:t>
            </a:r>
            <a:r>
              <a:rPr lang="en-US" altLang="en-US" sz="1200" dirty="0" smtClean="0"/>
              <a:t>Group </a:t>
            </a:r>
            <a:r>
              <a:rPr lang="en-US" altLang="en-US" sz="1200" dirty="0"/>
              <a:t>formation in large social networks: membership, growth, and evolution</a:t>
            </a:r>
            <a:r>
              <a:rPr lang="en-US" altLang="en-US" sz="800" dirty="0"/>
              <a:t> </a:t>
            </a:r>
            <a:r>
              <a:rPr lang="en-US" altLang="en-US" sz="800" dirty="0" smtClean="0"/>
              <a:t>,</a:t>
            </a:r>
            <a:r>
              <a:rPr lang="en-US" sz="1200" dirty="0" smtClean="0"/>
              <a:t>”  in Proc. of KDD, 2006.</a:t>
            </a:r>
          </a:p>
          <a:p>
            <a:r>
              <a:rPr lang="en-US" sz="1200" dirty="0" smtClean="0"/>
              <a:t>[2] </a:t>
            </a:r>
            <a:r>
              <a:rPr lang="en-US" sz="1200" dirty="0"/>
              <a:t>K. Chen, H. Shen, K. </a:t>
            </a:r>
            <a:r>
              <a:rPr lang="en-US" sz="1200" dirty="0" err="1"/>
              <a:t>Sapra</a:t>
            </a:r>
            <a:r>
              <a:rPr lang="en-US" sz="1200" dirty="0"/>
              <a:t>, and G. Liu, “A social </a:t>
            </a:r>
            <a:r>
              <a:rPr lang="en-US" sz="1200" dirty="0" smtClean="0"/>
              <a:t>network integrated </a:t>
            </a:r>
            <a:r>
              <a:rPr lang="en-US" sz="1200" dirty="0"/>
              <a:t>reputation system for cooperative P2P file sharing</a:t>
            </a:r>
            <a:r>
              <a:rPr lang="en-US" sz="1200" dirty="0" smtClean="0"/>
              <a:t>,” IEEE </a:t>
            </a:r>
            <a:r>
              <a:rPr lang="en-US" sz="1200" dirty="0"/>
              <a:t>TPDS, 2015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20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charset="-128"/>
              </a:rPr>
              <a:t>Detecting Suspicious Transactions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4419600"/>
            <a:ext cx="6228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SocialLink</a:t>
            </a:r>
            <a:r>
              <a:rPr lang="en-US" dirty="0" smtClean="0"/>
              <a:t>-B: A version of </a:t>
            </a:r>
            <a:r>
              <a:rPr lang="en-US" dirty="0" err="1" smtClean="0"/>
              <a:t>SocialLink</a:t>
            </a:r>
            <a:r>
              <a:rPr lang="en-US" dirty="0" smtClean="0"/>
              <a:t> in which the central trust center can block suspicious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# false negative decreases fast to a very small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# of malicious transactions decreases quickly due to timely block from </a:t>
            </a:r>
            <a:r>
              <a:rPr lang="en-US" dirty="0" err="1" smtClean="0"/>
              <a:t>SocialLink</a:t>
            </a:r>
            <a:r>
              <a:rPr lang="en-US" dirty="0" smtClean="0"/>
              <a:t>-B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81200"/>
            <a:ext cx="5619170" cy="1840251"/>
          </a:xfrm>
        </p:spPr>
      </p:pic>
    </p:spTree>
    <p:extLst>
      <p:ext uri="{BB962C8B-B14F-4D97-AF65-F5344CB8AC3E}">
        <p14:creationId xmlns:p14="http://schemas.microsoft.com/office/powerpoint/2010/main" val="27613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charset="-128"/>
              </a:rPr>
              <a:t>Preventing </a:t>
            </a:r>
            <a:r>
              <a:rPr lang="en-US" altLang="zh-CN" sz="3200" dirty="0" smtClean="0">
                <a:ea typeface="ＭＳ Ｐゴシック" charset="-128"/>
              </a:rPr>
              <a:t>Free-riding</a:t>
            </a:r>
            <a:endParaRPr lang="en-US" sz="3200" dirty="0" smtClean="0">
              <a:ea typeface="ＭＳ Ｐゴシック" charset="-128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3349" y="4343400"/>
            <a:ext cx="6228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20% of 5,000 nodes are free-riders in </a:t>
            </a:r>
            <a:r>
              <a:rPr lang="en-US" dirty="0" smtClean="0"/>
              <a:t>the system </a:t>
            </a:r>
            <a:r>
              <a:rPr lang="en-US" dirty="0"/>
              <a:t>that </a:t>
            </a:r>
            <a:r>
              <a:rPr lang="en-US" dirty="0" smtClean="0"/>
              <a:t>have </a:t>
            </a:r>
            <a:r>
              <a:rPr lang="en-US" dirty="0"/>
              <a:t>50% probability to reject file requests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SocialLink</a:t>
            </a:r>
            <a:r>
              <a:rPr lang="en-US" dirty="0" smtClean="0"/>
              <a:t>-</a:t>
            </a:r>
            <a:r>
              <a:rPr lang="en-US" altLang="zh-CN" dirty="0" smtClean="0"/>
              <a:t>R</a:t>
            </a:r>
            <a:r>
              <a:rPr lang="en-US" dirty="0" smtClean="0"/>
              <a:t>: A version of </a:t>
            </a:r>
            <a:r>
              <a:rPr lang="en-US" dirty="0" err="1" smtClean="0"/>
              <a:t>SocialLink</a:t>
            </a:r>
            <a:r>
              <a:rPr lang="en-US" dirty="0" smtClean="0"/>
              <a:t> in which the central trust center always selects the server with the highest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SocialLink</a:t>
            </a:r>
            <a:r>
              <a:rPr lang="en-US" dirty="0" smtClean="0"/>
              <a:t> leads to the least </a:t>
            </a:r>
            <a:r>
              <a:rPr lang="en-US" dirty="0"/>
              <a:t>free-riders’ </a:t>
            </a:r>
            <a:r>
              <a:rPr lang="en-US" dirty="0" smtClean="0"/>
              <a:t>downloads due to the fairness consideration in server selection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48326"/>
              </p:ext>
            </p:extLst>
          </p:nvPr>
        </p:nvGraphicFramePr>
        <p:xfrm>
          <a:off x="2437152" y="1600200"/>
          <a:ext cx="4289086" cy="231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Acrobat Document" r:id="rId5" imgW="4705165" imgH="2543175" progId="AcroExch.Document.7">
                  <p:embed/>
                </p:oleObj>
              </mc:Choice>
              <mc:Fallback>
                <p:oleObj name="Acrobat Document" r:id="rId5" imgW="4705165" imgH="25431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7152" y="1600200"/>
                        <a:ext cx="4289086" cy="231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8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charset="-128"/>
              </a:rPr>
              <a:t>Resisting </a:t>
            </a:r>
            <a:r>
              <a:rPr lang="en-US" altLang="zh-CN" sz="3200" dirty="0" smtClean="0">
                <a:ea typeface="ＭＳ Ｐゴシック" charset="-128"/>
              </a:rPr>
              <a:t>White-washing</a:t>
            </a:r>
            <a:endParaRPr lang="en-US" sz="3200" dirty="0" smtClean="0">
              <a:ea typeface="ＭＳ Ｐゴシック" charset="-128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4419600"/>
            <a:ext cx="6228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50% of malicious nodes whitewash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SocialLink</a:t>
            </a:r>
            <a:r>
              <a:rPr lang="en-US" dirty="0" smtClean="0"/>
              <a:t> leads to the least number of selected bad servers since white-washers have no links to non-friends and can hardly be selected as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84900"/>
              </p:ext>
            </p:extLst>
          </p:nvPr>
        </p:nvGraphicFramePr>
        <p:xfrm>
          <a:off x="2181225" y="1524000"/>
          <a:ext cx="47053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Acrobat Document" r:id="rId4" imgW="4705165" imgH="2543175" progId="AcroExch.Document.7">
                  <p:embed/>
                </p:oleObj>
              </mc:Choice>
              <mc:Fallback>
                <p:oleObj name="Acrobat Document" r:id="rId4" imgW="4705165" imgH="25431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1225" y="1524000"/>
                        <a:ext cx="4705350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5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Resisting Collusion</a:t>
            </a:r>
            <a:endParaRPr lang="en-US" sz="3200" dirty="0" smtClean="0">
              <a:ea typeface="ＭＳ Ｐゴシック" charset="-128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581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8117" y="495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Each bad node conducts </a:t>
            </a:r>
            <a:r>
              <a:rPr lang="en-US" sz="1800" dirty="0"/>
              <a:t>100 transactions </a:t>
            </a:r>
            <a:r>
              <a:rPr lang="en-US" sz="1800" dirty="0" smtClean="0"/>
              <a:t>with randomly </a:t>
            </a:r>
            <a:r>
              <a:rPr lang="en-US" sz="1800" dirty="0"/>
              <a:t>selected </a:t>
            </a:r>
            <a:r>
              <a:rPr lang="en-US" sz="1800" dirty="0" smtClean="0"/>
              <a:t>colluders</a:t>
            </a:r>
          </a:p>
          <a:p>
            <a:r>
              <a:rPr lang="en-US" sz="1800" dirty="0" err="1" smtClean="0"/>
              <a:t>SocialLink</a:t>
            </a:r>
            <a:r>
              <a:rPr lang="en-US" sz="1800" dirty="0" smtClean="0"/>
              <a:t> generates the </a:t>
            </a:r>
            <a:r>
              <a:rPr lang="en-US" sz="1800" dirty="0"/>
              <a:t>smallest number of transactions with bad </a:t>
            </a:r>
            <a:r>
              <a:rPr lang="en-US" sz="1800" dirty="0" smtClean="0"/>
              <a:t>nodes as servers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89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Conclusions</a:t>
            </a: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305800" cy="47244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err="1" smtClean="0">
                <a:latin typeface="Verdana" charset="0"/>
                <a:ea typeface="ＭＳ Ｐゴシック" charset="-128"/>
                <a:cs typeface="Tahoma" charset="0"/>
              </a:rPr>
              <a:t>SocialLink</a:t>
            </a:r>
            <a:endParaRPr lang="en-US" sz="22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A reputation system for P2P file sharing </a:t>
            </a:r>
          </a:p>
          <a:p>
            <a:pPr marL="457200" lvl="1" indent="0">
              <a:buClr>
                <a:srgbClr val="EE7114"/>
              </a:buClr>
              <a:buNone/>
            </a:pPr>
            <a:endParaRPr lang="en-US" sz="12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Combines both social network and transaction link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The social network exploits the trust from social relationships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The weighted transaction network exploits the trust accumulated from file sharing among non-friends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2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Future work</a:t>
            </a:r>
            <a:endParaRPr lang="en-US" sz="22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Improve the weighted transaction </a:t>
            </a:r>
            <a:r>
              <a:rPr lang="en-US" sz="1800" smtClean="0">
                <a:latin typeface="Verdana" charset="0"/>
                <a:ea typeface="ＭＳ Ｐゴシック" charset="-128"/>
                <a:cs typeface="Tahoma" charset="0"/>
              </a:rPr>
              <a:t>network through in-depth </a:t>
            </a: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modeling and analysis</a:t>
            </a:r>
          </a:p>
          <a:p>
            <a:pPr lvl="1">
              <a:buClr>
                <a:srgbClr val="EE7114"/>
              </a:buClr>
            </a:pPr>
            <a:endParaRPr lang="en-US" sz="1200" dirty="0" smtClean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574925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altLang="zh-CN" sz="4800" smtClean="0">
                <a:latin typeface="Monotype Corsiva" pitchFamily="66" charset="0"/>
                <a:ea typeface="SimSun" pitchFamily="2" charset="-122"/>
              </a:rPr>
              <a:t/>
            </a:r>
            <a:br>
              <a:rPr lang="en-US" altLang="zh-CN" sz="4800" smtClean="0">
                <a:latin typeface="Monotype Corsiva" pitchFamily="66" charset="0"/>
                <a:ea typeface="SimSun" pitchFamily="2" charset="-122"/>
              </a:rPr>
            </a:br>
            <a:r>
              <a:rPr lang="en-US" altLang="zh-CN" sz="4800" smtClean="0">
                <a:latin typeface="Monotype Corsiva" pitchFamily="66" charset="0"/>
                <a:ea typeface="SimSun" pitchFamily="2" charset="-122"/>
              </a:rPr>
              <a:t>Thank you!</a:t>
            </a:r>
            <a:br>
              <a:rPr lang="en-US" altLang="zh-CN" sz="4800" smtClean="0">
                <a:latin typeface="Monotype Corsiva" pitchFamily="66" charset="0"/>
                <a:ea typeface="SimSun" pitchFamily="2" charset="-122"/>
              </a:rPr>
            </a:br>
            <a:r>
              <a:rPr lang="en-US" altLang="zh-CN" sz="4800" smtClean="0">
                <a:latin typeface="Monotype Corsiva" pitchFamily="66" charset="0"/>
                <a:ea typeface="SimSun" pitchFamily="2" charset="-122"/>
              </a:rPr>
              <a:t>Questions &amp; Comments?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33600" y="4446588"/>
            <a:ext cx="4953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 dirty="0" err="1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Haiying</a:t>
            </a:r>
            <a:r>
              <a:rPr lang="en-US" altLang="zh-CN" sz="2000" b="1" dirty="0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 Shen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shenh@clemson.edu</a:t>
            </a:r>
            <a:endParaRPr lang="en-US" altLang="zh-CN" sz="2000" b="1" dirty="0">
              <a:solidFill>
                <a:srgbClr val="000066"/>
              </a:solidFill>
              <a:ea typeface="SimSun" pitchFamily="2" charset="-122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Pervasive Communication </a:t>
            </a:r>
            <a:r>
              <a:rPr lang="en-US" altLang="zh-CN" sz="2000" b="1" dirty="0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Lab</a:t>
            </a:r>
            <a:endParaRPr lang="en-US" altLang="zh-CN" sz="2000" b="1" dirty="0">
              <a:solidFill>
                <a:srgbClr val="000066"/>
              </a:solidFill>
              <a:ea typeface="SimSun" pitchFamily="2" charset="-122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Clemson University</a:t>
            </a:r>
          </a:p>
        </p:txBody>
      </p:sp>
      <p:pic>
        <p:nvPicPr>
          <p:cNvPr id="22532" name="Picture 5" descr="C:\Documents and Settings\Ze Li\Local Settings\Temporary Internet Files\Content.IE5\BHJK9F3W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8925"/>
            <a:ext cx="14017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476250"/>
          </a:xfrm>
        </p:spPr>
        <p:txBody>
          <a:bodyPr/>
          <a:lstStyle/>
          <a:p>
            <a:pPr>
              <a:defRPr/>
            </a:pPr>
            <a:fld id="{7384D1BC-1F08-4439-9556-5B20B525AA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914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Introduction</a:t>
            </a: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305800" cy="2058084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P2P file sharing systems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Better exploit available file &amp; bandwidth resources</a:t>
            </a:r>
          </a:p>
          <a:p>
            <a:pPr lvl="1">
              <a:buClr>
                <a:srgbClr val="EE7114"/>
              </a:buClr>
            </a:pPr>
            <a:r>
              <a:rPr lang="en-US" altLang="zh-CN" sz="1800" dirty="0" smtClean="0">
                <a:latin typeface="Verdana" charset="0"/>
                <a:ea typeface="ＭＳ Ｐゴシック" charset="-128"/>
                <a:cs typeface="Tahoma" charset="0"/>
              </a:rPr>
              <a:t>But are prone to have f</a:t>
            </a: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ree-ridders and malware distribution 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In one test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85% of Gnutella users are selfish 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44% of files downloaded through </a:t>
            </a:r>
            <a:r>
              <a:rPr lang="en-US" sz="1600" dirty="0" err="1" smtClean="0">
                <a:latin typeface="Verdana" charset="0"/>
                <a:ea typeface="ＭＳ Ｐゴシック" charset="-128"/>
                <a:cs typeface="Tahoma" charset="0"/>
              </a:rPr>
              <a:t>Kazaa</a:t>
            </a: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 contained malicious code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973927" cy="72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28074"/>
            <a:ext cx="1520833" cy="7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endCxn id="15" idx="1"/>
          </p:cNvCxnSpPr>
          <p:nvPr/>
        </p:nvCxnSpPr>
        <p:spPr>
          <a:xfrm>
            <a:off x="4249285" y="4097570"/>
            <a:ext cx="779915" cy="988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73042" y="4440850"/>
            <a:ext cx="248163" cy="5232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30" y="5340739"/>
            <a:ext cx="1520833" cy="7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89" y="5286334"/>
            <a:ext cx="973927" cy="72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3885837" y="5709037"/>
            <a:ext cx="9476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11164" y="4440850"/>
            <a:ext cx="1722836" cy="845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723959" y="4564670"/>
            <a:ext cx="269958" cy="591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797628" y="4399430"/>
            <a:ext cx="1231572" cy="1085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4vector.com/i/free-vector-text-file-icon_101919_Text_Fil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29" y="3809066"/>
            <a:ext cx="445213" cy="4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4vector.com/i/free-vector-text-file-icon_101919_Text_Fil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10" y="5486430"/>
            <a:ext cx="445213" cy="4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4vector.com/i/free-vector-text-file-icon_101919_Text_Fil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10" y="4646131"/>
            <a:ext cx="445213" cy="4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914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Introduction</a:t>
            </a: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305800" cy="46482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Reputation systems are invented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Record behaviors for reputation evaluation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Judge </a:t>
            </a:r>
            <a:r>
              <a:rPr lang="en-US" altLang="zh-CN" sz="1800" dirty="0" smtClean="0">
                <a:latin typeface="Verdana" charset="0"/>
                <a:ea typeface="ＭＳ Ｐゴシック" charset="-128"/>
                <a:cs typeface="Tahoma" charset="0"/>
              </a:rPr>
              <a:t>good or bad based on a threshold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Are good but still suffer from attacks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Free-ridding: maintain reputation slightly above the threshold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White-washing: creating new accounts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Collusion: maliciously manipulate the reputation systems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uma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73309"/>
            <a:ext cx="889000" cy="11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miley 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28924"/>
            <a:ext cx="603250" cy="6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Smiley 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545121"/>
            <a:ext cx="603250" cy="6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Smiley 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323408"/>
            <a:ext cx="603250" cy="6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7712" y="398603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altLang="zh-CN" dirty="0" smtClean="0"/>
              <a:t>am good!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48312" y="469991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altLang="zh-CN" dirty="0" smtClean="0"/>
              <a:t>am good too!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45038" y="553342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altLang="zh-CN" dirty="0" smtClean="0"/>
              <a:t>am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914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Introduction</a:t>
            </a: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305800" cy="46482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Emerging </a:t>
            </a:r>
            <a:r>
              <a:rPr lang="en-US" sz="2200" dirty="0">
                <a:latin typeface="Verdana" charset="0"/>
                <a:ea typeface="ＭＳ Ｐゴシック" charset="-128"/>
                <a:cs typeface="Tahoma" charset="0"/>
              </a:rPr>
              <a:t>s</a:t>
            </a: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ocial networks can help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Friendship fosters collaboration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Friendship discourages malicious behaviors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Online social networks reflect friendships in the offline world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images.clipartpanda.com/two-friends-clipart-black-and-white-friend-clip-art-cover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97786"/>
            <a:ext cx="2743200" cy="24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914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Introduction</a:t>
            </a: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305800" cy="46482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Social networks have limitations 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Not originally designed for file sharing</a:t>
            </a:r>
          </a:p>
          <a:p>
            <a:pPr lvl="1">
              <a:buClr>
                <a:srgbClr val="EE7114"/>
              </a:buClr>
            </a:pPr>
            <a:r>
              <a:rPr lang="en-US" sz="1800" dirty="0">
                <a:latin typeface="Verdana" charset="0"/>
                <a:ea typeface="ＭＳ Ｐゴシック" charset="-128"/>
                <a:cs typeface="Tahoma" charset="0"/>
              </a:rPr>
              <a:t>Friendship is arbitrary in certain </a:t>
            </a: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social networks</a:t>
            </a: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Limited </a:t>
            </a:r>
            <a:r>
              <a:rPr lang="en-US" sz="1800" dirty="0">
                <a:latin typeface="Verdana" charset="0"/>
                <a:ea typeface="ＭＳ Ｐゴシック" charset="-128"/>
                <a:cs typeface="Tahoma" charset="0"/>
              </a:rPr>
              <a:t>coverage, which means limited file resources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endParaRPr lang="en-US" sz="2200" dirty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Solution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Combine a social network and reputation system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Social network helps identify reliable servers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Reputation system extends the coverage of social networks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Reputation management system [WWW’06, TKDE’08’10, TPDS’07’10]</a:t>
            </a:r>
            <a:endParaRPr lang="en-US" sz="22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Evaluate peer reputations based on feedbacks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Can be both centralized or distributed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Vulnerable to aforementioned attacks</a:t>
            </a:r>
          </a:p>
          <a:p>
            <a:pPr>
              <a:buClr>
                <a:srgbClr val="EE7114"/>
              </a:buClr>
            </a:pPr>
            <a:endParaRPr lang="en-US" sz="2200" dirty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Social network based P2P file sharing [PerCom’08, CoRR’11, ICNP’12,IPDPS’09]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Construct a social network based overlay for file sharing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Rely on social relationships to deduce trust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Suffer from limited coverage of social networks</a:t>
            </a: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Related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7924800" cy="3687763"/>
          </a:xfrm>
        </p:spPr>
        <p:txBody>
          <a:bodyPr>
            <a:normAutofit/>
          </a:bodyPr>
          <a:lstStyle/>
          <a:p>
            <a:pPr defTabSz="914400"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Introduction</a:t>
            </a:r>
          </a:p>
          <a:p>
            <a:pPr defTabSz="914400"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Related </a:t>
            </a:r>
            <a:r>
              <a:rPr lang="en-US" sz="2800" dirty="0">
                <a:latin typeface="Verdana" charset="0"/>
                <a:ea typeface="ＭＳ Ｐゴシック" charset="-128"/>
                <a:cs typeface="Tahoma" charset="0"/>
              </a:rPr>
              <a:t>W</a:t>
            </a: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ork</a:t>
            </a:r>
            <a:endParaRPr lang="en-US" sz="2800" dirty="0">
              <a:latin typeface="Verdana" charset="0"/>
              <a:ea typeface="ＭＳ Ｐゴシック" charset="-128"/>
              <a:cs typeface="Tahoma" charset="0"/>
            </a:endParaRPr>
          </a:p>
          <a:p>
            <a:pPr>
              <a:buClr>
                <a:srgbClr val="EE7114"/>
              </a:buClr>
            </a:pPr>
            <a:r>
              <a:rPr lang="en-US" sz="2800" spc="-150" dirty="0" smtClean="0">
                <a:solidFill>
                  <a:srgbClr val="C00000"/>
                </a:solidFill>
                <a:latin typeface="Verdana" charset="0"/>
                <a:ea typeface="ＭＳ Ｐゴシック" charset="-128"/>
                <a:cs typeface="Tahoma" charset="0"/>
              </a:rPr>
              <a:t>System Design</a:t>
            </a:r>
          </a:p>
          <a:p>
            <a:pPr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Performance Evaluation</a:t>
            </a:r>
          </a:p>
          <a:p>
            <a:pPr defTabSz="914400">
              <a:buClr>
                <a:srgbClr val="EE7114"/>
              </a:buClr>
            </a:pPr>
            <a:r>
              <a:rPr lang="en-US" sz="2800" dirty="0" smtClean="0">
                <a:latin typeface="Verdana" charset="0"/>
                <a:ea typeface="ＭＳ Ｐゴシック" charset="-128"/>
                <a:cs typeface="Tahoma" charset="0"/>
              </a:rPr>
              <a:t>Conclusion</a:t>
            </a: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Calibri" charset="0"/>
            </a:endParaRPr>
          </a:p>
        </p:txBody>
      </p:sp>
      <p:sp>
        <p:nvSpPr>
          <p:cNvPr id="3994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05800" cy="4495800"/>
          </a:xfrm>
        </p:spPr>
        <p:txBody>
          <a:bodyPr>
            <a:normAutofit/>
          </a:bodyPr>
          <a:lstStyle/>
          <a:p>
            <a:pPr>
              <a:buClr>
                <a:srgbClr val="EE7114"/>
              </a:buClr>
            </a:pPr>
            <a:r>
              <a:rPr lang="en-US" sz="2200" dirty="0" smtClean="0">
                <a:latin typeface="Verdana" charset="0"/>
                <a:ea typeface="ＭＳ Ｐゴシック" charset="-128"/>
                <a:cs typeface="Tahoma" charset="0"/>
              </a:rPr>
              <a:t>Main components</a:t>
            </a: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Social Network Construction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Online connections: reliable file sharing experiences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Offline connections: offline acquaintances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Weighted Transaction Network 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Built based upon file sharing transactions</a:t>
            </a: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Extend server selection to non-friends</a:t>
            </a: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r>
              <a:rPr lang="en-US" sz="1800" dirty="0" smtClean="0">
                <a:latin typeface="Verdana" charset="0"/>
                <a:ea typeface="ＭＳ Ｐゴシック" charset="-128"/>
                <a:cs typeface="Tahoma" charset="0"/>
              </a:rPr>
              <a:t>Server Selection and File Sharing </a:t>
            </a:r>
            <a:endParaRPr lang="en-US" sz="1400" dirty="0">
              <a:latin typeface="Verdana" charset="0"/>
              <a:ea typeface="ＭＳ Ｐゴシック" charset="-128"/>
              <a:cs typeface="Tahoma" charset="0"/>
            </a:endParaRPr>
          </a:p>
          <a:p>
            <a:pPr lvl="2">
              <a:buClr>
                <a:srgbClr val="EE7114"/>
              </a:buClr>
            </a:pPr>
            <a:r>
              <a:rPr lang="en-US" sz="1600" dirty="0" smtClean="0">
                <a:latin typeface="Verdana" charset="0"/>
                <a:ea typeface="ＭＳ Ｐゴシック" charset="-128"/>
                <a:cs typeface="Tahoma" charset="0"/>
              </a:rPr>
              <a:t>Exploits both social network and weighted transaction network</a:t>
            </a: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 smtClean="0">
              <a:latin typeface="Verdana" charset="0"/>
              <a:ea typeface="ＭＳ Ｐゴシック" charset="-128"/>
              <a:cs typeface="Tahoma" charset="0"/>
            </a:endParaRPr>
          </a:p>
          <a:p>
            <a:pPr lvl="1">
              <a:buClr>
                <a:srgbClr val="EE7114"/>
              </a:buClr>
            </a:pPr>
            <a:endParaRPr lang="en-US" sz="1800" dirty="0">
              <a:latin typeface="Verdana" charset="0"/>
              <a:ea typeface="ＭＳ Ｐゴシック" charset="-128"/>
              <a:cs typeface="Tahoma" charset="0"/>
            </a:endParaRPr>
          </a:p>
        </p:txBody>
      </p:sp>
      <p:pic>
        <p:nvPicPr>
          <p:cNvPr id="39944" name="Picture 11" descr="academicSymbolWdm_cop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1" y="533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1330</Words>
  <Application>Microsoft Office PowerPoint</Application>
  <PresentationFormat>On-screen Show (4:3)</PresentationFormat>
  <Paragraphs>274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Acrobat Document</vt:lpstr>
      <vt:lpstr>PowerPoint Presentation</vt:lpstr>
      <vt:lpstr>Outline</vt:lpstr>
      <vt:lpstr>Introduction</vt:lpstr>
      <vt:lpstr>Introduction</vt:lpstr>
      <vt:lpstr>Introduction</vt:lpstr>
      <vt:lpstr>Introduction</vt:lpstr>
      <vt:lpstr>Related Work</vt:lpstr>
      <vt:lpstr>Outline</vt:lpstr>
      <vt:lpstr>System Design</vt:lpstr>
      <vt:lpstr>System Design</vt:lpstr>
      <vt:lpstr>System Design</vt:lpstr>
      <vt:lpstr>System Design</vt:lpstr>
      <vt:lpstr>System Design</vt:lpstr>
      <vt:lpstr>System Design</vt:lpstr>
      <vt:lpstr>System Design</vt:lpstr>
      <vt:lpstr>System Design</vt:lpstr>
      <vt:lpstr>System Design</vt:lpstr>
      <vt:lpstr>System Design</vt:lpstr>
      <vt:lpstr>Attack Resistance</vt:lpstr>
      <vt:lpstr>Outline</vt:lpstr>
      <vt:lpstr>Performance Evaluation</vt:lpstr>
      <vt:lpstr>Detecting Suspicious Transactions</vt:lpstr>
      <vt:lpstr>Preventing Free-riding</vt:lpstr>
      <vt:lpstr>Resisting White-washing</vt:lpstr>
      <vt:lpstr>Resisting Collusion</vt:lpstr>
      <vt:lpstr>Conclusions</vt:lpstr>
      <vt:lpstr> Thank you! Questions &amp;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</dc:creator>
  <cp:lastModifiedBy>Haiying Shen</cp:lastModifiedBy>
  <cp:revision>190</cp:revision>
  <cp:lastPrinted>2015-09-21T22:59:34Z</cp:lastPrinted>
  <dcterms:created xsi:type="dcterms:W3CDTF">2006-08-16T00:00:00Z</dcterms:created>
  <dcterms:modified xsi:type="dcterms:W3CDTF">2016-03-28T21:17:17Z</dcterms:modified>
</cp:coreProperties>
</file>