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6" r:id="rId2"/>
    <p:sldId id="257" r:id="rId3"/>
    <p:sldId id="315" r:id="rId4"/>
    <p:sldId id="260" r:id="rId5"/>
    <p:sldId id="261" r:id="rId6"/>
    <p:sldId id="307" r:id="rId7"/>
    <p:sldId id="316" r:id="rId8"/>
    <p:sldId id="342" r:id="rId9"/>
    <p:sldId id="335" r:id="rId10"/>
    <p:sldId id="336" r:id="rId11"/>
    <p:sldId id="334" r:id="rId12"/>
    <p:sldId id="323" r:id="rId13"/>
    <p:sldId id="337" r:id="rId14"/>
    <p:sldId id="343" r:id="rId15"/>
    <p:sldId id="344" r:id="rId16"/>
    <p:sldId id="325" r:id="rId17"/>
    <p:sldId id="326" r:id="rId18"/>
    <p:sldId id="273" r:id="rId19"/>
    <p:sldId id="314" r:id="rId20"/>
    <p:sldId id="331" r:id="rId21"/>
    <p:sldId id="332" r:id="rId22"/>
    <p:sldId id="341" r:id="rId23"/>
    <p:sldId id="282" r:id="rId24"/>
    <p:sldId id="32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58770" autoAdjust="0"/>
  </p:normalViewPr>
  <p:slideViewPr>
    <p:cSldViewPr>
      <p:cViewPr varScale="1">
        <p:scale>
          <a:sx n="42" d="100"/>
          <a:sy n="42" d="100"/>
        </p:scale>
        <p:origin x="-196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1EAC2-DB78-42F5-9998-10C65640A629}" type="datetimeFigureOut">
              <a:rPr lang="en-US" smtClean="0"/>
              <a:pPr/>
              <a:t>4/27 Mon</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BB025-EC99-457E-A9C5-A9A4346E676B}" type="slidenum">
              <a:rPr lang="en-US" smtClean="0"/>
              <a:pPr/>
              <a:t>‹#›</a:t>
            </a:fld>
            <a:endParaRPr lang="en-US"/>
          </a:p>
        </p:txBody>
      </p:sp>
    </p:spTree>
    <p:extLst>
      <p:ext uri="{BB962C8B-B14F-4D97-AF65-F5344CB8AC3E}">
        <p14:creationId xmlns:p14="http://schemas.microsoft.com/office/powerpoint/2010/main" val="424940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 I’m going to present the paper: </a:t>
            </a:r>
            <a:r>
              <a:rPr lang="en-US" baseline="0" dirty="0" err="1" smtClean="0"/>
              <a:t>TSearch</a:t>
            </a:r>
            <a:r>
              <a:rPr lang="en-US" baseline="0" dirty="0" smtClean="0"/>
              <a:t>: Target-Oriented Low-Delay Node Searching in DTNS with Social Network Properties.  The authors are Li Yan, </a:t>
            </a:r>
            <a:r>
              <a:rPr lang="en-US" baseline="0" dirty="0" err="1" smtClean="0"/>
              <a:t>Haiying</a:t>
            </a:r>
            <a:r>
              <a:rPr lang="en-US" baseline="0" dirty="0" smtClean="0"/>
              <a:t> </a:t>
            </a:r>
            <a:r>
              <a:rPr lang="en-US" baseline="0" dirty="0" err="1" smtClean="0"/>
              <a:t>Shen</a:t>
            </a:r>
            <a:r>
              <a:rPr lang="en-US" baseline="0" dirty="0" smtClean="0"/>
              <a:t> and Kang Chen</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a:t>
            </a:fld>
            <a:endParaRPr lang="en-US"/>
          </a:p>
        </p:txBody>
      </p:sp>
    </p:spTree>
    <p:extLst>
      <p:ext uri="{BB962C8B-B14F-4D97-AF65-F5344CB8AC3E}">
        <p14:creationId xmlns:p14="http://schemas.microsoft.com/office/powerpoint/2010/main" val="273490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mobility</a:t>
            </a:r>
            <a:r>
              <a:rPr lang="en-US" baseline="0" dirty="0" smtClean="0"/>
              <a:t> information globally accessible, we assign nodes with different roles.  Anchors, which stay in certain sub-areas for a long time, are responsible for collecting information.  Ambassadors, which frequently transit between two sub-areas, are responsible for record updates between anchors.</a:t>
            </a:r>
            <a:endParaRPr lang="en-US" dirty="0" smtClean="0"/>
          </a:p>
          <a:p>
            <a:endParaRPr lang="en-US" dirty="0" smtClean="0"/>
          </a:p>
          <a:p>
            <a:r>
              <a:rPr lang="en-US" dirty="0" smtClean="0"/>
              <a:t>In order to see the effectiveness of anchors in collecting information</a:t>
            </a:r>
            <a:r>
              <a:rPr lang="en-US" baseline="0" dirty="0" smtClean="0"/>
              <a:t>, we measured the percent of sub-areas that have the ERs of a certain percent of nodes at the time point of 120 hours and 20 hours in DART and DNET, respectively.  </a:t>
            </a:r>
            <a:r>
              <a:rPr lang="en-US" dirty="0" smtClean="0"/>
              <a:t>The top right figure </a:t>
            </a:r>
            <a:r>
              <a:rPr lang="en-US" baseline="0" dirty="0" smtClean="0"/>
              <a:t>shows that 50% of nodes have their ERs disseminated to less than 2% and less than 40% of all the sub-areas without and with the anchors in DART, and to less than 27% and less than 39% of all the sub-areas without and with the anchors in DNET.</a:t>
            </a:r>
          </a:p>
          <a:p>
            <a:endParaRPr lang="en-US" baseline="0" dirty="0" smtClean="0"/>
          </a:p>
          <a:p>
            <a:r>
              <a:rPr lang="en-US" baseline="0" dirty="0" smtClean="0"/>
              <a:t>The result confirms the importance of using anchors for easy information access.</a:t>
            </a:r>
          </a:p>
          <a:p>
            <a:endParaRPr lang="en-US" baseline="0" dirty="0" smtClean="0"/>
          </a:p>
          <a:p>
            <a:r>
              <a:rPr lang="en-US" baseline="0" dirty="0" smtClean="0"/>
              <a:t>To see  degree of consistency </a:t>
            </a:r>
            <a:r>
              <a:rPr lang="en-US" baseline="0" dirty="0" smtClean="0"/>
              <a:t>maintained by </a:t>
            </a:r>
            <a:r>
              <a:rPr lang="en-US" baseline="0" dirty="0" smtClean="0"/>
              <a:t>the ambassadors, in each hour during the 120 hours and 20 hours in DART and DNET, respectively, we measured the ratio of common ERs among all anchors.  The bottom right figure shows that about 80% of the time, the ratio of common ERs among anchors is higher than 40% in DART, and higher than 90% in DNET.</a:t>
            </a:r>
          </a:p>
          <a:p>
            <a:endParaRPr lang="en-US" baseline="0" dirty="0" smtClean="0"/>
          </a:p>
          <a:p>
            <a:r>
              <a:rPr lang="en-US" dirty="0" smtClean="0"/>
              <a:t>The result confirms that the ambassadors</a:t>
            </a:r>
            <a:r>
              <a:rPr lang="en-US" baseline="0" dirty="0" smtClean="0"/>
              <a:t> can help maintain a high degree of consistency among anchors.</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10</a:t>
            </a:fld>
            <a:endParaRPr lang="en-US"/>
          </a:p>
        </p:txBody>
      </p:sp>
    </p:spTree>
    <p:extLst>
      <p:ext uri="{BB962C8B-B14F-4D97-AF65-F5344CB8AC3E}">
        <p14:creationId xmlns:p14="http://schemas.microsoft.com/office/powerpoint/2010/main" val="386140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a:t>
            </a:r>
            <a:r>
              <a:rPr lang="en-US" baseline="0" dirty="0" err="1" smtClean="0"/>
              <a:t>Dsearch</a:t>
            </a:r>
            <a:r>
              <a:rPr lang="en-US" baseline="0" dirty="0" smtClean="0"/>
              <a:t>, we consider a DTN with n nodes.  We partition the whole network area into several sub-areas to represent node positions.  For example, each sub-area contains one landmark.  The sub-areas are evenly split without overlap.  The problem is to enable the locator to find the sub-area where the target node resides in.</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11</a:t>
            </a:fld>
            <a:endParaRPr lang="en-US"/>
          </a:p>
        </p:txBody>
      </p:sp>
    </p:spTree>
    <p:extLst>
      <p:ext uri="{BB962C8B-B14F-4D97-AF65-F5344CB8AC3E}">
        <p14:creationId xmlns:p14="http://schemas.microsoft.com/office/powerpoint/2010/main" val="280903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node generates an ER for each of its neighbors (i.e., the nodes in its transmission range) upon encountering.  The ER shows a</a:t>
                </a:r>
                <a:r>
                  <a:rPr lang="en-US" baseline="0" dirty="0" smtClean="0"/>
                  <a:t> historical location of the node.  </a:t>
                </a:r>
                <a14:m>
                  <m:oMath xmlns:m="http://schemas.openxmlformats.org/officeDocument/2006/math">
                    <m:sSub>
                      <m:sSubPr>
                        <m:ctrlPr>
                          <a:rPr lang="en-US" sz="1800" i="1" smtClean="0">
                            <a:latin typeface="Cambria Math"/>
                            <a:ea typeface="ＭＳ Ｐゴシック" charset="-128"/>
                            <a:cs typeface="Tahoma" charset="0"/>
                          </a:rPr>
                        </m:ctrlPr>
                      </m:sSubPr>
                      <m:e>
                        <m:r>
                          <a:rPr lang="en-US" sz="1800" i="1">
                            <a:latin typeface="Cambria Math"/>
                            <a:ea typeface="ＭＳ Ｐゴシック" charset="-128"/>
                            <a:cs typeface="Tahoma" charset="0"/>
                          </a:rPr>
                          <m:t>𝑁</m:t>
                        </m:r>
                      </m:e>
                      <m:sub>
                        <m:r>
                          <a:rPr lang="en-US" sz="1800" i="1">
                            <a:latin typeface="Cambria Math"/>
                            <a:ea typeface="ＭＳ Ｐゴシック" charset="-128"/>
                            <a:cs typeface="Tahoma" charset="0"/>
                          </a:rPr>
                          <m:t>𝑖</m:t>
                        </m:r>
                      </m:sub>
                    </m:sSub>
                  </m:oMath>
                </a14:m>
                <a:r>
                  <a:rPr lang="en-US" sz="1800" dirty="0" smtClean="0">
                    <a:latin typeface="Verdana" charset="0"/>
                    <a:ea typeface="ＭＳ Ｐゴシック" charset="-128"/>
                    <a:cs typeface="Tahoma" charset="0"/>
                  </a:rPr>
                  <a:t> </a:t>
                </a:r>
                <a:r>
                  <a:rPr lang="en-US" sz="1800" dirty="0">
                    <a:latin typeface="Verdana" charset="0"/>
                    <a:ea typeface="ＭＳ Ｐゴシック" charset="-128"/>
                    <a:cs typeface="Tahoma" charset="0"/>
                  </a:rPr>
                  <a:t>a</a:t>
                </a:r>
                <a:r>
                  <a:rPr lang="en-US" sz="1800" dirty="0" smtClean="0">
                    <a:latin typeface="Verdana" charset="0"/>
                    <a:ea typeface="ＭＳ Ｐゴシック" charset="-128"/>
                    <a:cs typeface="Tahoma" charset="0"/>
                  </a:rPr>
                  <a:t>nd </a:t>
                </a:r>
                <a14:m>
                  <m:oMath xmlns:m="http://schemas.openxmlformats.org/officeDocument/2006/math">
                    <m:sSub>
                      <m:sSubPr>
                        <m:ctrlPr>
                          <a:rPr lang="en-US" sz="1800" i="1">
                            <a:latin typeface="Cambria Math"/>
                            <a:ea typeface="ＭＳ Ｐゴシック" charset="-128"/>
                            <a:cs typeface="Tahoma" charset="0"/>
                          </a:rPr>
                        </m:ctrlPr>
                      </m:sSubPr>
                      <m:e>
                        <m:r>
                          <a:rPr lang="en-US" sz="1800" i="1">
                            <a:latin typeface="Cambria Math"/>
                            <a:ea typeface="ＭＳ Ｐゴシック" charset="-128"/>
                            <a:cs typeface="Tahoma" charset="0"/>
                          </a:rPr>
                          <m:t>𝑁</m:t>
                        </m:r>
                      </m:e>
                      <m:sub>
                        <m:r>
                          <a:rPr lang="en-US" sz="1800" b="0" i="1" smtClean="0">
                            <a:latin typeface="Cambria Math"/>
                            <a:ea typeface="ＭＳ Ｐゴシック" charset="-128"/>
                            <a:cs typeface="Tahoma" charset="0"/>
                          </a:rPr>
                          <m:t>𝑗</m:t>
                        </m:r>
                      </m:sub>
                    </m:sSub>
                  </m:oMath>
                </a14:m>
                <a:r>
                  <a:rPr lang="en-US" sz="1800" dirty="0" smtClean="0">
                    <a:latin typeface="Verdana" charset="0"/>
                    <a:ea typeface="ＭＳ Ｐゴシック" charset="-128"/>
                    <a:cs typeface="Tahoma" charset="0"/>
                  </a:rPr>
                  <a:t> represent the two encountering nodes.  </a:t>
                </a:r>
                <a14:m>
                  <m:oMath xmlns:m="http://schemas.openxmlformats.org/officeDocument/2006/math">
                    <m:sSub>
                      <m:sSubPr>
                        <m:ctrlPr>
                          <a:rPr lang="en-US" sz="1800" i="1" smtClean="0">
                            <a:latin typeface="Cambria Math"/>
                            <a:ea typeface="ＭＳ Ｐゴシック" charset="-128"/>
                            <a:cs typeface="Tahoma" charset="0"/>
                          </a:rPr>
                        </m:ctrlPr>
                      </m:sSubPr>
                      <m:e>
                        <m:r>
                          <a:rPr lang="en-US" sz="1800" i="1">
                            <a:latin typeface="Cambria Math"/>
                            <a:ea typeface="ＭＳ Ｐゴシック" charset="-128"/>
                            <a:cs typeface="Tahoma" charset="0"/>
                          </a:rPr>
                          <m:t>𝐿</m:t>
                        </m:r>
                      </m:e>
                      <m:sub>
                        <m:r>
                          <a:rPr lang="en-US" sz="1800" i="1">
                            <a:latin typeface="Cambria Math"/>
                            <a:ea typeface="ＭＳ Ｐゴシック" charset="-128"/>
                            <a:cs typeface="Tahoma" charset="0"/>
                          </a:rPr>
                          <m:t>𝑖𝑗</m:t>
                        </m:r>
                      </m:sub>
                    </m:sSub>
                  </m:oMath>
                </a14:m>
                <a:r>
                  <a:rPr lang="en-US" sz="1800" dirty="0" smtClean="0">
                    <a:latin typeface="Verdana" charset="0"/>
                    <a:ea typeface="ＭＳ Ｐゴシック" charset="-128"/>
                    <a:cs typeface="Tahoma" charset="0"/>
                  </a:rPr>
                  <a:t> and </a:t>
                </a:r>
                <a14:m>
                  <m:oMath xmlns:m="http://schemas.openxmlformats.org/officeDocument/2006/math">
                    <m:sSub>
                      <m:sSubPr>
                        <m:ctrlPr>
                          <a:rPr lang="en-US" sz="1800" i="1">
                            <a:latin typeface="Cambria Math"/>
                            <a:ea typeface="ＭＳ Ｐゴシック" charset="-128"/>
                            <a:cs typeface="Tahoma" charset="0"/>
                          </a:rPr>
                        </m:ctrlPr>
                      </m:sSubPr>
                      <m:e>
                        <m:r>
                          <a:rPr lang="en-US" sz="1800" b="0" i="1" smtClean="0">
                            <a:latin typeface="Cambria Math"/>
                            <a:ea typeface="ＭＳ Ｐゴシック" charset="-128"/>
                            <a:cs typeface="Tahoma" charset="0"/>
                          </a:rPr>
                          <m:t>𝑇</m:t>
                        </m:r>
                      </m:e>
                      <m:sub>
                        <m:r>
                          <a:rPr lang="en-US" sz="1800" b="0" i="1" smtClean="0">
                            <a:latin typeface="Cambria Math"/>
                            <a:ea typeface="ＭＳ Ｐゴシック" charset="-128"/>
                            <a:cs typeface="Tahoma" charset="0"/>
                          </a:rPr>
                          <m:t>𝑖𝑗</m:t>
                        </m:r>
                      </m:sub>
                    </m:sSub>
                  </m:oMath>
                </a14:m>
                <a:r>
                  <a:rPr lang="en-US" sz="1800" dirty="0" smtClean="0">
                    <a:latin typeface="Verdana" charset="0"/>
                    <a:ea typeface="ＭＳ Ｐゴシック" charset="-128"/>
                    <a:cs typeface="Tahoma" charset="0"/>
                  </a:rPr>
                  <a:t> represent the current sub-area and the current time, respectively.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charset="0"/>
                    <a:ea typeface="ＭＳ Ｐゴシック" charset="-128"/>
                    <a:cs typeface="Tahoma" charset="0"/>
                  </a:rPr>
                  <a:t>With ER, the locator can have the information on recent locations of the target.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endParaRPr lang="en-US" dirty="0"/>
              </a:p>
            </p:txBody>
          </p:sp>
        </mc:Choice>
        <mc:Fallback xmlns="">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node generates an ER for each of its neighbors (i.e., the nodes in its transmission range) upon encountering.  The ER shows a</a:t>
                </a:r>
                <a:r>
                  <a:rPr lang="en-US" baseline="0" dirty="0" smtClean="0"/>
                  <a:t> historical location of the node.  </a:t>
                </a:r>
                <a:r>
                  <a:rPr lang="en-US" sz="1800" i="0">
                    <a:latin typeface="Cambria Math"/>
                    <a:ea typeface="ＭＳ Ｐゴシック" charset="-128"/>
                    <a:cs typeface="Tahoma" charset="0"/>
                  </a:rPr>
                  <a:t>𝑁</a:t>
                </a:r>
                <a:r>
                  <a:rPr lang="en-US" sz="1800" i="0" smtClean="0">
                    <a:latin typeface="Cambria Math"/>
                    <a:ea typeface="ＭＳ Ｐゴシック" charset="-128"/>
                    <a:cs typeface="Tahoma" charset="0"/>
                  </a:rPr>
                  <a:t>_</a:t>
                </a:r>
                <a:r>
                  <a:rPr lang="en-US" sz="1800" i="0">
                    <a:latin typeface="Cambria Math"/>
                    <a:ea typeface="ＭＳ Ｐゴシック" charset="-128"/>
                    <a:cs typeface="Tahoma" charset="0"/>
                  </a:rPr>
                  <a:t>𝑖</a:t>
                </a:r>
                <a:r>
                  <a:rPr lang="en-US" sz="1800" dirty="0" smtClean="0">
                    <a:latin typeface="Verdana" charset="0"/>
                    <a:ea typeface="ＭＳ Ｐゴシック" charset="-128"/>
                    <a:cs typeface="Tahoma" charset="0"/>
                  </a:rPr>
                  <a:t> </a:t>
                </a:r>
                <a:r>
                  <a:rPr lang="en-US" sz="1800" dirty="0">
                    <a:latin typeface="Verdana" charset="0"/>
                    <a:ea typeface="ＭＳ Ｐゴシック" charset="-128"/>
                    <a:cs typeface="Tahoma" charset="0"/>
                  </a:rPr>
                  <a:t>a</a:t>
                </a:r>
                <a:r>
                  <a:rPr lang="en-US" sz="1800" dirty="0" smtClean="0">
                    <a:latin typeface="Verdana" charset="0"/>
                    <a:ea typeface="ＭＳ Ｐゴシック" charset="-128"/>
                    <a:cs typeface="Tahoma" charset="0"/>
                  </a:rPr>
                  <a:t>nd </a:t>
                </a:r>
                <a:r>
                  <a:rPr lang="en-US" sz="1800" i="0">
                    <a:latin typeface="Cambria Math"/>
                    <a:ea typeface="ＭＳ Ｐゴシック" charset="-128"/>
                    <a:cs typeface="Tahoma" charset="0"/>
                  </a:rPr>
                  <a:t>𝑁_</a:t>
                </a:r>
                <a:r>
                  <a:rPr lang="en-US" sz="1800" b="0" i="0" smtClean="0">
                    <a:latin typeface="Cambria Math"/>
                    <a:ea typeface="ＭＳ Ｐゴシック" charset="-128"/>
                    <a:cs typeface="Tahoma" charset="0"/>
                  </a:rPr>
                  <a:t>𝑗</a:t>
                </a:r>
                <a:r>
                  <a:rPr lang="en-US" sz="1800" dirty="0" smtClean="0">
                    <a:latin typeface="Verdana" charset="0"/>
                    <a:ea typeface="ＭＳ Ｐゴシック" charset="-128"/>
                    <a:cs typeface="Tahoma" charset="0"/>
                  </a:rPr>
                  <a:t> represent the two encountering </a:t>
                </a:r>
                <a:r>
                  <a:rPr lang="en-US" sz="1800" dirty="0" smtClean="0">
                    <a:latin typeface="Verdana" charset="0"/>
                    <a:ea typeface="ＭＳ Ｐゴシック" charset="-128"/>
                    <a:cs typeface="Tahoma" charset="0"/>
                  </a:rPr>
                  <a:t>nodes.  </a:t>
                </a:r>
                <a:r>
                  <a:rPr lang="en-US" sz="1800" i="0">
                    <a:latin typeface="Cambria Math"/>
                    <a:ea typeface="ＭＳ Ｐゴシック" charset="-128"/>
                    <a:cs typeface="Tahoma" charset="0"/>
                  </a:rPr>
                  <a:t>𝐿</a:t>
                </a:r>
                <a:r>
                  <a:rPr lang="en-US" sz="1800" i="0" smtClean="0">
                    <a:latin typeface="Cambria Math"/>
                    <a:ea typeface="ＭＳ Ｐゴシック" charset="-128"/>
                    <a:cs typeface="Tahoma" charset="0"/>
                  </a:rPr>
                  <a:t>_</a:t>
                </a:r>
                <a:r>
                  <a:rPr lang="en-US" sz="1800" i="0">
                    <a:latin typeface="Cambria Math"/>
                    <a:ea typeface="ＭＳ Ｐゴシック" charset="-128"/>
                    <a:cs typeface="Tahoma" charset="0"/>
                  </a:rPr>
                  <a:t>𝑖𝑗</a:t>
                </a:r>
                <a:r>
                  <a:rPr lang="en-US" sz="1800" dirty="0" smtClean="0">
                    <a:latin typeface="Verdana" charset="0"/>
                    <a:ea typeface="ＭＳ Ｐゴシック" charset="-128"/>
                    <a:cs typeface="Tahoma" charset="0"/>
                  </a:rPr>
                  <a:t> and </a:t>
                </a:r>
                <a:r>
                  <a:rPr lang="en-US" sz="1800" b="0" i="0" smtClean="0">
                    <a:latin typeface="Cambria Math"/>
                    <a:ea typeface="ＭＳ Ｐゴシック" charset="-128"/>
                    <a:cs typeface="Tahoma" charset="0"/>
                  </a:rPr>
                  <a:t>𝑇</a:t>
                </a:r>
                <a:r>
                  <a:rPr lang="en-US" sz="1800" b="0" i="0">
                    <a:latin typeface="Cambria Math"/>
                    <a:ea typeface="ＭＳ Ｐゴシック" charset="-128"/>
                    <a:cs typeface="Tahoma" charset="0"/>
                  </a:rPr>
                  <a:t>_</a:t>
                </a:r>
                <a:r>
                  <a:rPr lang="en-US" sz="1800" b="0" i="0" smtClean="0">
                    <a:latin typeface="Cambria Math"/>
                    <a:ea typeface="ＭＳ Ｐゴシック" charset="-128"/>
                    <a:cs typeface="Tahoma" charset="0"/>
                  </a:rPr>
                  <a:t>𝑖𝑗</a:t>
                </a:r>
                <a:r>
                  <a:rPr lang="en-US" sz="1800" dirty="0" smtClean="0">
                    <a:latin typeface="Verdana" charset="0"/>
                    <a:ea typeface="ＭＳ Ｐゴシック" charset="-128"/>
                    <a:cs typeface="Tahoma" charset="0"/>
                  </a:rPr>
                  <a:t> represent the current sub-area and the current time, </a:t>
                </a:r>
                <a:r>
                  <a:rPr lang="en-US" sz="1800" dirty="0" smtClean="0">
                    <a:latin typeface="Verdana" charset="0"/>
                    <a:ea typeface="ＭＳ Ｐゴシック" charset="-128"/>
                    <a:cs typeface="Tahoma" charset="0"/>
                  </a:rPr>
                  <a:t>respectively.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charset="0"/>
                    <a:ea typeface="ＭＳ Ｐゴシック" charset="-128"/>
                    <a:cs typeface="Tahoma" charset="0"/>
                  </a:rPr>
                  <a:t>With ER, the locator can have the information on recent locations of the target.</a:t>
                </a:r>
                <a:endParaRPr lang="en-US" sz="1800" dirty="0" smtClean="0">
                  <a:latin typeface="Verdana" charset="0"/>
                  <a:ea typeface="ＭＳ Ｐゴシック" charset="-128"/>
                  <a:cs typeface="Tahoma"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endParaRPr lang="en-US" dirty="0"/>
              </a:p>
            </p:txBody>
          </p:sp>
        </mc:Fallback>
      </mc:AlternateContent>
      <p:sp>
        <p:nvSpPr>
          <p:cNvPr id="4" name="Slide Number Placeholder 3"/>
          <p:cNvSpPr>
            <a:spLocks noGrp="1"/>
          </p:cNvSpPr>
          <p:nvPr>
            <p:ph type="sldNum" sz="quarter" idx="10"/>
          </p:nvPr>
        </p:nvSpPr>
        <p:spPr/>
        <p:txBody>
          <a:bodyPr/>
          <a:lstStyle/>
          <a:p>
            <a:fld id="{E85BB025-EC99-457E-A9C5-A9A4346E676B}" type="slidenum">
              <a:rPr lang="en-US" smtClean="0"/>
              <a:pPr/>
              <a:t>12</a:t>
            </a:fld>
            <a:endParaRPr lang="en-US"/>
          </a:p>
        </p:txBody>
      </p:sp>
    </p:spTree>
    <p:extLst>
      <p:ext uri="{BB962C8B-B14F-4D97-AF65-F5344CB8AC3E}">
        <p14:creationId xmlns:p14="http://schemas.microsoft.com/office/powerpoint/2010/main" val="167972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Besides, we also uses</a:t>
            </a:r>
            <a:r>
              <a:rPr lang="en-US" baseline="0" dirty="0" smtClean="0"/>
              <a:t> nodes’ friends and preferred locations as complementary searching tools.  Friends are </a:t>
            </a:r>
            <a:r>
              <a:rPr lang="en-US" sz="1800" dirty="0" smtClean="0">
                <a:latin typeface="Verdana" charset="0"/>
                <a:ea typeface="ＭＳ Ｐゴシック" charset="-128"/>
                <a:cs typeface="Tahoma" charset="0"/>
              </a:rPr>
              <a:t>nodes that take up at least a high percentage (60%) of all contacts with the node. Preferred</a:t>
            </a:r>
            <a:r>
              <a:rPr lang="en-US" sz="1800" baseline="0" dirty="0" smtClean="0">
                <a:latin typeface="Verdana" charset="0"/>
                <a:ea typeface="ＭＳ Ｐゴシック" charset="-128"/>
                <a:cs typeface="Tahoma" charset="0"/>
              </a:rPr>
              <a:t> locations are t</a:t>
            </a:r>
            <a:r>
              <a:rPr lang="en-US" sz="1800" dirty="0" smtClean="0">
                <a:latin typeface="Verdana" charset="0"/>
                <a:ea typeface="ＭＳ Ｐゴシック" charset="-128"/>
                <a:cs typeface="Tahoma" charset="0"/>
              </a:rPr>
              <a:t>he top ranked sub-areas that constitute 60% of visiting frequency of the target node.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r>
              <a:rPr lang="en-US" dirty="0" smtClean="0"/>
              <a:t>With such information, the locator knows</a:t>
            </a:r>
            <a:r>
              <a:rPr lang="en-US" baseline="0" dirty="0" smtClean="0"/>
              <a:t> the target’s preference in meeting nodes and visiting sub-areas.  A summary of such information is as shown in the table.</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13</a:t>
            </a:fld>
            <a:endParaRPr lang="en-US"/>
          </a:p>
        </p:txBody>
      </p:sp>
    </p:spTree>
    <p:extLst>
      <p:ext uri="{BB962C8B-B14F-4D97-AF65-F5344CB8AC3E}">
        <p14:creationId xmlns:p14="http://schemas.microsoft.com/office/powerpoint/2010/main" val="35712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enable the information for node searching to be globally accessed, we assign nodes with various roles.  Anchors are </a:t>
            </a:r>
            <a:r>
              <a:rPr lang="en-US" sz="1800" baseline="0" dirty="0" smtClean="0">
                <a:latin typeface="Verdana" charset="0"/>
                <a:ea typeface="ＭＳ Ｐゴシック" charset="-128"/>
                <a:cs typeface="Tahoma" charset="0"/>
              </a:rPr>
              <a:t>s</a:t>
            </a:r>
            <a:r>
              <a:rPr lang="en-US" sz="1800" dirty="0" smtClean="0">
                <a:latin typeface="Verdana" charset="0"/>
                <a:ea typeface="ＭＳ Ｐゴシック" charset="-128"/>
                <a:cs typeface="Tahoma" charset="0"/>
              </a:rPr>
              <a:t>table nodes with high storage and computing capacity.  They are responsible</a:t>
            </a:r>
            <a:r>
              <a:rPr lang="en-US" sz="1800" baseline="0" dirty="0" smtClean="0">
                <a:latin typeface="Verdana" charset="0"/>
                <a:ea typeface="ＭＳ Ｐゴシック" charset="-128"/>
                <a:cs typeface="Tahoma" charset="0"/>
              </a:rPr>
              <a:t> for collecting </a:t>
            </a:r>
            <a:r>
              <a:rPr lang="en-US" sz="1800" dirty="0" smtClean="0">
                <a:latin typeface="Verdana" charset="0"/>
                <a:ea typeface="ＭＳ Ｐゴシック" charset="-128"/>
                <a:cs typeface="Tahoma" charset="0"/>
              </a:rPr>
              <a:t>ERs, friends and preferred locations of nodes.</a:t>
            </a:r>
            <a:r>
              <a:rPr lang="en-US" sz="1800" baseline="0" dirty="0" smtClean="0">
                <a:latin typeface="Verdana" charset="0"/>
                <a:ea typeface="ＭＳ Ｐゴシック" charset="-128"/>
                <a:cs typeface="Tahoma" charset="0"/>
              </a:rPr>
              <a:t> When a node moves into a sub-area, it reports its stored ERs, friends and preferred locations to the sub-area’s anchor.  An anchor only stores the latest ER of each node. Therefore, once a locator moves into a sub-area, it can quickly access the information of its target from the sub-area’s anchor.</a:t>
            </a:r>
            <a:endParaRPr lang="en-US" sz="1800" dirty="0" smtClean="0">
              <a:latin typeface="Verdana" charset="0"/>
              <a:ea typeface="ＭＳ Ｐゴシック" charset="-128"/>
              <a:cs typeface="Tahoma" charset="0"/>
            </a:endParaRP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Ambassadors are nodes </a:t>
            </a:r>
            <a:r>
              <a:rPr lang="en-US" sz="1800" dirty="0" smtClean="0">
                <a:latin typeface="Verdana" charset="0"/>
                <a:ea typeface="ＭＳ Ｐゴシック" charset="-128"/>
                <a:cs typeface="Tahoma" charset="0"/>
              </a:rPr>
              <a:t>frequently transiting between two sub-areas.  They</a:t>
            </a:r>
            <a:r>
              <a:rPr lang="en-US" sz="1800" baseline="0" dirty="0" smtClean="0">
                <a:latin typeface="Verdana" charset="0"/>
                <a:ea typeface="ＭＳ Ｐゴシック" charset="-128"/>
                <a:cs typeface="Tahoma" charset="0"/>
              </a:rPr>
              <a:t> are responsible for maintaining </a:t>
            </a:r>
            <a:r>
              <a:rPr lang="en-US" sz="1800" dirty="0" smtClean="0">
                <a:latin typeface="Verdana" charset="0"/>
                <a:ea typeface="ＭＳ Ｐゴシック" charset="-128"/>
                <a:cs typeface="Tahoma" charset="0"/>
              </a:rPr>
              <a:t>the consistency of information among anchors.  </a:t>
            </a:r>
          </a:p>
          <a:p>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14</a:t>
            </a:fld>
            <a:endParaRPr lang="en-US"/>
          </a:p>
        </p:txBody>
      </p:sp>
    </p:spTree>
    <p:extLst>
      <p:ext uri="{BB962C8B-B14F-4D97-AF65-F5344CB8AC3E}">
        <p14:creationId xmlns:p14="http://schemas.microsoft.com/office/powerpoint/2010/main" val="161786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determine anchors, we use the staying probability of a node as the metric.  If the </a:t>
            </a:r>
            <a:r>
              <a:rPr lang="en-US" sz="1200" dirty="0" smtClean="0">
                <a:latin typeface="Verdana" charset="0"/>
                <a:ea typeface="ＭＳ Ｐゴシック" charset="-128"/>
                <a:cs typeface="Tahoma" charset="0"/>
              </a:rPr>
              <a:t>staying probability of a node in a sub-area is larger than a threshold, it can be the anchor for this sub-area.</a:t>
            </a:r>
          </a:p>
          <a:p>
            <a:endParaRPr lang="en-US" sz="1200" dirty="0" smtClean="0">
              <a:latin typeface="Verdana" charset="0"/>
              <a:ea typeface="ＭＳ Ｐゴシック" charset="-128"/>
              <a:cs typeface="Tahoma" charset="0"/>
            </a:endParaRPr>
          </a:p>
          <a:p>
            <a:r>
              <a:rPr lang="en-US" sz="1200" dirty="0" smtClean="0">
                <a:latin typeface="Verdana" charset="0"/>
                <a:ea typeface="ＭＳ Ｐゴシック" charset="-128"/>
                <a:cs typeface="Tahoma" charset="0"/>
              </a:rPr>
              <a:t>For</a:t>
            </a:r>
            <a:r>
              <a:rPr lang="en-US" sz="1200" baseline="0" dirty="0" smtClean="0">
                <a:latin typeface="Verdana" charset="0"/>
                <a:ea typeface="ＭＳ Ｐゴシック" charset="-128"/>
                <a:cs typeface="Tahoma" charset="0"/>
              </a:rPr>
              <a:t> ambassadors, we use the frequency of transiting between two sub-areas as the metric.  If the transit probability is larger than a threshold, this node can be an ambassador between these two sub-areas.</a:t>
            </a:r>
          </a:p>
          <a:p>
            <a:endParaRPr lang="en-US" sz="1200" baseline="0" dirty="0" smtClean="0">
              <a:latin typeface="Verdana" charset="0"/>
              <a:ea typeface="ＭＳ Ｐゴシック" charset="-128"/>
              <a:cs typeface="Tahoma" charset="0"/>
            </a:endParaRPr>
          </a:p>
          <a:p>
            <a:r>
              <a:rPr lang="en-US" sz="1200" baseline="0" dirty="0" smtClean="0">
                <a:latin typeface="Verdana" charset="0"/>
                <a:ea typeface="ＭＳ Ｐゴシック" charset="-128"/>
                <a:cs typeface="Tahoma" charset="0"/>
              </a:rPr>
              <a:t>The tasks of different roles can be described with the figure.</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15</a:t>
            </a:fld>
            <a:endParaRPr lang="en-US"/>
          </a:p>
        </p:txBody>
      </p:sp>
    </p:spTree>
    <p:extLst>
      <p:ext uri="{BB962C8B-B14F-4D97-AF65-F5344CB8AC3E}">
        <p14:creationId xmlns:p14="http://schemas.microsoft.com/office/powerpoint/2010/main" val="342966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priority to use the three types of information is ordered by ERs, friends’ ERs and preferred locations.</a:t>
            </a:r>
          </a:p>
          <a:p>
            <a:endParaRPr lang="en-US" baseline="0" dirty="0" smtClean="0"/>
          </a:p>
          <a:p>
            <a:r>
              <a:rPr lang="en-US" baseline="0" dirty="0" smtClean="0"/>
              <a:t>If a locator has or can access the ER of its target, it directly moves to the location in the ER.  If the locator receives a newer ER which represents a more recent appearance place of the target, it moves to this new place.</a:t>
            </a:r>
          </a:p>
          <a:p>
            <a:endParaRPr lang="en-US" baseline="0" dirty="0" smtClean="0"/>
          </a:p>
          <a:p>
            <a:r>
              <a:rPr lang="en-US" baseline="0" dirty="0" smtClean="0"/>
              <a:t>If the most recent ERs of the target are not transmitted to the locator or its local anchor in time, the locator queries the ER of the target’s friends.  Then the locator moves to the location in the ER of the friend that has the highest meeting probability with the target.</a:t>
            </a:r>
          </a:p>
          <a:p>
            <a:endParaRPr lang="en-US" baseline="0" dirty="0" smtClean="0"/>
          </a:p>
          <a:p>
            <a:r>
              <a:rPr lang="en-US" baseline="0" dirty="0" smtClean="0"/>
              <a:t>If the above information is not available, the locator uses the preferred locations of the target for searching.  The locator itself moves to the nearest preferred location.  The locator relies on several nodes, say M, as agents to search the target in the other top M preferred locations of the target.</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agents should have common preferred locations with the target. </a:t>
            </a:r>
            <a:r>
              <a:rPr lang="en-US" sz="1800" dirty="0" smtClean="0">
                <a:latin typeface="Verdana" charset="0"/>
                <a:ea typeface="ＭＳ Ｐゴシック" charset="-128"/>
                <a:cs typeface="Tahoma" charset="0"/>
              </a:rPr>
              <a:t>If an agent finds the target, it uses a routing algorithm to notify the locator.</a:t>
            </a:r>
          </a:p>
          <a:p>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16</a:t>
            </a:fld>
            <a:endParaRPr lang="en-US"/>
          </a:p>
        </p:txBody>
      </p:sp>
    </p:spTree>
    <p:extLst>
      <p:ext uri="{BB962C8B-B14F-4D97-AF65-F5344CB8AC3E}">
        <p14:creationId xmlns:p14="http://schemas.microsoft.com/office/powerpoint/2010/main" val="3599877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a:t>
            </a:r>
            <a:r>
              <a:rPr lang="en-US" baseline="0" dirty="0" smtClean="0"/>
              <a:t> steps of </a:t>
            </a:r>
            <a:r>
              <a:rPr lang="en-US" baseline="0" dirty="0" err="1" smtClean="0"/>
              <a:t>TSearch</a:t>
            </a:r>
            <a:r>
              <a:rPr lang="en-US" baseline="0" dirty="0" smtClean="0"/>
              <a:t> node searching process are depicted with the three figures. </a:t>
            </a:r>
            <a:endParaRPr lang="en-US" baseline="0" dirty="0" smtClean="0"/>
          </a:p>
          <a:p>
            <a:endParaRPr lang="en-US" baseline="0" dirty="0" smtClean="0"/>
          </a:p>
          <a:p>
            <a:r>
              <a:rPr lang="en-US" baseline="0" dirty="0" smtClean="0"/>
              <a:t>In the left figure, the locator knows the latest ER of the target.  We see that the latest ER of the target, which records 4:00 PM 3/4/2014, shows its present location.  Therefore, the locator directly moves to the present sub-area of the target.</a:t>
            </a:r>
          </a:p>
          <a:p>
            <a:endParaRPr lang="en-US" baseline="0" dirty="0" smtClean="0"/>
          </a:p>
          <a:p>
            <a:r>
              <a:rPr lang="en-US" baseline="0" dirty="0" smtClean="0"/>
              <a:t>In the middle figure, the locator does not have the latest ER of the target, but has the latest ER of the target’s friend.  On the way of reaching the friend, the locator finally finds the target.</a:t>
            </a:r>
          </a:p>
          <a:p>
            <a:endParaRPr lang="en-US" baseline="0" dirty="0" smtClean="0"/>
          </a:p>
          <a:p>
            <a:r>
              <a:rPr lang="en-US" baseline="0" dirty="0" smtClean="0"/>
              <a:t>In the right figure, the locator only knows the preferred sub-areas of the target.  The locator itself moves to the nearest preferred sub-area, and asks two agents that will move to the top 1 and top 2 preferred sub-area, respectively, to help assist node searching. </a:t>
            </a:r>
          </a:p>
        </p:txBody>
      </p:sp>
      <p:sp>
        <p:nvSpPr>
          <p:cNvPr id="4" name="Slide Number Placeholder 3"/>
          <p:cNvSpPr>
            <a:spLocks noGrp="1"/>
          </p:cNvSpPr>
          <p:nvPr>
            <p:ph type="sldNum" sz="quarter" idx="10"/>
          </p:nvPr>
        </p:nvSpPr>
        <p:spPr/>
        <p:txBody>
          <a:bodyPr/>
          <a:lstStyle/>
          <a:p>
            <a:fld id="{E85BB025-EC99-457E-A9C5-A9A4346E676B}" type="slidenum">
              <a:rPr lang="en-US" smtClean="0"/>
              <a:pPr/>
              <a:t>17</a:t>
            </a:fld>
            <a:endParaRPr lang="en-US"/>
          </a:p>
        </p:txBody>
      </p:sp>
    </p:spTree>
    <p:extLst>
      <p:ext uri="{BB962C8B-B14F-4D97-AF65-F5344CB8AC3E}">
        <p14:creationId xmlns:p14="http://schemas.microsoft.com/office/powerpoint/2010/main" val="264835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conducted trace-driven experiments on an event driven simulator</a:t>
            </a:r>
            <a:r>
              <a:rPr lang="en-US" baseline="0" dirty="0" smtClean="0"/>
              <a:t> </a:t>
            </a:r>
            <a:r>
              <a:rPr lang="en-US" dirty="0" smtClean="0"/>
              <a:t>based on the DART and DNET traces introduced before.</a:t>
            </a:r>
          </a:p>
          <a:p>
            <a:endParaRPr lang="en-US" dirty="0" smtClean="0"/>
          </a:p>
          <a:p>
            <a:r>
              <a:rPr lang="en-US" dirty="0" smtClean="0"/>
              <a:t>We evaluated </a:t>
            </a:r>
            <a:r>
              <a:rPr lang="en-US" dirty="0" err="1" smtClean="0"/>
              <a:t>TSearch</a:t>
            </a:r>
            <a:r>
              <a:rPr lang="en-US" dirty="0" smtClean="0"/>
              <a:t> with and without the ER exchanges between nodes, denoted by TS* and TS, in comparison with two representative algorithms: the </a:t>
            </a:r>
            <a:r>
              <a:rPr lang="en-US" dirty="0" err="1" smtClean="0"/>
              <a:t>DSearching</a:t>
            </a:r>
            <a:r>
              <a:rPr lang="en-US" dirty="0" smtClean="0"/>
              <a:t> distributed node searching method,</a:t>
            </a:r>
            <a:r>
              <a:rPr lang="en-US" baseline="0" dirty="0" smtClean="0"/>
              <a:t> denoted by DS</a:t>
            </a:r>
            <a:r>
              <a:rPr lang="en-US" dirty="0" smtClean="0"/>
              <a:t>, and a routing based method,</a:t>
            </a:r>
            <a:r>
              <a:rPr lang="en-US" baseline="0" dirty="0" smtClean="0"/>
              <a:t> </a:t>
            </a:r>
            <a:r>
              <a:rPr lang="en-US" dirty="0" smtClean="0"/>
              <a:t>denoted by Routing. In order to show the effect of ERs in node searching in </a:t>
            </a:r>
            <a:r>
              <a:rPr lang="en-US" dirty="0" err="1" smtClean="0"/>
              <a:t>TSearch</a:t>
            </a:r>
            <a:r>
              <a:rPr lang="en-US" dirty="0" smtClean="0"/>
              <a:t>,</a:t>
            </a:r>
          </a:p>
          <a:p>
            <a:r>
              <a:rPr lang="en-US" dirty="0" smtClean="0"/>
              <a:t>we also evaluated </a:t>
            </a:r>
            <a:r>
              <a:rPr lang="en-US" dirty="0" err="1" smtClean="0"/>
              <a:t>TSearch</a:t>
            </a:r>
            <a:r>
              <a:rPr lang="en-US" dirty="0" smtClean="0"/>
              <a:t> that only uses ERs without anchors,</a:t>
            </a:r>
            <a:r>
              <a:rPr lang="en-US" baseline="0" dirty="0" smtClean="0"/>
              <a:t> d</a:t>
            </a:r>
            <a:r>
              <a:rPr lang="en-US" dirty="0" smtClean="0"/>
              <a:t>enoted by ER.  That is, nodes record the ERs with their encountering nodes and exchange the records.</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18</a:t>
            </a:fld>
            <a:endParaRPr lang="en-US"/>
          </a:p>
        </p:txBody>
      </p:sp>
    </p:spTree>
    <p:extLst>
      <p:ext uri="{BB962C8B-B14F-4D97-AF65-F5344CB8AC3E}">
        <p14:creationId xmlns:p14="http://schemas.microsoft.com/office/powerpoint/2010/main" val="3114169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measured the following metrics in the experiments.</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a:t>
            </a:r>
            <a:r>
              <a:rPr lang="en-US" dirty="0" smtClean="0"/>
              <a:t>irst</a:t>
            </a:r>
            <a:r>
              <a:rPr lang="en-US" baseline="0" dirty="0" smtClean="0"/>
              <a:t> metric is the success rate, which is the </a:t>
            </a:r>
            <a:r>
              <a:rPr lang="en-US" sz="1800" dirty="0" smtClean="0">
                <a:latin typeface="Verdana" charset="0"/>
                <a:ea typeface="ＭＳ Ｐゴシック" charset="-128"/>
                <a:cs typeface="Tahoma" charset="0"/>
              </a:rPr>
              <a:t>percentage of locators that can successfully locate the target nodes within the TTL.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charset="0"/>
                <a:ea typeface="ＭＳ Ｐゴシック" charset="-128"/>
                <a:cs typeface="Tahoma" charset="0"/>
              </a:rPr>
              <a:t>The</a:t>
            </a:r>
            <a:r>
              <a:rPr lang="en-US" sz="1800" baseline="0" dirty="0" smtClean="0">
                <a:latin typeface="Verdana" charset="0"/>
                <a:ea typeface="ＭＳ Ｐゴシック" charset="-128"/>
                <a:cs typeface="Tahoma" charset="0"/>
              </a:rPr>
              <a:t> s</a:t>
            </a:r>
            <a:r>
              <a:rPr lang="en-US" sz="1800" dirty="0" smtClean="0">
                <a:latin typeface="Verdana" charset="0"/>
                <a:ea typeface="ＭＳ Ｐゴシック" charset="-128"/>
                <a:cs typeface="Tahoma" charset="0"/>
              </a:rPr>
              <a:t>econd metric</a:t>
            </a:r>
            <a:r>
              <a:rPr lang="en-US" sz="1800" baseline="0" dirty="0" smtClean="0">
                <a:latin typeface="Verdana" charset="0"/>
                <a:ea typeface="ＭＳ Ｐゴシック" charset="-128"/>
                <a:cs typeface="Tahoma" charset="0"/>
              </a:rPr>
              <a:t> </a:t>
            </a:r>
            <a:r>
              <a:rPr lang="en-US" sz="1800" dirty="0" smtClean="0">
                <a:latin typeface="Verdana" charset="0"/>
                <a:ea typeface="ＭＳ Ｐゴシック" charset="-128"/>
                <a:cs typeface="Tahoma" charset="0"/>
              </a:rPr>
              <a:t>is the average delay, which is the average time used by successful locators.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charset="0"/>
                <a:ea typeface="ＭＳ Ｐゴシック" charset="-128"/>
                <a:cs typeface="Tahoma" charset="0"/>
              </a:rPr>
              <a:t>The third metric is the average transmission overhead, which is the average number of all packets transmitted among nodes.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charset="0"/>
                <a:ea typeface="ＭＳ Ｐゴシック" charset="-128"/>
                <a:cs typeface="Tahoma" charset="0"/>
              </a:rPr>
              <a:t>The</a:t>
            </a:r>
            <a:r>
              <a:rPr lang="en-US" sz="1800" baseline="0" dirty="0" smtClean="0">
                <a:latin typeface="Verdana" charset="0"/>
                <a:ea typeface="ＭＳ Ｐゴシック" charset="-128"/>
                <a:cs typeface="Tahoma" charset="0"/>
              </a:rPr>
              <a:t> fourth metric is the average node memory usage, which is the </a:t>
            </a:r>
            <a:r>
              <a:rPr lang="en-US" sz="1800" dirty="0" smtClean="0">
                <a:latin typeface="Verdana" charset="0"/>
                <a:ea typeface="ＭＳ Ｐゴシック" charset="-128"/>
                <a:cs typeface="Tahoma" charset="0"/>
              </a:rPr>
              <a:t>average number of memory units used by each node.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charset="0"/>
              <a:ea typeface="ＭＳ Ｐゴシック" charset="-128"/>
              <a:cs typeface="Tahoma" charset="0"/>
            </a:endParaRPr>
          </a:p>
          <a:p>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19</a:t>
            </a:fld>
            <a:endParaRPr lang="en-US"/>
          </a:p>
        </p:txBody>
      </p:sp>
    </p:spTree>
    <p:extLst>
      <p:ext uri="{BB962C8B-B14F-4D97-AF65-F5344CB8AC3E}">
        <p14:creationId xmlns:p14="http://schemas.microsoft.com/office/powerpoint/2010/main" val="243482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the presenter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Fangming</a:t>
            </a:r>
            <a:r>
              <a:rPr lang="en-US" sz="1200" kern="1200" baseline="0" dirty="0" smtClean="0">
                <a:solidFill>
                  <a:schemeClr val="tx1"/>
                </a:solidFill>
                <a:effectLst/>
                <a:latin typeface="+mn-lt"/>
                <a:ea typeface="+mn-ea"/>
                <a:cs typeface="+mn-cs"/>
              </a:rPr>
              <a:t> Liu </a:t>
            </a:r>
            <a:r>
              <a:rPr lang="en-US" sz="1200" kern="1200" dirty="0" smtClean="0">
                <a:solidFill>
                  <a:schemeClr val="tx1"/>
                </a:solidFill>
                <a:effectLst/>
                <a:latin typeface="+mn-lt"/>
                <a:ea typeface="+mn-ea"/>
                <a:cs typeface="+mn-cs"/>
              </a:rPr>
              <a:t>and…introduce yourself</a:t>
            </a:r>
            <a:endParaRPr lang="en-US" dirty="0" smtClean="0"/>
          </a:p>
          <a:p>
            <a:endParaRPr lang="en-US" dirty="0" smtClean="0"/>
          </a:p>
          <a:p>
            <a:r>
              <a:rPr lang="en-US" dirty="0" smtClean="0"/>
              <a:t>Here</a:t>
            </a:r>
            <a:r>
              <a:rPr lang="en-US" baseline="0" dirty="0" smtClean="0"/>
              <a:t> </a:t>
            </a:r>
            <a:r>
              <a:rPr lang="en-US" baseline="0" dirty="0" smtClean="0"/>
              <a:t>is the outline of the presentation.  First is the introduction, second will be the related work of this paper, then I will explain the rationale of our design and the detailed design of </a:t>
            </a:r>
            <a:r>
              <a:rPr lang="en-US" baseline="0" dirty="0" err="1" smtClean="0"/>
              <a:t>TSearch</a:t>
            </a:r>
            <a:r>
              <a:rPr lang="en-US" baseline="0" dirty="0" smtClean="0"/>
              <a:t>.  Next I will present the performance evaluation of </a:t>
            </a:r>
            <a:r>
              <a:rPr lang="en-US" baseline="0" dirty="0" err="1" smtClean="0"/>
              <a:t>TSearch</a:t>
            </a:r>
            <a:r>
              <a:rPr lang="en-US" baseline="0" dirty="0" smtClean="0"/>
              <a:t>.  Finally the conclusion.</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2</a:t>
            </a:fld>
            <a:endParaRPr lang="en-US"/>
          </a:p>
        </p:txBody>
      </p:sp>
    </p:spTree>
    <p:extLst>
      <p:ext uri="{BB962C8B-B14F-4D97-AF65-F5344CB8AC3E}">
        <p14:creationId xmlns:p14="http://schemas.microsoft.com/office/powerpoint/2010/main" val="1809483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made experiments with different search rates and search TTLs.  </a:t>
            </a:r>
            <a:r>
              <a:rPr lang="en-US" dirty="0" smtClean="0"/>
              <a:t>For simplicity, we show the experiment with different</a:t>
            </a:r>
            <a:r>
              <a:rPr lang="en-US" baseline="0" dirty="0" smtClean="0"/>
              <a:t> search rates in DART trace and the experiment with different search TTLs in DNET trace.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Firstly, for the experiment with different search rates in DART trace, we see that </a:t>
            </a:r>
            <a:r>
              <a:rPr lang="en-US" baseline="0" dirty="0" err="1" smtClean="0"/>
              <a:t>TSearch</a:t>
            </a:r>
            <a:r>
              <a:rPr lang="en-US" baseline="0" dirty="0" smtClean="0"/>
              <a:t> excels others in major metrics such as success rate and average delay, although with higher transmission overhead and memory usage</a:t>
            </a:r>
            <a:r>
              <a:rPr lang="en-US" dirty="0" smtClean="0"/>
              <a:t>.  This results demonstrate the effectiveness of </a:t>
            </a:r>
            <a:r>
              <a:rPr lang="en-US" dirty="0" err="1" smtClean="0"/>
              <a:t>TSearch</a:t>
            </a:r>
            <a:r>
              <a:rPr lang="en-US" dirty="0" smtClean="0"/>
              <a:t> and its</a:t>
            </a:r>
            <a:r>
              <a:rPr lang="en-US" baseline="0" dirty="0" smtClean="0"/>
              <a:t> components under various search rates.</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20</a:t>
            </a:fld>
            <a:endParaRPr lang="en-US"/>
          </a:p>
        </p:txBody>
      </p:sp>
    </p:spTree>
    <p:extLst>
      <p:ext uri="{BB962C8B-B14F-4D97-AF65-F5344CB8AC3E}">
        <p14:creationId xmlns:p14="http://schemas.microsoft.com/office/powerpoint/2010/main" val="312315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Secondly, for the experiment with different search TTLs in DNET trace, we see that </a:t>
            </a:r>
            <a:r>
              <a:rPr lang="en-US" baseline="0" dirty="0" err="1" smtClean="0"/>
              <a:t>TSearch</a:t>
            </a:r>
            <a:r>
              <a:rPr lang="en-US" baseline="0" dirty="0" smtClean="0"/>
              <a:t> also have better performance than other algorithms</a:t>
            </a:r>
            <a:r>
              <a:rPr lang="en-US" dirty="0" smtClean="0"/>
              <a:t>.  This results demonstrate the effectiveness of </a:t>
            </a:r>
            <a:r>
              <a:rPr lang="en-US" dirty="0" err="1" smtClean="0"/>
              <a:t>TSearch</a:t>
            </a:r>
            <a:r>
              <a:rPr lang="en-US" dirty="0" smtClean="0"/>
              <a:t> and its</a:t>
            </a:r>
            <a:r>
              <a:rPr lang="en-US" baseline="0" dirty="0" smtClean="0"/>
              <a:t> components under various search TTLs, especially under small TTLs.</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21</a:t>
            </a:fld>
            <a:endParaRPr lang="en-US"/>
          </a:p>
        </p:txBody>
      </p:sp>
    </p:spTree>
    <p:extLst>
      <p:ext uri="{BB962C8B-B14F-4D97-AF65-F5344CB8AC3E}">
        <p14:creationId xmlns:p14="http://schemas.microsoft.com/office/powerpoint/2010/main" val="3123151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better illustrate the respective contribution of different search methods on success rate, we break down the total success rate into 4 stages by using different information of the target in node searching: ERs, friends’ ERs, preferred locations and coverage area.  </a:t>
            </a:r>
          </a:p>
          <a:p>
            <a:endParaRPr lang="en-US" dirty="0" smtClean="0"/>
          </a:p>
          <a:p>
            <a:r>
              <a:rPr lang="en-US" dirty="0" smtClean="0"/>
              <a:t>These</a:t>
            </a:r>
            <a:r>
              <a:rPr lang="en-US" baseline="0" dirty="0" smtClean="0"/>
              <a:t> two figures show the number of successful searches in log format. We see that most of the successful searches are achieved by following the target’s ERs. The ERs of the target’s friends have the second highest contribution on the success rate.  The target’s preferred location information has the third highest contribution on success rate. Finally, searching the coverage area contributes the least on the success rate, which means that the locators do not need to launch this searching stage in most cases. These results indicate the effectiveness of using the different information in node searching.</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22</a:t>
            </a:fld>
            <a:endParaRPr lang="en-US"/>
          </a:p>
        </p:txBody>
      </p:sp>
    </p:spTree>
    <p:extLst>
      <p:ext uri="{BB962C8B-B14F-4D97-AF65-F5344CB8AC3E}">
        <p14:creationId xmlns:p14="http://schemas.microsoft.com/office/powerpoint/2010/main" val="312315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conclude, in this paper, we applied trace analysis based on real trace and confirmed the drawbacks of previous node searching methods in DTNs.</a:t>
            </a:r>
          </a:p>
          <a:p>
            <a:endParaRPr lang="en-US" baseline="0" dirty="0" smtClean="0"/>
          </a:p>
          <a:p>
            <a:r>
              <a:rPr lang="en-US" baseline="0" dirty="0" smtClean="0"/>
              <a:t>Based on a series of observations, we proposed </a:t>
            </a:r>
            <a:r>
              <a:rPr lang="en-US" baseline="0" dirty="0" err="1" smtClean="0"/>
              <a:t>TSearch</a:t>
            </a:r>
            <a:r>
              <a:rPr lang="en-US" baseline="0" dirty="0" smtClean="0"/>
              <a:t>, which enables a locator to always move to the target’s latest appearance place known by itself; find its target through friends and ask multiple agents to assist node searching.</a:t>
            </a:r>
          </a:p>
          <a:p>
            <a:endParaRPr lang="en-US" baseline="0" dirty="0" smtClean="0"/>
          </a:p>
          <a:p>
            <a:r>
              <a:rPr lang="en-US" baseline="0" dirty="0" smtClean="0"/>
              <a:t>In our further work, our plan is to exploit more nodes’ social network properties to increase the performance of </a:t>
            </a:r>
            <a:r>
              <a:rPr lang="en-US" baseline="0" dirty="0" err="1" smtClean="0"/>
              <a:t>TSearch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23</a:t>
            </a:fld>
            <a:endParaRPr lang="en-US"/>
          </a:p>
        </p:txBody>
      </p:sp>
    </p:spTree>
    <p:extLst>
      <p:ext uri="{BB962C8B-B14F-4D97-AF65-F5344CB8AC3E}">
        <p14:creationId xmlns:p14="http://schemas.microsoft.com/office/powerpoint/2010/main" val="1254166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B38906-E447-4871-B1ED-550861E2D9E1}" type="slidenum">
              <a:rPr lang="zh-CN" altLang="en-US" smtClean="0"/>
              <a:pPr>
                <a:defRPr/>
              </a:pPr>
              <a:t>24</a:t>
            </a:fld>
            <a:endParaRPr lang="en-US" altLang="zh-CN" smtClean="0"/>
          </a:p>
        </p:txBody>
      </p:sp>
      <p:sp>
        <p:nvSpPr>
          <p:cNvPr id="25603" name="Rectangle 7"/>
          <p:cNvSpPr txBox="1">
            <a:spLocks noGrp="1" noChangeArrowheads="1"/>
          </p:cNvSpPr>
          <p:nvPr/>
        </p:nvSpPr>
        <p:spPr bwMode="auto">
          <a:xfrm>
            <a:off x="3887788" y="8686489"/>
            <a:ext cx="2970212"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1350" tIns="45673" rIns="91350" bIns="45673" anchor="b"/>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fld id="{3D7F8E71-367D-456E-BF52-B7B0A2BD1520}" type="slidenum">
              <a:rPr lang="zh-CN" altLang="en-US" sz="1200">
                <a:latin typeface="Comic Sans MS" pitchFamily="66" charset="0"/>
              </a:rPr>
              <a:pPr algn="r" eaLnBrk="1" hangingPunct="1"/>
              <a:t>24</a:t>
            </a:fld>
            <a:endParaRPr lang="en-US" altLang="zh-CN" sz="1200">
              <a:latin typeface="Comic Sans MS" pitchFamily="66" charset="0"/>
            </a:endParaRPr>
          </a:p>
        </p:txBody>
      </p:sp>
      <p:sp>
        <p:nvSpPr>
          <p:cNvPr id="256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recent</a:t>
            </a:r>
            <a:r>
              <a:rPr lang="en-US" baseline="0" dirty="0" smtClean="0"/>
              <a:t> few years, Delay Tolerant Networks (DTNs) attract much attention from researchers.  Various mobile devices form delay </a:t>
            </a:r>
            <a:r>
              <a:rPr lang="en-US" baseline="0" dirty="0" smtClean="0"/>
              <a:t>tolerant networks </a:t>
            </a:r>
            <a:r>
              <a:rPr lang="en-US" baseline="0" dirty="0" smtClean="0"/>
              <a:t>in distributed manner.  In DTNs, nodes move autonomously in the network.  </a:t>
            </a:r>
            <a:endParaRPr lang="en-US" baseline="0" dirty="0" smtClean="0"/>
          </a:p>
          <a:p>
            <a:endParaRPr lang="en-US" baseline="0" dirty="0" smtClean="0"/>
          </a:p>
          <a:p>
            <a:r>
              <a:rPr lang="en-US" baseline="0" dirty="0" smtClean="0"/>
              <a:t>For </a:t>
            </a:r>
            <a:r>
              <a:rPr lang="en-US" baseline="0" dirty="0" smtClean="0"/>
              <a:t>example, </a:t>
            </a:r>
            <a:r>
              <a:rPr lang="en-US" baseline="0" dirty="0" smtClean="0"/>
              <a:t>in a DTN that consists of animals for various purposes, we may need to ﬁnd an animal to upgrade or repair the sensor attached to it. For a DTN in battleﬁeld, the system administrator needs to not only isolate a malicious device but also ﬁnd the person who carries the device.  In a DTN formed by mobile device holders in a hospital, a campus, a disaster area or a national park, a user needs to find another user in person.</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3</a:t>
            </a:fld>
            <a:endParaRPr lang="en-US"/>
          </a:p>
        </p:txBody>
      </p:sp>
    </p:spTree>
    <p:extLst>
      <p:ext uri="{BB962C8B-B14F-4D97-AF65-F5344CB8AC3E}">
        <p14:creationId xmlns:p14="http://schemas.microsoft.com/office/powerpoint/2010/main" val="252886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such sparsely distributed networks, node searching, in</a:t>
            </a:r>
            <a:r>
              <a:rPr lang="en-US" baseline="0" dirty="0" smtClean="0"/>
              <a:t> which a locator node finds a target node in person, is important for node management and many applications.  For example, locating the malfunctioning device or malicious node; the search of specific device holders.</a:t>
            </a:r>
          </a:p>
          <a:p>
            <a:endParaRPr lang="en-US" baseline="0" dirty="0" smtClean="0"/>
          </a:p>
          <a:p>
            <a:r>
              <a:rPr lang="en-US" baseline="0" dirty="0" smtClean="0"/>
              <a:t>However, node searching is also non-trivial.  This is because DTNs have no central controller to collect location information or guide node movement.  Meanwhile, the connection in DTNs is intermittent and must follow the “delay-tolerant” manner.</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4</a:t>
            </a:fld>
            <a:endParaRPr lang="en-US"/>
          </a:p>
        </p:txBody>
      </p:sp>
    </p:spTree>
    <p:extLst>
      <p:ext uri="{BB962C8B-B14F-4D97-AF65-F5344CB8AC3E}">
        <p14:creationId xmlns:p14="http://schemas.microsoft.com/office/powerpoint/2010/main" val="257903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searching</a:t>
            </a:r>
            <a:r>
              <a:rPr lang="en-US" baseline="0" dirty="0" smtClean="0"/>
              <a:t> in DTNs has been paid much attention in research.  The first category of these works is the infrastructure-based methods.  They utilize the </a:t>
            </a:r>
            <a:r>
              <a:rPr lang="en-US" baseline="0" dirty="0" err="1" smtClean="0"/>
              <a:t>opportunisitic</a:t>
            </a:r>
            <a:r>
              <a:rPr lang="en-US" baseline="0" dirty="0" smtClean="0"/>
              <a:t> encounters among nodes to forward location information to infrastructures.  However, these methods need extra infrastructures or central servers, which is not practical for DTNs.</a:t>
            </a:r>
          </a:p>
          <a:p>
            <a:endParaRPr lang="en-US" baseline="0" dirty="0" smtClean="0"/>
          </a:p>
          <a:p>
            <a:r>
              <a:rPr lang="en-US" baseline="0" dirty="0" smtClean="0"/>
              <a:t>Several DTN routing methods can be indirectly applied for node searching, but the hop-by-hop routing is not efficient for node searching in DTNs.</a:t>
            </a:r>
          </a:p>
          <a:p>
            <a:endParaRPr lang="en-US" baseline="0" dirty="0" smtClean="0"/>
          </a:p>
          <a:p>
            <a:r>
              <a:rPr lang="en-US" baseline="0" dirty="0" smtClean="0"/>
              <a:t>Recently, a node searching method (</a:t>
            </a:r>
            <a:r>
              <a:rPr lang="en-US" baseline="0" dirty="0" err="1" smtClean="0"/>
              <a:t>DSearching</a:t>
            </a:r>
            <a:r>
              <a:rPr lang="en-US" baseline="0" dirty="0" smtClean="0"/>
              <a:t>) was proposed specifically for DTNs.  It summarizes node mobility information, let nodes store and distribute mobility information in the network for node searching.</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5</a:t>
            </a:fld>
            <a:endParaRPr lang="en-US"/>
          </a:p>
        </p:txBody>
      </p:sp>
    </p:spTree>
    <p:extLst>
      <p:ext uri="{BB962C8B-B14F-4D97-AF65-F5344CB8AC3E}">
        <p14:creationId xmlns:p14="http://schemas.microsoft.com/office/powerpoint/2010/main" val="358825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t>
            </a:r>
            <a:r>
              <a:rPr lang="en-US" dirty="0" err="1" smtClean="0"/>
              <a:t>Dsearching</a:t>
            </a:r>
            <a:r>
              <a:rPr lang="en-US" dirty="0" smtClean="0"/>
              <a:t> provides</a:t>
            </a:r>
            <a:r>
              <a:rPr lang="en-US" baseline="0" dirty="0" smtClean="0"/>
              <a:t> insufficiently efficient node searching by aiming to enable a locator to trace the target along its movement path from its home-area.  Like what is shown in the top right figure.</a:t>
            </a:r>
          </a:p>
          <a:p>
            <a:endParaRPr lang="en-US" baseline="0" dirty="0" smtClean="0"/>
          </a:p>
          <a:p>
            <a:r>
              <a:rPr lang="en-US" baseline="0" dirty="0" smtClean="0"/>
              <a:t>Unlike these previous methods, </a:t>
            </a:r>
            <a:r>
              <a:rPr lang="en-US" baseline="0" dirty="0" err="1" smtClean="0"/>
              <a:t>TSearch</a:t>
            </a:r>
            <a:r>
              <a:rPr lang="en-US" baseline="0" dirty="0" smtClean="0"/>
              <a:t> aims to let locators move to the most recent location of target.  Besides, it also uses nodes’ friends and preference in specific locations for search.  </a:t>
            </a:r>
            <a:r>
              <a:rPr lang="en-US" baseline="0" dirty="0" err="1" smtClean="0"/>
              <a:t>Tsearch</a:t>
            </a:r>
            <a:r>
              <a:rPr lang="en-US" baseline="0" dirty="0" smtClean="0"/>
              <a:t> does not need an infrastructure or a central server. It is the first work that enables locators to directly move towards targets to achieve low search delay and overhead.</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6</a:t>
            </a:fld>
            <a:endParaRPr lang="en-US"/>
          </a:p>
        </p:txBody>
      </p:sp>
    </p:spTree>
    <p:extLst>
      <p:ext uri="{BB962C8B-B14F-4D97-AF65-F5344CB8AC3E}">
        <p14:creationId xmlns:p14="http://schemas.microsoft.com/office/powerpoint/2010/main" val="174017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rationale</a:t>
            </a:r>
            <a:r>
              <a:rPr lang="en-US" baseline="0" dirty="0" smtClean="0"/>
              <a:t> of the design of </a:t>
            </a:r>
            <a:r>
              <a:rPr lang="en-US" baseline="0" dirty="0" err="1" smtClean="0"/>
              <a:t>TSearch</a:t>
            </a:r>
            <a:r>
              <a:rPr lang="en-US" baseline="0" dirty="0" smtClean="0"/>
              <a:t> is supported by trace analysis.  The traces we used are the DART trace (DART) and the </a:t>
            </a:r>
            <a:r>
              <a:rPr lang="en-US" baseline="0" dirty="0" err="1" smtClean="0"/>
              <a:t>DieselNet</a:t>
            </a:r>
            <a:r>
              <a:rPr lang="en-US" baseline="0" dirty="0" smtClean="0"/>
              <a:t> AP trace (DNET).</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DART trace is a </a:t>
            </a:r>
            <a:r>
              <a:rPr lang="en-US" sz="1700" dirty="0" smtClean="0">
                <a:latin typeface="Verdana" charset="0"/>
                <a:ea typeface="ＭＳ Ｐゴシック" charset="-128"/>
                <a:cs typeface="Tahoma" charset="0"/>
              </a:rPr>
              <a:t>119-day record for wireless devices carried by students on Dartmouth College campus</a:t>
            </a:r>
            <a:r>
              <a:rPr lang="en-US" sz="1200" dirty="0" smtClean="0">
                <a:latin typeface="+mn-lt"/>
                <a:ea typeface="+mn-ea"/>
                <a:cs typeface="+mn-cs"/>
              </a:rPr>
              <a:t>.</a:t>
            </a:r>
            <a:r>
              <a:rPr lang="en-US" sz="1200" baseline="0" dirty="0" smtClean="0">
                <a:latin typeface="+mn-lt"/>
                <a:ea typeface="+mn-ea"/>
                <a:cs typeface="+mn-cs"/>
              </a:rPr>
              <a:t>  The initial period is 30 days, during which nodes collect information for node searching.  Totally, </a:t>
            </a:r>
            <a:r>
              <a:rPr lang="en-US" sz="1200" dirty="0" smtClean="0">
                <a:latin typeface="Verdana" charset="0"/>
                <a:ea typeface="ＭＳ Ｐゴシック" charset="-128"/>
                <a:cs typeface="Tahoma" charset="0"/>
              </a:rPr>
              <a:t>70 locators were generated periodically (1 day) for 90 times.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charset="0"/>
              <a:ea typeface="ＭＳ Ｐゴシック" charset="-128"/>
              <a:cs typeface="Tahoma"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charset="0"/>
                <a:ea typeface="ＭＳ Ｐゴシック" charset="-128"/>
                <a:cs typeface="Tahoma" charset="0"/>
              </a:rPr>
              <a:t>The DNET trace is a 20-day record for </a:t>
            </a:r>
            <a:r>
              <a:rPr lang="en-US" sz="1200" dirty="0" err="1" smtClean="0">
                <a:latin typeface="Verdana" charset="0"/>
                <a:ea typeface="ＭＳ Ｐゴシック" charset="-128"/>
                <a:cs typeface="Tahoma" charset="0"/>
              </a:rPr>
              <a:t>WiFi</a:t>
            </a:r>
            <a:r>
              <a:rPr lang="en-US" sz="1200" dirty="0" smtClean="0">
                <a:latin typeface="Verdana" charset="0"/>
                <a:ea typeface="ＭＳ Ｐゴシック" charset="-128"/>
                <a:cs typeface="Tahoma" charset="0"/>
              </a:rPr>
              <a:t> nodes attached to the buses in the downtown area of UMass college town. </a:t>
            </a:r>
            <a:r>
              <a:rPr lang="en-US" sz="1200" baseline="0" dirty="0" smtClean="0">
                <a:latin typeface="+mn-lt"/>
                <a:ea typeface="+mn-ea"/>
                <a:cs typeface="+mn-cs"/>
              </a:rPr>
              <a:t>The initial period is 2.5 days.  Totally, </a:t>
            </a:r>
            <a:r>
              <a:rPr lang="en-US" sz="1200" dirty="0" smtClean="0">
                <a:latin typeface="Verdana" charset="0"/>
                <a:ea typeface="ＭＳ Ｐゴシック" charset="-128"/>
                <a:cs typeface="Tahoma" charset="0"/>
              </a:rPr>
              <a:t>70 locators were generated periodically (4</a:t>
            </a:r>
            <a:r>
              <a:rPr lang="en-US" sz="1200" baseline="0" dirty="0" smtClean="0">
                <a:latin typeface="Verdana" charset="0"/>
                <a:ea typeface="ＭＳ Ｐゴシック" charset="-128"/>
                <a:cs typeface="Tahoma" charset="0"/>
              </a:rPr>
              <a:t> hours</a:t>
            </a:r>
            <a:r>
              <a:rPr lang="en-US" sz="1200" dirty="0" smtClean="0">
                <a:latin typeface="Verdana" charset="0"/>
                <a:ea typeface="ＭＳ Ｐゴシック" charset="-128"/>
                <a:cs typeface="Tahoma" charset="0"/>
              </a:rPr>
              <a:t>) for 90 times.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charset="0"/>
              <a:ea typeface="ＭＳ Ｐゴシック" charset="-128"/>
              <a:cs typeface="Tahoma" charset="0"/>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700" dirty="0" smtClean="0">
              <a:latin typeface="Verdana" charset="0"/>
              <a:ea typeface="ＭＳ Ｐゴシック" charset="-128"/>
              <a:cs typeface="Tahoma" charset="0"/>
            </a:endParaRPr>
          </a:p>
        </p:txBody>
      </p:sp>
      <p:sp>
        <p:nvSpPr>
          <p:cNvPr id="4" name="Slide Number Placeholder 3"/>
          <p:cNvSpPr>
            <a:spLocks noGrp="1"/>
          </p:cNvSpPr>
          <p:nvPr>
            <p:ph type="sldNum" sz="quarter" idx="10"/>
          </p:nvPr>
        </p:nvSpPr>
        <p:spPr/>
        <p:txBody>
          <a:bodyPr/>
          <a:lstStyle/>
          <a:p>
            <a:fld id="{E85BB025-EC99-457E-A9C5-A9A4346E676B}" type="slidenum">
              <a:rPr lang="en-US" smtClean="0"/>
              <a:pPr/>
              <a:t>7</a:t>
            </a:fld>
            <a:endParaRPr lang="en-US"/>
          </a:p>
        </p:txBody>
      </p:sp>
    </p:spTree>
    <p:extLst>
      <p:ext uri="{BB962C8B-B14F-4D97-AF65-F5344CB8AC3E}">
        <p14:creationId xmlns:p14="http://schemas.microsoft.com/office/powerpoint/2010/main" val="386140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DSearch</a:t>
            </a:r>
            <a:r>
              <a:rPr lang="en-US" baseline="0" dirty="0" smtClean="0"/>
              <a:t> </a:t>
            </a:r>
            <a:r>
              <a:rPr lang="en-US" baseline="0" dirty="0" smtClean="0"/>
              <a:t>may travel long distance in the process of node searching.  We </a:t>
            </a:r>
            <a:r>
              <a:rPr lang="en-US" baseline="0" dirty="0" smtClean="0"/>
              <a:t>measured the cumulative distribution function (CDF) of </a:t>
            </a:r>
            <a:r>
              <a:rPr lang="en-US" baseline="0" dirty="0" smtClean="0"/>
              <a:t>different stages in </a:t>
            </a:r>
            <a:r>
              <a:rPr lang="en-US" baseline="0" dirty="0" err="1" smtClean="0"/>
              <a:t>Dsearch</a:t>
            </a:r>
            <a:r>
              <a:rPr lang="en-US" baseline="0" dirty="0" smtClean="0"/>
              <a:t>, which is </a:t>
            </a:r>
            <a:r>
              <a:rPr lang="en-US" baseline="0" dirty="0" smtClean="0"/>
              <a:t>as shown in the top right figure.</a:t>
            </a:r>
            <a:endParaRPr lang="en-US" dirty="0" smtClean="0"/>
          </a:p>
          <a:p>
            <a:endParaRPr lang="en-US" dirty="0" smtClean="0"/>
          </a:p>
          <a:p>
            <a:r>
              <a:rPr lang="en-US" dirty="0" smtClean="0"/>
              <a:t>We see that the direct distance is very short (within 3 sub-areas in DART and 2 sub-areas in DNET). However, 50% of locators need to travel more than 24 and 6 sub-areas to reach the target’s home-area, and also travel more than 35 and 8 sub-areas in the tracking stage in DART and DNET, respectively.</a:t>
            </a:r>
          </a:p>
          <a:p>
            <a:endParaRPr lang="en-US" dirty="0" smtClean="0"/>
          </a:p>
          <a:p>
            <a:r>
              <a:rPr lang="en-US" dirty="0" smtClean="0"/>
              <a:t>These results demonstrate that locators must travel many sub-areas in the first two stages</a:t>
            </a:r>
            <a:r>
              <a:rPr lang="en-US" baseline="0" dirty="0" smtClean="0"/>
              <a:t> in </a:t>
            </a:r>
            <a:r>
              <a:rPr lang="en-US" baseline="0" dirty="0" err="1" smtClean="0"/>
              <a:t>DSearch</a:t>
            </a:r>
            <a:r>
              <a:rPr lang="en-US" baseline="0" dirty="0" smtClean="0"/>
              <a:t>.  Therefore, we aim to design a method that avoids the unnecessary travel and enables a locator to directly move to current location of the target.</a:t>
            </a:r>
            <a:endParaRPr lang="en-US" dirty="0" smtClean="0"/>
          </a:p>
          <a:p>
            <a:endParaRPr lang="en-US" dirty="0" smtClean="0"/>
          </a:p>
          <a:p>
            <a:r>
              <a:rPr lang="en-US" baseline="0" dirty="0" smtClean="0"/>
              <a:t>Nodes’ preferred location is effective for node searching.  We </a:t>
            </a:r>
            <a:r>
              <a:rPr lang="en-US" baseline="0" dirty="0" smtClean="0"/>
              <a:t>searched the node’s next sub-area from its previous sub-area in its entire movement path, and calculated the success rate.  </a:t>
            </a:r>
            <a:r>
              <a:rPr lang="en-US" dirty="0" smtClean="0"/>
              <a:t>The bottom</a:t>
            </a:r>
            <a:r>
              <a:rPr lang="en-US" baseline="0" dirty="0" smtClean="0"/>
              <a:t> right figure </a:t>
            </a:r>
            <a:r>
              <a:rPr lang="en-US" dirty="0" smtClean="0"/>
              <a:t>shows the CDF of the success rate. We see that 20% of the nodes have success rate less than 60% and 50% of the nodes have success rate less than 75% in DART, while 25% of the nodes have success rate less than 55% and 75% of the nodes have success rate less than 70% in DNET.</a:t>
            </a:r>
          </a:p>
          <a:p>
            <a:endParaRPr lang="en-US" dirty="0" smtClean="0"/>
          </a:p>
          <a:p>
            <a:r>
              <a:rPr lang="en-US" dirty="0" smtClean="0"/>
              <a:t>Moreover</a:t>
            </a:r>
            <a:r>
              <a:rPr lang="en-US" baseline="0" dirty="0" smtClean="0"/>
              <a:t>, </a:t>
            </a:r>
            <a:r>
              <a:rPr lang="en-US" baseline="0" dirty="0" smtClean="0"/>
              <a:t>the results also demonstrate that nodes usually have preference on multiple locations.  Besides nodes’ most preferred location, a locator should not ignore the other preferred locations that a target has high probability to move to.</a:t>
            </a:r>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8</a:t>
            </a:fld>
            <a:endParaRPr lang="en-US"/>
          </a:p>
        </p:txBody>
      </p:sp>
    </p:spTree>
    <p:extLst>
      <p:ext uri="{BB962C8B-B14F-4D97-AF65-F5344CB8AC3E}">
        <p14:creationId xmlns:p14="http://schemas.microsoft.com/office/powerpoint/2010/main" val="386140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reaching the friends</a:t>
            </a:r>
            <a:r>
              <a:rPr lang="en-US" baseline="0" dirty="0" smtClean="0"/>
              <a:t> of target, it is likely to find the target. </a:t>
            </a:r>
            <a:r>
              <a:rPr lang="en-US" baseline="0" dirty="0" smtClean="0"/>
              <a:t>To verify this conjecture, we draw the top right figure that shows the CDF of success rate of following the ERs of the target and the target’s friends, respectively.</a:t>
            </a:r>
            <a:endParaRPr lang="en-US" dirty="0" smtClean="0"/>
          </a:p>
          <a:p>
            <a:endParaRPr lang="en-US" dirty="0" smtClean="0"/>
          </a:p>
          <a:p>
            <a:r>
              <a:rPr lang="en-US" dirty="0" smtClean="0"/>
              <a:t>We see that following the targets’ ERs, about 60% of the locators have success rate higher than 92% in DART and 91% in DNET. Following the ERs of the target’s friends, about 60% of the locators have success rate higher than 70% in DART and 80% in DNET.</a:t>
            </a:r>
          </a:p>
          <a:p>
            <a:endParaRPr lang="en-US" dirty="0" smtClean="0"/>
          </a:p>
          <a:p>
            <a:r>
              <a:rPr lang="en-US" dirty="0" smtClean="0"/>
              <a:t>The result confirms that</a:t>
            </a:r>
            <a:r>
              <a:rPr lang="en-US" baseline="0" dirty="0" smtClean="0"/>
              <a:t> the ERs of the target’s friends can be used for node searching as a complementary method.</a:t>
            </a:r>
            <a:endParaRPr lang="en-US" dirty="0" smtClean="0"/>
          </a:p>
          <a:p>
            <a:endParaRPr lang="en-US" dirty="0" smtClean="0"/>
          </a:p>
          <a:p>
            <a:r>
              <a:rPr lang="en-US" dirty="0" smtClean="0"/>
              <a:t>The possible movement range</a:t>
            </a:r>
            <a:r>
              <a:rPr lang="en-US" baseline="0" dirty="0" smtClean="0"/>
              <a:t> of a node is constrained by the node velocity and the time and location in the node’s latest ER</a:t>
            </a:r>
            <a:r>
              <a:rPr lang="en-US" dirty="0" smtClean="0"/>
              <a:t>.  </a:t>
            </a:r>
            <a:r>
              <a:rPr lang="en-US" dirty="0" smtClean="0"/>
              <a:t>The bottom right figure shows the CDF of the coverage ratio defined as the ratio of the number of locations in the coverage areas.  We see that 80% of nodes have coverage ratio higher than 70% in DART and DNET. </a:t>
            </a:r>
          </a:p>
          <a:p>
            <a:endParaRPr lang="en-US" dirty="0" smtClean="0"/>
          </a:p>
          <a:p>
            <a:r>
              <a:rPr lang="en-US" dirty="0" smtClean="0"/>
              <a:t>The result shows that the coverage area can be used to limit the searching areas of the locators to reduce search delay and overhead.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5BB025-EC99-457E-A9C5-A9A4346E676B}" type="slidenum">
              <a:rPr lang="en-US" smtClean="0"/>
              <a:pPr/>
              <a:t>9</a:t>
            </a:fld>
            <a:endParaRPr lang="en-US"/>
          </a:p>
        </p:txBody>
      </p:sp>
    </p:spTree>
    <p:extLst>
      <p:ext uri="{BB962C8B-B14F-4D97-AF65-F5344CB8AC3E}">
        <p14:creationId xmlns:p14="http://schemas.microsoft.com/office/powerpoint/2010/main" val="386140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8C80D-016D-452B-A3B8-1D1BB90C3F59}" type="datetime1">
              <a:rPr lang="en-US" smtClean="0"/>
              <a:t>4/27 Mon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9110B-6DC8-4FAA-935D-659EB2C2B8E5}" type="datetime1">
              <a:rPr lang="en-US" smtClean="0"/>
              <a:t>4/27 Mon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E6AC3-356C-4E9A-9A7C-B8395A650638}" type="datetime1">
              <a:rPr lang="en-US" smtClean="0"/>
              <a:t>4/27 Mon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46F0D-D8DD-4217-A613-7677AB71080E}" type="datetime1">
              <a:rPr lang="en-US" smtClean="0"/>
              <a:t>4/27 Mon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24646-B4EA-4295-8711-FBE9575DF8FB}" type="datetime1">
              <a:rPr lang="en-US" smtClean="0"/>
              <a:t>4/27 Mon</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E294A-4A52-4225-B260-C08DCF702030}" type="datetime1">
              <a:rPr lang="en-US" smtClean="0"/>
              <a:t>4/27 Mon</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E9D19-FD42-4448-AF1C-AFAF6AD0025A}" type="datetime1">
              <a:rPr lang="en-US" smtClean="0"/>
              <a:t>4/27 Mon</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D56DA8-9D56-432A-AB6F-BB213176078A}" type="datetime1">
              <a:rPr lang="en-US" smtClean="0"/>
              <a:t>4/27 Mon</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6469D-094E-4642-88CC-E6C5977B4E96}" type="datetime1">
              <a:rPr lang="en-US" smtClean="0"/>
              <a:t>4/27 Mon</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B084F-22B8-40C5-9686-D762B548C9D5}" type="datetime1">
              <a:rPr lang="en-US" smtClean="0"/>
              <a:t>4/27 Mon</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2C80D-8097-45FB-8146-C44E4C60C061}" type="datetime1">
              <a:rPr lang="en-US" smtClean="0"/>
              <a:t>4/27 Mon</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CE3FB-B555-4994-86D8-EB2F223A8DE6}" type="datetime1">
              <a:rPr lang="en-US" smtClean="0"/>
              <a:t>4/27 Mon</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8"/>
          <p:cNvCxnSpPr>
            <a:cxnSpLocks noChangeShapeType="1"/>
          </p:cNvCxnSpPr>
          <p:nvPr/>
        </p:nvCxnSpPr>
        <p:spPr bwMode="auto">
          <a:xfrm>
            <a:off x="4592638" y="1676400"/>
            <a:ext cx="455136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07" name="Straight Connector 8"/>
          <p:cNvCxnSpPr>
            <a:cxnSpLocks noChangeShapeType="1"/>
          </p:cNvCxnSpPr>
          <p:nvPr/>
        </p:nvCxnSpPr>
        <p:spPr bwMode="auto">
          <a:xfrm>
            <a:off x="4591050" y="1600200"/>
            <a:ext cx="455136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 name="Rectangle 17"/>
          <p:cNvSpPr>
            <a:spLocks noChangeArrowheads="1"/>
          </p:cNvSpPr>
          <p:nvPr/>
        </p:nvSpPr>
        <p:spPr bwMode="auto">
          <a:xfrm>
            <a:off x="4594225" y="1677988"/>
            <a:ext cx="4549775" cy="5181600"/>
          </a:xfrm>
          <a:prstGeom prst="rect">
            <a:avLst/>
          </a:prstGeom>
          <a:solidFill>
            <a:srgbClr val="8C8F8E"/>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endParaRPr lang="en-US">
              <a:solidFill>
                <a:srgbClr val="FFFFFF"/>
              </a:solidFill>
              <a:latin typeface="Calibri" charset="0"/>
            </a:endParaRPr>
          </a:p>
        </p:txBody>
      </p:sp>
      <p:sp>
        <p:nvSpPr>
          <p:cNvPr id="21509" name="Text Box 11"/>
          <p:cNvSpPr txBox="1">
            <a:spLocks noChangeArrowheads="1"/>
          </p:cNvSpPr>
          <p:nvPr/>
        </p:nvSpPr>
        <p:spPr bwMode="auto">
          <a:xfrm>
            <a:off x="4613275" y="2057400"/>
            <a:ext cx="45529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sz="1000" b="1" dirty="0" smtClean="0">
              <a:latin typeface="Verdana" charset="0"/>
            </a:endParaRPr>
          </a:p>
          <a:p>
            <a:pPr algn="ctr"/>
            <a:r>
              <a:rPr lang="en-US" sz="2800" b="1" dirty="0" err="1" smtClean="0">
                <a:latin typeface="Verdana" charset="0"/>
              </a:rPr>
              <a:t>TSearch</a:t>
            </a:r>
            <a:r>
              <a:rPr lang="en-US" sz="2800" b="1" dirty="0" smtClean="0">
                <a:latin typeface="Verdana" charset="0"/>
              </a:rPr>
              <a:t>: Target-Oriented Low-Delay Node Searching in DTNs with Social Network Properties</a:t>
            </a:r>
          </a:p>
          <a:p>
            <a:pPr algn="ctr"/>
            <a:endParaRPr lang="en-US" sz="2800" b="1" dirty="0" smtClean="0">
              <a:latin typeface="Verdana" charset="0"/>
            </a:endParaRPr>
          </a:p>
          <a:p>
            <a:pPr algn="ctr"/>
            <a:r>
              <a:rPr lang="en-US" sz="1800" b="1" dirty="0">
                <a:latin typeface="Verdana" charset="0"/>
              </a:rPr>
              <a:t>Presenter</a:t>
            </a:r>
            <a:r>
              <a:rPr lang="en-US" sz="1800" b="1" dirty="0" smtClean="0">
                <a:latin typeface="Verdana" charset="0"/>
              </a:rPr>
              <a:t>: </a:t>
            </a:r>
            <a:r>
              <a:rPr lang="en-US" sz="1800" b="1" dirty="0" err="1" smtClean="0">
                <a:latin typeface="Verdana" charset="0"/>
              </a:rPr>
              <a:t>Fangming</a:t>
            </a:r>
            <a:r>
              <a:rPr lang="en-US" sz="1800" b="1" dirty="0" smtClean="0">
                <a:latin typeface="Verdana" charset="0"/>
              </a:rPr>
              <a:t> </a:t>
            </a:r>
            <a:r>
              <a:rPr lang="en-US" sz="1800" b="1" dirty="0">
                <a:latin typeface="Verdana" charset="0"/>
              </a:rPr>
              <a:t>Liu</a:t>
            </a:r>
          </a:p>
          <a:p>
            <a:pPr algn="ctr"/>
            <a:endParaRPr lang="en-US" b="1" dirty="0">
              <a:latin typeface="Verdana" charset="0"/>
            </a:endParaRPr>
          </a:p>
          <a:p>
            <a:pPr algn="ctr"/>
            <a:r>
              <a:rPr lang="en-US" sz="1800" dirty="0" smtClean="0">
                <a:latin typeface="Verdana" charset="0"/>
              </a:rPr>
              <a:t>Authors: Li Yan, </a:t>
            </a:r>
            <a:r>
              <a:rPr lang="en-US" sz="1800" dirty="0" err="1">
                <a:latin typeface="Verdana" charset="0"/>
              </a:rPr>
              <a:t>Haiying</a:t>
            </a:r>
            <a:r>
              <a:rPr lang="en-US" sz="1800" dirty="0">
                <a:latin typeface="Verdana" charset="0"/>
              </a:rPr>
              <a:t> </a:t>
            </a:r>
            <a:r>
              <a:rPr lang="en-US" sz="1800" dirty="0" err="1" smtClean="0">
                <a:latin typeface="Verdana" charset="0"/>
              </a:rPr>
              <a:t>Shen</a:t>
            </a:r>
            <a:r>
              <a:rPr lang="en-US" sz="1800" dirty="0" smtClean="0">
                <a:latin typeface="Verdana" charset="0"/>
              </a:rPr>
              <a:t> and</a:t>
            </a:r>
            <a:endParaRPr lang="en-US" sz="1800" dirty="0">
              <a:latin typeface="Verdana" charset="0"/>
            </a:endParaRPr>
          </a:p>
          <a:p>
            <a:pPr algn="ctr"/>
            <a:r>
              <a:rPr lang="en-US" sz="1800" dirty="0" smtClean="0">
                <a:latin typeface="Verdana" charset="0"/>
              </a:rPr>
              <a:t>Kang Chen</a:t>
            </a:r>
          </a:p>
          <a:p>
            <a:pPr algn="ctr"/>
            <a:r>
              <a:rPr lang="en-US" sz="1800" dirty="0" smtClean="0">
                <a:latin typeface="Calibri" charset="0"/>
              </a:rPr>
              <a:t>Dept</a:t>
            </a:r>
            <a:r>
              <a:rPr lang="en-US" sz="1800" dirty="0">
                <a:latin typeface="Calibri" charset="0"/>
              </a:rPr>
              <a:t>. of Electrical and Computer Engineering</a:t>
            </a:r>
          </a:p>
          <a:p>
            <a:pPr algn="ctr"/>
            <a:r>
              <a:rPr lang="en-US" sz="1800" dirty="0">
                <a:latin typeface="Calibri" charset="0"/>
              </a:rPr>
              <a:t>Clemson University, SC, USA</a:t>
            </a:r>
          </a:p>
          <a:p>
            <a:pPr algn="ctr"/>
            <a:endParaRPr lang="en-US" sz="1800" dirty="0">
              <a:latin typeface="Verdana" charset="0"/>
            </a:endParaRPr>
          </a:p>
        </p:txBody>
      </p:sp>
      <p:cxnSp>
        <p:nvCxnSpPr>
          <p:cNvPr id="21511" name="Straight Connector 6"/>
          <p:cNvCxnSpPr>
            <a:cxnSpLocks noChangeShapeType="1"/>
          </p:cNvCxnSpPr>
          <p:nvPr/>
        </p:nvCxnSpPr>
        <p:spPr bwMode="auto">
          <a:xfrm rot="5400000">
            <a:off x="1162844" y="3428206"/>
            <a:ext cx="6858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21512" name="Picture 12" descr="pp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0"/>
            <a:ext cx="459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cademicSymbolWdm_copu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66713"/>
            <a:ext cx="40005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015192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Rationale of </a:t>
            </a:r>
            <a:r>
              <a:rPr lang="en-US" dirty="0" err="1" smtClean="0">
                <a:ea typeface="ＭＳ Ｐゴシック" charset="-128"/>
              </a:rPr>
              <a:t>TSearch</a:t>
            </a:r>
            <a:r>
              <a:rPr lang="en-US" dirty="0">
                <a:ea typeface="ＭＳ Ｐゴシック" charset="-128"/>
              </a:rPr>
              <a:t> </a:t>
            </a:r>
            <a:r>
              <a:rPr lang="en-US" dirty="0" smtClean="0">
                <a:ea typeface="ＭＳ Ｐゴシック" charset="-128"/>
              </a:rPr>
              <a:t>Design (</a:t>
            </a:r>
            <a:r>
              <a:rPr lang="en-US" dirty="0">
                <a:ea typeface="ＭＳ Ｐゴシック" charset="-128"/>
              </a:rPr>
              <a:t>cont.)</a:t>
            </a:r>
            <a:endParaRPr lang="en-US" dirty="0" smtClean="0">
              <a:ea typeface="ＭＳ Ｐゴシック" charset="-128"/>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ontent Placeholder 2"/>
          <p:cNvSpPr txBox="1">
            <a:spLocks/>
          </p:cNvSpPr>
          <p:nvPr/>
        </p:nvSpPr>
        <p:spPr>
          <a:xfrm>
            <a:off x="414586" y="1600200"/>
            <a:ext cx="5300414"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EE7114"/>
              </a:buClr>
              <a:buFont typeface="Arial" pitchFamily="34" charset="0"/>
              <a:buChar char="•"/>
            </a:pPr>
            <a:r>
              <a:rPr lang="en-US" sz="2400" dirty="0" smtClean="0">
                <a:latin typeface="Verdana" charset="0"/>
                <a:ea typeface="ＭＳ Ｐゴシック" charset="-128"/>
                <a:cs typeface="Tahoma" charset="0"/>
              </a:rPr>
              <a:t>Information dissemination</a:t>
            </a:r>
            <a:endParaRPr lang="en-US" sz="1900" dirty="0" smtClean="0">
              <a:latin typeface="Verdana" charset="0"/>
              <a:ea typeface="ＭＳ Ｐゴシック" charset="-128"/>
              <a:cs typeface="Tahoma" charset="0"/>
            </a:endParaRPr>
          </a:p>
          <a:p>
            <a:pPr lvl="1">
              <a:buClr>
                <a:srgbClr val="EE7114"/>
              </a:buClr>
            </a:pPr>
            <a:r>
              <a:rPr lang="en-US" sz="1900" dirty="0" smtClean="0">
                <a:latin typeface="Verdana" charset="0"/>
                <a:ea typeface="ＭＳ Ｐゴシック" charset="-128"/>
                <a:cs typeface="Tahoma" charset="0"/>
              </a:rPr>
              <a:t>Anchors: nodes that stay in certain sub-area for a long time</a:t>
            </a:r>
          </a:p>
          <a:p>
            <a:pPr lvl="1">
              <a:buClr>
                <a:srgbClr val="EE7114"/>
              </a:buClr>
            </a:pPr>
            <a:r>
              <a:rPr lang="en-US" sz="1900" dirty="0" smtClean="0">
                <a:latin typeface="Verdana" charset="0"/>
                <a:ea typeface="ＭＳ Ｐゴシック" charset="-128"/>
                <a:cs typeface="Tahoma" charset="0"/>
              </a:rPr>
              <a:t>Anchors store mobility information of nodes for easy access.</a:t>
            </a:r>
            <a:endParaRPr lang="en-US" sz="1900" dirty="0">
              <a:latin typeface="Verdana" charset="0"/>
              <a:ea typeface="ＭＳ Ｐゴシック" charset="-128"/>
              <a:cs typeface="Tahoma" charset="0"/>
            </a:endParaRPr>
          </a:p>
          <a:p>
            <a:pPr marL="457200" lvl="1" indent="0">
              <a:buClr>
                <a:srgbClr val="EE7114"/>
              </a:buClr>
              <a:buNone/>
            </a:pPr>
            <a:endParaRPr lang="en-US" sz="1300" dirty="0" smtClean="0">
              <a:latin typeface="Verdana" charset="0"/>
              <a:ea typeface="ＭＳ Ｐゴシック" charset="-128"/>
              <a:cs typeface="Tahoma" charset="0"/>
            </a:endParaRPr>
          </a:p>
          <a:p>
            <a:pPr marL="457200" lvl="1" indent="0">
              <a:buClr>
                <a:srgbClr val="EE7114"/>
              </a:buClr>
              <a:buNone/>
            </a:pPr>
            <a:endParaRPr lang="en-US" sz="1300" dirty="0" smtClean="0">
              <a:latin typeface="Verdana" charset="0"/>
              <a:ea typeface="ＭＳ Ｐゴシック" charset="-128"/>
              <a:cs typeface="Tahoma" charset="0"/>
            </a:endParaRPr>
          </a:p>
          <a:p>
            <a:pPr lvl="1">
              <a:buClr>
                <a:srgbClr val="EE7114"/>
              </a:buClr>
            </a:pPr>
            <a:r>
              <a:rPr lang="en-US" sz="1900" dirty="0" smtClean="0">
                <a:latin typeface="Verdana" charset="0"/>
                <a:ea typeface="ＭＳ Ｐゴシック" charset="-128"/>
                <a:cs typeface="Tahoma" charset="0"/>
              </a:rPr>
              <a:t>Ambassadors: nodes that frequently transit between two sub-areas</a:t>
            </a:r>
          </a:p>
          <a:p>
            <a:pPr lvl="1">
              <a:buClr>
                <a:srgbClr val="EE7114"/>
              </a:buClr>
            </a:pPr>
            <a:r>
              <a:rPr lang="en-US" sz="1900" dirty="0" smtClean="0">
                <a:latin typeface="Verdana" charset="0"/>
                <a:ea typeface="ＭＳ Ｐゴシック" charset="-128"/>
                <a:cs typeface="Tahoma" charset="0"/>
              </a:rPr>
              <a:t>Ambassadors help maintain consistency of mobility information among anchors</a:t>
            </a:r>
            <a:endParaRPr lang="en-US" sz="1900" dirty="0">
              <a:latin typeface="Verdana" charset="0"/>
              <a:ea typeface="ＭＳ Ｐゴシック" charset="-128"/>
              <a:cs typeface="Tahoma" charset="0"/>
            </a:endParaRPr>
          </a:p>
          <a:p>
            <a:pPr lvl="1">
              <a:buClr>
                <a:srgbClr val="EE7114"/>
              </a:buClr>
            </a:pPr>
            <a:endParaRPr lang="en-US" sz="1900" dirty="0" smtClean="0">
              <a:latin typeface="Verdana" charset="0"/>
              <a:ea typeface="ＭＳ Ｐゴシック" charset="-128"/>
              <a:cs typeface="Tahoma" charset="0"/>
            </a:endParaRPr>
          </a:p>
          <a:p>
            <a:pPr marL="0" indent="0">
              <a:buClr>
                <a:srgbClr val="EE7114"/>
              </a:buClr>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pic>
        <p:nvPicPr>
          <p:cNvPr id="4099" name="Picture 3" descr="E:\Yan\Documents\Clemson\[Conference]Infocom15\Submission\SlidesFig\embedERdistribution_0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0448" y="1664208"/>
            <a:ext cx="2642616" cy="20410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Yan\Documents\Clemson\[Conference]Infocom15\Submission\SlidesFig\embedConsistencyER_0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0448" y="3959352"/>
            <a:ext cx="2642616" cy="206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420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Design: Problem Definition</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0" name="Content Placeholder 2"/>
              <p:cNvSpPr txBox="1">
                <a:spLocks/>
              </p:cNvSpPr>
              <p:nvPr/>
            </p:nvSpPr>
            <p:spPr>
              <a:xfrm>
                <a:off x="414586" y="1600200"/>
                <a:ext cx="8296656"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EE7114"/>
                  </a:buClr>
                  <a:buFont typeface="Arial" pitchFamily="34" charset="0"/>
                  <a:buChar char="•"/>
                </a:pPr>
                <a:r>
                  <a:rPr lang="en-US" sz="2400" dirty="0" smtClean="0">
                    <a:latin typeface="Verdana" charset="0"/>
                    <a:ea typeface="ＭＳ Ｐゴシック" charset="-128"/>
                    <a:cs typeface="Tahoma" charset="0"/>
                  </a:rPr>
                  <a:t>A DTN with </a:t>
                </a:r>
                <a14:m>
                  <m:oMath xmlns:m="http://schemas.openxmlformats.org/officeDocument/2006/math">
                    <m:r>
                      <a:rPr lang="en-US" sz="2400" i="1" dirty="0">
                        <a:latin typeface="Cambria Math"/>
                        <a:ea typeface="Cambria Math"/>
                        <a:cs typeface="Tahoma" charset="0"/>
                      </a:rPr>
                      <m:t>𝑛</m:t>
                    </m:r>
                  </m:oMath>
                </a14:m>
                <a:r>
                  <a:rPr lang="en-US" sz="2400" dirty="0" smtClean="0">
                    <a:latin typeface="Verdana" charset="0"/>
                    <a:ea typeface="ＭＳ Ｐゴシック" charset="-128"/>
                    <a:cs typeface="Tahoma" charset="0"/>
                  </a:rPr>
                  <a:t> nodes</a:t>
                </a:r>
              </a:p>
              <a:p>
                <a:pPr lvl="1">
                  <a:buClr>
                    <a:srgbClr val="EE7114"/>
                  </a:buClr>
                </a:pPr>
                <a14:m>
                  <m:oMath xmlns:m="http://schemas.openxmlformats.org/officeDocument/2006/math">
                    <m:sSub>
                      <m:sSubPr>
                        <m:ctrlPr>
                          <a:rPr lang="en-US" sz="1900" i="1" smtClean="0">
                            <a:latin typeface="Cambria Math"/>
                            <a:ea typeface="ＭＳ Ｐゴシック" charset="-128"/>
                            <a:cs typeface="Tahoma" charset="0"/>
                          </a:rPr>
                        </m:ctrlPr>
                      </m:sSubPr>
                      <m:e>
                        <m:r>
                          <a:rPr lang="en-US" sz="1900" b="0" i="1" smtClean="0">
                            <a:latin typeface="Cambria Math"/>
                            <a:ea typeface="ＭＳ Ｐゴシック" charset="-128"/>
                            <a:cs typeface="Tahoma" charset="0"/>
                          </a:rPr>
                          <m:t>𝑁</m:t>
                        </m:r>
                      </m:e>
                      <m:sub>
                        <m:r>
                          <a:rPr lang="en-US" sz="1900" b="0" i="1" smtClean="0">
                            <a:latin typeface="Cambria Math"/>
                            <a:ea typeface="ＭＳ Ｐゴシック" charset="-128"/>
                            <a:cs typeface="Tahoma" charset="0"/>
                          </a:rPr>
                          <m:t>𝑖</m:t>
                        </m:r>
                      </m:sub>
                    </m:sSub>
                  </m:oMath>
                </a14:m>
                <a:r>
                  <a:rPr lang="en-US" sz="1900" dirty="0" smtClean="0">
                    <a:latin typeface="Verdana" charset="0"/>
                    <a:ea typeface="ＭＳ Ｐゴシック" charset="-128"/>
                    <a:cs typeface="Tahoma" charset="0"/>
                  </a:rPr>
                  <a:t>, </a:t>
                </a:r>
                <a14:m>
                  <m:oMath xmlns:m="http://schemas.openxmlformats.org/officeDocument/2006/math">
                    <m:r>
                      <a:rPr lang="en-US" sz="1900" b="0" i="1" dirty="0" smtClean="0">
                        <a:latin typeface="Cambria Math"/>
                        <a:ea typeface="ＭＳ Ｐゴシック" charset="-128"/>
                        <a:cs typeface="Tahoma" charset="0"/>
                      </a:rPr>
                      <m:t>𝑖</m:t>
                    </m:r>
                    <m:r>
                      <a:rPr lang="en-US" sz="1900" b="0" i="1" dirty="0" smtClean="0">
                        <a:latin typeface="Cambria Math"/>
                        <a:ea typeface="ＭＳ Ｐゴシック" charset="-128"/>
                        <a:cs typeface="Tahoma" charset="0"/>
                      </a:rPr>
                      <m:t>=1,2,3,⋯, </m:t>
                    </m:r>
                    <m:r>
                      <a:rPr lang="en-US" sz="1900" b="0" i="1" dirty="0" smtClean="0">
                        <a:latin typeface="Cambria Math"/>
                        <a:ea typeface="Cambria Math"/>
                        <a:cs typeface="Tahoma" charset="0"/>
                      </a:rPr>
                      <m:t>𝑛</m:t>
                    </m:r>
                  </m:oMath>
                </a14:m>
                <a:endParaRPr lang="en-US" sz="1900" dirty="0">
                  <a:latin typeface="Verdana" charset="0"/>
                  <a:ea typeface="ＭＳ Ｐゴシック" charset="-128"/>
                  <a:cs typeface="Tahoma" charset="0"/>
                </a:endParaRPr>
              </a:p>
              <a:p>
                <a:pPr marL="457200" lvl="1" indent="0">
                  <a:buClr>
                    <a:srgbClr val="EE7114"/>
                  </a:buClr>
                  <a:buNone/>
                </a:pPr>
                <a:endParaRPr lang="en-US" sz="1300" dirty="0" smtClean="0">
                  <a:latin typeface="Verdana" charset="0"/>
                  <a:ea typeface="ＭＳ Ｐゴシック" charset="-128"/>
                  <a:cs typeface="Tahoma" charset="0"/>
                </a:endParaRPr>
              </a:p>
              <a:p>
                <a:pPr>
                  <a:buClr>
                    <a:srgbClr val="EE7114"/>
                  </a:buClr>
                </a:pPr>
                <a:r>
                  <a:rPr lang="en-US" sz="2400" dirty="0" smtClean="0">
                    <a:latin typeface="Verdana" charset="0"/>
                    <a:ea typeface="ＭＳ Ｐゴシック" charset="-128"/>
                    <a:cs typeface="Tahoma" charset="0"/>
                  </a:rPr>
                  <a:t>Whole DTN is split into sub-areas</a:t>
                </a:r>
              </a:p>
              <a:p>
                <a:pPr lvl="1">
                  <a:buClr>
                    <a:srgbClr val="EE7114"/>
                  </a:buClr>
                </a:pPr>
                <a:r>
                  <a:rPr lang="en-US" sz="1900" dirty="0">
                    <a:latin typeface="Verdana" charset="0"/>
                    <a:ea typeface="ＭＳ Ｐゴシック" charset="-128"/>
                    <a:cs typeface="Tahoma" charset="0"/>
                  </a:rPr>
                  <a:t>Each sub-area contains one landmark, e.g., a popular place</a:t>
                </a:r>
              </a:p>
              <a:p>
                <a:pPr lvl="1">
                  <a:buClr>
                    <a:srgbClr val="EE7114"/>
                  </a:buClr>
                </a:pPr>
                <a:r>
                  <a:rPr lang="en-US" sz="1900" dirty="0">
                    <a:latin typeface="Verdana" charset="0"/>
                    <a:ea typeface="ＭＳ Ｐゴシック" charset="-128"/>
                    <a:cs typeface="Tahoma" charset="0"/>
                  </a:rPr>
                  <a:t>The area between two landmarks is evenly split</a:t>
                </a:r>
              </a:p>
              <a:p>
                <a:pPr lvl="1">
                  <a:buClr>
                    <a:srgbClr val="EE7114"/>
                  </a:buClr>
                </a:pPr>
                <a:r>
                  <a:rPr lang="en-US" sz="1900" dirty="0">
                    <a:latin typeface="Verdana" charset="0"/>
                    <a:ea typeface="ＭＳ Ｐゴシック" charset="-128"/>
                    <a:cs typeface="Tahoma" charset="0"/>
                  </a:rPr>
                  <a:t>No overlap among sub-areas</a:t>
                </a:r>
              </a:p>
              <a:p>
                <a:pPr lvl="1">
                  <a:buClr>
                    <a:srgbClr val="EE7114"/>
                  </a:buClr>
                </a:pPr>
                <a:endParaRPr lang="en-US" sz="1900" dirty="0" smtClean="0">
                  <a:latin typeface="Verdana" charset="0"/>
                  <a:ea typeface="ＭＳ Ｐゴシック" charset="-128"/>
                  <a:cs typeface="Tahoma" charset="0"/>
                </a:endParaRPr>
              </a:p>
              <a:p>
                <a:pPr>
                  <a:buClr>
                    <a:srgbClr val="EE7114"/>
                  </a:buClr>
                </a:pPr>
                <a:r>
                  <a:rPr lang="en-US" sz="2400" dirty="0">
                    <a:latin typeface="Verdana" charset="0"/>
                    <a:ea typeface="ＭＳ Ｐゴシック" charset="-128"/>
                    <a:cs typeface="Tahoma" charset="0"/>
                  </a:rPr>
                  <a:t>Node searching</a:t>
                </a:r>
              </a:p>
              <a:p>
                <a:pPr lvl="1">
                  <a:buClr>
                    <a:srgbClr val="EE7114"/>
                  </a:buClr>
                </a:pPr>
                <a:r>
                  <a:rPr lang="en-US" sz="1900" dirty="0" smtClean="0">
                    <a:latin typeface="Verdana" charset="0"/>
                    <a:ea typeface="ＭＳ Ｐゴシック" charset="-128"/>
                    <a:cs typeface="Tahoma" charset="0"/>
                  </a:rPr>
                  <a:t>Enabling the locator to find the sub-area where the target node resides in</a:t>
                </a:r>
                <a:endParaRPr lang="en-US" sz="1900" dirty="0">
                  <a:latin typeface="Verdana" charset="0"/>
                  <a:ea typeface="ＭＳ Ｐゴシック" charset="-128"/>
                  <a:cs typeface="Tahoma" charset="0"/>
                </a:endParaRPr>
              </a:p>
              <a:p>
                <a:pPr marL="0" indent="0">
                  <a:buClr>
                    <a:srgbClr val="EE7114"/>
                  </a:buClr>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mc:Choice>
        <mc:Fallback xmlns="">
          <p:sp>
            <p:nvSpPr>
              <p:cNvPr id="50" name="Content Placeholder 2"/>
              <p:cNvSpPr txBox="1">
                <a:spLocks noRot="1" noChangeAspect="1" noMove="1" noResize="1" noEditPoints="1" noAdjustHandles="1" noChangeArrowheads="1" noChangeShapeType="1" noTextEdit="1"/>
              </p:cNvSpPr>
              <p:nvPr/>
            </p:nvSpPr>
            <p:spPr>
              <a:xfrm>
                <a:off x="414586" y="1600200"/>
                <a:ext cx="8296656" cy="4648200"/>
              </a:xfrm>
              <a:prstGeom prst="rect">
                <a:avLst/>
              </a:prstGeom>
              <a:blipFill rotWithShape="1">
                <a:blip r:embed="rId4"/>
                <a:stretch>
                  <a:fillRect l="-955" t="-118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576777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Design: Info. for Searching</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0" name="Content Placeholder 2"/>
              <p:cNvSpPr txBox="1">
                <a:spLocks/>
              </p:cNvSpPr>
              <p:nvPr/>
            </p:nvSpPr>
            <p:spPr>
              <a:xfrm>
                <a:off x="414586" y="1600200"/>
                <a:ext cx="8296656"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E7114"/>
                  </a:buClr>
                </a:pPr>
                <a:r>
                  <a:rPr lang="en-US" sz="2300" dirty="0">
                    <a:latin typeface="Verdana" charset="0"/>
                    <a:ea typeface="ＭＳ Ｐゴシック" charset="-128"/>
                    <a:cs typeface="Tahoma" charset="0"/>
                  </a:rPr>
                  <a:t>Encounter record (ER)</a:t>
                </a:r>
              </a:p>
              <a:p>
                <a:pPr lvl="1">
                  <a:buClr>
                    <a:srgbClr val="EE7114"/>
                  </a:buClr>
                </a:pPr>
                <a:r>
                  <a:rPr lang="en-US" sz="1800" dirty="0" smtClean="0">
                    <a:latin typeface="Verdana" charset="0"/>
                    <a:ea typeface="ＭＳ Ｐゴシック" charset="-128"/>
                    <a:cs typeface="Tahoma" charset="0"/>
                  </a:rPr>
                  <a:t>Generated when nodes encounter with each other</a:t>
                </a:r>
              </a:p>
              <a:p>
                <a:pPr lvl="1">
                  <a:buClr>
                    <a:srgbClr val="EE7114"/>
                  </a:buClr>
                </a:pPr>
                <a:r>
                  <a:rPr lang="en-US" sz="1800" dirty="0" smtClean="0">
                    <a:latin typeface="Verdana" charset="0"/>
                    <a:ea typeface="ＭＳ Ｐゴシック" charset="-128"/>
                    <a:cs typeface="Tahoma" charset="0"/>
                  </a:rPr>
                  <a:t>Shows a historical location of the node</a:t>
                </a:r>
              </a:p>
              <a:p>
                <a:pPr marL="457200" lvl="1" indent="0">
                  <a:buClr>
                    <a:srgbClr val="EE7114"/>
                  </a:buClr>
                  <a:buNone/>
                </a:pPr>
                <a14:m>
                  <m:oMathPara xmlns:m="http://schemas.openxmlformats.org/officeDocument/2006/math">
                    <m:oMathParaPr>
                      <m:jc m:val="centerGroup"/>
                    </m:oMathParaPr>
                    <m:oMath xmlns:m="http://schemas.openxmlformats.org/officeDocument/2006/math">
                      <m:r>
                        <a:rPr lang="en-US" sz="1800" i="1">
                          <a:latin typeface="Cambria Math"/>
                          <a:ea typeface="ＭＳ Ｐゴシック" charset="-128"/>
                          <a:cs typeface="Tahoma" charset="0"/>
                        </a:rPr>
                        <m:t>&lt;</m:t>
                      </m:r>
                      <m:sSub>
                        <m:sSubPr>
                          <m:ctrlPr>
                            <a:rPr lang="en-US" sz="1800" i="1">
                              <a:latin typeface="Cambria Math"/>
                              <a:ea typeface="ＭＳ Ｐゴシック" charset="-128"/>
                              <a:cs typeface="Tahoma" charset="0"/>
                            </a:rPr>
                          </m:ctrlPr>
                        </m:sSubPr>
                        <m:e>
                          <m:r>
                            <a:rPr lang="en-US" sz="1800" i="1">
                              <a:latin typeface="Cambria Math"/>
                              <a:ea typeface="ＭＳ Ｐゴシック" charset="-128"/>
                              <a:cs typeface="Tahoma" charset="0"/>
                            </a:rPr>
                            <m:t>𝑁</m:t>
                          </m:r>
                        </m:e>
                        <m:sub>
                          <m:r>
                            <a:rPr lang="en-US" sz="1800" i="1">
                              <a:latin typeface="Cambria Math"/>
                              <a:ea typeface="ＭＳ Ｐゴシック" charset="-128"/>
                              <a:cs typeface="Tahoma" charset="0"/>
                            </a:rPr>
                            <m:t>𝑖</m:t>
                          </m:r>
                        </m:sub>
                      </m:sSub>
                      <m:r>
                        <a:rPr lang="en-US" sz="1800" i="1">
                          <a:latin typeface="Cambria Math"/>
                          <a:ea typeface="ＭＳ Ｐゴシック" charset="-128"/>
                          <a:cs typeface="Tahoma" charset="0"/>
                        </a:rPr>
                        <m:t>, </m:t>
                      </m:r>
                      <m:sSub>
                        <m:sSubPr>
                          <m:ctrlPr>
                            <a:rPr lang="en-US" sz="1800" i="1">
                              <a:latin typeface="Cambria Math"/>
                              <a:ea typeface="ＭＳ Ｐゴシック" charset="-128"/>
                              <a:cs typeface="Tahoma" charset="0"/>
                            </a:rPr>
                          </m:ctrlPr>
                        </m:sSubPr>
                        <m:e>
                          <m:r>
                            <a:rPr lang="en-US" sz="1800" b="0" i="1" smtClean="0">
                              <a:latin typeface="Cambria Math"/>
                              <a:ea typeface="ＭＳ Ｐゴシック" charset="-128"/>
                              <a:cs typeface="Tahoma" charset="0"/>
                            </a:rPr>
                            <m:t>𝑁</m:t>
                          </m:r>
                        </m:e>
                        <m:sub>
                          <m:r>
                            <a:rPr lang="en-US" sz="1800" b="0" i="1" smtClean="0">
                              <a:latin typeface="Cambria Math"/>
                              <a:ea typeface="ＭＳ Ｐゴシック" charset="-128"/>
                              <a:cs typeface="Tahoma" charset="0"/>
                            </a:rPr>
                            <m:t>𝑗</m:t>
                          </m:r>
                        </m:sub>
                      </m:sSub>
                      <m:r>
                        <a:rPr lang="en-US" sz="1800" i="1">
                          <a:latin typeface="Cambria Math"/>
                          <a:ea typeface="ＭＳ Ｐゴシック" charset="-128"/>
                          <a:cs typeface="Tahoma" charset="0"/>
                        </a:rPr>
                        <m:t>, </m:t>
                      </m:r>
                      <m:sSub>
                        <m:sSubPr>
                          <m:ctrlPr>
                            <a:rPr lang="en-US" sz="1800" i="1">
                              <a:latin typeface="Cambria Math"/>
                              <a:ea typeface="ＭＳ Ｐゴシック" charset="-128"/>
                              <a:cs typeface="Tahoma" charset="0"/>
                            </a:rPr>
                          </m:ctrlPr>
                        </m:sSubPr>
                        <m:e>
                          <m:r>
                            <a:rPr lang="en-US" sz="1800" b="0" i="1" smtClean="0">
                              <a:latin typeface="Cambria Math"/>
                              <a:ea typeface="ＭＳ Ｐゴシック" charset="-128"/>
                              <a:cs typeface="Tahoma" charset="0"/>
                            </a:rPr>
                            <m:t>𝐿</m:t>
                          </m:r>
                        </m:e>
                        <m:sub>
                          <m:r>
                            <a:rPr lang="en-US" sz="1800" b="0" i="1" smtClean="0">
                              <a:latin typeface="Cambria Math"/>
                              <a:ea typeface="ＭＳ Ｐゴシック" charset="-128"/>
                              <a:cs typeface="Tahoma" charset="0"/>
                            </a:rPr>
                            <m:t>𝑖𝑗</m:t>
                          </m:r>
                        </m:sub>
                      </m:sSub>
                      <m:r>
                        <a:rPr lang="en-US" sz="1800" i="1">
                          <a:latin typeface="Cambria Math"/>
                          <a:ea typeface="ＭＳ Ｐゴシック" charset="-128"/>
                          <a:cs typeface="Tahoma" charset="0"/>
                        </a:rPr>
                        <m:t>,</m:t>
                      </m:r>
                      <m:sSub>
                        <m:sSubPr>
                          <m:ctrlPr>
                            <a:rPr lang="en-US" sz="1800" i="1">
                              <a:latin typeface="Cambria Math"/>
                              <a:ea typeface="ＭＳ Ｐゴシック" charset="-128"/>
                              <a:cs typeface="Tahoma" charset="0"/>
                            </a:rPr>
                          </m:ctrlPr>
                        </m:sSubPr>
                        <m:e>
                          <m:r>
                            <a:rPr lang="en-US" sz="1800" b="0" i="1" smtClean="0">
                              <a:latin typeface="Cambria Math"/>
                              <a:ea typeface="ＭＳ Ｐゴシック" charset="-128"/>
                              <a:cs typeface="Tahoma" charset="0"/>
                            </a:rPr>
                            <m:t>𝑇</m:t>
                          </m:r>
                        </m:e>
                        <m:sub>
                          <m:r>
                            <a:rPr lang="en-US" sz="1800" i="1">
                              <a:latin typeface="Cambria Math"/>
                              <a:ea typeface="ＭＳ Ｐゴシック" charset="-128"/>
                              <a:cs typeface="Tahoma" charset="0"/>
                            </a:rPr>
                            <m:t>𝑖𝑗</m:t>
                          </m:r>
                        </m:sub>
                      </m:sSub>
                      <m:r>
                        <a:rPr lang="en-US" sz="1800" i="1">
                          <a:latin typeface="Cambria Math"/>
                          <a:ea typeface="ＭＳ Ｐゴシック" charset="-128"/>
                          <a:cs typeface="Tahoma" charset="0"/>
                        </a:rPr>
                        <m:t>&gt;</m:t>
                      </m:r>
                    </m:oMath>
                  </m:oMathPara>
                </a14:m>
                <a:endParaRPr lang="en-US" sz="1800" dirty="0">
                  <a:ea typeface="ＭＳ Ｐゴシック" charset="-128"/>
                  <a:cs typeface="Tahoma" charset="0"/>
                </a:endParaRPr>
              </a:p>
              <a:p>
                <a:pPr lvl="1">
                  <a:buClr>
                    <a:srgbClr val="EE7114"/>
                  </a:buClr>
                </a:pPr>
                <a14:m>
                  <m:oMath xmlns:m="http://schemas.openxmlformats.org/officeDocument/2006/math">
                    <m:sSub>
                      <m:sSubPr>
                        <m:ctrlPr>
                          <a:rPr lang="en-US" sz="1800" i="1">
                            <a:latin typeface="Cambria Math"/>
                            <a:ea typeface="ＭＳ Ｐゴシック" charset="-128"/>
                            <a:cs typeface="Tahoma" charset="0"/>
                          </a:rPr>
                        </m:ctrlPr>
                      </m:sSubPr>
                      <m:e>
                        <m:r>
                          <a:rPr lang="en-US" sz="1800" i="1">
                            <a:latin typeface="Cambria Math"/>
                            <a:ea typeface="ＭＳ Ｐゴシック" charset="-128"/>
                            <a:cs typeface="Tahoma" charset="0"/>
                          </a:rPr>
                          <m:t>𝑁</m:t>
                        </m:r>
                      </m:e>
                      <m:sub>
                        <m:r>
                          <a:rPr lang="en-US" sz="1800" i="1">
                            <a:latin typeface="Cambria Math"/>
                            <a:ea typeface="ＭＳ Ｐゴシック" charset="-128"/>
                            <a:cs typeface="Tahoma" charset="0"/>
                          </a:rPr>
                          <m:t>𝑖</m:t>
                        </m:r>
                      </m:sub>
                    </m:sSub>
                  </m:oMath>
                </a14:m>
                <a:r>
                  <a:rPr lang="en-US" sz="1800" dirty="0" smtClean="0">
                    <a:latin typeface="Verdana" charset="0"/>
                    <a:ea typeface="ＭＳ Ｐゴシック" charset="-128"/>
                    <a:cs typeface="Tahoma" charset="0"/>
                  </a:rPr>
                  <a:t> </a:t>
                </a:r>
                <a:r>
                  <a:rPr lang="en-US" sz="1800" dirty="0">
                    <a:latin typeface="Verdana" charset="0"/>
                    <a:ea typeface="ＭＳ Ｐゴシック" charset="-128"/>
                    <a:cs typeface="Tahoma" charset="0"/>
                  </a:rPr>
                  <a:t>a</a:t>
                </a:r>
                <a:r>
                  <a:rPr lang="en-US" sz="1800" dirty="0" smtClean="0">
                    <a:latin typeface="Verdana" charset="0"/>
                    <a:ea typeface="ＭＳ Ｐゴシック" charset="-128"/>
                    <a:cs typeface="Tahoma" charset="0"/>
                  </a:rPr>
                  <a:t>nd </a:t>
                </a:r>
                <a14:m>
                  <m:oMath xmlns:m="http://schemas.openxmlformats.org/officeDocument/2006/math">
                    <m:sSub>
                      <m:sSubPr>
                        <m:ctrlPr>
                          <a:rPr lang="en-US" sz="1800" i="1">
                            <a:latin typeface="Cambria Math"/>
                            <a:ea typeface="ＭＳ Ｐゴシック" charset="-128"/>
                            <a:cs typeface="Tahoma" charset="0"/>
                          </a:rPr>
                        </m:ctrlPr>
                      </m:sSubPr>
                      <m:e>
                        <m:r>
                          <a:rPr lang="en-US" sz="1800" i="1">
                            <a:latin typeface="Cambria Math"/>
                            <a:ea typeface="ＭＳ Ｐゴシック" charset="-128"/>
                            <a:cs typeface="Tahoma" charset="0"/>
                          </a:rPr>
                          <m:t>𝑁</m:t>
                        </m:r>
                      </m:e>
                      <m:sub>
                        <m:r>
                          <a:rPr lang="en-US" sz="1800" b="0" i="1" smtClean="0">
                            <a:latin typeface="Cambria Math"/>
                            <a:ea typeface="ＭＳ Ｐゴシック" charset="-128"/>
                            <a:cs typeface="Tahoma" charset="0"/>
                          </a:rPr>
                          <m:t>𝑗</m:t>
                        </m:r>
                      </m:sub>
                    </m:sSub>
                  </m:oMath>
                </a14:m>
                <a:r>
                  <a:rPr lang="en-US" sz="1800" dirty="0" smtClean="0">
                    <a:latin typeface="Verdana" charset="0"/>
                    <a:ea typeface="ＭＳ Ｐゴシック" charset="-128"/>
                    <a:cs typeface="Tahoma" charset="0"/>
                  </a:rPr>
                  <a:t> represent the two encountering nodes</a:t>
                </a:r>
              </a:p>
              <a:p>
                <a:pPr lvl="1">
                  <a:buClr>
                    <a:srgbClr val="EE7114"/>
                  </a:buClr>
                </a:pPr>
                <a14:m>
                  <m:oMath xmlns:m="http://schemas.openxmlformats.org/officeDocument/2006/math">
                    <m:sSub>
                      <m:sSubPr>
                        <m:ctrlPr>
                          <a:rPr lang="en-US" sz="1800" i="1">
                            <a:latin typeface="Cambria Math"/>
                            <a:ea typeface="ＭＳ Ｐゴシック" charset="-128"/>
                            <a:cs typeface="Tahoma" charset="0"/>
                          </a:rPr>
                        </m:ctrlPr>
                      </m:sSubPr>
                      <m:e>
                        <m:r>
                          <a:rPr lang="en-US" sz="1800" i="1">
                            <a:latin typeface="Cambria Math"/>
                            <a:ea typeface="ＭＳ Ｐゴシック" charset="-128"/>
                            <a:cs typeface="Tahoma" charset="0"/>
                          </a:rPr>
                          <m:t>𝐿</m:t>
                        </m:r>
                      </m:e>
                      <m:sub>
                        <m:r>
                          <a:rPr lang="en-US" sz="1800" i="1">
                            <a:latin typeface="Cambria Math"/>
                            <a:ea typeface="ＭＳ Ｐゴシック" charset="-128"/>
                            <a:cs typeface="Tahoma" charset="0"/>
                          </a:rPr>
                          <m:t>𝑖𝑗</m:t>
                        </m:r>
                      </m:sub>
                    </m:sSub>
                  </m:oMath>
                </a14:m>
                <a:r>
                  <a:rPr lang="en-US" sz="1800" dirty="0" smtClean="0">
                    <a:latin typeface="Verdana" charset="0"/>
                    <a:ea typeface="ＭＳ Ｐゴシック" charset="-128"/>
                    <a:cs typeface="Tahoma" charset="0"/>
                  </a:rPr>
                  <a:t> and </a:t>
                </a:r>
                <a14:m>
                  <m:oMath xmlns:m="http://schemas.openxmlformats.org/officeDocument/2006/math">
                    <m:sSub>
                      <m:sSubPr>
                        <m:ctrlPr>
                          <a:rPr lang="en-US" sz="1800" i="1">
                            <a:latin typeface="Cambria Math"/>
                            <a:ea typeface="ＭＳ Ｐゴシック" charset="-128"/>
                            <a:cs typeface="Tahoma" charset="0"/>
                          </a:rPr>
                        </m:ctrlPr>
                      </m:sSubPr>
                      <m:e>
                        <m:r>
                          <a:rPr lang="en-US" sz="1800" b="0" i="1" smtClean="0">
                            <a:latin typeface="Cambria Math"/>
                            <a:ea typeface="ＭＳ Ｐゴシック" charset="-128"/>
                            <a:cs typeface="Tahoma" charset="0"/>
                          </a:rPr>
                          <m:t>𝑇</m:t>
                        </m:r>
                      </m:e>
                      <m:sub>
                        <m:r>
                          <a:rPr lang="en-US" sz="1800" b="0" i="1" smtClean="0">
                            <a:latin typeface="Cambria Math"/>
                            <a:ea typeface="ＭＳ Ｐゴシック" charset="-128"/>
                            <a:cs typeface="Tahoma" charset="0"/>
                          </a:rPr>
                          <m:t>𝑖𝑗</m:t>
                        </m:r>
                      </m:sub>
                    </m:sSub>
                  </m:oMath>
                </a14:m>
                <a:r>
                  <a:rPr lang="en-US" sz="1800" dirty="0" smtClean="0">
                    <a:latin typeface="Verdana" charset="0"/>
                    <a:ea typeface="ＭＳ Ｐゴシック" charset="-128"/>
                    <a:cs typeface="Tahoma" charset="0"/>
                  </a:rPr>
                  <a:t> represent the current sub-area and the current time, respectively</a:t>
                </a:r>
              </a:p>
              <a:p>
                <a:pPr>
                  <a:buClr>
                    <a:srgbClr val="EE7114"/>
                  </a:buClr>
                </a:pPr>
                <a:endParaRPr lang="en-US" sz="1900" dirty="0" smtClean="0">
                  <a:latin typeface="Verdana" charset="0"/>
                  <a:ea typeface="ＭＳ Ｐゴシック" charset="-128"/>
                  <a:cs typeface="Tahoma" charset="0"/>
                </a:endParaRPr>
              </a:p>
              <a:p>
                <a:pPr>
                  <a:buClr>
                    <a:srgbClr val="EE7114"/>
                  </a:buClr>
                </a:pPr>
                <a:r>
                  <a:rPr lang="en-US" sz="2300" dirty="0" smtClean="0">
                    <a:latin typeface="Verdana" charset="0"/>
                    <a:ea typeface="ＭＳ Ｐゴシック" charset="-128"/>
                    <a:cs typeface="Tahoma" charset="0"/>
                  </a:rPr>
                  <a:t>Purpose of ER</a:t>
                </a:r>
              </a:p>
              <a:p>
                <a:pPr lvl="1">
                  <a:buClr>
                    <a:srgbClr val="EE7114"/>
                  </a:buClr>
                </a:pPr>
                <a:r>
                  <a:rPr lang="en-US" sz="1900" dirty="0" smtClean="0">
                    <a:latin typeface="Verdana" charset="0"/>
                    <a:ea typeface="ＭＳ Ｐゴシック" charset="-128"/>
                    <a:cs typeface="Tahoma" charset="0"/>
                  </a:rPr>
                  <a:t>Providing the information on recent locations of the target</a:t>
                </a:r>
                <a:r>
                  <a:rPr lang="en-US" sz="2000" dirty="0" smtClean="0">
                    <a:latin typeface="Verdana" charset="0"/>
                    <a:ea typeface="ＭＳ Ｐゴシック" charset="-128"/>
                    <a:cs typeface="Tahoma" charset="0"/>
                  </a:rPr>
                  <a:t> </a:t>
                </a:r>
              </a:p>
              <a:p>
                <a:pPr lvl="1">
                  <a:buClr>
                    <a:srgbClr val="EE7114"/>
                  </a:buClr>
                </a:pPr>
                <a:endParaRPr lang="en-US" sz="1900" dirty="0" smtClean="0">
                  <a:latin typeface="Verdana" charset="0"/>
                  <a:ea typeface="ＭＳ Ｐゴシック" charset="-128"/>
                  <a:cs typeface="Tahoma" charset="0"/>
                </a:endParaRPr>
              </a:p>
              <a:p>
                <a:pPr lvl="1">
                  <a:buClr>
                    <a:srgbClr val="EE7114"/>
                  </a:buClr>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mc:Choice>
        <mc:Fallback xmlns="">
          <p:sp>
            <p:nvSpPr>
              <p:cNvPr id="50" name="Content Placeholder 2"/>
              <p:cNvSpPr txBox="1">
                <a:spLocks noRot="1" noChangeAspect="1" noMove="1" noResize="1" noEditPoints="1" noAdjustHandles="1" noChangeArrowheads="1" noChangeShapeType="1" noTextEdit="1"/>
              </p:cNvSpPr>
              <p:nvPr/>
            </p:nvSpPr>
            <p:spPr>
              <a:xfrm>
                <a:off x="414586" y="1600200"/>
                <a:ext cx="8296656" cy="4648200"/>
              </a:xfrm>
              <a:prstGeom prst="rect">
                <a:avLst/>
              </a:prstGeom>
              <a:blipFill rotWithShape="1">
                <a:blip r:embed="rId4"/>
                <a:stretch>
                  <a:fillRect l="-808" t="-919" r="-80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011358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Design: Info. for Searching</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ontent Placeholder 2"/>
          <p:cNvSpPr txBox="1">
            <a:spLocks/>
          </p:cNvSpPr>
          <p:nvPr/>
        </p:nvSpPr>
        <p:spPr>
          <a:xfrm>
            <a:off x="414586" y="1600200"/>
            <a:ext cx="8296656"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E7114"/>
              </a:buClr>
            </a:pPr>
            <a:r>
              <a:rPr lang="en-US" sz="2300" dirty="0" smtClean="0">
                <a:latin typeface="Verdana" charset="0"/>
                <a:ea typeface="ＭＳ Ｐゴシック" charset="-128"/>
                <a:cs typeface="Tahoma" charset="0"/>
              </a:rPr>
              <a:t>Friends and preferred locations</a:t>
            </a:r>
          </a:p>
          <a:p>
            <a:pPr lvl="1">
              <a:buClr>
                <a:srgbClr val="EE7114"/>
              </a:buClr>
            </a:pPr>
            <a:r>
              <a:rPr lang="en-US" sz="1800" b="1" dirty="0" smtClean="0">
                <a:latin typeface="Verdana" charset="0"/>
                <a:ea typeface="ＭＳ Ｐゴシック" charset="-128"/>
                <a:cs typeface="Tahoma" charset="0"/>
              </a:rPr>
              <a:t>Friends:</a:t>
            </a:r>
            <a:r>
              <a:rPr lang="en-US" sz="1800" dirty="0" smtClean="0">
                <a:latin typeface="Verdana" charset="0"/>
                <a:ea typeface="ＭＳ Ｐゴシック" charset="-128"/>
                <a:cs typeface="Tahoma" charset="0"/>
              </a:rPr>
              <a:t> nodes that take up at least a high percentage (60%) of all contacts with the node</a:t>
            </a:r>
          </a:p>
          <a:p>
            <a:pPr lvl="1">
              <a:buClr>
                <a:srgbClr val="EE7114"/>
              </a:buClr>
            </a:pPr>
            <a:r>
              <a:rPr lang="en-US" sz="1800" b="1" dirty="0" smtClean="0">
                <a:latin typeface="Verdana" charset="0"/>
                <a:ea typeface="ＭＳ Ｐゴシック" charset="-128"/>
                <a:cs typeface="Tahoma" charset="0"/>
              </a:rPr>
              <a:t>Preferred locations: </a:t>
            </a:r>
            <a:r>
              <a:rPr lang="en-US" sz="1800" dirty="0" smtClean="0">
                <a:latin typeface="Verdana" charset="0"/>
                <a:ea typeface="ＭＳ Ｐゴシック" charset="-128"/>
                <a:cs typeface="Tahoma" charset="0"/>
              </a:rPr>
              <a:t>The top ranked sub-areas that constitute </a:t>
            </a:r>
            <a:r>
              <a:rPr lang="en-US" sz="1800" dirty="0">
                <a:latin typeface="Verdana" charset="0"/>
                <a:ea typeface="ＭＳ Ｐゴシック" charset="-128"/>
                <a:cs typeface="Tahoma" charset="0"/>
              </a:rPr>
              <a:t>60% of visiting frequency </a:t>
            </a:r>
            <a:r>
              <a:rPr lang="en-US" sz="1800" dirty="0" smtClean="0">
                <a:latin typeface="Verdana" charset="0"/>
                <a:ea typeface="ＭＳ Ｐゴシック" charset="-128"/>
                <a:cs typeface="Tahoma" charset="0"/>
              </a:rPr>
              <a:t>of the target node.</a:t>
            </a:r>
          </a:p>
          <a:p>
            <a:pPr>
              <a:buClr>
                <a:srgbClr val="EE7114"/>
              </a:buClr>
            </a:pPr>
            <a:endParaRPr lang="en-US" sz="1100" dirty="0" smtClean="0">
              <a:latin typeface="Verdana" charset="0"/>
              <a:ea typeface="ＭＳ Ｐゴシック" charset="-128"/>
              <a:cs typeface="Tahoma" charset="0"/>
            </a:endParaRPr>
          </a:p>
          <a:p>
            <a:pPr>
              <a:buClr>
                <a:srgbClr val="EE7114"/>
              </a:buClr>
            </a:pPr>
            <a:r>
              <a:rPr lang="en-US" sz="2300" dirty="0" smtClean="0">
                <a:latin typeface="Verdana" charset="0"/>
                <a:ea typeface="ＭＳ Ｐゴシック" charset="-128"/>
                <a:cs typeface="Tahoma" charset="0"/>
              </a:rPr>
              <a:t>Purpose of </a:t>
            </a:r>
            <a:r>
              <a:rPr lang="en-US" sz="2300" dirty="0" smtClean="0">
                <a:latin typeface="Verdana" charset="0"/>
                <a:ea typeface="ＭＳ Ｐゴシック" charset="-128"/>
                <a:cs typeface="Tahoma" charset="0"/>
              </a:rPr>
              <a:t>friends </a:t>
            </a:r>
            <a:r>
              <a:rPr lang="en-US" sz="2300" dirty="0" smtClean="0">
                <a:latin typeface="Verdana" charset="0"/>
                <a:ea typeface="ＭＳ Ｐゴシック" charset="-128"/>
                <a:cs typeface="Tahoma" charset="0"/>
              </a:rPr>
              <a:t>and preferred locations</a:t>
            </a:r>
          </a:p>
          <a:p>
            <a:pPr lvl="1">
              <a:buClr>
                <a:srgbClr val="EE7114"/>
              </a:buClr>
            </a:pPr>
            <a:r>
              <a:rPr lang="en-US" sz="1900" dirty="0" smtClean="0">
                <a:latin typeface="Verdana" charset="0"/>
                <a:ea typeface="ＭＳ Ｐゴシック" charset="-128"/>
                <a:cs typeface="Tahoma" charset="0"/>
              </a:rPr>
              <a:t>Providing the information on target’s preference in meeting nodes and visiting sub-areas</a:t>
            </a:r>
            <a:endParaRPr lang="en-US" sz="2000" dirty="0" smtClean="0">
              <a:latin typeface="Verdana" charset="0"/>
              <a:ea typeface="ＭＳ Ｐゴシック" charset="-128"/>
              <a:cs typeface="Tahoma" charset="0"/>
            </a:endParaRPr>
          </a:p>
          <a:p>
            <a:pPr lvl="1">
              <a:buClr>
                <a:srgbClr val="EE7114"/>
              </a:buClr>
            </a:pPr>
            <a:endParaRPr lang="en-US" sz="1900" dirty="0" smtClean="0">
              <a:latin typeface="Verdana" charset="0"/>
              <a:ea typeface="ＭＳ Ｐゴシック" charset="-128"/>
              <a:cs typeface="Tahoma" charset="0"/>
            </a:endParaRPr>
          </a:p>
          <a:p>
            <a:pPr lvl="1">
              <a:buClr>
                <a:srgbClr val="EE7114"/>
              </a:buClr>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698223998"/>
                  </p:ext>
                </p:extLst>
              </p:nvPr>
            </p:nvGraphicFramePr>
            <p:xfrm>
              <a:off x="1365123" y="4648200"/>
              <a:ext cx="6483477" cy="1447800"/>
            </p:xfrm>
            <a:graphic>
              <a:graphicData uri="http://schemas.openxmlformats.org/drawingml/2006/table">
                <a:tbl>
                  <a:tblPr firstRow="1" bandRow="1">
                    <a:tableStyleId>{5C22544A-7EE6-4342-B048-85BDC9FD1C3A}</a:tableStyleId>
                  </a:tblPr>
                  <a:tblGrid>
                    <a:gridCol w="876300"/>
                    <a:gridCol w="882777"/>
                    <a:gridCol w="1447800"/>
                    <a:gridCol w="1828800"/>
                    <a:gridCol w="1447800"/>
                  </a:tblGrid>
                  <a:tr h="350520">
                    <a:tc>
                      <a:txBody>
                        <a:bodyPr/>
                        <a:lstStyle/>
                        <a:p>
                          <a:pPr algn="ctr"/>
                          <a:r>
                            <a:rPr lang="en-US" sz="1600" dirty="0" smtClean="0"/>
                            <a:t>Node</a:t>
                          </a:r>
                          <a:endParaRPr lang="en-US" sz="1600" dirty="0"/>
                        </a:p>
                      </a:txBody>
                      <a:tcPr/>
                    </a:tc>
                    <a:tc>
                      <a:txBody>
                        <a:bodyPr/>
                        <a:lstStyle/>
                        <a:p>
                          <a:pPr algn="ctr"/>
                          <a:r>
                            <a:rPr lang="en-US" sz="1600" dirty="0" smtClean="0"/>
                            <a:t>Friends</a:t>
                          </a:r>
                          <a:endParaRPr lang="en-US" sz="1600" dirty="0"/>
                        </a:p>
                      </a:txBody>
                      <a:tcPr/>
                    </a:tc>
                    <a:tc>
                      <a:txBody>
                        <a:bodyPr/>
                        <a:lstStyle/>
                        <a:p>
                          <a:pPr algn="ctr"/>
                          <a:r>
                            <a:rPr lang="en-US" sz="1600" dirty="0" smtClean="0"/>
                            <a:t>Meeting prob.</a:t>
                          </a:r>
                          <a:endParaRPr lang="en-US" sz="1600" dirty="0"/>
                        </a:p>
                      </a:txBody>
                      <a:tcPr/>
                    </a:tc>
                    <a:tc>
                      <a:txBody>
                        <a:bodyPr/>
                        <a:lstStyle/>
                        <a:p>
                          <a:pPr algn="ctr"/>
                          <a:r>
                            <a:rPr lang="en-US" sz="1600" dirty="0" smtClean="0"/>
                            <a:t>Preferred locations</a:t>
                          </a:r>
                          <a:endParaRPr lang="en-US" sz="1600" dirty="0"/>
                        </a:p>
                      </a:txBody>
                      <a:tcPr/>
                    </a:tc>
                    <a:tc>
                      <a:txBody>
                        <a:bodyPr/>
                        <a:lstStyle/>
                        <a:p>
                          <a:pPr algn="ctr"/>
                          <a:r>
                            <a:rPr lang="en-US" sz="1600" dirty="0" smtClean="0"/>
                            <a:t>Visiting prob.</a:t>
                          </a:r>
                          <a:endParaRPr lang="en-US" sz="1600" dirty="0"/>
                        </a:p>
                      </a:txBody>
                      <a:tcPr/>
                    </a:tc>
                  </a:tr>
                  <a:tr h="350520">
                    <a:tc rowSpan="3">
                      <a:txBody>
                        <a:bodyPr/>
                        <a:lstStyle/>
                        <a:p>
                          <a:pPr algn="ctr"/>
                          <a:r>
                            <a:rPr lang="en-US" dirty="0" smtClean="0"/>
                            <a:t>N</a:t>
                          </a:r>
                          <a:r>
                            <a:rPr lang="en-US" baseline="-25000" dirty="0" smtClean="0"/>
                            <a:t>1</a:t>
                          </a:r>
                          <a:endParaRPr lang="en-US" dirty="0"/>
                        </a:p>
                      </a:txBody>
                      <a:tcPr anchor="ctr"/>
                    </a:tc>
                    <a:tc>
                      <a:txBody>
                        <a:bodyPr/>
                        <a:lstStyle/>
                        <a:p>
                          <a:pPr algn="ctr"/>
                          <a14:m>
                            <m:oMath xmlns:m="http://schemas.openxmlformats.org/officeDocument/2006/math">
                              <m:r>
                                <a:rPr lang="en-US" b="0" i="1" smtClean="0">
                                  <a:latin typeface="Cambria Math"/>
                                </a:rPr>
                                <m:t>𝑁</m:t>
                              </m:r>
                            </m:oMath>
                          </a14:m>
                          <a:r>
                            <a:rPr lang="en-US" baseline="-25000" dirty="0" smtClean="0"/>
                            <a:t>3</a:t>
                          </a:r>
                          <a:endParaRPr lang="en-US" dirty="0"/>
                        </a:p>
                      </a:txBody>
                      <a:tcPr/>
                    </a:tc>
                    <a:tc>
                      <a:txBody>
                        <a:bodyPr/>
                        <a:lstStyle/>
                        <a:p>
                          <a:pPr algn="ctr"/>
                          <a:r>
                            <a:rPr lang="en-US" dirty="0" smtClean="0"/>
                            <a:t>0.9</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3</m:t>
                                    </m:r>
                                  </m:sub>
                                </m:sSub>
                              </m:oMath>
                            </m:oMathPara>
                          </a14:m>
                          <a:endParaRPr lang="en-US" dirty="0"/>
                        </a:p>
                      </a:txBody>
                      <a:tcPr/>
                    </a:tc>
                    <a:tc>
                      <a:txBody>
                        <a:bodyPr/>
                        <a:lstStyle/>
                        <a:p>
                          <a:pPr algn="ctr"/>
                          <a:r>
                            <a:rPr lang="en-US" dirty="0" smtClean="0"/>
                            <a:t>0.95</a:t>
                          </a:r>
                          <a:endParaRPr lang="en-US" dirty="0"/>
                        </a:p>
                      </a:txBody>
                      <a:tcPr/>
                    </a:tc>
                  </a:tr>
                  <a:tr h="350520">
                    <a:tc vMerge="1">
                      <a:txBody>
                        <a:bodyPr/>
                        <a:lstStyle/>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𝑁</m:t>
                                    </m:r>
                                  </m:e>
                                  <m:sub>
                                    <m:r>
                                      <a:rPr lang="en-US" b="0" i="1" smtClean="0">
                                        <a:latin typeface="Cambria Math"/>
                                      </a:rPr>
                                      <m:t>4</m:t>
                                    </m:r>
                                  </m:sub>
                                </m:sSub>
                              </m:oMath>
                            </m:oMathPara>
                          </a14:m>
                          <a:endParaRPr lang="en-US" dirty="0"/>
                        </a:p>
                      </a:txBody>
                      <a:tcPr/>
                    </a:tc>
                    <a:tc>
                      <a:txBody>
                        <a:bodyPr/>
                        <a:lstStyle/>
                        <a:p>
                          <a:pPr algn="ctr"/>
                          <a:r>
                            <a:rPr lang="en-US" dirty="0" smtClean="0"/>
                            <a:t>0.8</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4</m:t>
                                    </m:r>
                                  </m:sub>
                                </m:sSub>
                              </m:oMath>
                            </m:oMathPara>
                          </a14:m>
                          <a:endParaRPr lang="en-US" dirty="0"/>
                        </a:p>
                      </a:txBody>
                      <a:tcPr/>
                    </a:tc>
                    <a:tc>
                      <a:txBody>
                        <a:bodyPr/>
                        <a:lstStyle/>
                        <a:p>
                          <a:pPr algn="ctr"/>
                          <a:r>
                            <a:rPr lang="en-US" dirty="0" smtClean="0"/>
                            <a:t>0.8</a:t>
                          </a:r>
                          <a:endParaRPr lang="en-US" dirty="0"/>
                        </a:p>
                      </a:txBody>
                      <a:tcPr/>
                    </a:tc>
                  </a:tr>
                  <a:tr h="350520">
                    <a:tc vMerge="1">
                      <a:txBody>
                        <a:bodyPr/>
                        <a:lstStyle/>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𝑁</m:t>
                                    </m:r>
                                  </m:e>
                                  <m:sub>
                                    <m:r>
                                      <a:rPr lang="en-US" b="0" i="1" smtClean="0">
                                        <a:latin typeface="Cambria Math"/>
                                      </a:rPr>
                                      <m:t>6</m:t>
                                    </m:r>
                                  </m:sub>
                                </m:sSub>
                              </m:oMath>
                            </m:oMathPara>
                          </a14:m>
                          <a:endParaRPr lang="en-US" dirty="0"/>
                        </a:p>
                      </a:txBody>
                      <a:tcPr/>
                    </a:tc>
                    <a:tc>
                      <a:txBody>
                        <a:bodyPr/>
                        <a:lstStyle/>
                        <a:p>
                          <a:pPr algn="ctr"/>
                          <a:r>
                            <a:rPr lang="en-US" dirty="0" smtClean="0"/>
                            <a:t>0.7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5</m:t>
                                    </m:r>
                                  </m:sub>
                                </m:sSub>
                              </m:oMath>
                            </m:oMathPara>
                          </a14:m>
                          <a:endParaRPr lang="en-US" dirty="0"/>
                        </a:p>
                      </a:txBody>
                      <a:tcPr/>
                    </a:tc>
                    <a:tc>
                      <a:txBody>
                        <a:bodyPr/>
                        <a:lstStyle/>
                        <a:p>
                          <a:pPr algn="ctr"/>
                          <a:r>
                            <a:rPr lang="en-US" dirty="0" smtClean="0"/>
                            <a:t>0.75</a:t>
                          </a:r>
                          <a:endParaRPr lang="en-US" dirty="0"/>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698223998"/>
                  </p:ext>
                </p:extLst>
              </p:nvPr>
            </p:nvGraphicFramePr>
            <p:xfrm>
              <a:off x="1365123" y="4648200"/>
              <a:ext cx="6483477" cy="1447800"/>
            </p:xfrm>
            <a:graphic>
              <a:graphicData uri="http://schemas.openxmlformats.org/drawingml/2006/table">
                <a:tbl>
                  <a:tblPr firstRow="1" bandRow="1">
                    <a:tableStyleId>{5C22544A-7EE6-4342-B048-85BDC9FD1C3A}</a:tableStyleId>
                  </a:tblPr>
                  <a:tblGrid>
                    <a:gridCol w="876300"/>
                    <a:gridCol w="882777"/>
                    <a:gridCol w="1447800"/>
                    <a:gridCol w="1828800"/>
                    <a:gridCol w="1447800"/>
                  </a:tblGrid>
                  <a:tr h="350520">
                    <a:tc>
                      <a:txBody>
                        <a:bodyPr/>
                        <a:lstStyle/>
                        <a:p>
                          <a:pPr algn="ctr"/>
                          <a:r>
                            <a:rPr lang="en-US" sz="1600" dirty="0" smtClean="0"/>
                            <a:t>Node</a:t>
                          </a:r>
                          <a:endParaRPr lang="en-US" sz="1600" dirty="0"/>
                        </a:p>
                      </a:txBody>
                      <a:tcPr/>
                    </a:tc>
                    <a:tc>
                      <a:txBody>
                        <a:bodyPr/>
                        <a:lstStyle/>
                        <a:p>
                          <a:pPr algn="ctr"/>
                          <a:r>
                            <a:rPr lang="en-US" sz="1600" dirty="0" smtClean="0"/>
                            <a:t>Friends</a:t>
                          </a:r>
                          <a:endParaRPr lang="en-US" sz="1600" dirty="0"/>
                        </a:p>
                      </a:txBody>
                      <a:tcPr/>
                    </a:tc>
                    <a:tc>
                      <a:txBody>
                        <a:bodyPr/>
                        <a:lstStyle/>
                        <a:p>
                          <a:pPr algn="ctr"/>
                          <a:r>
                            <a:rPr lang="en-US" sz="1600" dirty="0" smtClean="0"/>
                            <a:t>Meeting prob.</a:t>
                          </a:r>
                          <a:endParaRPr lang="en-US" sz="1600" dirty="0"/>
                        </a:p>
                      </a:txBody>
                      <a:tcPr/>
                    </a:tc>
                    <a:tc>
                      <a:txBody>
                        <a:bodyPr/>
                        <a:lstStyle/>
                        <a:p>
                          <a:pPr algn="ctr"/>
                          <a:r>
                            <a:rPr lang="en-US" sz="1600" dirty="0" smtClean="0"/>
                            <a:t>Preferred locations</a:t>
                          </a:r>
                          <a:endParaRPr lang="en-US" sz="1600" dirty="0"/>
                        </a:p>
                      </a:txBody>
                      <a:tcPr/>
                    </a:tc>
                    <a:tc>
                      <a:txBody>
                        <a:bodyPr/>
                        <a:lstStyle/>
                        <a:p>
                          <a:pPr algn="ctr"/>
                          <a:r>
                            <a:rPr lang="en-US" sz="1600" dirty="0" smtClean="0"/>
                            <a:t>Visiting prob.</a:t>
                          </a:r>
                          <a:endParaRPr lang="en-US" sz="1600" dirty="0"/>
                        </a:p>
                      </a:txBody>
                      <a:tcPr/>
                    </a:tc>
                  </a:tr>
                  <a:tr h="365760">
                    <a:tc rowSpan="3">
                      <a:txBody>
                        <a:bodyPr/>
                        <a:lstStyle/>
                        <a:p>
                          <a:pPr algn="ctr"/>
                          <a:r>
                            <a:rPr lang="en-US" dirty="0" smtClean="0"/>
                            <a:t>N</a:t>
                          </a:r>
                          <a:r>
                            <a:rPr lang="en-US" baseline="-25000" dirty="0" smtClean="0"/>
                            <a:t>1</a:t>
                          </a:r>
                          <a:endParaRPr lang="en-US" dirty="0"/>
                        </a:p>
                      </a:txBody>
                      <a:tcPr anchor="ctr"/>
                    </a:tc>
                    <a:tc>
                      <a:txBody>
                        <a:bodyPr/>
                        <a:lstStyle/>
                        <a:p>
                          <a:endParaRPr lang="en-US"/>
                        </a:p>
                      </a:txBody>
                      <a:tcPr>
                        <a:blipFill rotWithShape="1">
                          <a:blip r:embed="rId4"/>
                          <a:stretch>
                            <a:fillRect l="-100000" t="-100000" r="-534483" b="-226667"/>
                          </a:stretch>
                        </a:blipFill>
                      </a:tcPr>
                    </a:tc>
                    <a:tc>
                      <a:txBody>
                        <a:bodyPr/>
                        <a:lstStyle/>
                        <a:p>
                          <a:pPr algn="ctr"/>
                          <a:r>
                            <a:rPr lang="en-US" dirty="0" smtClean="0"/>
                            <a:t>0.9</a:t>
                          </a:r>
                          <a:endParaRPr lang="en-US" dirty="0"/>
                        </a:p>
                      </a:txBody>
                      <a:tcPr/>
                    </a:tc>
                    <a:tc>
                      <a:txBody>
                        <a:bodyPr/>
                        <a:lstStyle/>
                        <a:p>
                          <a:endParaRPr lang="en-US"/>
                        </a:p>
                      </a:txBody>
                      <a:tcPr>
                        <a:blipFill rotWithShape="1">
                          <a:blip r:embed="rId4"/>
                          <a:stretch>
                            <a:fillRect l="-175667" t="-100000" r="-79333" b="-226667"/>
                          </a:stretch>
                        </a:blipFill>
                      </a:tcPr>
                    </a:tc>
                    <a:tc>
                      <a:txBody>
                        <a:bodyPr/>
                        <a:lstStyle/>
                        <a:p>
                          <a:pPr algn="ctr"/>
                          <a:r>
                            <a:rPr lang="en-US" dirty="0" smtClean="0"/>
                            <a:t>0.95</a:t>
                          </a:r>
                          <a:endParaRPr lang="en-US" dirty="0"/>
                        </a:p>
                      </a:txBody>
                      <a:tcPr/>
                    </a:tc>
                  </a:tr>
                  <a:tr h="365760">
                    <a:tc vMerge="1">
                      <a:txBody>
                        <a:bodyPr/>
                        <a:lstStyle/>
                        <a:p>
                          <a:pPr algn="ctr"/>
                          <a:endParaRPr lang="en-US" dirty="0"/>
                        </a:p>
                      </a:txBody>
                      <a:tcPr/>
                    </a:tc>
                    <a:tc>
                      <a:txBody>
                        <a:bodyPr/>
                        <a:lstStyle/>
                        <a:p>
                          <a:endParaRPr lang="en-US"/>
                        </a:p>
                      </a:txBody>
                      <a:tcPr>
                        <a:blipFill rotWithShape="1">
                          <a:blip r:embed="rId4"/>
                          <a:stretch>
                            <a:fillRect l="-100000" t="-200000" r="-534483" b="-126667"/>
                          </a:stretch>
                        </a:blipFill>
                      </a:tcPr>
                    </a:tc>
                    <a:tc>
                      <a:txBody>
                        <a:bodyPr/>
                        <a:lstStyle/>
                        <a:p>
                          <a:pPr algn="ctr"/>
                          <a:r>
                            <a:rPr lang="en-US" dirty="0" smtClean="0"/>
                            <a:t>0.8</a:t>
                          </a:r>
                          <a:endParaRPr lang="en-US" dirty="0"/>
                        </a:p>
                      </a:txBody>
                      <a:tcPr/>
                    </a:tc>
                    <a:tc>
                      <a:txBody>
                        <a:bodyPr/>
                        <a:lstStyle/>
                        <a:p>
                          <a:endParaRPr lang="en-US"/>
                        </a:p>
                      </a:txBody>
                      <a:tcPr>
                        <a:blipFill rotWithShape="1">
                          <a:blip r:embed="rId4"/>
                          <a:stretch>
                            <a:fillRect l="-175667" t="-200000" r="-79333" b="-126667"/>
                          </a:stretch>
                        </a:blipFill>
                      </a:tcPr>
                    </a:tc>
                    <a:tc>
                      <a:txBody>
                        <a:bodyPr/>
                        <a:lstStyle/>
                        <a:p>
                          <a:pPr algn="ctr"/>
                          <a:r>
                            <a:rPr lang="en-US" dirty="0" smtClean="0"/>
                            <a:t>0.8</a:t>
                          </a:r>
                          <a:endParaRPr lang="en-US" dirty="0"/>
                        </a:p>
                      </a:txBody>
                      <a:tcPr/>
                    </a:tc>
                  </a:tr>
                  <a:tr h="365760">
                    <a:tc vMerge="1">
                      <a:txBody>
                        <a:bodyPr/>
                        <a:lstStyle/>
                        <a:p>
                          <a:pPr algn="ctr"/>
                          <a:endParaRPr lang="en-US" dirty="0"/>
                        </a:p>
                      </a:txBody>
                      <a:tcPr/>
                    </a:tc>
                    <a:tc>
                      <a:txBody>
                        <a:bodyPr/>
                        <a:lstStyle/>
                        <a:p>
                          <a:endParaRPr lang="en-US"/>
                        </a:p>
                      </a:txBody>
                      <a:tcPr>
                        <a:blipFill rotWithShape="1">
                          <a:blip r:embed="rId4"/>
                          <a:stretch>
                            <a:fillRect l="-100000" t="-300000" r="-534483" b="-26667"/>
                          </a:stretch>
                        </a:blipFill>
                      </a:tcPr>
                    </a:tc>
                    <a:tc>
                      <a:txBody>
                        <a:bodyPr/>
                        <a:lstStyle/>
                        <a:p>
                          <a:pPr algn="ctr"/>
                          <a:r>
                            <a:rPr lang="en-US" dirty="0" smtClean="0"/>
                            <a:t>0.7</a:t>
                          </a:r>
                          <a:endParaRPr lang="en-US" dirty="0"/>
                        </a:p>
                      </a:txBody>
                      <a:tcPr/>
                    </a:tc>
                    <a:tc>
                      <a:txBody>
                        <a:bodyPr/>
                        <a:lstStyle/>
                        <a:p>
                          <a:endParaRPr lang="en-US"/>
                        </a:p>
                      </a:txBody>
                      <a:tcPr>
                        <a:blipFill rotWithShape="1">
                          <a:blip r:embed="rId4"/>
                          <a:stretch>
                            <a:fillRect l="-175667" t="-300000" r="-79333" b="-26667"/>
                          </a:stretch>
                        </a:blipFill>
                      </a:tcPr>
                    </a:tc>
                    <a:tc>
                      <a:txBody>
                        <a:bodyPr/>
                        <a:lstStyle/>
                        <a:p>
                          <a:pPr algn="ctr"/>
                          <a:r>
                            <a:rPr lang="en-US" dirty="0" smtClean="0"/>
                            <a:t>0.75</a:t>
                          </a:r>
                          <a:endParaRPr lang="en-US" dirty="0"/>
                        </a:p>
                      </a:txBody>
                      <a:tcPr/>
                    </a:tc>
                  </a:tr>
                </a:tbl>
              </a:graphicData>
            </a:graphic>
          </p:graphicFrame>
        </mc:Fallback>
      </mc:AlternateContent>
    </p:spTree>
    <p:extLst>
      <p:ext uri="{BB962C8B-B14F-4D97-AF65-F5344CB8AC3E}">
        <p14:creationId xmlns:p14="http://schemas.microsoft.com/office/powerpoint/2010/main" val="20703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Design: Distribute Mobility Info.</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ontent Placeholder 2"/>
          <p:cNvSpPr txBox="1">
            <a:spLocks/>
          </p:cNvSpPr>
          <p:nvPr/>
        </p:nvSpPr>
        <p:spPr>
          <a:xfrm>
            <a:off x="414586" y="1600200"/>
            <a:ext cx="8296656"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E7114"/>
              </a:buClr>
            </a:pPr>
            <a:r>
              <a:rPr lang="en-US" sz="2200" dirty="0" smtClean="0">
                <a:latin typeface="Verdana" charset="0"/>
                <a:ea typeface="ＭＳ Ｐゴシック" charset="-128"/>
                <a:cs typeface="Tahoma" charset="0"/>
              </a:rPr>
              <a:t>Anchor</a:t>
            </a:r>
          </a:p>
          <a:p>
            <a:pPr lvl="1">
              <a:buClr>
                <a:srgbClr val="EE7114"/>
              </a:buClr>
            </a:pPr>
            <a:r>
              <a:rPr lang="en-US" sz="1800" dirty="0" smtClean="0">
                <a:latin typeface="Verdana" charset="0"/>
                <a:ea typeface="ＭＳ Ｐゴシック" charset="-128"/>
                <a:cs typeface="Tahoma" charset="0"/>
              </a:rPr>
              <a:t>Stable node with high storage and computing capacity</a:t>
            </a:r>
          </a:p>
          <a:p>
            <a:pPr marL="457200" lvl="1" indent="0">
              <a:buClr>
                <a:srgbClr val="EE7114"/>
              </a:buClr>
              <a:buNone/>
            </a:pPr>
            <a:endParaRPr lang="en-US" sz="1600" dirty="0" smtClean="0">
              <a:latin typeface="Verdana" charset="0"/>
              <a:ea typeface="ＭＳ Ｐゴシック" charset="-128"/>
              <a:cs typeface="Tahoma" charset="0"/>
            </a:endParaRPr>
          </a:p>
          <a:p>
            <a:pPr lvl="1">
              <a:buClr>
                <a:srgbClr val="EE7114"/>
              </a:buClr>
            </a:pPr>
            <a:r>
              <a:rPr lang="en-US" sz="1800" dirty="0" smtClean="0">
                <a:latin typeface="Verdana" charset="0"/>
                <a:ea typeface="ＭＳ Ｐゴシック" charset="-128"/>
                <a:cs typeface="Tahoma" charset="0"/>
              </a:rPr>
              <a:t>Collect ERs, friends and preferred locations of nodes</a:t>
            </a:r>
          </a:p>
          <a:p>
            <a:pPr lvl="1">
              <a:buClr>
                <a:srgbClr val="EE7114"/>
              </a:buClr>
            </a:pPr>
            <a:endParaRPr lang="en-US" sz="1600" dirty="0" smtClean="0">
              <a:latin typeface="Verdana" charset="0"/>
              <a:ea typeface="ＭＳ Ｐゴシック" charset="-128"/>
              <a:cs typeface="Tahoma" charset="0"/>
            </a:endParaRPr>
          </a:p>
          <a:p>
            <a:pPr lvl="1">
              <a:buClr>
                <a:srgbClr val="EE7114"/>
              </a:buClr>
            </a:pPr>
            <a:r>
              <a:rPr lang="en-US" sz="1800" dirty="0" smtClean="0">
                <a:latin typeface="Verdana" charset="0"/>
                <a:ea typeface="ＭＳ Ｐゴシック" charset="-128"/>
                <a:cs typeface="Tahoma" charset="0"/>
              </a:rPr>
              <a:t>Once locator moves into a sub-area, it can quickly access the information of nodes that once visited the sub-area from the anchors of the sub-area</a:t>
            </a:r>
          </a:p>
          <a:p>
            <a:pPr lvl="1">
              <a:buClr>
                <a:srgbClr val="EE7114"/>
              </a:buClr>
            </a:pPr>
            <a:endParaRPr lang="en-US" sz="1800" dirty="0" smtClean="0">
              <a:latin typeface="Verdana" charset="0"/>
              <a:ea typeface="ＭＳ Ｐゴシック" charset="-128"/>
              <a:cs typeface="Tahoma" charset="0"/>
            </a:endParaRPr>
          </a:p>
          <a:p>
            <a:pPr>
              <a:buClr>
                <a:srgbClr val="EE7114"/>
              </a:buClr>
            </a:pPr>
            <a:r>
              <a:rPr lang="en-US" sz="2200" dirty="0" smtClean="0">
                <a:latin typeface="Verdana" charset="0"/>
                <a:ea typeface="ＭＳ Ｐゴシック" charset="-128"/>
                <a:cs typeface="Tahoma" charset="0"/>
              </a:rPr>
              <a:t>Ambassador</a:t>
            </a:r>
            <a:endParaRPr lang="en-US" sz="2200" dirty="0">
              <a:latin typeface="Verdana" charset="0"/>
              <a:ea typeface="ＭＳ Ｐゴシック" charset="-128"/>
              <a:cs typeface="Tahoma" charset="0"/>
            </a:endParaRPr>
          </a:p>
          <a:p>
            <a:pPr lvl="1">
              <a:buClr>
                <a:srgbClr val="EE7114"/>
              </a:buClr>
            </a:pPr>
            <a:r>
              <a:rPr lang="en-US" sz="1800" dirty="0" smtClean="0">
                <a:latin typeface="Verdana" charset="0"/>
                <a:ea typeface="ＭＳ Ｐゴシック" charset="-128"/>
                <a:cs typeface="Tahoma" charset="0"/>
              </a:rPr>
              <a:t>Nodes frequently transiting between two sub-areas</a:t>
            </a:r>
          </a:p>
          <a:p>
            <a:pPr marL="457200" lvl="1" indent="0">
              <a:buClr>
                <a:srgbClr val="EE7114"/>
              </a:buClr>
              <a:buNone/>
            </a:pPr>
            <a:endParaRPr lang="en-US" sz="1600" dirty="0">
              <a:latin typeface="Verdana" charset="0"/>
              <a:ea typeface="ＭＳ Ｐゴシック" charset="-128"/>
              <a:cs typeface="Tahoma" charset="0"/>
            </a:endParaRPr>
          </a:p>
          <a:p>
            <a:pPr lvl="1">
              <a:buClr>
                <a:srgbClr val="EE7114"/>
              </a:buClr>
            </a:pPr>
            <a:r>
              <a:rPr lang="en-US" sz="1800" dirty="0" smtClean="0">
                <a:latin typeface="Verdana" charset="0"/>
                <a:ea typeface="ＭＳ Ｐゴシック" charset="-128"/>
                <a:cs typeface="Tahoma" charset="0"/>
              </a:rPr>
              <a:t>Maintain the consistency of information among anchors</a:t>
            </a:r>
            <a:endParaRPr lang="en-US" sz="1800" dirty="0">
              <a:latin typeface="Verdana" charset="0"/>
              <a:ea typeface="ＭＳ Ｐゴシック" charset="-128"/>
              <a:cs typeface="Tahoma" charset="0"/>
            </a:endParaRPr>
          </a:p>
          <a:p>
            <a:pPr marL="457200" lvl="1" indent="0">
              <a:buClr>
                <a:srgbClr val="EE7114"/>
              </a:buClr>
              <a:buNone/>
            </a:pPr>
            <a:endParaRPr lang="en-US" sz="1900" dirty="0" smtClean="0">
              <a:latin typeface="Verdana" charset="0"/>
              <a:ea typeface="ＭＳ Ｐゴシック" charset="-128"/>
              <a:cs typeface="Tahoma" charset="0"/>
            </a:endParaRPr>
          </a:p>
          <a:p>
            <a:pPr lvl="1">
              <a:buClr>
                <a:srgbClr val="EE7114"/>
              </a:buClr>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86483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Design: Distribute Mobility Info.</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ontent Placeholder 2"/>
          <p:cNvSpPr txBox="1">
            <a:spLocks/>
          </p:cNvSpPr>
          <p:nvPr/>
        </p:nvSpPr>
        <p:spPr>
          <a:xfrm>
            <a:off x="414586" y="1600200"/>
            <a:ext cx="8296656"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E7114"/>
              </a:buClr>
            </a:pPr>
            <a:r>
              <a:rPr lang="en-US" sz="2200" dirty="0" smtClean="0">
                <a:latin typeface="Verdana" charset="0"/>
                <a:ea typeface="ＭＳ Ｐゴシック" charset="-128"/>
                <a:cs typeface="Tahoma" charset="0"/>
              </a:rPr>
              <a:t>Role determination</a:t>
            </a:r>
            <a:endParaRPr lang="en-US" sz="2200" dirty="0">
              <a:latin typeface="Verdana" charset="0"/>
              <a:ea typeface="ＭＳ Ｐゴシック" charset="-128"/>
              <a:cs typeface="Tahoma" charset="0"/>
            </a:endParaRPr>
          </a:p>
          <a:p>
            <a:pPr lvl="1">
              <a:buClr>
                <a:srgbClr val="EE7114"/>
              </a:buClr>
            </a:pPr>
            <a:r>
              <a:rPr lang="en-US" sz="1800" dirty="0" smtClean="0">
                <a:latin typeface="Verdana" charset="0"/>
                <a:ea typeface="ＭＳ Ｐゴシック" charset="-128"/>
                <a:cs typeface="Tahoma" charset="0"/>
              </a:rPr>
              <a:t>Anchor: staying probability of a node is larger than a threshold</a:t>
            </a:r>
            <a:endParaRPr lang="en-US" sz="1800" dirty="0">
              <a:latin typeface="Verdana" charset="0"/>
              <a:ea typeface="ＭＳ Ｐゴシック" charset="-128"/>
              <a:cs typeface="Tahoma" charset="0"/>
            </a:endParaRPr>
          </a:p>
          <a:p>
            <a:pPr marL="457200" lvl="1" indent="0">
              <a:buClr>
                <a:srgbClr val="EE7114"/>
              </a:buClr>
              <a:buNone/>
            </a:pPr>
            <a:endParaRPr lang="en-US" sz="1600" dirty="0">
              <a:latin typeface="Verdana" charset="0"/>
              <a:ea typeface="ＭＳ Ｐゴシック" charset="-128"/>
              <a:cs typeface="Tahoma" charset="0"/>
            </a:endParaRPr>
          </a:p>
          <a:p>
            <a:pPr lvl="1">
              <a:buClr>
                <a:srgbClr val="EE7114"/>
              </a:buClr>
            </a:pPr>
            <a:r>
              <a:rPr lang="en-US" sz="1800" dirty="0" smtClean="0">
                <a:latin typeface="Verdana" charset="0"/>
                <a:ea typeface="ＭＳ Ｐゴシック" charset="-128"/>
                <a:cs typeface="Tahoma" charset="0"/>
              </a:rPr>
              <a:t>Ambassador: frequency of transiting between two sub-areas is higher than a threshold</a:t>
            </a:r>
            <a:endParaRPr lang="en-US" sz="1800" dirty="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pic>
        <p:nvPicPr>
          <p:cNvPr id="7170" name="Picture 2" descr="E:\Yan\Documents\Clemson\[Conference]Infocom15\Submission\SlidesFig\Ro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538" y="3497263"/>
            <a:ext cx="4792662" cy="244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06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Design: Node Searching</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ontent Placeholder 2"/>
          <p:cNvSpPr txBox="1">
            <a:spLocks/>
          </p:cNvSpPr>
          <p:nvPr/>
        </p:nvSpPr>
        <p:spPr>
          <a:xfrm>
            <a:off x="414586" y="1600200"/>
            <a:ext cx="8301170" cy="464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E7114"/>
              </a:buClr>
            </a:pPr>
            <a:r>
              <a:rPr lang="en-US" sz="2200" dirty="0" smtClean="0">
                <a:latin typeface="Verdana" charset="0"/>
                <a:ea typeface="ＭＳ Ｐゴシック" charset="-128"/>
                <a:cs typeface="Tahoma" charset="0"/>
              </a:rPr>
              <a:t>Node searching based on ERs</a:t>
            </a:r>
          </a:p>
          <a:p>
            <a:pPr lvl="1">
              <a:buClr>
                <a:srgbClr val="EE7114"/>
              </a:buClr>
            </a:pPr>
            <a:r>
              <a:rPr lang="en-US" sz="1800" dirty="0" smtClean="0">
                <a:latin typeface="Verdana" charset="0"/>
                <a:ea typeface="ＭＳ Ｐゴシック" charset="-128"/>
                <a:cs typeface="Tahoma" charset="0"/>
              </a:rPr>
              <a:t>Locator moves to the location in the ER</a:t>
            </a:r>
          </a:p>
          <a:p>
            <a:pPr lvl="1">
              <a:buClr>
                <a:srgbClr val="EE7114"/>
              </a:buClr>
            </a:pPr>
            <a:r>
              <a:rPr lang="en-US" sz="1800" dirty="0" smtClean="0">
                <a:latin typeface="Verdana" charset="0"/>
                <a:ea typeface="ＭＳ Ｐゴシック" charset="-128"/>
                <a:cs typeface="Tahoma" charset="0"/>
              </a:rPr>
              <a:t>Changes destination if newer ER is found</a:t>
            </a:r>
          </a:p>
          <a:p>
            <a:pPr marL="457200" lvl="1" indent="0">
              <a:buClr>
                <a:srgbClr val="EE7114"/>
              </a:buClr>
              <a:buNone/>
            </a:pPr>
            <a:endParaRPr lang="en-US" sz="800" dirty="0" smtClean="0">
              <a:latin typeface="Verdana" charset="0"/>
              <a:ea typeface="ＭＳ Ｐゴシック" charset="-128"/>
              <a:cs typeface="Tahoma" charset="0"/>
            </a:endParaRPr>
          </a:p>
          <a:p>
            <a:pPr>
              <a:buClr>
                <a:srgbClr val="EE7114"/>
              </a:buClr>
            </a:pPr>
            <a:r>
              <a:rPr lang="en-US" sz="2200" dirty="0">
                <a:latin typeface="Verdana" charset="0"/>
                <a:ea typeface="ＭＳ Ｐゴシック" charset="-128"/>
                <a:cs typeface="Tahoma" charset="0"/>
              </a:rPr>
              <a:t>Node searching based on </a:t>
            </a:r>
            <a:r>
              <a:rPr lang="en-US" sz="2200" dirty="0" smtClean="0">
                <a:latin typeface="Verdana" charset="0"/>
                <a:ea typeface="ＭＳ Ｐゴシック" charset="-128"/>
                <a:cs typeface="Tahoma" charset="0"/>
              </a:rPr>
              <a:t>friends’ ERs</a:t>
            </a:r>
          </a:p>
          <a:p>
            <a:pPr lvl="1">
              <a:buClr>
                <a:srgbClr val="EE7114"/>
              </a:buClr>
            </a:pPr>
            <a:r>
              <a:rPr lang="en-US" sz="1800" dirty="0" smtClean="0">
                <a:latin typeface="Verdana" charset="0"/>
                <a:ea typeface="ＭＳ Ｐゴシック" charset="-128"/>
                <a:cs typeface="Tahoma" charset="0"/>
              </a:rPr>
              <a:t>Locator moves to the location in the ER of the friend that has the highest meeting probability with the target</a:t>
            </a:r>
            <a:endParaRPr lang="en-US" sz="1900" dirty="0" smtClean="0">
              <a:latin typeface="Verdana" charset="0"/>
              <a:ea typeface="ＭＳ Ｐゴシック" charset="-128"/>
              <a:cs typeface="Tahoma" charset="0"/>
            </a:endParaRPr>
          </a:p>
          <a:p>
            <a:pPr lvl="1">
              <a:buClr>
                <a:srgbClr val="EE7114"/>
              </a:buClr>
            </a:pPr>
            <a:endParaRPr lang="en-US" sz="800" dirty="0" smtClean="0">
              <a:latin typeface="Verdana" charset="0"/>
              <a:ea typeface="ＭＳ Ｐゴシック" charset="-128"/>
              <a:cs typeface="Tahoma" charset="0"/>
            </a:endParaRPr>
          </a:p>
          <a:p>
            <a:pPr>
              <a:buClr>
                <a:srgbClr val="EE7114"/>
              </a:buClr>
            </a:pPr>
            <a:r>
              <a:rPr lang="en-US" sz="2200" dirty="0">
                <a:latin typeface="Verdana" charset="0"/>
                <a:ea typeface="ＭＳ Ｐゴシック" charset="-128"/>
                <a:cs typeface="Tahoma" charset="0"/>
              </a:rPr>
              <a:t>Node searching based on target’s preferred locations</a:t>
            </a:r>
          </a:p>
          <a:p>
            <a:pPr lvl="1">
              <a:buClr>
                <a:srgbClr val="EE7114"/>
              </a:buClr>
            </a:pPr>
            <a:r>
              <a:rPr lang="en-US" sz="1800" dirty="0">
                <a:latin typeface="Verdana" charset="0"/>
                <a:ea typeface="ＭＳ Ｐゴシック" charset="-128"/>
                <a:cs typeface="Tahoma" charset="0"/>
              </a:rPr>
              <a:t>Locator moves to the nearest preferred location</a:t>
            </a:r>
          </a:p>
          <a:p>
            <a:pPr lvl="1">
              <a:buClr>
                <a:srgbClr val="EE7114"/>
              </a:buClr>
            </a:pPr>
            <a:r>
              <a:rPr lang="en-US" sz="1800" dirty="0">
                <a:latin typeface="Verdana" charset="0"/>
                <a:ea typeface="ＭＳ Ｐゴシック" charset="-128"/>
                <a:cs typeface="Tahoma" charset="0"/>
              </a:rPr>
              <a:t>Locator relies on M nodes (as agents) to search the next top M preferred locations</a:t>
            </a:r>
          </a:p>
          <a:p>
            <a:pPr lvl="1">
              <a:buClr>
                <a:srgbClr val="EE7114"/>
              </a:buClr>
            </a:pPr>
            <a:r>
              <a:rPr lang="en-US" sz="1800" dirty="0">
                <a:latin typeface="Verdana" charset="0"/>
                <a:ea typeface="ＭＳ Ｐゴシック" charset="-128"/>
                <a:cs typeface="Tahoma" charset="0"/>
              </a:rPr>
              <a:t>Agents have common preferred locations with the target</a:t>
            </a:r>
          </a:p>
          <a:p>
            <a:pPr lvl="1">
              <a:buClr>
                <a:srgbClr val="EE7114"/>
              </a:buClr>
            </a:pPr>
            <a:r>
              <a:rPr lang="en-US" sz="1800" dirty="0">
                <a:latin typeface="Verdana" charset="0"/>
                <a:ea typeface="ＭＳ Ｐゴシック" charset="-128"/>
                <a:cs typeface="Tahoma" charset="0"/>
              </a:rPr>
              <a:t>If an agent finds the target, it uses a routing algorithm to notify the locator</a:t>
            </a: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425940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Design: Node Searching</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6146" name="Picture 2" descr="E:\Yan\Documents\Clemson\[Conference]Infocom15\Submission\SlidesFig\Preferr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09800"/>
            <a:ext cx="2715768" cy="2288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Yan\Documents\Clemson\[Conference]Infocom15\Submission\SlidesFig\Frien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209800"/>
            <a:ext cx="2715768" cy="2288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Yan\Documents\Clemson\[Conference]Infocom15\Submission\SlidesFig\ER.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209800"/>
            <a:ext cx="271272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4562669"/>
            <a:ext cx="1585690" cy="338554"/>
          </a:xfrm>
          <a:prstGeom prst="rect">
            <a:avLst/>
          </a:prstGeom>
        </p:spPr>
        <p:txBody>
          <a:bodyPr wrap="none">
            <a:spAutoFit/>
          </a:bodyPr>
          <a:lstStyle/>
          <a:p>
            <a:r>
              <a:rPr lang="en-US" sz="1600" dirty="0">
                <a:latin typeface="Verdana" charset="0"/>
                <a:ea typeface="ＭＳ Ｐゴシック" charset="-128"/>
                <a:cs typeface="Tahoma" charset="0"/>
              </a:rPr>
              <a:t>B</a:t>
            </a:r>
            <a:r>
              <a:rPr lang="en-US" sz="1600" dirty="0" smtClean="0">
                <a:latin typeface="Verdana" charset="0"/>
                <a:ea typeface="ＭＳ Ｐゴシック" charset="-128"/>
                <a:cs typeface="Tahoma" charset="0"/>
              </a:rPr>
              <a:t>ased </a:t>
            </a:r>
            <a:r>
              <a:rPr lang="en-US" sz="1600" dirty="0">
                <a:latin typeface="Verdana" charset="0"/>
                <a:ea typeface="ＭＳ Ｐゴシック" charset="-128"/>
                <a:cs typeface="Tahoma" charset="0"/>
              </a:rPr>
              <a:t>on ERs</a:t>
            </a:r>
            <a:endParaRPr lang="en-US" sz="1600" dirty="0"/>
          </a:p>
        </p:txBody>
      </p:sp>
      <p:sp>
        <p:nvSpPr>
          <p:cNvPr id="4" name="Rectangle 3"/>
          <p:cNvSpPr/>
          <p:nvPr/>
        </p:nvSpPr>
        <p:spPr>
          <a:xfrm>
            <a:off x="3276600" y="4551783"/>
            <a:ext cx="2483028" cy="338554"/>
          </a:xfrm>
          <a:prstGeom prst="rect">
            <a:avLst/>
          </a:prstGeom>
        </p:spPr>
        <p:txBody>
          <a:bodyPr wrap="square">
            <a:spAutoFit/>
          </a:bodyPr>
          <a:lstStyle/>
          <a:p>
            <a:r>
              <a:rPr lang="en-US" sz="1600" dirty="0" smtClean="0">
                <a:latin typeface="Verdana" charset="0"/>
                <a:ea typeface="ＭＳ Ｐゴシック" charset="-128"/>
                <a:cs typeface="Tahoma" charset="0"/>
              </a:rPr>
              <a:t>Based </a:t>
            </a:r>
            <a:r>
              <a:rPr lang="en-US" sz="1600" dirty="0">
                <a:latin typeface="Verdana" charset="0"/>
                <a:ea typeface="ＭＳ Ｐゴシック" charset="-128"/>
                <a:cs typeface="Tahoma" charset="0"/>
              </a:rPr>
              <a:t>on </a:t>
            </a:r>
            <a:r>
              <a:rPr lang="en-US" sz="1600" dirty="0" smtClean="0">
                <a:latin typeface="Verdana" charset="0"/>
                <a:ea typeface="ＭＳ Ｐゴシック" charset="-128"/>
                <a:cs typeface="Tahoma" charset="0"/>
              </a:rPr>
              <a:t>friends’ ERs</a:t>
            </a:r>
            <a:endParaRPr lang="en-US" sz="1600" dirty="0"/>
          </a:p>
        </p:txBody>
      </p:sp>
      <p:sp>
        <p:nvSpPr>
          <p:cNvPr id="5" name="Rectangle 4"/>
          <p:cNvSpPr/>
          <p:nvPr/>
        </p:nvSpPr>
        <p:spPr>
          <a:xfrm>
            <a:off x="6324600" y="4520625"/>
            <a:ext cx="2286000" cy="584775"/>
          </a:xfrm>
          <a:prstGeom prst="rect">
            <a:avLst/>
          </a:prstGeom>
        </p:spPr>
        <p:txBody>
          <a:bodyPr wrap="square">
            <a:spAutoFit/>
          </a:bodyPr>
          <a:lstStyle/>
          <a:p>
            <a:r>
              <a:rPr lang="en-US" sz="1600" dirty="0" smtClean="0">
                <a:latin typeface="Verdana" charset="0"/>
                <a:ea typeface="ＭＳ Ｐゴシック" charset="-128"/>
                <a:cs typeface="Tahoma" charset="0"/>
              </a:rPr>
              <a:t>Based on preferred locations</a:t>
            </a:r>
            <a:endParaRPr lang="en-US" sz="1600" dirty="0"/>
          </a:p>
        </p:txBody>
      </p:sp>
    </p:spTree>
    <p:extLst>
      <p:ext uri="{BB962C8B-B14F-4D97-AF65-F5344CB8AC3E}">
        <p14:creationId xmlns:p14="http://schemas.microsoft.com/office/powerpoint/2010/main" val="1425940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Performance Evaluation</a:t>
            </a:r>
          </a:p>
        </p:txBody>
      </p:sp>
      <p:sp>
        <p:nvSpPr>
          <p:cNvPr id="39942" name="Content Placeholder 2"/>
          <p:cNvSpPr>
            <a:spLocks noGrp="1"/>
          </p:cNvSpPr>
          <p:nvPr>
            <p:ph sz="half" idx="1"/>
          </p:nvPr>
        </p:nvSpPr>
        <p:spPr>
          <a:xfrm>
            <a:off x="381000" y="1447800"/>
            <a:ext cx="8305800" cy="4800600"/>
          </a:xfrm>
        </p:spPr>
        <p:txBody>
          <a:bodyPr>
            <a:normAutofit/>
          </a:bodyPr>
          <a:lstStyle/>
          <a:p>
            <a:pPr>
              <a:buClr>
                <a:srgbClr val="EE7114"/>
              </a:buClr>
            </a:pPr>
            <a:r>
              <a:rPr lang="en-US" sz="2200" dirty="0" smtClean="0">
                <a:latin typeface="Verdana" charset="0"/>
                <a:ea typeface="ＭＳ Ｐゴシック" charset="-128"/>
                <a:cs typeface="Tahoma" charset="0"/>
              </a:rPr>
              <a:t>Simulator</a:t>
            </a:r>
          </a:p>
          <a:p>
            <a:pPr lvl="1">
              <a:buClr>
                <a:srgbClr val="EE7114"/>
              </a:buClr>
            </a:pPr>
            <a:r>
              <a:rPr lang="en-US" sz="1800" dirty="0" smtClean="0">
                <a:latin typeface="Verdana" charset="0"/>
                <a:ea typeface="ＭＳ Ｐゴシック" charset="-128"/>
                <a:cs typeface="Tahoma" charset="0"/>
              </a:rPr>
              <a:t>Event driven simulator</a:t>
            </a:r>
          </a:p>
          <a:p>
            <a:pPr lvl="1">
              <a:buClr>
                <a:srgbClr val="EE7114"/>
              </a:buClr>
            </a:pPr>
            <a:endParaRPr lang="en-US" sz="1200" dirty="0" smtClean="0">
              <a:latin typeface="Verdana" charset="0"/>
              <a:ea typeface="ＭＳ Ｐゴシック" charset="-128"/>
              <a:cs typeface="Tahoma" charset="0"/>
            </a:endParaRPr>
          </a:p>
          <a:p>
            <a:pPr>
              <a:buClr>
                <a:srgbClr val="EE7114"/>
              </a:buClr>
            </a:pPr>
            <a:r>
              <a:rPr lang="en-US" sz="2200" dirty="0" smtClean="0">
                <a:latin typeface="Verdana" charset="0"/>
                <a:ea typeface="ＭＳ Ｐゴシック" charset="-128"/>
                <a:cs typeface="Tahoma" charset="0"/>
              </a:rPr>
              <a:t>Node Mobility Traces</a:t>
            </a:r>
          </a:p>
          <a:p>
            <a:pPr lvl="1">
              <a:buClr>
                <a:srgbClr val="EE7114"/>
              </a:buClr>
            </a:pPr>
            <a:r>
              <a:rPr lang="en-US" sz="1800" dirty="0" smtClean="0">
                <a:latin typeface="Verdana" charset="0"/>
                <a:ea typeface="ＭＳ Ｐゴシック" charset="-128"/>
                <a:cs typeface="Tahoma" charset="0"/>
              </a:rPr>
              <a:t>Dartmouth trace (DART): records of mobile devices on campus [</a:t>
            </a:r>
            <a:r>
              <a:rPr lang="en-US" sz="1800" dirty="0">
                <a:latin typeface="Verdana" charset="0"/>
                <a:ea typeface="ＭＳ Ｐゴシック" charset="-128"/>
                <a:cs typeface="Tahoma" charset="0"/>
              </a:rPr>
              <a:t>1</a:t>
            </a:r>
            <a:r>
              <a:rPr lang="en-US" sz="1800" dirty="0" smtClean="0">
                <a:latin typeface="Verdana" charset="0"/>
                <a:ea typeface="ＭＳ Ｐゴシック" charset="-128"/>
                <a:cs typeface="Tahoma" charset="0"/>
              </a:rPr>
              <a:t>]</a:t>
            </a:r>
          </a:p>
          <a:p>
            <a:pPr lvl="1">
              <a:buClr>
                <a:srgbClr val="EE7114"/>
              </a:buClr>
            </a:pPr>
            <a:r>
              <a:rPr lang="en-US" sz="1800" dirty="0" err="1" smtClean="0">
                <a:latin typeface="Verdana" charset="0"/>
                <a:ea typeface="ＭＳ Ｐゴシック" charset="-128"/>
                <a:cs typeface="Tahoma" charset="0"/>
              </a:rPr>
              <a:t>DieselNet</a:t>
            </a:r>
            <a:r>
              <a:rPr lang="en-US" sz="1800" dirty="0" smtClean="0">
                <a:latin typeface="Verdana" charset="0"/>
                <a:ea typeface="ＭＳ Ｐゴシック" charset="-128"/>
                <a:cs typeface="Tahoma" charset="0"/>
              </a:rPr>
              <a:t> trace (DNET): records of buses in a college town [</a:t>
            </a:r>
            <a:r>
              <a:rPr lang="en-US" sz="1800" dirty="0">
                <a:latin typeface="Verdana" charset="0"/>
                <a:ea typeface="ＭＳ Ｐゴシック" charset="-128"/>
                <a:cs typeface="Tahoma" charset="0"/>
              </a:rPr>
              <a:t>2</a:t>
            </a:r>
            <a:r>
              <a:rPr lang="en-US" sz="1800" dirty="0" smtClean="0">
                <a:latin typeface="Verdana" charset="0"/>
                <a:ea typeface="ＭＳ Ｐゴシック" charset="-128"/>
                <a:cs typeface="Tahoma" charset="0"/>
              </a:rPr>
              <a:t>]</a:t>
            </a:r>
          </a:p>
          <a:p>
            <a:pPr lvl="1">
              <a:buClr>
                <a:srgbClr val="EE7114"/>
              </a:buClr>
            </a:pPr>
            <a:endParaRPr lang="en-US" sz="1200" dirty="0" smtClean="0">
              <a:latin typeface="Verdana" charset="0"/>
              <a:ea typeface="ＭＳ Ｐゴシック" charset="-128"/>
              <a:cs typeface="Tahoma" charset="0"/>
            </a:endParaRPr>
          </a:p>
          <a:p>
            <a:pPr>
              <a:buClr>
                <a:srgbClr val="EE7114"/>
              </a:buClr>
            </a:pPr>
            <a:r>
              <a:rPr lang="en-US" sz="2200" dirty="0" smtClean="0">
                <a:latin typeface="Verdana" charset="0"/>
                <a:ea typeface="ＭＳ Ｐゴシック" charset="-128"/>
                <a:cs typeface="Tahoma" charset="0"/>
              </a:rPr>
              <a:t>Comparison Methods</a:t>
            </a:r>
            <a:endParaRPr lang="en-US" sz="2200" dirty="0">
              <a:latin typeface="Verdana" charset="0"/>
              <a:ea typeface="ＭＳ Ｐゴシック" charset="-128"/>
              <a:cs typeface="Tahoma" charset="0"/>
            </a:endParaRPr>
          </a:p>
          <a:p>
            <a:pPr lvl="1">
              <a:buClr>
                <a:srgbClr val="EE7114"/>
              </a:buClr>
            </a:pPr>
            <a:r>
              <a:rPr lang="en-US" sz="1800" dirty="0" smtClean="0">
                <a:latin typeface="Verdana" charset="0"/>
                <a:ea typeface="ＭＳ Ｐゴシック" charset="-128"/>
                <a:cs typeface="Tahoma" charset="0"/>
              </a:rPr>
              <a:t>TS*: </a:t>
            </a:r>
            <a:r>
              <a:rPr lang="en-US" sz="1800" dirty="0" err="1" smtClean="0">
                <a:latin typeface="Verdana" charset="0"/>
                <a:ea typeface="ＭＳ Ｐゴシック" charset="-128"/>
                <a:cs typeface="Tahoma" charset="0"/>
              </a:rPr>
              <a:t>TSearch</a:t>
            </a:r>
            <a:r>
              <a:rPr lang="en-US" sz="1800" dirty="0" smtClean="0">
                <a:latin typeface="Verdana" charset="0"/>
                <a:ea typeface="ＭＳ Ｐゴシック" charset="-128"/>
                <a:cs typeface="Tahoma" charset="0"/>
              </a:rPr>
              <a:t> with ER exchange</a:t>
            </a:r>
          </a:p>
          <a:p>
            <a:pPr lvl="1">
              <a:buClr>
                <a:srgbClr val="EE7114"/>
              </a:buClr>
            </a:pPr>
            <a:r>
              <a:rPr lang="en-US" sz="1800" dirty="0" smtClean="0">
                <a:latin typeface="Verdana" charset="0"/>
                <a:ea typeface="ＭＳ Ｐゴシック" charset="-128"/>
                <a:cs typeface="Tahoma" charset="0"/>
              </a:rPr>
              <a:t>TS: </a:t>
            </a:r>
            <a:r>
              <a:rPr lang="en-US" sz="1800" dirty="0" err="1" smtClean="0">
                <a:latin typeface="Verdana" charset="0"/>
                <a:ea typeface="ＭＳ Ｐゴシック" charset="-128"/>
                <a:cs typeface="Tahoma" charset="0"/>
              </a:rPr>
              <a:t>TSearch</a:t>
            </a:r>
            <a:r>
              <a:rPr lang="en-US" sz="1800" dirty="0" smtClean="0">
                <a:latin typeface="Verdana" charset="0"/>
                <a:ea typeface="ＭＳ Ｐゴシック" charset="-128"/>
                <a:cs typeface="Tahoma" charset="0"/>
              </a:rPr>
              <a:t> without ER exchange</a:t>
            </a:r>
          </a:p>
          <a:p>
            <a:pPr lvl="1">
              <a:buClr>
                <a:srgbClr val="EE7114"/>
              </a:buClr>
            </a:pPr>
            <a:r>
              <a:rPr lang="en-US" sz="1800" dirty="0" smtClean="0">
                <a:latin typeface="Verdana" charset="0"/>
                <a:ea typeface="ＭＳ Ｐゴシック" charset="-128"/>
                <a:cs typeface="Tahoma" charset="0"/>
              </a:rPr>
              <a:t>DS: </a:t>
            </a:r>
            <a:r>
              <a:rPr lang="en-US" sz="1800" dirty="0" err="1" smtClean="0">
                <a:latin typeface="Verdana" charset="0"/>
                <a:ea typeface="ＭＳ Ｐゴシック" charset="-128"/>
                <a:cs typeface="Tahoma" charset="0"/>
              </a:rPr>
              <a:t>DSearch</a:t>
            </a:r>
            <a:r>
              <a:rPr lang="en-US" sz="1800" dirty="0" smtClean="0">
                <a:latin typeface="Verdana" charset="0"/>
                <a:ea typeface="ＭＳ Ｐゴシック" charset="-128"/>
                <a:cs typeface="Tahoma" charset="0"/>
              </a:rPr>
              <a:t> distributed node searching [INFOCOM 14’]</a:t>
            </a:r>
          </a:p>
          <a:p>
            <a:pPr lvl="1">
              <a:buClr>
                <a:srgbClr val="EE7114"/>
              </a:buClr>
            </a:pPr>
            <a:r>
              <a:rPr lang="en-US" sz="1800" dirty="0" smtClean="0">
                <a:latin typeface="Verdana" charset="0"/>
                <a:ea typeface="ＭＳ Ｐゴシック" charset="-128"/>
                <a:cs typeface="Tahoma" charset="0"/>
              </a:rPr>
              <a:t>Routing: a routing based method [SIGMOBILE 03’]</a:t>
            </a:r>
          </a:p>
          <a:p>
            <a:pPr lvl="1">
              <a:buClr>
                <a:srgbClr val="EE7114"/>
              </a:buClr>
            </a:pPr>
            <a:r>
              <a:rPr lang="en-US" sz="1800" dirty="0" smtClean="0">
                <a:latin typeface="Verdana" charset="0"/>
                <a:ea typeface="ＭＳ Ｐゴシック" charset="-128"/>
                <a:cs typeface="Tahoma" charset="0"/>
              </a:rPr>
              <a:t>ER: </a:t>
            </a:r>
            <a:r>
              <a:rPr lang="en-US" sz="1800" dirty="0" err="1" smtClean="0">
                <a:latin typeface="Verdana" charset="0"/>
                <a:ea typeface="ＭＳ Ｐゴシック" charset="-128"/>
                <a:cs typeface="Tahoma" charset="0"/>
              </a:rPr>
              <a:t>TSearch</a:t>
            </a:r>
            <a:r>
              <a:rPr lang="en-US" sz="1800" dirty="0" smtClean="0">
                <a:latin typeface="Verdana" charset="0"/>
                <a:ea typeface="ＭＳ Ｐゴシック" charset="-128"/>
                <a:cs typeface="Tahoma" charset="0"/>
              </a:rPr>
              <a:t> using ER only</a:t>
            </a:r>
          </a:p>
          <a:p>
            <a:pPr lvl="1">
              <a:buClr>
                <a:srgbClr val="EE7114"/>
              </a:buClr>
            </a:pPr>
            <a:endParaRPr lang="en-US" sz="1800" dirty="0" smtClean="0">
              <a:latin typeface="Verdana" charset="0"/>
              <a:ea typeface="ＭＳ Ｐゴシック" charset="-128"/>
              <a:cs typeface="Tahoma" charset="0"/>
            </a:endParaRPr>
          </a:p>
          <a:p>
            <a:pPr lvl="1">
              <a:buClr>
                <a:srgbClr val="EE7114"/>
              </a:buClr>
            </a:pPr>
            <a:endParaRPr lang="en-US" sz="1200" dirty="0" smtClean="0">
              <a:latin typeface="Verdana" charset="0"/>
              <a:ea typeface="ＭＳ Ｐゴシック" charset="-128"/>
              <a:cs typeface="Tahoma" charset="0"/>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
        <p:nvSpPr>
          <p:cNvPr id="3" name="Rectangle 2"/>
          <p:cNvSpPr/>
          <p:nvPr/>
        </p:nvSpPr>
        <p:spPr>
          <a:xfrm>
            <a:off x="381000" y="6248400"/>
            <a:ext cx="8077200" cy="553998"/>
          </a:xfrm>
          <a:prstGeom prst="rect">
            <a:avLst/>
          </a:prstGeom>
        </p:spPr>
        <p:txBody>
          <a:bodyPr wrap="square">
            <a:spAutoFit/>
          </a:bodyPr>
          <a:lstStyle/>
          <a:p>
            <a:pPr>
              <a:buClr>
                <a:srgbClr val="EE7114"/>
              </a:buClr>
            </a:pPr>
            <a:r>
              <a:rPr lang="en-US" sz="1000" dirty="0">
                <a:latin typeface="Verdana" charset="0"/>
                <a:ea typeface="ＭＳ Ｐゴシック" charset="-128"/>
                <a:cs typeface="Tahoma" charset="0"/>
              </a:rPr>
              <a:t>[1] T. Henderson</a:t>
            </a:r>
            <a:r>
              <a:rPr lang="en-US" sz="1000" dirty="0" smtClean="0">
                <a:latin typeface="Verdana" charset="0"/>
                <a:ea typeface="ＭＳ Ｐゴシック" charset="-128"/>
                <a:cs typeface="Tahoma" charset="0"/>
              </a:rPr>
              <a:t>, etc. </a:t>
            </a:r>
            <a:r>
              <a:rPr lang="en-US" sz="1000" dirty="0">
                <a:latin typeface="Verdana" charset="0"/>
                <a:ea typeface="ＭＳ Ｐゴシック" charset="-128"/>
                <a:cs typeface="Tahoma" charset="0"/>
              </a:rPr>
              <a:t>“The changing usage of a mature campus-wide wireless network,” in Proc. of </a:t>
            </a:r>
            <a:r>
              <a:rPr lang="en-US" sz="1000" dirty="0" err="1">
                <a:latin typeface="Verdana" charset="0"/>
                <a:ea typeface="ＭＳ Ｐゴシック" charset="-128"/>
                <a:cs typeface="Tahoma" charset="0"/>
              </a:rPr>
              <a:t>MobiCom</a:t>
            </a:r>
            <a:r>
              <a:rPr lang="en-US" sz="1000" dirty="0">
                <a:latin typeface="Verdana" charset="0"/>
                <a:ea typeface="ＭＳ Ｐゴシック" charset="-128"/>
                <a:cs typeface="Tahoma" charset="0"/>
              </a:rPr>
              <a:t>, 2004.</a:t>
            </a:r>
          </a:p>
          <a:p>
            <a:pPr>
              <a:buClr>
                <a:srgbClr val="EE7114"/>
              </a:buClr>
            </a:pPr>
            <a:r>
              <a:rPr lang="en-US" sz="1000" dirty="0">
                <a:latin typeface="Verdana" charset="0"/>
                <a:ea typeface="ＭＳ Ｐゴシック" charset="-128"/>
                <a:cs typeface="Tahoma" charset="0"/>
              </a:rPr>
              <a:t>[2] </a:t>
            </a:r>
            <a:r>
              <a:rPr lang="en-US" sz="1000" dirty="0" smtClean="0">
                <a:latin typeface="Verdana" charset="0"/>
                <a:ea typeface="ＭＳ Ｐゴシック" charset="-128"/>
                <a:cs typeface="Tahoma" charset="0"/>
              </a:rPr>
              <a:t>X. Zhang, etc. “Study </a:t>
            </a:r>
            <a:r>
              <a:rPr lang="en-US" sz="1000" dirty="0">
                <a:latin typeface="Verdana" charset="0"/>
                <a:ea typeface="ＭＳ Ｐゴシック" charset="-128"/>
                <a:cs typeface="Tahoma" charset="0"/>
              </a:rPr>
              <a:t>of a bus-based disruption-tolerant network: mobility modeling and impact on routing,” in Proc. of </a:t>
            </a:r>
            <a:r>
              <a:rPr lang="en-US" sz="1000" dirty="0" err="1" smtClean="0">
                <a:latin typeface="Verdana" charset="0"/>
                <a:ea typeface="ＭＳ Ｐゴシック" charset="-128"/>
                <a:cs typeface="Tahoma" charset="0"/>
              </a:rPr>
              <a:t>MobiCom</a:t>
            </a:r>
            <a:r>
              <a:rPr lang="en-US" sz="1000" dirty="0" smtClean="0">
                <a:latin typeface="Verdana" charset="0"/>
                <a:ea typeface="ＭＳ Ｐゴシック" charset="-128"/>
                <a:cs typeface="Tahoma" charset="0"/>
              </a:rPr>
              <a:t>, 2007.</a:t>
            </a:r>
            <a:endParaRPr lang="en-US" sz="1000" dirty="0">
              <a:latin typeface="Verdana" charset="0"/>
              <a:ea typeface="ＭＳ Ｐゴシック" charset="-128"/>
              <a:cs typeface="Tahoma" charset="0"/>
            </a:endParaRPr>
          </a:p>
        </p:txBody>
      </p:sp>
    </p:spTree>
    <p:extLst>
      <p:ext uri="{BB962C8B-B14F-4D97-AF65-F5344CB8AC3E}">
        <p14:creationId xmlns:p14="http://schemas.microsoft.com/office/powerpoint/2010/main" val="3240266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Metrics</a:t>
            </a:r>
          </a:p>
        </p:txBody>
      </p:sp>
      <p:sp>
        <p:nvSpPr>
          <p:cNvPr id="39942" name="Content Placeholder 2"/>
          <p:cNvSpPr>
            <a:spLocks noGrp="1"/>
          </p:cNvSpPr>
          <p:nvPr>
            <p:ph sz="half" idx="1"/>
          </p:nvPr>
        </p:nvSpPr>
        <p:spPr>
          <a:xfrm>
            <a:off x="381000" y="1447800"/>
            <a:ext cx="8305800" cy="4800600"/>
          </a:xfrm>
        </p:spPr>
        <p:txBody>
          <a:bodyPr>
            <a:normAutofit/>
          </a:bodyPr>
          <a:lstStyle/>
          <a:p>
            <a:pPr>
              <a:buClr>
                <a:srgbClr val="EE7114"/>
              </a:buClr>
            </a:pPr>
            <a:r>
              <a:rPr lang="en-US" sz="2200" dirty="0" smtClean="0">
                <a:latin typeface="Verdana" charset="0"/>
                <a:ea typeface="ＭＳ Ｐゴシック" charset="-128"/>
                <a:cs typeface="Tahoma" charset="0"/>
              </a:rPr>
              <a:t>Success rate</a:t>
            </a:r>
          </a:p>
          <a:p>
            <a:pPr lvl="1">
              <a:buClr>
                <a:srgbClr val="EE7114"/>
              </a:buClr>
            </a:pPr>
            <a:r>
              <a:rPr lang="en-US" sz="1800" dirty="0" smtClean="0">
                <a:latin typeface="Verdana" charset="0"/>
                <a:ea typeface="ＭＳ Ｐゴシック" charset="-128"/>
                <a:cs typeface="Tahoma" charset="0"/>
              </a:rPr>
              <a:t>The percentage of locators that can successfully locate the target nodes within the TTL</a:t>
            </a:r>
          </a:p>
          <a:p>
            <a:pPr marL="457200" lvl="1" indent="0">
              <a:buClr>
                <a:srgbClr val="EE7114"/>
              </a:buClr>
              <a:buNone/>
            </a:pPr>
            <a:endParaRPr lang="en-US" sz="1200" dirty="0" smtClean="0">
              <a:latin typeface="Verdana" charset="0"/>
              <a:ea typeface="ＭＳ Ｐゴシック" charset="-128"/>
              <a:cs typeface="Tahoma" charset="0"/>
            </a:endParaRPr>
          </a:p>
          <a:p>
            <a:pPr>
              <a:buClr>
                <a:srgbClr val="EE7114"/>
              </a:buClr>
            </a:pPr>
            <a:r>
              <a:rPr lang="en-US" sz="2200" dirty="0" smtClean="0">
                <a:latin typeface="Verdana" charset="0"/>
                <a:ea typeface="ＭＳ Ｐゴシック" charset="-128"/>
                <a:cs typeface="Tahoma" charset="0"/>
              </a:rPr>
              <a:t>Average delay</a:t>
            </a:r>
          </a:p>
          <a:p>
            <a:pPr lvl="1">
              <a:buClr>
                <a:srgbClr val="EE7114"/>
              </a:buClr>
            </a:pPr>
            <a:r>
              <a:rPr lang="en-US" sz="1800" dirty="0" smtClean="0">
                <a:latin typeface="Verdana" charset="0"/>
                <a:ea typeface="ＭＳ Ｐゴシック" charset="-128"/>
                <a:cs typeface="Tahoma" charset="0"/>
              </a:rPr>
              <a:t>The average time used by successful locators </a:t>
            </a:r>
          </a:p>
          <a:p>
            <a:pPr lvl="1">
              <a:buClr>
                <a:srgbClr val="EE7114"/>
              </a:buClr>
            </a:pPr>
            <a:endParaRPr lang="en-US" sz="1800" dirty="0" smtClean="0">
              <a:latin typeface="Verdana" charset="0"/>
              <a:ea typeface="ＭＳ Ｐゴシック" charset="-128"/>
              <a:cs typeface="Tahoma" charset="0"/>
            </a:endParaRPr>
          </a:p>
          <a:p>
            <a:pPr>
              <a:buClr>
                <a:srgbClr val="EE7114"/>
              </a:buClr>
            </a:pPr>
            <a:r>
              <a:rPr lang="en-US" sz="2200" dirty="0">
                <a:latin typeface="Verdana" charset="0"/>
                <a:ea typeface="ＭＳ Ｐゴシック" charset="-128"/>
                <a:cs typeface="Tahoma" charset="0"/>
              </a:rPr>
              <a:t>Average </a:t>
            </a:r>
            <a:r>
              <a:rPr lang="en-US" sz="2200" dirty="0" smtClean="0">
                <a:latin typeface="Verdana" charset="0"/>
                <a:ea typeface="ＭＳ Ｐゴシック" charset="-128"/>
                <a:cs typeface="Tahoma" charset="0"/>
              </a:rPr>
              <a:t>transmission overhead</a:t>
            </a:r>
            <a:endParaRPr lang="en-US" sz="2200" dirty="0">
              <a:latin typeface="Verdana" charset="0"/>
              <a:ea typeface="ＭＳ Ｐゴシック" charset="-128"/>
              <a:cs typeface="Tahoma" charset="0"/>
            </a:endParaRPr>
          </a:p>
          <a:p>
            <a:pPr lvl="1">
              <a:buClr>
                <a:srgbClr val="EE7114"/>
              </a:buClr>
            </a:pPr>
            <a:r>
              <a:rPr lang="en-US" sz="1800" dirty="0">
                <a:latin typeface="Verdana" charset="0"/>
                <a:ea typeface="ＭＳ Ｐゴシック" charset="-128"/>
                <a:cs typeface="Tahoma" charset="0"/>
              </a:rPr>
              <a:t>The average </a:t>
            </a:r>
            <a:r>
              <a:rPr lang="en-US" sz="1800" dirty="0" smtClean="0">
                <a:latin typeface="Verdana" charset="0"/>
                <a:ea typeface="ＭＳ Ｐゴシック" charset="-128"/>
                <a:cs typeface="Tahoma" charset="0"/>
              </a:rPr>
              <a:t>number of all packets transmitted among nodes</a:t>
            </a:r>
          </a:p>
          <a:p>
            <a:pPr marL="457200" lvl="1" indent="0">
              <a:buClr>
                <a:srgbClr val="EE7114"/>
              </a:buClr>
              <a:buNone/>
            </a:pPr>
            <a:endParaRPr lang="en-US" sz="1200" dirty="0" smtClean="0">
              <a:latin typeface="Verdana" charset="0"/>
              <a:ea typeface="ＭＳ Ｐゴシック" charset="-128"/>
              <a:cs typeface="Tahoma" charset="0"/>
            </a:endParaRPr>
          </a:p>
          <a:p>
            <a:pPr>
              <a:buClr>
                <a:srgbClr val="EE7114"/>
              </a:buClr>
            </a:pPr>
            <a:r>
              <a:rPr lang="en-US" sz="2000" dirty="0" smtClean="0">
                <a:latin typeface="Verdana" charset="0"/>
                <a:ea typeface="ＭＳ Ｐゴシック" charset="-128"/>
                <a:cs typeface="Tahoma" charset="0"/>
              </a:rPr>
              <a:t>Average node memory usage</a:t>
            </a:r>
          </a:p>
          <a:p>
            <a:pPr lvl="1">
              <a:buClr>
                <a:srgbClr val="EE7114"/>
              </a:buClr>
            </a:pPr>
            <a:r>
              <a:rPr lang="en-US" sz="1800" dirty="0" smtClean="0">
                <a:latin typeface="Verdana" charset="0"/>
                <a:ea typeface="ＭＳ Ｐゴシック" charset="-128"/>
                <a:cs typeface="Tahoma" charset="0"/>
              </a:rPr>
              <a:t>The average number of memory units used by each node</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05607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2" name="Content Placeholder 2"/>
          <p:cNvSpPr>
            <a:spLocks noGrp="1"/>
          </p:cNvSpPr>
          <p:nvPr>
            <p:ph sz="half" idx="1"/>
          </p:nvPr>
        </p:nvSpPr>
        <p:spPr>
          <a:xfrm>
            <a:off x="381000" y="1752600"/>
            <a:ext cx="7924800" cy="3687763"/>
          </a:xfrm>
        </p:spPr>
        <p:txBody>
          <a:bodyPr>
            <a:normAutofit/>
          </a:bodyPr>
          <a:lstStyle/>
          <a:p>
            <a:pPr defTabSz="914400">
              <a:buClr>
                <a:srgbClr val="EE7114"/>
              </a:buClr>
            </a:pPr>
            <a:r>
              <a:rPr lang="en-US" sz="2800" dirty="0" smtClean="0">
                <a:latin typeface="Verdana" charset="0"/>
                <a:ea typeface="ＭＳ Ｐゴシック" charset="-128"/>
                <a:cs typeface="Tahoma" charset="0"/>
              </a:rPr>
              <a:t>Introduction</a:t>
            </a:r>
          </a:p>
          <a:p>
            <a:pPr defTabSz="914400">
              <a:buClr>
                <a:srgbClr val="EE7114"/>
              </a:buClr>
            </a:pPr>
            <a:r>
              <a:rPr lang="en-US" sz="2800" dirty="0" smtClean="0">
                <a:latin typeface="Verdana" charset="0"/>
                <a:ea typeface="ＭＳ Ｐゴシック" charset="-128"/>
                <a:cs typeface="Tahoma" charset="0"/>
              </a:rPr>
              <a:t>Related work</a:t>
            </a:r>
          </a:p>
          <a:p>
            <a:pPr defTabSz="914400">
              <a:buClr>
                <a:srgbClr val="EE7114"/>
              </a:buClr>
            </a:pPr>
            <a:r>
              <a:rPr lang="en-US" sz="2800" dirty="0" smtClean="0">
                <a:latin typeface="Verdana" charset="0"/>
                <a:ea typeface="ＭＳ Ｐゴシック" charset="-128"/>
                <a:cs typeface="Tahoma" charset="0"/>
              </a:rPr>
              <a:t>Rationale of </a:t>
            </a:r>
            <a:r>
              <a:rPr lang="en-US" sz="2800" dirty="0" err="1" smtClean="0">
                <a:latin typeface="Verdana" charset="0"/>
                <a:ea typeface="ＭＳ Ｐゴシック" charset="-128"/>
                <a:cs typeface="Tahoma" charset="0"/>
              </a:rPr>
              <a:t>TSearch</a:t>
            </a:r>
            <a:r>
              <a:rPr lang="en-US" sz="2800" dirty="0" smtClean="0">
                <a:latin typeface="Verdana" charset="0"/>
                <a:ea typeface="ＭＳ Ｐゴシック" charset="-128"/>
                <a:cs typeface="Tahoma" charset="0"/>
              </a:rPr>
              <a:t> design</a:t>
            </a:r>
            <a:endParaRPr lang="en-US" sz="2800" dirty="0">
              <a:latin typeface="Verdana" charset="0"/>
              <a:ea typeface="ＭＳ Ｐゴシック" charset="-128"/>
              <a:cs typeface="Tahoma" charset="0"/>
            </a:endParaRPr>
          </a:p>
          <a:p>
            <a:pPr>
              <a:buClr>
                <a:srgbClr val="EE7114"/>
              </a:buClr>
            </a:pPr>
            <a:r>
              <a:rPr lang="en-US" sz="2800" spc="-150" dirty="0" smtClean="0">
                <a:latin typeface="Verdana" charset="0"/>
                <a:ea typeface="ＭＳ Ｐゴシック" charset="-128"/>
                <a:cs typeface="Tahoma" charset="0"/>
              </a:rPr>
              <a:t>System design of </a:t>
            </a:r>
            <a:r>
              <a:rPr lang="en-US" sz="2800" spc="-150" dirty="0" err="1" smtClean="0">
                <a:latin typeface="Verdana" charset="0"/>
                <a:ea typeface="ＭＳ Ｐゴシック" charset="-128"/>
                <a:cs typeface="Tahoma" charset="0"/>
              </a:rPr>
              <a:t>TSearch</a:t>
            </a:r>
            <a:endParaRPr lang="en-US" sz="2800" spc="-150" dirty="0" smtClean="0">
              <a:latin typeface="Verdana" charset="0"/>
              <a:ea typeface="ＭＳ Ｐゴシック" charset="-128"/>
              <a:cs typeface="Tahoma" charset="0"/>
            </a:endParaRPr>
          </a:p>
          <a:p>
            <a:pPr>
              <a:buClr>
                <a:srgbClr val="EE7114"/>
              </a:buClr>
            </a:pPr>
            <a:r>
              <a:rPr lang="en-US" sz="2800" dirty="0" smtClean="0">
                <a:latin typeface="Verdana" charset="0"/>
                <a:ea typeface="ＭＳ Ｐゴシック" charset="-128"/>
                <a:cs typeface="Tahoma" charset="0"/>
              </a:rPr>
              <a:t>Evaluation</a:t>
            </a:r>
          </a:p>
          <a:p>
            <a:pPr defTabSz="914400">
              <a:buClr>
                <a:srgbClr val="EE7114"/>
              </a:buClr>
            </a:pPr>
            <a:r>
              <a:rPr lang="en-US" sz="2800" dirty="0" smtClean="0">
                <a:latin typeface="Verdana" charset="0"/>
                <a:ea typeface="ＭＳ Ｐゴシック" charset="-128"/>
                <a:cs typeface="Tahoma" charset="0"/>
              </a:rPr>
              <a:t>Conclusion</a:t>
            </a:r>
          </a:p>
          <a:p>
            <a:pPr defTabSz="914400">
              <a:buClr>
                <a:srgbClr val="EE7114"/>
              </a:buClr>
            </a:pPr>
            <a:endParaRPr lang="en-US" sz="2800" dirty="0" smtClean="0">
              <a:latin typeface="Verdana" charset="0"/>
              <a:ea typeface="ＭＳ Ｐゴシック" charset="-128"/>
              <a:cs typeface="Tahoma" charset="0"/>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7531" y="533400"/>
            <a:ext cx="8229600" cy="1143000"/>
          </a:xfrm>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5461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943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707570"/>
            <a:ext cx="8305800" cy="914400"/>
          </a:xfrm>
        </p:spPr>
        <p:txBody>
          <a:bodyPr>
            <a:noAutofit/>
          </a:bodyPr>
          <a:lstStyle/>
          <a:p>
            <a:r>
              <a:rPr lang="en-US" sz="3200" dirty="0" smtClean="0">
                <a:ea typeface="ＭＳ Ｐゴシック" charset="-128"/>
              </a:rPr>
              <a:t>Experiment with Different Search Rates (DART)</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71754" y="3662302"/>
            <a:ext cx="3647846" cy="369332"/>
          </a:xfrm>
          <a:prstGeom prst="rect">
            <a:avLst/>
          </a:prstGeom>
          <a:noFill/>
        </p:spPr>
        <p:txBody>
          <a:bodyPr wrap="square" rtlCol="0">
            <a:spAutoFit/>
          </a:bodyPr>
          <a:lstStyle/>
          <a:p>
            <a:r>
              <a:rPr lang="en-US" sz="1600" b="1" dirty="0" smtClean="0"/>
              <a:t>Success rate</a:t>
            </a:r>
            <a:r>
              <a:rPr lang="en-US" sz="1600" dirty="0" smtClean="0"/>
              <a:t>: </a:t>
            </a:r>
            <a:r>
              <a:rPr lang="en-US" sz="1600" dirty="0"/>
              <a:t>TS</a:t>
            </a:r>
            <a:r>
              <a:rPr lang="en-US" sz="1600" dirty="0" smtClean="0"/>
              <a:t>*&gt;</a:t>
            </a:r>
            <a:r>
              <a:rPr lang="en-US" dirty="0" smtClean="0"/>
              <a:t>TS&gt;DS&gt;ER&gt;&gt;Routing</a:t>
            </a:r>
            <a:endParaRPr lang="en-US" sz="1600" dirty="0"/>
          </a:p>
        </p:txBody>
      </p:sp>
      <p:sp>
        <p:nvSpPr>
          <p:cNvPr id="21" name="TextBox 20"/>
          <p:cNvSpPr txBox="1"/>
          <p:nvPr/>
        </p:nvSpPr>
        <p:spPr>
          <a:xfrm>
            <a:off x="5105400" y="3642747"/>
            <a:ext cx="3429000" cy="338554"/>
          </a:xfrm>
          <a:prstGeom prst="rect">
            <a:avLst/>
          </a:prstGeom>
          <a:noFill/>
        </p:spPr>
        <p:txBody>
          <a:bodyPr wrap="square" rtlCol="0">
            <a:spAutoFit/>
          </a:bodyPr>
          <a:lstStyle/>
          <a:p>
            <a:r>
              <a:rPr lang="en-US" sz="1600" b="1" dirty="0" smtClean="0"/>
              <a:t>Ave. delay</a:t>
            </a:r>
            <a:r>
              <a:rPr lang="en-US" sz="1600" dirty="0" smtClean="0"/>
              <a:t>: TS*&lt;TS&lt;DS&lt;ER&lt;&lt;Routing</a:t>
            </a:r>
            <a:endParaRPr lang="en-US" sz="1600" dirty="0"/>
          </a:p>
        </p:txBody>
      </p:sp>
      <p:sp>
        <p:nvSpPr>
          <p:cNvPr id="22" name="TextBox 21"/>
          <p:cNvSpPr txBox="1"/>
          <p:nvPr/>
        </p:nvSpPr>
        <p:spPr>
          <a:xfrm>
            <a:off x="533400" y="6214646"/>
            <a:ext cx="4028846" cy="338554"/>
          </a:xfrm>
          <a:prstGeom prst="rect">
            <a:avLst/>
          </a:prstGeom>
          <a:noFill/>
        </p:spPr>
        <p:txBody>
          <a:bodyPr wrap="square" rtlCol="0">
            <a:spAutoFit/>
          </a:bodyPr>
          <a:lstStyle/>
          <a:p>
            <a:r>
              <a:rPr lang="en-US" sz="1600" b="1" dirty="0" smtClean="0"/>
              <a:t>Ave. trans. overhead</a:t>
            </a:r>
            <a:r>
              <a:rPr lang="en-US" sz="1600" dirty="0" smtClean="0"/>
              <a:t>: TS&lt;Routing&lt;ER&lt;DS&lt;TS* </a:t>
            </a:r>
            <a:endParaRPr lang="en-US" sz="1600" dirty="0"/>
          </a:p>
        </p:txBody>
      </p:sp>
      <p:sp>
        <p:nvSpPr>
          <p:cNvPr id="23" name="TextBox 22"/>
          <p:cNvSpPr txBox="1"/>
          <p:nvPr/>
        </p:nvSpPr>
        <p:spPr>
          <a:xfrm>
            <a:off x="4800600" y="6214646"/>
            <a:ext cx="3810000" cy="338554"/>
          </a:xfrm>
          <a:prstGeom prst="rect">
            <a:avLst/>
          </a:prstGeom>
          <a:noFill/>
        </p:spPr>
        <p:txBody>
          <a:bodyPr wrap="square" rtlCol="0">
            <a:spAutoFit/>
          </a:bodyPr>
          <a:lstStyle/>
          <a:p>
            <a:r>
              <a:rPr lang="en-US" sz="1600" b="1" dirty="0" smtClean="0"/>
              <a:t>Ave. memo. usage</a:t>
            </a:r>
            <a:r>
              <a:rPr lang="en-US" sz="1600" dirty="0" smtClean="0"/>
              <a:t>: ER&lt;Routing&lt;TS&lt;DS&lt;TS*</a:t>
            </a:r>
            <a:endParaRPr lang="en-US" sz="16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8194" name="Picture 2" descr="E:\Yan\Documents\Clemson\[Conference]Infocom15\Submission\SlidesFig\RDartHitRate_01.bmp"/>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248" y="1563624"/>
            <a:ext cx="3081528" cy="206654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Yan\Documents\Clemson\[Conference]Infocom15\Submission\SlidesFig\RDartAveDelay_01.bmp"/>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6048" y="1527048"/>
            <a:ext cx="3081528" cy="20665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Yan\Documents\Clemson\[Conference]Infocom15\Submission\SlidesFig\RDartInfoQuery_01.bmp"/>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248" y="4078224"/>
            <a:ext cx="3081528" cy="206654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E:\Yan\Documents\Clemson\[Conference]Infocom15\Submission\SlidesFig\RDartMemo_01.bmp"/>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6904" y="4078224"/>
            <a:ext cx="3081528" cy="20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45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943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707570"/>
            <a:ext cx="8305800" cy="914400"/>
          </a:xfrm>
        </p:spPr>
        <p:txBody>
          <a:bodyPr>
            <a:noAutofit/>
          </a:bodyPr>
          <a:lstStyle/>
          <a:p>
            <a:r>
              <a:rPr lang="en-US" sz="3200" dirty="0" smtClean="0">
                <a:ea typeface="ＭＳ Ｐゴシック" charset="-128"/>
              </a:rPr>
              <a:t>Experiment with Different TTLs (DNET)</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9218" name="Picture 2" descr="E:\Yan\Documents\Clemson\[Conference]Infocom15\Submission\SlidesFig\TDnetHitRate_01.bmp"/>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696" y="1591056"/>
            <a:ext cx="3081528" cy="206654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E:\Yan\Documents\Clemson\[Conference]Infocom15\Submission\SlidesFig\TDnetAveDelay_01.bmp"/>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6048" y="1591056"/>
            <a:ext cx="3099816" cy="207568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Yan\Documents\Clemson\[Conference]Infocom15\Submission\SlidesFig\TDnetInfoQuery_01.bmp"/>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264" y="4041648"/>
            <a:ext cx="3090672" cy="206654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E:\Yan\Documents\Clemson\[Conference]Infocom15\Submission\SlidesFig\TDnetMemo_01.bmp"/>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6048" y="4069080"/>
            <a:ext cx="3090672" cy="206654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71754" y="3662302"/>
            <a:ext cx="3647846" cy="369332"/>
          </a:xfrm>
          <a:prstGeom prst="rect">
            <a:avLst/>
          </a:prstGeom>
          <a:noFill/>
        </p:spPr>
        <p:txBody>
          <a:bodyPr wrap="square" rtlCol="0">
            <a:spAutoFit/>
          </a:bodyPr>
          <a:lstStyle/>
          <a:p>
            <a:r>
              <a:rPr lang="en-US" sz="1600" b="1" dirty="0" smtClean="0"/>
              <a:t>Success rate</a:t>
            </a:r>
            <a:r>
              <a:rPr lang="en-US" sz="1600" dirty="0" smtClean="0"/>
              <a:t>: </a:t>
            </a:r>
            <a:r>
              <a:rPr lang="en-US" sz="1600" dirty="0"/>
              <a:t>TS</a:t>
            </a:r>
            <a:r>
              <a:rPr lang="en-US" sz="1600" dirty="0" smtClean="0"/>
              <a:t>*&gt;</a:t>
            </a:r>
            <a:r>
              <a:rPr lang="en-US" dirty="0" smtClean="0"/>
              <a:t>TS&gt;DS&gt;ER&gt;&gt;Routing</a:t>
            </a:r>
            <a:endParaRPr lang="en-US" sz="1600" dirty="0"/>
          </a:p>
        </p:txBody>
      </p:sp>
      <p:sp>
        <p:nvSpPr>
          <p:cNvPr id="20" name="TextBox 19"/>
          <p:cNvSpPr txBox="1"/>
          <p:nvPr/>
        </p:nvSpPr>
        <p:spPr>
          <a:xfrm>
            <a:off x="5105400" y="3642747"/>
            <a:ext cx="3429000" cy="338554"/>
          </a:xfrm>
          <a:prstGeom prst="rect">
            <a:avLst/>
          </a:prstGeom>
          <a:noFill/>
        </p:spPr>
        <p:txBody>
          <a:bodyPr wrap="square" rtlCol="0">
            <a:spAutoFit/>
          </a:bodyPr>
          <a:lstStyle/>
          <a:p>
            <a:r>
              <a:rPr lang="en-US" sz="1600" b="1" dirty="0" smtClean="0"/>
              <a:t>Ave. delay</a:t>
            </a:r>
            <a:r>
              <a:rPr lang="en-US" sz="1600" dirty="0" smtClean="0"/>
              <a:t>: TS*&lt;TS&lt;DS&lt;ER&lt;&lt;Routing</a:t>
            </a:r>
            <a:endParaRPr lang="en-US" sz="1600" dirty="0"/>
          </a:p>
        </p:txBody>
      </p:sp>
      <p:sp>
        <p:nvSpPr>
          <p:cNvPr id="24" name="TextBox 23"/>
          <p:cNvSpPr txBox="1"/>
          <p:nvPr/>
        </p:nvSpPr>
        <p:spPr>
          <a:xfrm>
            <a:off x="533400" y="6214646"/>
            <a:ext cx="4028846" cy="338554"/>
          </a:xfrm>
          <a:prstGeom prst="rect">
            <a:avLst/>
          </a:prstGeom>
          <a:noFill/>
        </p:spPr>
        <p:txBody>
          <a:bodyPr wrap="square" rtlCol="0">
            <a:spAutoFit/>
          </a:bodyPr>
          <a:lstStyle/>
          <a:p>
            <a:r>
              <a:rPr lang="en-US" sz="1600" b="1" dirty="0" smtClean="0"/>
              <a:t>Ave. trans. overhead</a:t>
            </a:r>
            <a:r>
              <a:rPr lang="en-US" sz="1600" dirty="0" smtClean="0"/>
              <a:t>: TS&lt;Routing&lt;ER&lt;DS&lt;TS* </a:t>
            </a:r>
            <a:endParaRPr lang="en-US" sz="1600" dirty="0"/>
          </a:p>
        </p:txBody>
      </p:sp>
      <p:sp>
        <p:nvSpPr>
          <p:cNvPr id="25" name="TextBox 24"/>
          <p:cNvSpPr txBox="1"/>
          <p:nvPr/>
        </p:nvSpPr>
        <p:spPr>
          <a:xfrm>
            <a:off x="4800600" y="6214646"/>
            <a:ext cx="3810000" cy="338554"/>
          </a:xfrm>
          <a:prstGeom prst="rect">
            <a:avLst/>
          </a:prstGeom>
          <a:noFill/>
        </p:spPr>
        <p:txBody>
          <a:bodyPr wrap="square" rtlCol="0">
            <a:spAutoFit/>
          </a:bodyPr>
          <a:lstStyle/>
          <a:p>
            <a:r>
              <a:rPr lang="en-US" sz="1600" b="1" dirty="0" smtClean="0"/>
              <a:t>Ave. memo. usage</a:t>
            </a:r>
            <a:r>
              <a:rPr lang="en-US" sz="1600" dirty="0" smtClean="0"/>
              <a:t>: ER&lt;Routing&lt;TS&lt;DS&lt;TS*</a:t>
            </a:r>
            <a:endParaRPr lang="en-US" sz="1600" dirty="0"/>
          </a:p>
        </p:txBody>
      </p:sp>
    </p:spTree>
    <p:extLst>
      <p:ext uri="{BB962C8B-B14F-4D97-AF65-F5344CB8AC3E}">
        <p14:creationId xmlns:p14="http://schemas.microsoft.com/office/powerpoint/2010/main" val="3086053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943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707570"/>
            <a:ext cx="8305800" cy="914400"/>
          </a:xfrm>
        </p:spPr>
        <p:txBody>
          <a:bodyPr>
            <a:noAutofit/>
          </a:bodyPr>
          <a:lstStyle/>
          <a:p>
            <a:r>
              <a:rPr lang="en-US" sz="3200" dirty="0" smtClean="0">
                <a:ea typeface="ＭＳ Ｐゴシック" charset="-128"/>
              </a:rPr>
              <a:t>Contribution of Different Stages in </a:t>
            </a:r>
            <a:r>
              <a:rPr lang="en-US" sz="3200" dirty="0" err="1" smtClean="0">
                <a:ea typeface="ＭＳ Ｐゴシック" charset="-128"/>
              </a:rPr>
              <a:t>TSearch</a:t>
            </a:r>
            <a:endParaRPr lang="en-US" sz="3200" dirty="0" smtClean="0">
              <a:ea typeface="ＭＳ Ｐゴシック" charset="-128"/>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dirty="0"/>
          </a:p>
        </p:txBody>
      </p:sp>
      <p:sp>
        <p:nvSpPr>
          <p:cNvPr id="24" name="TextBox 23"/>
          <p:cNvSpPr txBox="1"/>
          <p:nvPr/>
        </p:nvSpPr>
        <p:spPr>
          <a:xfrm>
            <a:off x="2143354" y="6214646"/>
            <a:ext cx="980846" cy="338554"/>
          </a:xfrm>
          <a:prstGeom prst="rect">
            <a:avLst/>
          </a:prstGeom>
          <a:noFill/>
        </p:spPr>
        <p:txBody>
          <a:bodyPr wrap="square" rtlCol="0">
            <a:spAutoFit/>
          </a:bodyPr>
          <a:lstStyle/>
          <a:p>
            <a:pPr algn="ctr"/>
            <a:r>
              <a:rPr lang="en-US" sz="1600" b="1" dirty="0" smtClean="0"/>
              <a:t>DART</a:t>
            </a:r>
            <a:endParaRPr lang="en-US" sz="1600" dirty="0"/>
          </a:p>
        </p:txBody>
      </p:sp>
      <p:sp>
        <p:nvSpPr>
          <p:cNvPr id="25" name="TextBox 24"/>
          <p:cNvSpPr txBox="1"/>
          <p:nvPr/>
        </p:nvSpPr>
        <p:spPr>
          <a:xfrm>
            <a:off x="6324600" y="6214646"/>
            <a:ext cx="685799" cy="338554"/>
          </a:xfrm>
          <a:prstGeom prst="rect">
            <a:avLst/>
          </a:prstGeom>
          <a:noFill/>
        </p:spPr>
        <p:txBody>
          <a:bodyPr wrap="square" rtlCol="0">
            <a:spAutoFit/>
          </a:bodyPr>
          <a:lstStyle/>
          <a:p>
            <a:r>
              <a:rPr lang="en-US" sz="1600" b="1" dirty="0" smtClean="0"/>
              <a:t>DNET</a:t>
            </a:r>
            <a:endParaRPr lang="en-US" sz="1600" dirty="0"/>
          </a:p>
        </p:txBody>
      </p:sp>
      <p:sp>
        <p:nvSpPr>
          <p:cNvPr id="15" name="Content Placeholder 2"/>
          <p:cNvSpPr>
            <a:spLocks noGrp="1"/>
          </p:cNvSpPr>
          <p:nvPr>
            <p:ph sz="half" idx="1"/>
          </p:nvPr>
        </p:nvSpPr>
        <p:spPr>
          <a:xfrm>
            <a:off x="381000" y="1600200"/>
            <a:ext cx="8305800" cy="2362200"/>
          </a:xfrm>
        </p:spPr>
        <p:txBody>
          <a:bodyPr>
            <a:normAutofit lnSpcReduction="10000"/>
          </a:bodyPr>
          <a:lstStyle/>
          <a:p>
            <a:pPr lvl="1">
              <a:buClr>
                <a:srgbClr val="EE7114"/>
              </a:buClr>
            </a:pPr>
            <a:r>
              <a:rPr lang="en-US" sz="1800" dirty="0" smtClean="0">
                <a:latin typeface="Verdana" charset="0"/>
                <a:ea typeface="ＭＳ Ｐゴシック" charset="-128"/>
                <a:cs typeface="Tahoma" charset="0"/>
              </a:rPr>
              <a:t>Most </a:t>
            </a:r>
            <a:r>
              <a:rPr lang="en-US" sz="1800" dirty="0">
                <a:latin typeface="Verdana" charset="0"/>
                <a:ea typeface="ＭＳ Ｐゴシック" charset="-128"/>
                <a:cs typeface="Tahoma" charset="0"/>
              </a:rPr>
              <a:t>of the successful searches </a:t>
            </a:r>
            <a:r>
              <a:rPr lang="en-US" sz="1800" dirty="0" smtClean="0">
                <a:latin typeface="Verdana" charset="0"/>
                <a:ea typeface="ＭＳ Ｐゴシック" charset="-128"/>
                <a:cs typeface="Tahoma" charset="0"/>
              </a:rPr>
              <a:t>are achieved </a:t>
            </a:r>
            <a:r>
              <a:rPr lang="en-US" sz="1800" dirty="0">
                <a:latin typeface="Verdana" charset="0"/>
                <a:ea typeface="ＭＳ Ｐゴシック" charset="-128"/>
                <a:cs typeface="Tahoma" charset="0"/>
              </a:rPr>
              <a:t>by following the target’s ERs</a:t>
            </a:r>
            <a:r>
              <a:rPr lang="en-US" sz="1800" dirty="0" smtClean="0">
                <a:latin typeface="Verdana" charset="0"/>
                <a:ea typeface="ＭＳ Ｐゴシック" charset="-128"/>
                <a:cs typeface="Tahoma" charset="0"/>
              </a:rPr>
              <a:t>.</a:t>
            </a:r>
          </a:p>
          <a:p>
            <a:pPr lvl="1">
              <a:buClr>
                <a:srgbClr val="EE7114"/>
              </a:buClr>
            </a:pPr>
            <a:endParaRPr lang="en-US" sz="1800" dirty="0">
              <a:latin typeface="Verdana" charset="0"/>
              <a:ea typeface="ＭＳ Ｐゴシック" charset="-128"/>
              <a:cs typeface="Tahoma" charset="0"/>
            </a:endParaRPr>
          </a:p>
          <a:p>
            <a:pPr lvl="1">
              <a:buClr>
                <a:srgbClr val="EE7114"/>
              </a:buClr>
            </a:pPr>
            <a:r>
              <a:rPr lang="en-US" sz="1800" dirty="0">
                <a:latin typeface="Verdana" charset="0"/>
                <a:ea typeface="ＭＳ Ｐゴシック" charset="-128"/>
                <a:cs typeface="Tahoma" charset="0"/>
              </a:rPr>
              <a:t>The ERs of the </a:t>
            </a:r>
            <a:r>
              <a:rPr lang="en-US" sz="1800" dirty="0" smtClean="0">
                <a:latin typeface="Verdana" charset="0"/>
                <a:ea typeface="ＭＳ Ｐゴシック" charset="-128"/>
                <a:cs typeface="Tahoma" charset="0"/>
              </a:rPr>
              <a:t>target’s friends </a:t>
            </a:r>
            <a:r>
              <a:rPr lang="en-US" sz="1800" dirty="0">
                <a:latin typeface="Verdana" charset="0"/>
                <a:ea typeface="ＭＳ Ｐゴシック" charset="-128"/>
                <a:cs typeface="Tahoma" charset="0"/>
              </a:rPr>
              <a:t>have the second highest contribution on the </a:t>
            </a:r>
            <a:r>
              <a:rPr lang="en-US" sz="1800" dirty="0" smtClean="0">
                <a:latin typeface="Verdana" charset="0"/>
                <a:ea typeface="ＭＳ Ｐゴシック" charset="-128"/>
                <a:cs typeface="Tahoma" charset="0"/>
              </a:rPr>
              <a:t>success rate.</a:t>
            </a:r>
          </a:p>
          <a:p>
            <a:pPr lvl="1">
              <a:buClr>
                <a:srgbClr val="EE7114"/>
              </a:buClr>
            </a:pPr>
            <a:endParaRPr lang="en-US" sz="1800" dirty="0">
              <a:latin typeface="Verdana" charset="0"/>
              <a:ea typeface="ＭＳ Ｐゴシック" charset="-128"/>
              <a:cs typeface="Tahoma" charset="0"/>
            </a:endParaRPr>
          </a:p>
          <a:p>
            <a:pPr lvl="1">
              <a:buClr>
                <a:srgbClr val="EE7114"/>
              </a:buClr>
            </a:pPr>
            <a:r>
              <a:rPr lang="en-US" sz="1800" dirty="0">
                <a:latin typeface="Verdana" charset="0"/>
                <a:ea typeface="ＭＳ Ｐゴシック" charset="-128"/>
                <a:cs typeface="Tahoma" charset="0"/>
              </a:rPr>
              <a:t>The target’s preferred location information has the </a:t>
            </a:r>
            <a:r>
              <a:rPr lang="en-US" sz="1800" dirty="0" smtClean="0">
                <a:latin typeface="Verdana" charset="0"/>
                <a:ea typeface="ＭＳ Ｐゴシック" charset="-128"/>
                <a:cs typeface="Tahoma" charset="0"/>
              </a:rPr>
              <a:t>third highest </a:t>
            </a:r>
            <a:r>
              <a:rPr lang="en-US" sz="1800" dirty="0">
                <a:latin typeface="Verdana" charset="0"/>
                <a:ea typeface="ＭＳ Ｐゴシック" charset="-128"/>
                <a:cs typeface="Tahoma" charset="0"/>
              </a:rPr>
              <a:t>contribution on success rate.</a:t>
            </a:r>
          </a:p>
          <a:p>
            <a:pPr>
              <a:buClr>
                <a:srgbClr val="EE7114"/>
              </a:buClr>
            </a:pPr>
            <a:endParaRPr lang="en-US" sz="2200" dirty="0" smtClean="0">
              <a:latin typeface="Verdana" charset="0"/>
              <a:ea typeface="ＭＳ Ｐゴシック" charset="-128"/>
              <a:cs typeface="Tahoma" charset="0"/>
            </a:endParaRPr>
          </a:p>
        </p:txBody>
      </p:sp>
      <p:pic>
        <p:nvPicPr>
          <p:cNvPr id="10242" name="Picture 2" descr="E:\Yan\Documents\Clemson\[Conference]Infocom15\Submission\SlidesFig\DARTsuccessCount_01.bmp"/>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264" y="4114800"/>
            <a:ext cx="3090672" cy="206654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Yan\Documents\Clemson\[Conference]Infocom15\Submission\SlidesFig\DNETsuccessCount_01.bmp"/>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6048" y="4114800"/>
            <a:ext cx="3090672" cy="206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353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Conclusions</a:t>
            </a:r>
          </a:p>
        </p:txBody>
      </p:sp>
      <p:sp>
        <p:nvSpPr>
          <p:cNvPr id="39942" name="Content Placeholder 2"/>
          <p:cNvSpPr>
            <a:spLocks noGrp="1"/>
          </p:cNvSpPr>
          <p:nvPr>
            <p:ph sz="half" idx="1"/>
          </p:nvPr>
        </p:nvSpPr>
        <p:spPr>
          <a:xfrm>
            <a:off x="381000" y="1447800"/>
            <a:ext cx="8305800" cy="4800600"/>
          </a:xfrm>
        </p:spPr>
        <p:txBody>
          <a:bodyPr>
            <a:normAutofit/>
          </a:bodyPr>
          <a:lstStyle/>
          <a:p>
            <a:pPr>
              <a:buClr>
                <a:srgbClr val="EE7114"/>
              </a:buClr>
            </a:pPr>
            <a:r>
              <a:rPr lang="en-US" sz="2000" dirty="0" smtClean="0">
                <a:latin typeface="Verdana" charset="0"/>
                <a:ea typeface="ＭＳ Ｐゴシック" charset="-128"/>
                <a:cs typeface="Tahoma" charset="0"/>
              </a:rPr>
              <a:t>Our real trace analysis confirms the drawbacks of previous node searching methods in DTNs</a:t>
            </a:r>
          </a:p>
          <a:p>
            <a:pPr>
              <a:buClr>
                <a:srgbClr val="EE7114"/>
              </a:buClr>
            </a:pPr>
            <a:endParaRPr lang="en-US" sz="800" dirty="0">
              <a:latin typeface="Verdana" charset="0"/>
              <a:ea typeface="ＭＳ Ｐゴシック" charset="-128"/>
              <a:cs typeface="Tahoma" charset="0"/>
            </a:endParaRPr>
          </a:p>
          <a:p>
            <a:pPr>
              <a:buClr>
                <a:srgbClr val="EE7114"/>
              </a:buClr>
            </a:pPr>
            <a:r>
              <a:rPr lang="en-US" sz="2000" dirty="0" smtClean="0">
                <a:latin typeface="Verdana" charset="0"/>
                <a:ea typeface="ＭＳ Ｐゴシック" charset="-128"/>
                <a:cs typeface="Tahoma" charset="0"/>
              </a:rPr>
              <a:t>We proposed </a:t>
            </a:r>
            <a:r>
              <a:rPr lang="en-US" sz="2000" dirty="0" err="1" smtClean="0">
                <a:latin typeface="Verdana" charset="0"/>
                <a:ea typeface="ＭＳ Ｐゴシック" charset="-128"/>
                <a:cs typeface="Tahoma" charset="0"/>
              </a:rPr>
              <a:t>TSearch</a:t>
            </a:r>
            <a:r>
              <a:rPr lang="en-US" sz="2000" dirty="0" smtClean="0">
                <a:latin typeface="Verdana" charset="0"/>
                <a:ea typeface="ＭＳ Ｐゴシック" charset="-128"/>
                <a:cs typeface="Tahoma" charset="0"/>
              </a:rPr>
              <a:t>, it</a:t>
            </a:r>
          </a:p>
          <a:p>
            <a:pPr lvl="1">
              <a:buClr>
                <a:srgbClr val="EE7114"/>
              </a:buClr>
            </a:pPr>
            <a:r>
              <a:rPr lang="en-US" sz="1600" dirty="0">
                <a:latin typeface="Verdana" charset="0"/>
                <a:ea typeface="ＭＳ Ｐゴシック" charset="-128"/>
                <a:cs typeface="Tahoma" charset="0"/>
              </a:rPr>
              <a:t>e</a:t>
            </a:r>
            <a:r>
              <a:rPr lang="en-US" sz="1600" dirty="0" smtClean="0">
                <a:latin typeface="Verdana" charset="0"/>
                <a:ea typeface="ＭＳ Ｐゴシック" charset="-128"/>
                <a:cs typeface="Tahoma" charset="0"/>
              </a:rPr>
              <a:t>nables a locator to always move to the target’s latest appearance place known by itself</a:t>
            </a:r>
          </a:p>
          <a:p>
            <a:pPr lvl="1">
              <a:buClr>
                <a:srgbClr val="EE7114"/>
              </a:buClr>
            </a:pPr>
            <a:endParaRPr lang="en-US" sz="1600" dirty="0" smtClean="0">
              <a:latin typeface="Verdana" charset="0"/>
              <a:ea typeface="ＭＳ Ｐゴシック" charset="-128"/>
              <a:cs typeface="Tahoma" charset="0"/>
            </a:endParaRPr>
          </a:p>
          <a:p>
            <a:pPr lvl="1">
              <a:buClr>
                <a:srgbClr val="EE7114"/>
              </a:buClr>
            </a:pPr>
            <a:r>
              <a:rPr lang="en-US" sz="1600" dirty="0">
                <a:latin typeface="Verdana" charset="0"/>
                <a:ea typeface="ＭＳ Ｐゴシック" charset="-128"/>
                <a:cs typeface="Tahoma" charset="0"/>
              </a:rPr>
              <a:t>e</a:t>
            </a:r>
            <a:r>
              <a:rPr lang="en-US" sz="1600" dirty="0" smtClean="0">
                <a:latin typeface="Verdana" charset="0"/>
                <a:ea typeface="ＭＳ Ｐゴシック" charset="-128"/>
                <a:cs typeface="Tahoma" charset="0"/>
              </a:rPr>
              <a:t>nables a locator to find the target through its friends</a:t>
            </a:r>
          </a:p>
          <a:p>
            <a:pPr lvl="1">
              <a:buClr>
                <a:srgbClr val="EE7114"/>
              </a:buClr>
            </a:pPr>
            <a:endParaRPr lang="en-US" sz="1600" dirty="0" smtClean="0">
              <a:latin typeface="Verdana" charset="0"/>
              <a:ea typeface="ＭＳ Ｐゴシック" charset="-128"/>
              <a:cs typeface="Tahoma" charset="0"/>
            </a:endParaRPr>
          </a:p>
          <a:p>
            <a:pPr lvl="1">
              <a:buClr>
                <a:srgbClr val="EE7114"/>
              </a:buClr>
            </a:pPr>
            <a:r>
              <a:rPr lang="en-US" sz="1600" dirty="0">
                <a:latin typeface="Verdana" charset="0"/>
                <a:ea typeface="ＭＳ Ｐゴシック" charset="-128"/>
                <a:cs typeface="Tahoma" charset="0"/>
              </a:rPr>
              <a:t>e</a:t>
            </a:r>
            <a:r>
              <a:rPr lang="en-US" sz="1600" dirty="0" smtClean="0">
                <a:latin typeface="Verdana" charset="0"/>
                <a:ea typeface="ＭＳ Ｐゴシック" charset="-128"/>
                <a:cs typeface="Tahoma" charset="0"/>
              </a:rPr>
              <a:t>nables a locator to ask a limited number of nodes that share common preferred locations with the target to assist node searching</a:t>
            </a:r>
          </a:p>
          <a:p>
            <a:pPr marL="457200" lvl="1" indent="0">
              <a:buClr>
                <a:srgbClr val="EE7114"/>
              </a:buClr>
              <a:buNone/>
            </a:pPr>
            <a:endParaRPr lang="en-US" sz="800" dirty="0" smtClean="0">
              <a:latin typeface="Verdana" charset="0"/>
              <a:ea typeface="ＭＳ Ｐゴシック" charset="-128"/>
              <a:cs typeface="Tahoma" charset="0"/>
            </a:endParaRPr>
          </a:p>
          <a:p>
            <a:pPr>
              <a:buClr>
                <a:srgbClr val="EE7114"/>
              </a:buClr>
            </a:pPr>
            <a:r>
              <a:rPr lang="en-US" sz="2000" dirty="0" smtClean="0">
                <a:latin typeface="Verdana" charset="0"/>
                <a:ea typeface="ＭＳ Ｐゴシック" charset="-128"/>
                <a:cs typeface="Tahoma" charset="0"/>
              </a:rPr>
              <a:t>In </a:t>
            </a:r>
            <a:r>
              <a:rPr lang="en-US" sz="2000" dirty="0">
                <a:latin typeface="Verdana" charset="0"/>
                <a:ea typeface="ＭＳ Ｐゴシック" charset="-128"/>
                <a:cs typeface="Tahoma" charset="0"/>
              </a:rPr>
              <a:t>our future work, we </a:t>
            </a:r>
            <a:r>
              <a:rPr lang="en-US" sz="2000" dirty="0" smtClean="0">
                <a:latin typeface="Verdana" charset="0"/>
                <a:ea typeface="ＭＳ Ｐゴシック" charset="-128"/>
                <a:cs typeface="Tahoma" charset="0"/>
              </a:rPr>
              <a:t>plan to </a:t>
            </a:r>
            <a:r>
              <a:rPr lang="en-US" sz="2000" dirty="0">
                <a:latin typeface="Verdana" charset="0"/>
                <a:ea typeface="ＭＳ Ｐゴシック" charset="-128"/>
                <a:cs typeface="Tahoma" charset="0"/>
              </a:rPr>
              <a:t>further exploit nodes’ social network properties to </a:t>
            </a:r>
            <a:r>
              <a:rPr lang="en-US" sz="2000" dirty="0" smtClean="0">
                <a:latin typeface="Verdana" charset="0"/>
                <a:ea typeface="ＭＳ Ｐゴシック" charset="-128"/>
                <a:cs typeface="Tahoma" charset="0"/>
              </a:rPr>
              <a:t>reduce node </a:t>
            </a:r>
            <a:r>
              <a:rPr lang="en-US" sz="2000" dirty="0">
                <a:latin typeface="Verdana" charset="0"/>
                <a:ea typeface="ＭＳ Ｐゴシック" charset="-128"/>
                <a:cs typeface="Tahoma" charset="0"/>
              </a:rPr>
              <a:t>searching delay and overhead.</a:t>
            </a:r>
            <a:endParaRPr lang="en-US" sz="2000" dirty="0" smtClean="0">
              <a:latin typeface="Verdana" charset="0"/>
              <a:ea typeface="ＭＳ Ｐゴシック" charset="-128"/>
              <a:cs typeface="Tahoma" charset="0"/>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0378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04800" y="2574925"/>
            <a:ext cx="8153400" cy="1066800"/>
          </a:xfrm>
        </p:spPr>
        <p:txBody>
          <a:bodyPr>
            <a:normAutofit fontScale="90000"/>
          </a:bodyPr>
          <a:lstStyle/>
          <a:p>
            <a:r>
              <a:rPr lang="en-US" altLang="zh-CN" sz="4800" dirty="0" smtClean="0">
                <a:latin typeface="Monotype Corsiva" pitchFamily="66" charset="0"/>
                <a:ea typeface="SimSun" pitchFamily="2" charset="-122"/>
              </a:rPr>
              <a:t/>
            </a:r>
            <a:br>
              <a:rPr lang="en-US" altLang="zh-CN" sz="4800" dirty="0" smtClean="0">
                <a:latin typeface="Monotype Corsiva" pitchFamily="66" charset="0"/>
                <a:ea typeface="SimSun" pitchFamily="2" charset="-122"/>
              </a:rPr>
            </a:br>
            <a:r>
              <a:rPr lang="en-US" altLang="zh-CN" sz="4800" dirty="0" smtClean="0">
                <a:latin typeface="Monotype Corsiva" pitchFamily="66" charset="0"/>
                <a:ea typeface="SimSun" pitchFamily="2" charset="-122"/>
              </a:rPr>
              <a:t>Thank you!</a:t>
            </a:r>
            <a:br>
              <a:rPr lang="en-US" altLang="zh-CN" sz="4800" dirty="0" smtClean="0">
                <a:latin typeface="Monotype Corsiva" pitchFamily="66" charset="0"/>
                <a:ea typeface="SimSun" pitchFamily="2" charset="-122"/>
              </a:rPr>
            </a:br>
            <a:r>
              <a:rPr lang="en-US" altLang="zh-CN" sz="4800" dirty="0" smtClean="0">
                <a:latin typeface="Monotype Corsiva" pitchFamily="66" charset="0"/>
                <a:ea typeface="SimSun" pitchFamily="2" charset="-122"/>
              </a:rPr>
              <a:t>Questions &amp; Comments?</a:t>
            </a:r>
          </a:p>
        </p:txBody>
      </p:sp>
      <p:sp>
        <p:nvSpPr>
          <p:cNvPr id="22531" name="Text Box 3"/>
          <p:cNvSpPr txBox="1">
            <a:spLocks noChangeArrowheads="1"/>
          </p:cNvSpPr>
          <p:nvPr/>
        </p:nvSpPr>
        <p:spPr bwMode="auto">
          <a:xfrm>
            <a:off x="2133600" y="4446588"/>
            <a:ext cx="4953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CN" sz="2000" b="1" dirty="0" smtClean="0">
                <a:solidFill>
                  <a:srgbClr val="000066"/>
                </a:solidFill>
                <a:ea typeface="SimSun" pitchFamily="2" charset="-122"/>
                <a:cs typeface="Times New Roman" pitchFamily="18" charset="0"/>
              </a:rPr>
              <a:t>Li Yan, PhD Candidate </a:t>
            </a:r>
            <a:endParaRPr lang="en-US" altLang="zh-CN" sz="2000" b="1" dirty="0">
              <a:solidFill>
                <a:srgbClr val="000066"/>
              </a:solidFill>
              <a:ea typeface="SimSun" pitchFamily="2" charset="-122"/>
              <a:cs typeface="Times New Roman" pitchFamily="18" charset="0"/>
            </a:endParaRPr>
          </a:p>
          <a:p>
            <a:pPr algn="ctr" eaLnBrk="1" hangingPunct="1">
              <a:spcBef>
                <a:spcPct val="50000"/>
              </a:spcBef>
            </a:pPr>
            <a:r>
              <a:rPr lang="en-US" altLang="zh-CN" sz="2000" b="1" dirty="0" smtClean="0">
                <a:solidFill>
                  <a:srgbClr val="000066"/>
                </a:solidFill>
                <a:ea typeface="SimSun" pitchFamily="2" charset="-122"/>
                <a:cs typeface="Times New Roman" pitchFamily="18" charset="0"/>
              </a:rPr>
              <a:t>lyan@clemson.edu</a:t>
            </a:r>
            <a:endParaRPr lang="en-US" altLang="zh-CN" sz="2000" b="1" dirty="0">
              <a:solidFill>
                <a:srgbClr val="000066"/>
              </a:solidFill>
              <a:ea typeface="SimSun" pitchFamily="2" charset="-122"/>
              <a:cs typeface="Times New Roman" pitchFamily="18" charset="0"/>
            </a:endParaRPr>
          </a:p>
          <a:p>
            <a:pPr algn="ctr" eaLnBrk="1" hangingPunct="1">
              <a:spcBef>
                <a:spcPct val="50000"/>
              </a:spcBef>
            </a:pPr>
            <a:r>
              <a:rPr lang="en-US" altLang="zh-CN" sz="2000" b="1" dirty="0">
                <a:solidFill>
                  <a:srgbClr val="000066"/>
                </a:solidFill>
                <a:ea typeface="SimSun" pitchFamily="2" charset="-122"/>
                <a:cs typeface="Times New Roman" pitchFamily="18" charset="0"/>
              </a:rPr>
              <a:t>Pervasive Communication Laboratory</a:t>
            </a:r>
          </a:p>
          <a:p>
            <a:pPr algn="ctr" eaLnBrk="1" hangingPunct="1">
              <a:spcBef>
                <a:spcPct val="50000"/>
              </a:spcBef>
            </a:pPr>
            <a:r>
              <a:rPr lang="en-US" altLang="zh-CN" sz="2000" b="1" dirty="0">
                <a:solidFill>
                  <a:srgbClr val="000066"/>
                </a:solidFill>
                <a:ea typeface="SimSun" pitchFamily="2" charset="-122"/>
                <a:cs typeface="Times New Roman" pitchFamily="18" charset="0"/>
              </a:rPr>
              <a:t>Clemson University</a:t>
            </a:r>
          </a:p>
        </p:txBody>
      </p:sp>
      <p:pic>
        <p:nvPicPr>
          <p:cNvPr id="22532" name="Picture 5" descr="C:\Documents and Settings\Ze Li\Local Settings\Temporary Internet Files\Content.IE5\BHJK9F3W\dglxasset[1].as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88925"/>
            <a:ext cx="14017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6553200" y="6305550"/>
            <a:ext cx="2133600" cy="476250"/>
          </a:xfrm>
        </p:spPr>
        <p:txBody>
          <a:bodyPr/>
          <a:lstStyle/>
          <a:p>
            <a:pPr>
              <a:defRPr/>
            </a:pPr>
            <a:fld id="{7384D1BC-1F08-4439-9556-5B20B525AA50}" type="slidenum">
              <a:rPr lang="en-US" smtClean="0"/>
              <a:pPr>
                <a:defRPr/>
              </a:pPr>
              <a:t>24</a:t>
            </a:fld>
            <a:endParaRPr lang="en-US" dirty="0"/>
          </a:p>
        </p:txBody>
      </p:sp>
    </p:spTree>
    <p:extLst>
      <p:ext uri="{BB962C8B-B14F-4D97-AF65-F5344CB8AC3E}">
        <p14:creationId xmlns:p14="http://schemas.microsoft.com/office/powerpoint/2010/main" val="34708297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85800"/>
            <a:ext cx="8305800" cy="914400"/>
          </a:xfrm>
        </p:spPr>
        <p:txBody>
          <a:bodyPr/>
          <a:lstStyle/>
          <a:p>
            <a:r>
              <a:rPr lang="en-US" dirty="0" smtClean="0">
                <a:ea typeface="ＭＳ Ｐゴシック" charset="-128"/>
              </a:rPr>
              <a:t>Introduction</a:t>
            </a:r>
          </a:p>
        </p:txBody>
      </p:sp>
      <p:sp>
        <p:nvSpPr>
          <p:cNvPr id="39942" name="Content Placeholder 2"/>
          <p:cNvSpPr>
            <a:spLocks noGrp="1"/>
          </p:cNvSpPr>
          <p:nvPr>
            <p:ph sz="half" idx="1"/>
          </p:nvPr>
        </p:nvSpPr>
        <p:spPr>
          <a:xfrm>
            <a:off x="360872" y="1567542"/>
            <a:ext cx="8305800" cy="4680857"/>
          </a:xfrm>
        </p:spPr>
        <p:txBody>
          <a:bodyPr/>
          <a:lstStyle/>
          <a:p>
            <a:pPr>
              <a:buClr>
                <a:srgbClr val="EE7114"/>
              </a:buClr>
            </a:pPr>
            <a:r>
              <a:rPr lang="en-US" sz="2200" dirty="0" smtClean="0">
                <a:latin typeface="Verdana" pitchFamily="34" charset="0"/>
                <a:ea typeface="Verdana" pitchFamily="34" charset="0"/>
                <a:cs typeface="Verdana" pitchFamily="34" charset="0"/>
              </a:rPr>
              <a:t>Nodes form delay tolerant networks in distributed manner</a:t>
            </a:r>
            <a:endParaRPr lang="en-US" sz="2200" dirty="0">
              <a:latin typeface="Verdana" pitchFamily="34" charset="0"/>
              <a:ea typeface="Verdana" pitchFamily="34" charset="0"/>
              <a:cs typeface="Verdana" pitchFamily="34" charset="0"/>
            </a:endParaRPr>
          </a:p>
          <a:p>
            <a:pPr lvl="1">
              <a:buClr>
                <a:srgbClr val="EE7114"/>
              </a:buClr>
            </a:pPr>
            <a:r>
              <a:rPr lang="en-US" sz="1800" dirty="0" smtClean="0">
                <a:latin typeface="Verdana" pitchFamily="34" charset="0"/>
                <a:ea typeface="Verdana" pitchFamily="34" charset="0"/>
                <a:cs typeface="Verdana" pitchFamily="34" charset="0"/>
              </a:rPr>
              <a:t>Without </a:t>
            </a:r>
            <a:r>
              <a:rPr lang="en-US" sz="1800" dirty="0">
                <a:latin typeface="Verdana" pitchFamily="34" charset="0"/>
                <a:ea typeface="Verdana" pitchFamily="34" charset="0"/>
                <a:cs typeface="Verdana" pitchFamily="34" charset="0"/>
              </a:rPr>
              <a:t>infrastructure for </a:t>
            </a:r>
            <a:r>
              <a:rPr lang="en-US" sz="1800" dirty="0" smtClean="0">
                <a:latin typeface="Verdana" pitchFamily="34" charset="0"/>
                <a:ea typeface="Verdana" pitchFamily="34" charset="0"/>
                <a:cs typeface="Verdana" pitchFamily="34" charset="0"/>
              </a:rPr>
              <a:t>communication</a:t>
            </a:r>
          </a:p>
          <a:p>
            <a:pPr lvl="1">
              <a:buClr>
                <a:srgbClr val="EE7114"/>
              </a:buClr>
            </a:pPr>
            <a:endParaRPr lang="en-US" sz="800" dirty="0">
              <a:latin typeface="Verdana" pitchFamily="34" charset="0"/>
              <a:ea typeface="Verdana" pitchFamily="34" charset="0"/>
              <a:cs typeface="Verdana" pitchFamily="34" charset="0"/>
            </a:endParaRPr>
          </a:p>
          <a:p>
            <a:pPr>
              <a:buClr>
                <a:srgbClr val="EE7114"/>
              </a:buClr>
            </a:pPr>
            <a:r>
              <a:rPr lang="en-US" sz="2200" dirty="0">
                <a:latin typeface="Verdana" pitchFamily="34" charset="0"/>
                <a:ea typeface="Verdana" pitchFamily="34" charset="0"/>
                <a:cs typeface="Verdana" pitchFamily="34" charset="0"/>
              </a:rPr>
              <a:t>Nodes move autonomously in the </a:t>
            </a:r>
            <a:r>
              <a:rPr lang="en-US" sz="2200" dirty="0" smtClean="0">
                <a:latin typeface="Verdana" pitchFamily="34" charset="0"/>
                <a:ea typeface="Verdana" pitchFamily="34" charset="0"/>
                <a:cs typeface="Verdana" pitchFamily="34" charset="0"/>
              </a:rPr>
              <a:t>network</a:t>
            </a:r>
            <a:endParaRPr lang="en-US" sz="1800" dirty="0">
              <a:latin typeface="Verdana" pitchFamily="34" charset="0"/>
              <a:ea typeface="Verdana" pitchFamily="34" charset="0"/>
              <a:cs typeface="Verdana" pitchFamily="34" charset="0"/>
            </a:endParaRPr>
          </a:p>
          <a:p>
            <a:pPr lvl="1">
              <a:buClr>
                <a:srgbClr val="EE7114"/>
              </a:buClr>
            </a:pPr>
            <a:r>
              <a:rPr lang="en-US" sz="1800" dirty="0">
                <a:latin typeface="Verdana" pitchFamily="34" charset="0"/>
                <a:ea typeface="Verdana" pitchFamily="34" charset="0"/>
                <a:cs typeface="Verdana" pitchFamily="34" charset="0"/>
              </a:rPr>
              <a:t>Example 1: </a:t>
            </a:r>
            <a:r>
              <a:rPr lang="en-US" sz="1800" dirty="0" smtClean="0">
                <a:latin typeface="Verdana" pitchFamily="34" charset="0"/>
                <a:ea typeface="Verdana" pitchFamily="34" charset="0"/>
                <a:cs typeface="Verdana" pitchFamily="34" charset="0"/>
              </a:rPr>
              <a:t>malfunctioning sensors </a:t>
            </a:r>
            <a:r>
              <a:rPr lang="en-US" sz="1800" dirty="0">
                <a:latin typeface="Verdana" pitchFamily="34" charset="0"/>
                <a:ea typeface="Verdana" pitchFamily="34" charset="0"/>
                <a:cs typeface="Verdana" pitchFamily="34" charset="0"/>
              </a:rPr>
              <a:t>on animals</a:t>
            </a:r>
          </a:p>
          <a:p>
            <a:pPr lvl="1">
              <a:buClr>
                <a:srgbClr val="EE7114"/>
              </a:buClr>
            </a:pPr>
            <a:r>
              <a:rPr lang="en-US" sz="1800" dirty="0">
                <a:latin typeface="Verdana" pitchFamily="34" charset="0"/>
                <a:ea typeface="Verdana" pitchFamily="34" charset="0"/>
                <a:cs typeface="Verdana" pitchFamily="34" charset="0"/>
              </a:rPr>
              <a:t>Example 2: malicious nodes in the network</a:t>
            </a:r>
          </a:p>
          <a:p>
            <a:pPr lvl="1">
              <a:buClr>
                <a:srgbClr val="EE7114"/>
              </a:buClr>
            </a:pPr>
            <a:r>
              <a:rPr lang="en-US" sz="1800" dirty="0">
                <a:latin typeface="Verdana" pitchFamily="34" charset="0"/>
                <a:ea typeface="Verdana" pitchFamily="34" charset="0"/>
                <a:cs typeface="Verdana" pitchFamily="34" charset="0"/>
              </a:rPr>
              <a:t>Example 3: </a:t>
            </a:r>
            <a:r>
              <a:rPr lang="en-US" sz="1800" dirty="0" smtClean="0">
                <a:latin typeface="Verdana" pitchFamily="34" charset="0"/>
                <a:ea typeface="Verdana" pitchFamily="34" charset="0"/>
                <a:cs typeface="Verdana" pitchFamily="34" charset="0"/>
              </a:rPr>
              <a:t>mobile devices held by people on campus</a:t>
            </a:r>
            <a:endParaRPr lang="en-US" sz="1800" dirty="0">
              <a:latin typeface="Verdana" pitchFamily="34" charset="0"/>
              <a:ea typeface="Verdana" pitchFamily="34" charset="0"/>
              <a:cs typeface="Verdana" pitchFamily="34" charset="0"/>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601312" y="4495800"/>
            <a:ext cx="3632036" cy="1668453"/>
            <a:chOff x="2601312" y="4419600"/>
            <a:chExt cx="3632036" cy="1668453"/>
          </a:xfrm>
        </p:grpSpPr>
        <p:pic>
          <p:nvPicPr>
            <p:cNvPr id="4" name="Picture 2" descr="C:\Users\Kang\AppData\Local\Microsoft\Windows\Temporary Internet Files\Content.IE5\4HBJ45E4\MC9003893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7769" y="4696385"/>
              <a:ext cx="913486" cy="8906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ang\AppData\Local\Microsoft\Windows\Temporary Internet Files\Content.IE5\04LG66AX\MC9000892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5486400"/>
              <a:ext cx="670595" cy="5679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ang\AppData\Local\Microsoft\Windows\Temporary Internet Files\Content.IE5\04LG66AX\MC9000892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2966" y="4419600"/>
              <a:ext cx="670595" cy="5679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Kang\AppData\Local\Microsoft\Windows\Temporary Internet Files\Content.IE5\T0Y4VSJL\MC90044173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7656" y="5326053"/>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Kang\AppData\Local\Microsoft\Windows\Temporary Internet Files\Content.IE5\4HBJ45E4\MC9003893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495800"/>
              <a:ext cx="913486" cy="8906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Kang\AppData\Local\Microsoft\Windows\Temporary Internet Files\Content.IE5\HO2V88S0\MC90043979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126" y="5846099"/>
              <a:ext cx="213548" cy="2135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Kang\AppData\Local\Microsoft\Windows\Temporary Internet Files\Content.IE5\HO2V88S0\MC90043979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9656" y="5777465"/>
              <a:ext cx="213548" cy="2135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Kang\AppData\Local\Microsoft\Windows\Temporary Internet Files\Content.IE5\E1P126CL\MC9004413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9056" y="5727256"/>
              <a:ext cx="216344" cy="2163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C:\Users\Kang\AppData\Local\Microsoft\Windows\Temporary Internet Files\Content.IE5\E1P126CL\MC9004413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5456" y="5117656"/>
              <a:ext cx="216344" cy="2163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Kang\AppData\Local\Microsoft\Windows\Temporary Internet Files\Content.IE5\HO2V88S0\MC90043979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6936" y="4891852"/>
              <a:ext cx="213548" cy="2135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C:\Users\Kang\AppData\Local\Microsoft\Windows\Temporary Internet Files\Content.IE5\E1P126CL\MC9004413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1312" y="5373045"/>
              <a:ext cx="216344" cy="2163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Kang\AppData\Local\Microsoft\Windows\Temporary Internet Files\Content.IE5\HO2V88S0\MC90043979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5272852"/>
              <a:ext cx="213548" cy="2135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Kang\AppData\Local\Microsoft\Windows\Temporary Internet Files\Content.IE5\HO2V88S0\MC90043979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6430" y="4434652"/>
              <a:ext cx="213548" cy="2135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Kang\AppData\Local\Microsoft\Windows\Temporary Internet Files\Content.IE5\HO2V88S0\MC90043979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410200"/>
              <a:ext cx="213548" cy="2135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C:\Users\Kang\AppData\Local\Microsoft\Windows\Temporary Internet Files\Content.IE5\HO2V88S0\MC900441735[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572435">
              <a:off x="4624842" y="4865893"/>
              <a:ext cx="228636" cy="1583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669979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85800"/>
            <a:ext cx="8305800" cy="914400"/>
          </a:xfrm>
        </p:spPr>
        <p:txBody>
          <a:bodyPr/>
          <a:lstStyle/>
          <a:p>
            <a:r>
              <a:rPr lang="en-US" dirty="0" smtClean="0">
                <a:ea typeface="ＭＳ Ｐゴシック" charset="-128"/>
              </a:rPr>
              <a:t>Introduction (cont.)</a:t>
            </a:r>
          </a:p>
        </p:txBody>
      </p:sp>
      <p:sp>
        <p:nvSpPr>
          <p:cNvPr id="39942" name="Content Placeholder 2"/>
          <p:cNvSpPr>
            <a:spLocks noGrp="1"/>
          </p:cNvSpPr>
          <p:nvPr>
            <p:ph sz="half" idx="1"/>
          </p:nvPr>
        </p:nvSpPr>
        <p:spPr>
          <a:xfrm>
            <a:off x="381000" y="1629071"/>
            <a:ext cx="8305800" cy="4571999"/>
          </a:xfrm>
        </p:spPr>
        <p:txBody>
          <a:bodyPr>
            <a:normAutofit/>
          </a:bodyPr>
          <a:lstStyle/>
          <a:p>
            <a:pPr>
              <a:buClr>
                <a:srgbClr val="EE7114"/>
              </a:buClr>
            </a:pPr>
            <a:r>
              <a:rPr lang="en-US" sz="2200" dirty="0" smtClean="0">
                <a:latin typeface="Verdana" charset="0"/>
                <a:ea typeface="ＭＳ Ｐゴシック" charset="-128"/>
                <a:cs typeface="Tahoma" charset="0"/>
              </a:rPr>
              <a:t>Node searching is </a:t>
            </a:r>
            <a:r>
              <a:rPr lang="en-US" sz="2200" b="1" dirty="0" smtClean="0">
                <a:latin typeface="Verdana" charset="0"/>
                <a:ea typeface="ＭＳ Ｐゴシック" charset="-128"/>
                <a:cs typeface="Tahoma" charset="0"/>
              </a:rPr>
              <a:t>important</a:t>
            </a:r>
            <a:endParaRPr lang="en-US" sz="2200" b="1" dirty="0">
              <a:latin typeface="Verdana" charset="0"/>
              <a:ea typeface="ＭＳ Ｐゴシック" charset="-128"/>
              <a:cs typeface="Tahoma" charset="0"/>
            </a:endParaRPr>
          </a:p>
          <a:p>
            <a:pPr lvl="1">
              <a:buClr>
                <a:srgbClr val="EE7114"/>
              </a:buClr>
            </a:pPr>
            <a:r>
              <a:rPr lang="en-US" sz="1800" dirty="0" smtClean="0">
                <a:latin typeface="Verdana" pitchFamily="34" charset="0"/>
                <a:ea typeface="Verdana" pitchFamily="34" charset="0"/>
                <a:cs typeface="Verdana" pitchFamily="34" charset="0"/>
              </a:rPr>
              <a:t>Find a node carrying a malfunctioning device</a:t>
            </a:r>
            <a:endParaRPr lang="en-US" sz="1800" dirty="0">
              <a:latin typeface="Verdana" pitchFamily="34" charset="0"/>
              <a:ea typeface="Verdana" pitchFamily="34" charset="0"/>
              <a:cs typeface="Verdana" pitchFamily="34" charset="0"/>
            </a:endParaRPr>
          </a:p>
          <a:p>
            <a:pPr lvl="1">
              <a:buClr>
                <a:srgbClr val="EE7114"/>
              </a:buClr>
            </a:pPr>
            <a:r>
              <a:rPr lang="en-US" sz="1800" dirty="0">
                <a:latin typeface="Verdana" pitchFamily="34" charset="0"/>
                <a:ea typeface="Verdana" pitchFamily="34" charset="0"/>
                <a:cs typeface="Verdana" pitchFamily="34" charset="0"/>
              </a:rPr>
              <a:t>Locate </a:t>
            </a:r>
            <a:r>
              <a:rPr lang="en-US" sz="1800" dirty="0" smtClean="0">
                <a:latin typeface="Verdana" pitchFamily="34" charset="0"/>
                <a:ea typeface="Verdana" pitchFamily="34" charset="0"/>
                <a:cs typeface="Verdana" pitchFamily="34" charset="0"/>
              </a:rPr>
              <a:t>malicious nodes timely</a:t>
            </a:r>
            <a:endParaRPr lang="en-US" sz="1800" dirty="0">
              <a:latin typeface="Verdana" pitchFamily="34" charset="0"/>
              <a:ea typeface="Verdana" pitchFamily="34" charset="0"/>
              <a:cs typeface="Verdana" pitchFamily="34" charset="0"/>
            </a:endParaRPr>
          </a:p>
          <a:p>
            <a:pPr lvl="1">
              <a:buClr>
                <a:srgbClr val="EE7114"/>
              </a:buClr>
            </a:pPr>
            <a:r>
              <a:rPr lang="en-US" sz="1800" dirty="0" smtClean="0">
                <a:latin typeface="Verdana" pitchFamily="34" charset="0"/>
                <a:ea typeface="Verdana" pitchFamily="34" charset="0"/>
                <a:cs typeface="Verdana" pitchFamily="34" charset="0"/>
              </a:rPr>
              <a:t>Enable the search of device holders</a:t>
            </a:r>
          </a:p>
          <a:p>
            <a:pPr lvl="1">
              <a:buClr>
                <a:srgbClr val="EE7114"/>
              </a:buClr>
            </a:pPr>
            <a:endParaRPr lang="en-US" sz="1800" dirty="0" smtClean="0">
              <a:latin typeface="Verdana" pitchFamily="34" charset="0"/>
              <a:ea typeface="Verdana" pitchFamily="34" charset="0"/>
              <a:cs typeface="Verdana" pitchFamily="34" charset="0"/>
            </a:endParaRPr>
          </a:p>
          <a:p>
            <a:pPr>
              <a:buClr>
                <a:srgbClr val="EE7114"/>
              </a:buClr>
            </a:pPr>
            <a:r>
              <a:rPr lang="en-US" sz="2200" dirty="0">
                <a:latin typeface="Verdana" pitchFamily="34" charset="0"/>
                <a:ea typeface="Verdana" pitchFamily="34" charset="0"/>
                <a:cs typeface="Verdana" pitchFamily="34" charset="0"/>
              </a:rPr>
              <a:t>Node searching is also </a:t>
            </a:r>
            <a:r>
              <a:rPr lang="en-US" sz="2200" b="1" dirty="0">
                <a:latin typeface="Verdana" pitchFamily="34" charset="0"/>
                <a:ea typeface="Verdana" pitchFamily="34" charset="0"/>
                <a:cs typeface="Verdana" pitchFamily="34" charset="0"/>
              </a:rPr>
              <a:t>non-trivial</a:t>
            </a:r>
          </a:p>
          <a:p>
            <a:pPr lvl="1">
              <a:buClr>
                <a:srgbClr val="EE7114"/>
              </a:buClr>
            </a:pPr>
            <a:r>
              <a:rPr lang="en-US" sz="1800" dirty="0">
                <a:latin typeface="Verdana" pitchFamily="34" charset="0"/>
                <a:ea typeface="Verdana" pitchFamily="34" charset="0"/>
                <a:cs typeface="Verdana" pitchFamily="34" charset="0"/>
              </a:rPr>
              <a:t>No central controller to guide node movement</a:t>
            </a:r>
          </a:p>
          <a:p>
            <a:pPr lvl="1">
              <a:buClr>
                <a:srgbClr val="EE7114"/>
              </a:buClr>
            </a:pPr>
            <a:r>
              <a:rPr lang="en-US" sz="1800" dirty="0">
                <a:latin typeface="Verdana" pitchFamily="34" charset="0"/>
                <a:ea typeface="Verdana" pitchFamily="34" charset="0"/>
                <a:cs typeface="Verdana" pitchFamily="34" charset="0"/>
              </a:rPr>
              <a:t>No infrastructure to collect node location information</a:t>
            </a:r>
          </a:p>
          <a:p>
            <a:pPr lvl="1">
              <a:buClr>
                <a:srgbClr val="EE7114"/>
              </a:buClr>
            </a:pPr>
            <a:r>
              <a:rPr lang="en-US" sz="1800" dirty="0">
                <a:latin typeface="Verdana" pitchFamily="34" charset="0"/>
                <a:ea typeface="Verdana" pitchFamily="34" charset="0"/>
                <a:cs typeface="Verdana" pitchFamily="34" charset="0"/>
              </a:rPr>
              <a:t>Information transmission follows the “delay tolerant” manner</a:t>
            </a:r>
          </a:p>
          <a:p>
            <a:pPr marL="457200" lvl="1" indent="0">
              <a:buClr>
                <a:srgbClr val="EE7114"/>
              </a:buClr>
              <a:buNone/>
            </a:pPr>
            <a:endParaRPr lang="en-US" sz="1800" dirty="0" smtClean="0">
              <a:ea typeface="ＭＳ Ｐゴシック" charset="-128"/>
              <a:cs typeface="Tahoma" charset="0"/>
            </a:endParaRPr>
          </a:p>
          <a:p>
            <a:pPr marL="457200" lvl="1" indent="0">
              <a:buClr>
                <a:srgbClr val="EE7114"/>
              </a:buClr>
              <a:buNone/>
            </a:pPr>
            <a:endParaRPr lang="en-US" sz="1800" dirty="0" smtClean="0">
              <a:ea typeface="ＭＳ Ｐゴシック" charset="-128"/>
              <a:cs typeface="Tahoma" charset="0"/>
            </a:endParaRPr>
          </a:p>
          <a:p>
            <a:pPr lvl="1">
              <a:buClr>
                <a:srgbClr val="EE7114"/>
              </a:buClr>
            </a:pPr>
            <a:endParaRPr lang="en-US" sz="1800" dirty="0">
              <a:ea typeface="ＭＳ Ｐゴシック" charset="-128"/>
              <a:cs typeface="Tahoma" charset="0"/>
            </a:endParaRPr>
          </a:p>
          <a:p>
            <a:pPr lvl="1">
              <a:buClr>
                <a:srgbClr val="EE7114"/>
              </a:buClr>
            </a:pPr>
            <a:endParaRPr lang="en-US" sz="1800" dirty="0" smtClean="0">
              <a:ea typeface="ＭＳ Ｐゴシック" charset="-128"/>
              <a:cs typeface="Tahoma" charset="0"/>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722476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533400"/>
            <a:ext cx="8305800" cy="914400"/>
          </a:xfrm>
        </p:spPr>
        <p:txBody>
          <a:bodyPr/>
          <a:lstStyle/>
          <a:p>
            <a:r>
              <a:rPr lang="en-US" dirty="0" smtClean="0">
                <a:ea typeface="ＭＳ Ｐゴシック" charset="-128"/>
              </a:rPr>
              <a:t>Related Work</a:t>
            </a:r>
          </a:p>
        </p:txBody>
      </p:sp>
      <p:sp>
        <p:nvSpPr>
          <p:cNvPr id="39942" name="Content Placeholder 2"/>
          <p:cNvSpPr>
            <a:spLocks noGrp="1"/>
          </p:cNvSpPr>
          <p:nvPr>
            <p:ph sz="half" idx="1"/>
          </p:nvPr>
        </p:nvSpPr>
        <p:spPr>
          <a:xfrm>
            <a:off x="381000" y="1447800"/>
            <a:ext cx="8305800" cy="4800600"/>
          </a:xfrm>
        </p:spPr>
        <p:txBody>
          <a:bodyPr>
            <a:normAutofit/>
          </a:bodyPr>
          <a:lstStyle/>
          <a:p>
            <a:pPr>
              <a:buClr>
                <a:srgbClr val="EE7114"/>
              </a:buClr>
            </a:pPr>
            <a:r>
              <a:rPr lang="en-US" sz="2200" dirty="0" smtClean="0">
                <a:latin typeface="Verdana" charset="0"/>
                <a:ea typeface="ＭＳ Ｐゴシック" charset="-128"/>
                <a:cs typeface="Tahoma" charset="0"/>
              </a:rPr>
              <a:t>Infrastructure-based methods [SIGCOMM’07, ICNP’13]</a:t>
            </a:r>
          </a:p>
          <a:p>
            <a:pPr lvl="1">
              <a:buClr>
                <a:srgbClr val="EE7114"/>
              </a:buClr>
            </a:pPr>
            <a:r>
              <a:rPr lang="en-US" sz="1800" dirty="0" smtClean="0">
                <a:latin typeface="Verdana" charset="0"/>
                <a:ea typeface="ＭＳ Ｐゴシック" charset="-128"/>
                <a:cs typeface="Tahoma" charset="0"/>
              </a:rPr>
              <a:t>Rely on infrastructure to collect node mobility information</a:t>
            </a:r>
          </a:p>
          <a:p>
            <a:pPr lvl="1">
              <a:buClr>
                <a:srgbClr val="EE7114"/>
              </a:buClr>
            </a:pPr>
            <a:r>
              <a:rPr lang="en-US" sz="1800" dirty="0" smtClean="0">
                <a:latin typeface="Verdana" charset="0"/>
                <a:ea typeface="ＭＳ Ｐゴシック" charset="-128"/>
                <a:cs typeface="Tahoma" charset="0"/>
              </a:rPr>
              <a:t>Drawbacks:</a:t>
            </a:r>
          </a:p>
          <a:p>
            <a:pPr lvl="2">
              <a:buClr>
                <a:srgbClr val="EE7114"/>
              </a:buClr>
            </a:pPr>
            <a:r>
              <a:rPr lang="en-US" sz="1700" dirty="0" smtClean="0">
                <a:latin typeface="Verdana" charset="0"/>
                <a:ea typeface="ＭＳ Ｐゴシック" charset="-128"/>
                <a:cs typeface="Tahoma" charset="0"/>
              </a:rPr>
              <a:t>Not applicable to the DTN scenario</a:t>
            </a:r>
          </a:p>
          <a:p>
            <a:pPr marL="914400" lvl="2" indent="0">
              <a:buClr>
                <a:srgbClr val="EE7114"/>
              </a:buClr>
              <a:buNone/>
            </a:pPr>
            <a:endParaRPr lang="en-US" sz="1700" dirty="0" smtClean="0">
              <a:latin typeface="Verdana" charset="0"/>
              <a:ea typeface="ＭＳ Ｐゴシック" charset="-128"/>
              <a:cs typeface="Tahoma" charset="0"/>
            </a:endParaRPr>
          </a:p>
          <a:p>
            <a:pPr>
              <a:buClr>
                <a:srgbClr val="EE7114"/>
              </a:buClr>
            </a:pPr>
            <a:r>
              <a:rPr lang="en-US" sz="2200" dirty="0">
                <a:latin typeface="Verdana" charset="0"/>
                <a:ea typeface="ＭＳ Ｐゴシック" charset="-128"/>
                <a:cs typeface="Tahoma" charset="0"/>
              </a:rPr>
              <a:t>DTN </a:t>
            </a:r>
            <a:r>
              <a:rPr lang="en-US" sz="2200" dirty="0" smtClean="0">
                <a:latin typeface="Verdana" charset="0"/>
                <a:ea typeface="ＭＳ Ｐゴシック" charset="-128"/>
                <a:cs typeface="Tahoma" charset="0"/>
              </a:rPr>
              <a:t>routing methods [</a:t>
            </a:r>
            <a:r>
              <a:rPr lang="en-US" sz="2200" dirty="0">
                <a:latin typeface="Verdana" charset="0"/>
                <a:ea typeface="ＭＳ Ｐゴシック" charset="-128"/>
                <a:cs typeface="Tahoma" charset="0"/>
              </a:rPr>
              <a:t>SIGCOMM’07, INFOCOM’10</a:t>
            </a:r>
            <a:r>
              <a:rPr lang="en-US" sz="2200" dirty="0" smtClean="0">
                <a:latin typeface="Verdana" charset="0"/>
                <a:ea typeface="ＭＳ Ｐゴシック" charset="-128"/>
                <a:cs typeface="Tahoma" charset="0"/>
              </a:rPr>
              <a:t>]</a:t>
            </a:r>
            <a:endParaRPr lang="en-US" sz="2200" dirty="0">
              <a:latin typeface="Verdana" charset="0"/>
              <a:ea typeface="ＭＳ Ｐゴシック" charset="-128"/>
              <a:cs typeface="Tahoma" charset="0"/>
            </a:endParaRPr>
          </a:p>
          <a:p>
            <a:pPr lvl="1">
              <a:buClr>
                <a:srgbClr val="EE7114"/>
              </a:buClr>
            </a:pPr>
            <a:r>
              <a:rPr lang="en-US" sz="1800" dirty="0" smtClean="0">
                <a:latin typeface="Verdana" charset="0"/>
                <a:ea typeface="ＭＳ Ｐゴシック" charset="-128"/>
                <a:cs typeface="Tahoma" charset="0"/>
              </a:rPr>
              <a:t>Can achieve node searching</a:t>
            </a:r>
            <a:endParaRPr lang="en-US" sz="1800" dirty="0">
              <a:latin typeface="Verdana" charset="0"/>
              <a:ea typeface="ＭＳ Ｐゴシック" charset="-128"/>
              <a:cs typeface="Tahoma" charset="0"/>
            </a:endParaRPr>
          </a:p>
          <a:p>
            <a:pPr lvl="1">
              <a:buClr>
                <a:srgbClr val="EE7114"/>
              </a:buClr>
            </a:pPr>
            <a:r>
              <a:rPr lang="en-US" sz="1800" dirty="0">
                <a:latin typeface="Verdana" charset="0"/>
                <a:ea typeface="ＭＳ Ｐゴシック" charset="-128"/>
                <a:cs typeface="Tahoma" charset="0"/>
              </a:rPr>
              <a:t>Drawbacks:</a:t>
            </a:r>
          </a:p>
          <a:p>
            <a:pPr lvl="2">
              <a:buClr>
                <a:srgbClr val="EE7114"/>
              </a:buClr>
            </a:pPr>
            <a:r>
              <a:rPr lang="en-US" sz="1700" dirty="0">
                <a:latin typeface="Verdana" charset="0"/>
                <a:ea typeface="ＭＳ Ｐゴシック" charset="-128"/>
                <a:cs typeface="Tahoma" charset="0"/>
              </a:rPr>
              <a:t>Low efficiency </a:t>
            </a:r>
            <a:r>
              <a:rPr lang="en-US" sz="1700" dirty="0" smtClean="0">
                <a:latin typeface="Verdana" charset="0"/>
                <a:ea typeface="ＭＳ Ｐゴシック" charset="-128"/>
                <a:cs typeface="Tahoma" charset="0"/>
              </a:rPr>
              <a:t>due to hop-by-hop routing</a:t>
            </a:r>
            <a:endParaRPr lang="en-US" sz="1700" dirty="0">
              <a:latin typeface="Verdana" charset="0"/>
              <a:ea typeface="ＭＳ Ｐゴシック" charset="-128"/>
              <a:cs typeface="Tahoma" charset="0"/>
            </a:endParaRPr>
          </a:p>
          <a:p>
            <a:pPr marL="914400" lvl="2" indent="0">
              <a:buClr>
                <a:srgbClr val="EE7114"/>
              </a:buClr>
              <a:buNone/>
            </a:pPr>
            <a:endParaRPr lang="en-US" sz="1700" dirty="0" smtClean="0">
              <a:latin typeface="Verdana" charset="0"/>
              <a:ea typeface="ＭＳ Ｐゴシック" charset="-128"/>
              <a:cs typeface="Tahoma" charset="0"/>
            </a:endParaRPr>
          </a:p>
          <a:p>
            <a:pPr>
              <a:buClr>
                <a:srgbClr val="EE7114"/>
              </a:buClr>
            </a:pPr>
            <a:r>
              <a:rPr lang="en-US" sz="2200" dirty="0" smtClean="0">
                <a:latin typeface="Verdana" charset="0"/>
                <a:ea typeface="ＭＳ Ｐゴシック" charset="-128"/>
                <a:cs typeface="Tahoma" charset="0"/>
              </a:rPr>
              <a:t>DTN node searching methods [INFOCOM’14]</a:t>
            </a:r>
          </a:p>
          <a:p>
            <a:pPr lvl="1">
              <a:buClr>
                <a:srgbClr val="EE7114"/>
              </a:buClr>
            </a:pPr>
            <a:r>
              <a:rPr lang="en-US" sz="1800" dirty="0" smtClean="0">
                <a:latin typeface="Verdana" pitchFamily="34" charset="0"/>
                <a:ea typeface="Verdana" pitchFamily="34" charset="0"/>
                <a:cs typeface="Verdana" pitchFamily="34" charset="0"/>
              </a:rPr>
              <a:t>Summarize </a:t>
            </a:r>
            <a:r>
              <a:rPr lang="en-US" sz="1800" dirty="0">
                <a:latin typeface="Verdana" pitchFamily="34" charset="0"/>
                <a:ea typeface="Verdana" pitchFamily="34" charset="0"/>
                <a:cs typeface="Verdana" pitchFamily="34" charset="0"/>
              </a:rPr>
              <a:t>node mobility information</a:t>
            </a:r>
          </a:p>
          <a:p>
            <a:pPr lvl="1">
              <a:buClr>
                <a:srgbClr val="EE7114"/>
              </a:buClr>
            </a:pPr>
            <a:r>
              <a:rPr lang="en-US" sz="1800" dirty="0">
                <a:latin typeface="Verdana" pitchFamily="34" charset="0"/>
                <a:ea typeface="Verdana" pitchFamily="34" charset="0"/>
                <a:cs typeface="Verdana" pitchFamily="34" charset="0"/>
              </a:rPr>
              <a:t>Let nodes store &amp; distribute mobility information in the network for node </a:t>
            </a:r>
            <a:r>
              <a:rPr lang="en-US" sz="1800" dirty="0" smtClean="0">
                <a:latin typeface="Verdana" pitchFamily="34" charset="0"/>
                <a:ea typeface="Verdana" pitchFamily="34" charset="0"/>
                <a:cs typeface="Verdana" pitchFamily="34" charset="0"/>
              </a:rPr>
              <a:t>searching</a:t>
            </a:r>
            <a:endParaRPr lang="en-US" sz="1900" dirty="0">
              <a:latin typeface="Verdana" charset="0"/>
              <a:ea typeface="ＭＳ Ｐゴシック" charset="-128"/>
              <a:cs typeface="Tahoma" charset="0"/>
            </a:endParaRPr>
          </a:p>
          <a:p>
            <a:pPr>
              <a:buClr>
                <a:srgbClr val="EE7114"/>
              </a:buClr>
            </a:pPr>
            <a:endParaRPr lang="en-US" sz="2400" dirty="0">
              <a:latin typeface="Verdana" charset="0"/>
              <a:ea typeface="ＭＳ Ｐゴシック" charset="-128"/>
              <a:cs typeface="Tahoma" charset="0"/>
            </a:endParaRPr>
          </a:p>
          <a:p>
            <a:pPr marL="914400" lvl="2" indent="0">
              <a:buClr>
                <a:srgbClr val="EE7114"/>
              </a:buClr>
              <a:buNone/>
            </a:pPr>
            <a:endParaRPr lang="en-US" sz="2000" dirty="0" smtClean="0">
              <a:latin typeface="Verdana" charset="0"/>
              <a:ea typeface="ＭＳ Ｐゴシック" charset="-128"/>
              <a:cs typeface="Tahoma" charset="0"/>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417407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381000" y="665117"/>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Related Work (cont.)</a:t>
            </a:r>
          </a:p>
        </p:txBody>
      </p:sp>
      <p:sp>
        <p:nvSpPr>
          <p:cNvPr id="39942" name="Content Placeholder 2"/>
          <p:cNvSpPr>
            <a:spLocks noGrp="1"/>
          </p:cNvSpPr>
          <p:nvPr>
            <p:ph sz="half" idx="1"/>
          </p:nvPr>
        </p:nvSpPr>
        <p:spPr>
          <a:xfrm>
            <a:off x="389484" y="1552220"/>
            <a:ext cx="4944516" cy="4619979"/>
          </a:xfrm>
        </p:spPr>
        <p:txBody>
          <a:bodyPr>
            <a:normAutofit/>
          </a:bodyPr>
          <a:lstStyle/>
          <a:p>
            <a:pPr>
              <a:buClr>
                <a:srgbClr val="EE7114"/>
              </a:buClr>
            </a:pPr>
            <a:r>
              <a:rPr lang="en-US" sz="2200" dirty="0">
                <a:latin typeface="Verdana" charset="0"/>
                <a:ea typeface="ＭＳ Ｐゴシック" charset="-128"/>
                <a:cs typeface="Tahoma" charset="0"/>
              </a:rPr>
              <a:t>DTN node searching methods [INFOCOM’14]</a:t>
            </a:r>
          </a:p>
          <a:p>
            <a:pPr lvl="1">
              <a:buClr>
                <a:srgbClr val="EE7114"/>
              </a:buClr>
            </a:pPr>
            <a:r>
              <a:rPr lang="en-US" sz="1800" dirty="0">
                <a:latin typeface="Verdana" charset="0"/>
                <a:ea typeface="ＭＳ Ｐゴシック" charset="-128"/>
                <a:cs typeface="Tahoma" charset="0"/>
              </a:rPr>
              <a:t>Drawbacks:</a:t>
            </a:r>
          </a:p>
          <a:p>
            <a:pPr lvl="2">
              <a:buClr>
                <a:srgbClr val="EE7114"/>
              </a:buClr>
            </a:pPr>
            <a:r>
              <a:rPr lang="en-US" sz="1700" dirty="0">
                <a:latin typeface="Verdana" charset="0"/>
                <a:ea typeface="ＭＳ Ｐゴシック" charset="-128"/>
                <a:cs typeface="Tahoma" charset="0"/>
              </a:rPr>
              <a:t>Tracing target along its movement is not sufficiently efficient</a:t>
            </a:r>
          </a:p>
          <a:p>
            <a:pPr lvl="1">
              <a:buClr>
                <a:srgbClr val="EE7114"/>
              </a:buClr>
            </a:pPr>
            <a:endParaRPr lang="en-US" sz="1800" dirty="0" smtClean="0">
              <a:latin typeface="Verdana" pitchFamily="34" charset="0"/>
              <a:ea typeface="Verdana" pitchFamily="34" charset="0"/>
              <a:cs typeface="Verdana" pitchFamily="34" charset="0"/>
            </a:endParaRPr>
          </a:p>
          <a:p>
            <a:pPr>
              <a:buClr>
                <a:srgbClr val="EE7114"/>
              </a:buClr>
            </a:pPr>
            <a:r>
              <a:rPr lang="en-US" sz="2200" dirty="0" smtClean="0">
                <a:latin typeface="Verdana" pitchFamily="34" charset="0"/>
                <a:ea typeface="Verdana" pitchFamily="34" charset="0"/>
                <a:cs typeface="Verdana" pitchFamily="34" charset="0"/>
              </a:rPr>
              <a:t>Proposed method</a:t>
            </a:r>
            <a:endParaRPr lang="en-US" sz="2200" dirty="0">
              <a:latin typeface="Verdana" pitchFamily="34" charset="0"/>
              <a:ea typeface="Verdana" pitchFamily="34" charset="0"/>
              <a:cs typeface="Verdana" pitchFamily="34" charset="0"/>
            </a:endParaRPr>
          </a:p>
          <a:p>
            <a:pPr lvl="1">
              <a:buClr>
                <a:srgbClr val="EE7114"/>
              </a:buClr>
            </a:pPr>
            <a:r>
              <a:rPr lang="en-US" sz="1800" dirty="0" smtClean="0">
                <a:latin typeface="Verdana" pitchFamily="34" charset="0"/>
                <a:ea typeface="Verdana" pitchFamily="34" charset="0"/>
                <a:cs typeface="Verdana" pitchFamily="34" charset="0"/>
              </a:rPr>
              <a:t>Locators move to the most recent location of target</a:t>
            </a:r>
          </a:p>
          <a:p>
            <a:pPr lvl="1">
              <a:buClr>
                <a:srgbClr val="EE7114"/>
              </a:buClr>
            </a:pPr>
            <a:r>
              <a:rPr lang="en-US" sz="1800" dirty="0" smtClean="0">
                <a:latin typeface="Verdana" pitchFamily="34" charset="0"/>
                <a:ea typeface="Verdana" pitchFamily="34" charset="0"/>
                <a:cs typeface="Verdana" pitchFamily="34" charset="0"/>
              </a:rPr>
              <a:t>Use nodes’ preference in specific locations for search</a:t>
            </a:r>
            <a:endParaRPr lang="en-US" sz="1800" dirty="0">
              <a:latin typeface="Verdana" pitchFamily="34" charset="0"/>
              <a:ea typeface="Verdana" pitchFamily="34" charset="0"/>
              <a:cs typeface="Verdana" pitchFamily="34" charset="0"/>
            </a:endParaRPr>
          </a:p>
          <a:p>
            <a:pPr lvl="1">
              <a:buClr>
                <a:srgbClr val="EE7114"/>
              </a:buClr>
            </a:pPr>
            <a:r>
              <a:rPr lang="en-US" sz="1800" dirty="0" smtClean="0">
                <a:latin typeface="Verdana" pitchFamily="34" charset="0"/>
                <a:ea typeface="Verdana" pitchFamily="34" charset="0"/>
                <a:cs typeface="Verdana" pitchFamily="34" charset="0"/>
              </a:rPr>
              <a:t>Use nodes’ friends for search</a:t>
            </a:r>
            <a:endParaRPr lang="en-US" sz="1600" dirty="0">
              <a:latin typeface="Verdana" pitchFamily="34" charset="0"/>
              <a:ea typeface="Verdana" pitchFamily="34" charset="0"/>
              <a:cs typeface="Verdana" pitchFamily="34" charset="0"/>
            </a:endParaRPr>
          </a:p>
          <a:p>
            <a:pPr marL="457200" lvl="1" indent="0">
              <a:buClr>
                <a:srgbClr val="EE7114"/>
              </a:buClr>
              <a:buNone/>
            </a:pPr>
            <a:endParaRPr lang="en-US" sz="1800" dirty="0" smtClean="0">
              <a:latin typeface="Verdana" pitchFamily="34" charset="0"/>
              <a:ea typeface="Verdana" pitchFamily="34" charset="0"/>
              <a:cs typeface="Verdana" pitchFamily="34" charset="0"/>
            </a:endParaRPr>
          </a:p>
          <a:p>
            <a:pPr lvl="1">
              <a:buClr>
                <a:srgbClr val="EE7114"/>
              </a:buClr>
            </a:pPr>
            <a:endParaRPr lang="en-US" sz="1800" dirty="0" smtClean="0">
              <a:latin typeface="Verdana" pitchFamily="34" charset="0"/>
              <a:ea typeface="Verdana" pitchFamily="34" charset="0"/>
              <a:cs typeface="Verdana" pitchFamily="34" charset="0"/>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pic>
        <p:nvPicPr>
          <p:cNvPr id="1026" name="Picture 2" descr="E:\Yan\Documents\Clemson\[Conference]Infocom15\Submission\SlidesFig\DSearching-1_0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6864" y="1589314"/>
            <a:ext cx="2643509"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Yan\Documents\Clemson\[Conference]Infocom15\Submission\SlidesFig\DSearching-2_0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7757" y="4003456"/>
            <a:ext cx="2642616" cy="201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0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4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Rationale of </a:t>
            </a:r>
            <a:r>
              <a:rPr lang="en-US" dirty="0" err="1" smtClean="0">
                <a:ea typeface="ＭＳ Ｐゴシック" charset="-128"/>
              </a:rPr>
              <a:t>TSearch</a:t>
            </a:r>
            <a:r>
              <a:rPr lang="en-US" dirty="0" smtClean="0">
                <a:ea typeface="ＭＳ Ｐゴシック" charset="-128"/>
              </a:rPr>
              <a:t> Design</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ontent Placeholder 2"/>
          <p:cNvSpPr txBox="1">
            <a:spLocks/>
          </p:cNvSpPr>
          <p:nvPr/>
        </p:nvSpPr>
        <p:spPr>
          <a:xfrm>
            <a:off x="414586" y="1600200"/>
            <a:ext cx="830117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E7114"/>
              </a:buClr>
            </a:pPr>
            <a:r>
              <a:rPr lang="en-US" sz="2400" dirty="0" smtClean="0">
                <a:latin typeface="Verdana" charset="0"/>
                <a:ea typeface="ＭＳ Ｐゴシック" charset="-128"/>
                <a:cs typeface="Tahoma" charset="0"/>
              </a:rPr>
              <a:t>Real traces for analysis</a:t>
            </a:r>
            <a:endParaRPr lang="en-US" sz="2400" dirty="0">
              <a:latin typeface="Verdana" charset="0"/>
              <a:ea typeface="ＭＳ Ｐゴシック" charset="-128"/>
              <a:cs typeface="Tahoma" charset="0"/>
            </a:endParaRPr>
          </a:p>
          <a:p>
            <a:pPr lvl="1">
              <a:buClr>
                <a:srgbClr val="EE7114"/>
              </a:buClr>
            </a:pPr>
            <a:r>
              <a:rPr lang="en-US" sz="1800" dirty="0">
                <a:latin typeface="Verdana" charset="0"/>
                <a:ea typeface="ＭＳ Ｐゴシック" charset="-128"/>
                <a:cs typeface="Tahoma" charset="0"/>
              </a:rPr>
              <a:t>Dartmouth trace (DART</a:t>
            </a:r>
            <a:r>
              <a:rPr lang="en-US" sz="1800" dirty="0" smtClean="0">
                <a:latin typeface="Verdana" charset="0"/>
                <a:ea typeface="ＭＳ Ｐゴシック" charset="-128"/>
                <a:cs typeface="Tahoma" charset="0"/>
              </a:rPr>
              <a:t>) [1]:</a:t>
            </a:r>
            <a:endParaRPr lang="en-US" sz="1800" dirty="0">
              <a:latin typeface="Verdana" charset="0"/>
              <a:ea typeface="ＭＳ Ｐゴシック" charset="-128"/>
              <a:cs typeface="Tahoma" charset="0"/>
            </a:endParaRPr>
          </a:p>
          <a:p>
            <a:pPr lvl="2">
              <a:buClr>
                <a:srgbClr val="EE7114"/>
              </a:buClr>
            </a:pPr>
            <a:r>
              <a:rPr lang="en-US" sz="1700" dirty="0" smtClean="0">
                <a:latin typeface="Verdana" charset="0"/>
                <a:ea typeface="ＭＳ Ｐゴシック" charset="-128"/>
                <a:cs typeface="Tahoma" charset="0"/>
              </a:rPr>
              <a:t>A </a:t>
            </a:r>
            <a:r>
              <a:rPr lang="en-US" sz="1700" dirty="0">
                <a:latin typeface="Verdana" charset="0"/>
                <a:ea typeface="ＭＳ Ｐゴシック" charset="-128"/>
                <a:cs typeface="Tahoma" charset="0"/>
              </a:rPr>
              <a:t>119-day record for wireless devices carried by students </a:t>
            </a:r>
            <a:r>
              <a:rPr lang="en-US" sz="1700" dirty="0" smtClean="0">
                <a:latin typeface="Verdana" charset="0"/>
                <a:ea typeface="ＭＳ Ｐゴシック" charset="-128"/>
                <a:cs typeface="Tahoma" charset="0"/>
              </a:rPr>
              <a:t>on Dartmouth </a:t>
            </a:r>
            <a:r>
              <a:rPr lang="en-US" sz="1700" dirty="0">
                <a:latin typeface="Verdana" charset="0"/>
                <a:ea typeface="ＭＳ Ｐゴシック" charset="-128"/>
                <a:cs typeface="Tahoma" charset="0"/>
              </a:rPr>
              <a:t>College </a:t>
            </a:r>
            <a:r>
              <a:rPr lang="en-US" sz="1700" dirty="0" smtClean="0">
                <a:latin typeface="Verdana" charset="0"/>
                <a:ea typeface="ＭＳ Ｐゴシック" charset="-128"/>
                <a:cs typeface="Tahoma" charset="0"/>
              </a:rPr>
              <a:t>campus</a:t>
            </a:r>
          </a:p>
          <a:p>
            <a:pPr lvl="2">
              <a:buClr>
                <a:srgbClr val="EE7114"/>
              </a:buClr>
            </a:pPr>
            <a:r>
              <a:rPr lang="en-US" sz="1700" dirty="0" smtClean="0">
                <a:latin typeface="Verdana" charset="0"/>
                <a:ea typeface="ＭＳ Ｐゴシック" charset="-128"/>
                <a:cs typeface="Tahoma" charset="0"/>
              </a:rPr>
              <a:t>Initial period: 30 days</a:t>
            </a:r>
          </a:p>
          <a:p>
            <a:pPr lvl="2">
              <a:buClr>
                <a:srgbClr val="EE7114"/>
              </a:buClr>
            </a:pPr>
            <a:r>
              <a:rPr lang="en-US" sz="1700" dirty="0" smtClean="0">
                <a:latin typeface="Verdana" charset="0"/>
                <a:ea typeface="ＭＳ Ｐゴシック" charset="-128"/>
                <a:cs typeface="Tahoma" charset="0"/>
              </a:rPr>
              <a:t>70 locators were generated periodically (1 day) for 90 times</a:t>
            </a:r>
          </a:p>
          <a:p>
            <a:pPr marL="914400" lvl="2" indent="0">
              <a:buClr>
                <a:srgbClr val="EE7114"/>
              </a:buClr>
              <a:buNone/>
            </a:pPr>
            <a:endParaRPr lang="en-US" sz="1000" dirty="0" smtClean="0">
              <a:latin typeface="Verdana" charset="0"/>
              <a:ea typeface="ＭＳ Ｐゴシック" charset="-128"/>
              <a:cs typeface="Tahoma" charset="0"/>
            </a:endParaRPr>
          </a:p>
          <a:p>
            <a:pPr lvl="1">
              <a:buClr>
                <a:srgbClr val="EE7114"/>
              </a:buClr>
            </a:pPr>
            <a:r>
              <a:rPr lang="en-US" sz="1800" dirty="0" err="1" smtClean="0">
                <a:latin typeface="Verdana" charset="0"/>
                <a:ea typeface="ＭＳ Ｐゴシック" charset="-128"/>
                <a:cs typeface="Tahoma" charset="0"/>
              </a:rPr>
              <a:t>DieselNet</a:t>
            </a:r>
            <a:r>
              <a:rPr lang="en-US" sz="1800" dirty="0" smtClean="0">
                <a:latin typeface="Verdana" charset="0"/>
                <a:ea typeface="ＭＳ Ｐゴシック" charset="-128"/>
                <a:cs typeface="Tahoma" charset="0"/>
              </a:rPr>
              <a:t> trace </a:t>
            </a:r>
            <a:r>
              <a:rPr lang="en-US" sz="1800" dirty="0">
                <a:latin typeface="Verdana" charset="0"/>
                <a:ea typeface="ＭＳ Ｐゴシック" charset="-128"/>
                <a:cs typeface="Tahoma" charset="0"/>
              </a:rPr>
              <a:t>(</a:t>
            </a:r>
            <a:r>
              <a:rPr lang="en-US" sz="1800" dirty="0" smtClean="0">
                <a:latin typeface="Verdana" charset="0"/>
                <a:ea typeface="ＭＳ Ｐゴシック" charset="-128"/>
                <a:cs typeface="Tahoma" charset="0"/>
              </a:rPr>
              <a:t>DNET) [2]:</a:t>
            </a:r>
            <a:endParaRPr lang="en-US" sz="1800" dirty="0">
              <a:latin typeface="Verdana" charset="0"/>
              <a:ea typeface="ＭＳ Ｐゴシック" charset="-128"/>
              <a:cs typeface="Tahoma" charset="0"/>
            </a:endParaRPr>
          </a:p>
          <a:p>
            <a:pPr lvl="2">
              <a:buClr>
                <a:srgbClr val="EE7114"/>
              </a:buClr>
            </a:pPr>
            <a:r>
              <a:rPr lang="en-US" sz="1700" dirty="0">
                <a:latin typeface="Verdana" charset="0"/>
                <a:ea typeface="ＭＳ Ｐゴシック" charset="-128"/>
                <a:cs typeface="Tahoma" charset="0"/>
              </a:rPr>
              <a:t>A </a:t>
            </a:r>
            <a:r>
              <a:rPr lang="en-US" sz="1700" dirty="0" smtClean="0">
                <a:latin typeface="Verdana" charset="0"/>
                <a:ea typeface="ＭＳ Ｐゴシック" charset="-128"/>
                <a:cs typeface="Tahoma" charset="0"/>
              </a:rPr>
              <a:t>20-day </a:t>
            </a:r>
            <a:r>
              <a:rPr lang="en-US" sz="1700" dirty="0">
                <a:latin typeface="Verdana" charset="0"/>
                <a:ea typeface="ＭＳ Ｐゴシック" charset="-128"/>
                <a:cs typeface="Tahoma" charset="0"/>
              </a:rPr>
              <a:t>record for </a:t>
            </a:r>
            <a:r>
              <a:rPr lang="en-US" sz="1700" dirty="0" err="1" smtClean="0">
                <a:latin typeface="Verdana" charset="0"/>
                <a:ea typeface="ＭＳ Ｐゴシック" charset="-128"/>
                <a:cs typeface="Tahoma" charset="0"/>
              </a:rPr>
              <a:t>WiFi</a:t>
            </a:r>
            <a:r>
              <a:rPr lang="en-US" sz="1700" dirty="0" smtClean="0">
                <a:latin typeface="Verdana" charset="0"/>
                <a:ea typeface="ＭＳ Ｐゴシック" charset="-128"/>
                <a:cs typeface="Tahoma" charset="0"/>
              </a:rPr>
              <a:t> nodes </a:t>
            </a:r>
            <a:r>
              <a:rPr lang="en-US" sz="1700" dirty="0">
                <a:latin typeface="Verdana" charset="0"/>
                <a:ea typeface="ＭＳ Ｐゴシック" charset="-128"/>
                <a:cs typeface="Tahoma" charset="0"/>
              </a:rPr>
              <a:t>attached to the buses in the downtown area of </a:t>
            </a:r>
            <a:r>
              <a:rPr lang="en-US" sz="1700" dirty="0" smtClean="0">
                <a:latin typeface="Verdana" charset="0"/>
                <a:ea typeface="ＭＳ Ｐゴシック" charset="-128"/>
                <a:cs typeface="Tahoma" charset="0"/>
              </a:rPr>
              <a:t>UMass college town</a:t>
            </a:r>
            <a:endParaRPr lang="en-US" sz="1700" dirty="0">
              <a:latin typeface="Verdana" charset="0"/>
              <a:ea typeface="ＭＳ Ｐゴシック" charset="-128"/>
              <a:cs typeface="Tahoma" charset="0"/>
            </a:endParaRPr>
          </a:p>
          <a:p>
            <a:pPr lvl="2">
              <a:buClr>
                <a:srgbClr val="EE7114"/>
              </a:buClr>
            </a:pPr>
            <a:r>
              <a:rPr lang="en-US" sz="1700" dirty="0">
                <a:latin typeface="Verdana" charset="0"/>
                <a:ea typeface="ＭＳ Ｐゴシック" charset="-128"/>
                <a:cs typeface="Tahoma" charset="0"/>
              </a:rPr>
              <a:t>Initial period: </a:t>
            </a:r>
            <a:r>
              <a:rPr lang="en-US" sz="1700" dirty="0" smtClean="0">
                <a:latin typeface="Verdana" charset="0"/>
                <a:ea typeface="ＭＳ Ｐゴシック" charset="-128"/>
                <a:cs typeface="Tahoma" charset="0"/>
              </a:rPr>
              <a:t>2.5 </a:t>
            </a:r>
            <a:r>
              <a:rPr lang="en-US" sz="1700" dirty="0">
                <a:latin typeface="Verdana" charset="0"/>
                <a:ea typeface="ＭＳ Ｐゴシック" charset="-128"/>
                <a:cs typeface="Tahoma" charset="0"/>
              </a:rPr>
              <a:t>days</a:t>
            </a:r>
          </a:p>
          <a:p>
            <a:pPr lvl="2">
              <a:buClr>
                <a:srgbClr val="EE7114"/>
              </a:buClr>
            </a:pPr>
            <a:r>
              <a:rPr lang="en-US" sz="1700" dirty="0">
                <a:latin typeface="Verdana" charset="0"/>
                <a:ea typeface="ＭＳ Ｐゴシック" charset="-128"/>
                <a:cs typeface="Tahoma" charset="0"/>
              </a:rPr>
              <a:t>70 locators were generated periodically </a:t>
            </a:r>
            <a:r>
              <a:rPr lang="en-US" sz="1700" dirty="0" smtClean="0">
                <a:latin typeface="Verdana" charset="0"/>
                <a:ea typeface="ＭＳ Ｐゴシック" charset="-128"/>
                <a:cs typeface="Tahoma" charset="0"/>
              </a:rPr>
              <a:t>(4 hours) </a:t>
            </a:r>
            <a:r>
              <a:rPr lang="en-US" sz="1700" dirty="0">
                <a:latin typeface="Verdana" charset="0"/>
                <a:ea typeface="ＭＳ Ｐゴシック" charset="-128"/>
                <a:cs typeface="Tahoma" charset="0"/>
              </a:rPr>
              <a:t>for 90 times </a:t>
            </a:r>
            <a:endParaRPr lang="en-US" sz="1900" dirty="0">
              <a:latin typeface="Verdana" charset="0"/>
              <a:ea typeface="ＭＳ Ｐゴシック" charset="-128"/>
              <a:cs typeface="Tahoma" charset="0"/>
            </a:endParaRPr>
          </a:p>
          <a:p>
            <a:pPr lvl="2">
              <a:buClr>
                <a:srgbClr val="EE7114"/>
              </a:buClr>
            </a:pPr>
            <a:endParaRPr lang="en-US" sz="1900" dirty="0" smtClean="0">
              <a:latin typeface="Verdana" charset="0"/>
              <a:ea typeface="ＭＳ Ｐゴシック" charset="-128"/>
              <a:cs typeface="Tahoma" charset="0"/>
            </a:endParaRPr>
          </a:p>
          <a:p>
            <a:pPr marL="0" indent="0">
              <a:buClr>
                <a:srgbClr val="EE7114"/>
              </a:buClr>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10" name="Rectangle 9"/>
          <p:cNvSpPr/>
          <p:nvPr/>
        </p:nvSpPr>
        <p:spPr>
          <a:xfrm>
            <a:off x="381000" y="6248400"/>
            <a:ext cx="8077200" cy="553998"/>
          </a:xfrm>
          <a:prstGeom prst="rect">
            <a:avLst/>
          </a:prstGeom>
        </p:spPr>
        <p:txBody>
          <a:bodyPr wrap="square">
            <a:spAutoFit/>
          </a:bodyPr>
          <a:lstStyle/>
          <a:p>
            <a:pPr>
              <a:buClr>
                <a:srgbClr val="EE7114"/>
              </a:buClr>
            </a:pPr>
            <a:r>
              <a:rPr lang="en-US" sz="1000" dirty="0">
                <a:latin typeface="Verdana" charset="0"/>
                <a:ea typeface="ＭＳ Ｐゴシック" charset="-128"/>
                <a:cs typeface="Tahoma" charset="0"/>
              </a:rPr>
              <a:t>[1] T. Henderson</a:t>
            </a:r>
            <a:r>
              <a:rPr lang="en-US" sz="1000" dirty="0" smtClean="0">
                <a:latin typeface="Verdana" charset="0"/>
                <a:ea typeface="ＭＳ Ｐゴシック" charset="-128"/>
                <a:cs typeface="Tahoma" charset="0"/>
              </a:rPr>
              <a:t>, etc. </a:t>
            </a:r>
            <a:r>
              <a:rPr lang="en-US" sz="1000" dirty="0">
                <a:latin typeface="Verdana" charset="0"/>
                <a:ea typeface="ＭＳ Ｐゴシック" charset="-128"/>
                <a:cs typeface="Tahoma" charset="0"/>
              </a:rPr>
              <a:t>“The changing usage of a mature campus-wide wireless network,” in Proc. of </a:t>
            </a:r>
            <a:r>
              <a:rPr lang="en-US" sz="1000" dirty="0" err="1">
                <a:latin typeface="Verdana" charset="0"/>
                <a:ea typeface="ＭＳ Ｐゴシック" charset="-128"/>
                <a:cs typeface="Tahoma" charset="0"/>
              </a:rPr>
              <a:t>MobiCom</a:t>
            </a:r>
            <a:r>
              <a:rPr lang="en-US" sz="1000" dirty="0">
                <a:latin typeface="Verdana" charset="0"/>
                <a:ea typeface="ＭＳ Ｐゴシック" charset="-128"/>
                <a:cs typeface="Tahoma" charset="0"/>
              </a:rPr>
              <a:t>, 2004.</a:t>
            </a:r>
          </a:p>
          <a:p>
            <a:pPr>
              <a:buClr>
                <a:srgbClr val="EE7114"/>
              </a:buClr>
            </a:pPr>
            <a:r>
              <a:rPr lang="en-US" sz="1000" dirty="0">
                <a:latin typeface="Verdana" charset="0"/>
                <a:ea typeface="ＭＳ Ｐゴシック" charset="-128"/>
                <a:cs typeface="Tahoma" charset="0"/>
              </a:rPr>
              <a:t>[2] </a:t>
            </a:r>
            <a:r>
              <a:rPr lang="en-US" sz="1000" dirty="0" smtClean="0">
                <a:latin typeface="Verdana" charset="0"/>
                <a:ea typeface="ＭＳ Ｐゴシック" charset="-128"/>
                <a:cs typeface="Tahoma" charset="0"/>
              </a:rPr>
              <a:t>X. Zhang, etc. “Study </a:t>
            </a:r>
            <a:r>
              <a:rPr lang="en-US" sz="1000" dirty="0">
                <a:latin typeface="Verdana" charset="0"/>
                <a:ea typeface="ＭＳ Ｐゴシック" charset="-128"/>
                <a:cs typeface="Tahoma" charset="0"/>
              </a:rPr>
              <a:t>of a bus-based disruption-tolerant network: mobility modeling and impact on routing,” in Proc. of </a:t>
            </a:r>
            <a:r>
              <a:rPr lang="en-US" sz="1000" dirty="0" err="1" smtClean="0">
                <a:latin typeface="Verdana" charset="0"/>
                <a:ea typeface="ＭＳ Ｐゴシック" charset="-128"/>
                <a:cs typeface="Tahoma" charset="0"/>
              </a:rPr>
              <a:t>MobiCom</a:t>
            </a:r>
            <a:r>
              <a:rPr lang="en-US" sz="1000" dirty="0" smtClean="0">
                <a:latin typeface="Verdana" charset="0"/>
                <a:ea typeface="ＭＳ Ｐゴシック" charset="-128"/>
                <a:cs typeface="Tahoma" charset="0"/>
              </a:rPr>
              <a:t>, 2007.</a:t>
            </a:r>
            <a:endParaRPr lang="en-US" sz="1000" dirty="0">
              <a:latin typeface="Verdana" charset="0"/>
              <a:ea typeface="ＭＳ Ｐゴシック" charset="-128"/>
              <a:cs typeface="Tahoma" charset="0"/>
            </a:endParaRPr>
          </a:p>
        </p:txBody>
      </p:sp>
    </p:spTree>
    <p:extLst>
      <p:ext uri="{BB962C8B-B14F-4D97-AF65-F5344CB8AC3E}">
        <p14:creationId xmlns:p14="http://schemas.microsoft.com/office/powerpoint/2010/main" val="341925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Rationale of </a:t>
            </a:r>
            <a:r>
              <a:rPr lang="en-US" dirty="0" err="1" smtClean="0">
                <a:ea typeface="ＭＳ Ｐゴシック" charset="-128"/>
              </a:rPr>
              <a:t>TSearch</a:t>
            </a:r>
            <a:r>
              <a:rPr lang="en-US" dirty="0" smtClean="0">
                <a:ea typeface="ＭＳ Ｐゴシック" charset="-128"/>
              </a:rPr>
              <a:t> Design</a:t>
            </a: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ontent Placeholder 2"/>
          <p:cNvSpPr txBox="1">
            <a:spLocks/>
          </p:cNvSpPr>
          <p:nvPr/>
        </p:nvSpPr>
        <p:spPr>
          <a:xfrm>
            <a:off x="414586" y="1600200"/>
            <a:ext cx="5300414"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EE7114"/>
              </a:buClr>
              <a:buFont typeface="Arial" pitchFamily="34" charset="0"/>
              <a:buChar char="•"/>
            </a:pPr>
            <a:r>
              <a:rPr lang="en-US" sz="2400" dirty="0" smtClean="0">
                <a:latin typeface="Verdana" charset="0"/>
                <a:ea typeface="ＭＳ Ｐゴシック" charset="-128"/>
                <a:cs typeface="Tahoma" charset="0"/>
              </a:rPr>
              <a:t>Drawback of </a:t>
            </a:r>
            <a:r>
              <a:rPr lang="en-US" sz="2400" dirty="0" err="1" smtClean="0">
                <a:latin typeface="Verdana" charset="0"/>
                <a:ea typeface="ＭＳ Ｐゴシック" charset="-128"/>
                <a:cs typeface="Tahoma" charset="0"/>
              </a:rPr>
              <a:t>DSearch</a:t>
            </a:r>
            <a:endParaRPr lang="en-US" sz="1900" dirty="0" smtClean="0">
              <a:latin typeface="Verdana" charset="0"/>
              <a:ea typeface="ＭＳ Ｐゴシック" charset="-128"/>
              <a:cs typeface="Tahoma" charset="0"/>
            </a:endParaRPr>
          </a:p>
          <a:p>
            <a:pPr lvl="1">
              <a:buClr>
                <a:srgbClr val="EE7114"/>
              </a:buClr>
            </a:pPr>
            <a:r>
              <a:rPr lang="en-US" sz="1900" dirty="0" smtClean="0">
                <a:latin typeface="Verdana" charset="0"/>
                <a:ea typeface="ＭＳ Ｐゴシック" charset="-128"/>
                <a:cs typeface="Tahoma" charset="0"/>
              </a:rPr>
              <a:t>Long distances to the home-area and movement trail of the target node</a:t>
            </a:r>
          </a:p>
          <a:p>
            <a:pPr lvl="1">
              <a:buClr>
                <a:srgbClr val="EE7114"/>
              </a:buClr>
            </a:pPr>
            <a:r>
              <a:rPr lang="en-US" sz="1900" dirty="0" smtClean="0">
                <a:latin typeface="Verdana" charset="0"/>
                <a:ea typeface="ＭＳ Ｐゴシック" charset="-128"/>
                <a:cs typeface="Tahoma" charset="0"/>
              </a:rPr>
              <a:t>Solution: let locator move directly to the most recent locations of the targets.</a:t>
            </a:r>
            <a:endParaRPr lang="en-US" sz="1900" dirty="0">
              <a:latin typeface="Verdana" charset="0"/>
              <a:ea typeface="ＭＳ Ｐゴシック" charset="-128"/>
              <a:cs typeface="Tahoma" charset="0"/>
            </a:endParaRPr>
          </a:p>
          <a:p>
            <a:pPr marL="457200" lvl="1" indent="0">
              <a:buClr>
                <a:srgbClr val="EE7114"/>
              </a:buClr>
              <a:buNone/>
            </a:pPr>
            <a:endParaRPr lang="en-US" sz="1300" dirty="0" smtClean="0">
              <a:latin typeface="Verdana" charset="0"/>
              <a:ea typeface="ＭＳ Ｐゴシック" charset="-128"/>
              <a:cs typeface="Tahoma" charset="0"/>
            </a:endParaRPr>
          </a:p>
          <a:p>
            <a:pPr>
              <a:buClr>
                <a:srgbClr val="EE7114"/>
              </a:buClr>
            </a:pPr>
            <a:r>
              <a:rPr lang="en-US" sz="2400" dirty="0" smtClean="0">
                <a:latin typeface="Verdana" charset="0"/>
                <a:ea typeface="ＭＳ Ｐゴシック" charset="-128"/>
                <a:cs typeface="Tahoma" charset="0"/>
              </a:rPr>
              <a:t>Effectiveness of preferred locations on searching</a:t>
            </a:r>
          </a:p>
          <a:p>
            <a:pPr lvl="1">
              <a:buClr>
                <a:srgbClr val="EE7114"/>
              </a:buClr>
            </a:pPr>
            <a:r>
              <a:rPr lang="en-US" sz="1900" dirty="0">
                <a:latin typeface="Verdana" charset="0"/>
                <a:ea typeface="ＭＳ Ｐゴシック" charset="-128"/>
                <a:cs typeface="Tahoma" charset="0"/>
              </a:rPr>
              <a:t>Nodes </a:t>
            </a:r>
            <a:r>
              <a:rPr lang="en-US" sz="1900" dirty="0" smtClean="0">
                <a:latin typeface="Verdana" charset="0"/>
                <a:ea typeface="ＭＳ Ｐゴシック" charset="-128"/>
                <a:cs typeface="Tahoma" charset="0"/>
              </a:rPr>
              <a:t>have preference on multiple locations</a:t>
            </a:r>
            <a:endParaRPr lang="en-US" sz="1900" dirty="0">
              <a:latin typeface="Verdana" charset="0"/>
              <a:ea typeface="ＭＳ Ｐゴシック" charset="-128"/>
              <a:cs typeface="Tahoma" charset="0"/>
            </a:endParaRPr>
          </a:p>
          <a:p>
            <a:pPr lvl="1">
              <a:buClr>
                <a:srgbClr val="EE7114"/>
              </a:buClr>
            </a:pPr>
            <a:endParaRPr lang="en-US" sz="1900" dirty="0" smtClean="0">
              <a:latin typeface="Verdana" charset="0"/>
              <a:ea typeface="ＭＳ Ｐゴシック" charset="-128"/>
              <a:cs typeface="Tahoma" charset="0"/>
            </a:endParaRPr>
          </a:p>
          <a:p>
            <a:pPr marL="0" indent="0">
              <a:buClr>
                <a:srgbClr val="EE7114"/>
              </a:buClr>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pic>
        <p:nvPicPr>
          <p:cNvPr id="2050" name="Picture 2" descr="E:\Yan\Documents\Clemson\[Conference]Infocom15\Submission\SlidesFig\embedAccuracyMPT_0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668" y="3956957"/>
            <a:ext cx="2642616" cy="20985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Yan\Documents\Clemson\[Conference]Infocom15\Submission\SlidesFig\embedPathOverheadCombine_0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1665514"/>
            <a:ext cx="2642616" cy="206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951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381000" y="6096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charset="0"/>
            </a:endParaRPr>
          </a:p>
        </p:txBody>
      </p:sp>
      <p:sp>
        <p:nvSpPr>
          <p:cNvPr id="39940" name="Rectangle 8"/>
          <p:cNvSpPr>
            <a:spLocks noChangeArrowheads="1"/>
          </p:cNvSpPr>
          <p:nvPr/>
        </p:nvSpPr>
        <p:spPr bwMode="auto">
          <a:xfrm>
            <a:off x="409956"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alibri" charset="0"/>
            </a:endParaRPr>
          </a:p>
        </p:txBody>
      </p:sp>
      <p:sp>
        <p:nvSpPr>
          <p:cNvPr id="39941" name="Title 1"/>
          <p:cNvSpPr>
            <a:spLocks noGrp="1"/>
          </p:cNvSpPr>
          <p:nvPr>
            <p:ph type="title"/>
          </p:nvPr>
        </p:nvSpPr>
        <p:spPr>
          <a:xfrm>
            <a:off x="381000" y="609600"/>
            <a:ext cx="8305800" cy="914400"/>
          </a:xfrm>
        </p:spPr>
        <p:txBody>
          <a:bodyPr/>
          <a:lstStyle/>
          <a:p>
            <a:r>
              <a:rPr lang="en-US" dirty="0" smtClean="0">
                <a:ea typeface="ＭＳ Ｐゴシック" charset="-128"/>
              </a:rPr>
              <a:t>Rationale of </a:t>
            </a:r>
            <a:r>
              <a:rPr lang="en-US" dirty="0" err="1" smtClean="0">
                <a:ea typeface="ＭＳ Ｐゴシック" charset="-128"/>
              </a:rPr>
              <a:t>TSearch</a:t>
            </a:r>
            <a:r>
              <a:rPr lang="en-US" dirty="0">
                <a:ea typeface="ＭＳ Ｐゴシック" charset="-128"/>
              </a:rPr>
              <a:t> </a:t>
            </a:r>
            <a:r>
              <a:rPr lang="en-US" dirty="0" smtClean="0">
                <a:ea typeface="ＭＳ Ｐゴシック" charset="-128"/>
              </a:rPr>
              <a:t>Design (</a:t>
            </a:r>
            <a:r>
              <a:rPr lang="en-US" dirty="0">
                <a:ea typeface="ＭＳ Ｐゴシック" charset="-128"/>
              </a:rPr>
              <a:t>cont.)</a:t>
            </a:r>
            <a:endParaRPr lang="en-US" dirty="0" smtClean="0">
              <a:ea typeface="ＭＳ Ｐゴシック" charset="-128"/>
            </a:endParaRPr>
          </a:p>
        </p:txBody>
      </p:sp>
      <p:pic>
        <p:nvPicPr>
          <p:cNvPr id="39944" name="Picture 11" descr="academicSymbolWdm_cop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238" y="115888"/>
            <a:ext cx="1960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ontent Placeholder 2"/>
          <p:cNvSpPr txBox="1">
            <a:spLocks/>
          </p:cNvSpPr>
          <p:nvPr/>
        </p:nvSpPr>
        <p:spPr>
          <a:xfrm>
            <a:off x="414586" y="1600200"/>
            <a:ext cx="5300414"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EE7114"/>
              </a:buClr>
              <a:buFont typeface="Arial" pitchFamily="34" charset="0"/>
              <a:buChar char="•"/>
            </a:pPr>
            <a:r>
              <a:rPr lang="en-US" sz="2400" dirty="0" smtClean="0">
                <a:latin typeface="Verdana" charset="0"/>
                <a:ea typeface="ＭＳ Ｐゴシック" charset="-128"/>
                <a:cs typeface="Tahoma" charset="0"/>
              </a:rPr>
              <a:t>Friends</a:t>
            </a:r>
            <a:endParaRPr lang="en-US" sz="1900" dirty="0" smtClean="0">
              <a:latin typeface="Verdana" charset="0"/>
              <a:ea typeface="ＭＳ Ｐゴシック" charset="-128"/>
              <a:cs typeface="Tahoma" charset="0"/>
            </a:endParaRPr>
          </a:p>
          <a:p>
            <a:pPr lvl="1">
              <a:buClr>
                <a:srgbClr val="EE7114"/>
              </a:buClr>
            </a:pPr>
            <a:r>
              <a:rPr lang="en-US" sz="1900" dirty="0" smtClean="0">
                <a:latin typeface="Verdana" charset="0"/>
                <a:ea typeface="ＭＳ Ｐゴシック" charset="-128"/>
                <a:cs typeface="Tahoma" charset="0"/>
              </a:rPr>
              <a:t>Each node has certain frequently meeting nodes</a:t>
            </a:r>
          </a:p>
          <a:p>
            <a:pPr lvl="1">
              <a:buClr>
                <a:srgbClr val="EE7114"/>
              </a:buClr>
            </a:pPr>
            <a:r>
              <a:rPr lang="en-US" sz="1900" dirty="0" smtClean="0">
                <a:latin typeface="Verdana" charset="0"/>
                <a:ea typeface="ＭＳ Ｐゴシック" charset="-128"/>
                <a:cs typeface="Tahoma" charset="0"/>
              </a:rPr>
              <a:t>ERs of the target’s friends can be used as complementary method for node searching.</a:t>
            </a:r>
            <a:endParaRPr lang="en-US" sz="1900" dirty="0">
              <a:latin typeface="Verdana" charset="0"/>
              <a:ea typeface="ＭＳ Ｐゴシック" charset="-128"/>
              <a:cs typeface="Tahoma" charset="0"/>
            </a:endParaRPr>
          </a:p>
          <a:p>
            <a:pPr marL="457200" lvl="1" indent="0">
              <a:buClr>
                <a:srgbClr val="EE7114"/>
              </a:buClr>
              <a:buNone/>
            </a:pPr>
            <a:endParaRPr lang="en-US" sz="1300" dirty="0" smtClean="0">
              <a:latin typeface="Verdana" charset="0"/>
              <a:ea typeface="ＭＳ Ｐゴシック" charset="-128"/>
              <a:cs typeface="Tahoma" charset="0"/>
            </a:endParaRPr>
          </a:p>
          <a:p>
            <a:pPr marL="457200" lvl="1" indent="0">
              <a:buClr>
                <a:srgbClr val="EE7114"/>
              </a:buClr>
              <a:buNone/>
            </a:pPr>
            <a:endParaRPr lang="en-US" sz="1300" dirty="0" smtClean="0">
              <a:latin typeface="Verdana" charset="0"/>
              <a:ea typeface="ＭＳ Ｐゴシック" charset="-128"/>
              <a:cs typeface="Tahoma" charset="0"/>
            </a:endParaRPr>
          </a:p>
          <a:p>
            <a:pPr>
              <a:buClr>
                <a:srgbClr val="EE7114"/>
              </a:buClr>
            </a:pPr>
            <a:r>
              <a:rPr lang="en-US" sz="2400" dirty="0" smtClean="0">
                <a:latin typeface="Verdana" charset="0"/>
                <a:ea typeface="ＭＳ Ｐゴシック" charset="-128"/>
                <a:cs typeface="Tahoma" charset="0"/>
              </a:rPr>
              <a:t>Search range constraint</a:t>
            </a:r>
          </a:p>
          <a:p>
            <a:pPr lvl="1">
              <a:buClr>
                <a:srgbClr val="EE7114"/>
              </a:buClr>
            </a:pPr>
            <a:r>
              <a:rPr lang="en-US" sz="1900" dirty="0" smtClean="0">
                <a:latin typeface="Verdana" charset="0"/>
                <a:ea typeface="ＭＳ Ｐゴシック" charset="-128"/>
                <a:cs typeface="Tahoma" charset="0"/>
              </a:rPr>
              <a:t>Nodes’ possible locations can be determined based on the normal node velocity and the time and location in the nodes’ latest ER</a:t>
            </a:r>
            <a:endParaRPr lang="en-US" sz="1900" dirty="0">
              <a:latin typeface="Verdana" charset="0"/>
              <a:ea typeface="ＭＳ Ｐゴシック" charset="-128"/>
              <a:cs typeface="Tahoma" charset="0"/>
            </a:endParaRPr>
          </a:p>
          <a:p>
            <a:pPr lvl="1">
              <a:buClr>
                <a:srgbClr val="EE7114"/>
              </a:buClr>
            </a:pPr>
            <a:endParaRPr lang="en-US" sz="1900" dirty="0" smtClean="0">
              <a:latin typeface="Verdana" charset="0"/>
              <a:ea typeface="ＭＳ Ｐゴシック" charset="-128"/>
              <a:cs typeface="Tahoma" charset="0"/>
            </a:endParaRPr>
          </a:p>
          <a:p>
            <a:pPr marL="0" indent="0">
              <a:buClr>
                <a:srgbClr val="EE7114"/>
              </a:buClr>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marL="457200" lvl="1" indent="0">
              <a:buClr>
                <a:srgbClr val="EE7114"/>
              </a:buClr>
              <a:buFont typeface="Arial" pitchFamily="34" charset="0"/>
              <a:buNone/>
            </a:pPr>
            <a:endParaRPr lang="en-US" sz="1600" dirty="0" smtClean="0">
              <a:latin typeface="Verdana" charset="0"/>
              <a:ea typeface="ＭＳ Ｐゴシック" charset="-128"/>
              <a:cs typeface="Tahoma" charset="0"/>
            </a:endParaRPr>
          </a:p>
          <a:p>
            <a:pPr>
              <a:buClr>
                <a:srgbClr val="EE7114"/>
              </a:buClr>
            </a:pPr>
            <a:endParaRPr lang="en-US" sz="2000" dirty="0" smtClean="0">
              <a:latin typeface="Verdana" charset="0"/>
              <a:ea typeface="ＭＳ Ｐゴシック" charset="-128"/>
              <a:cs typeface="Tahoma"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3074" name="Picture 2" descr="E:\Yan\Documents\Clemson\[Conference]Infocom15\Submission\SlidesFig\embedERcoverage_0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0448" y="3959352"/>
            <a:ext cx="2642616" cy="20350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Yan\Documents\Clemson\[Conference]Infocom15\Submission\SlidesFig\embedFriendERSearch_0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1664208"/>
            <a:ext cx="2642616" cy="206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25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7525</TotalTime>
  <Words>4351</Words>
  <Application>Microsoft Office PowerPoint</Application>
  <PresentationFormat>On-screen Show (4:3)</PresentationFormat>
  <Paragraphs>416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Outline</vt:lpstr>
      <vt:lpstr>Introduction</vt:lpstr>
      <vt:lpstr>Introduction (cont.)</vt:lpstr>
      <vt:lpstr>Related Work</vt:lpstr>
      <vt:lpstr>Related Work (cont.)</vt:lpstr>
      <vt:lpstr>Rationale of TSearch Design</vt:lpstr>
      <vt:lpstr>Rationale of TSearch Design</vt:lpstr>
      <vt:lpstr>Rationale of TSearch Design (cont.)</vt:lpstr>
      <vt:lpstr>Rationale of TSearch Design (cont.)</vt:lpstr>
      <vt:lpstr>Design: Problem Definition</vt:lpstr>
      <vt:lpstr>Design: Info. for Searching</vt:lpstr>
      <vt:lpstr>Design: Info. for Searching</vt:lpstr>
      <vt:lpstr>Design: Distribute Mobility Info.</vt:lpstr>
      <vt:lpstr>Design: Distribute Mobility Info.</vt:lpstr>
      <vt:lpstr>Design: Node Searching</vt:lpstr>
      <vt:lpstr>Design: Node Searching</vt:lpstr>
      <vt:lpstr>Performance Evaluation</vt:lpstr>
      <vt:lpstr>Metrics</vt:lpstr>
      <vt:lpstr>Experiment with Different Search Rates (DART)</vt:lpstr>
      <vt:lpstr>Experiment with Different TTLs (DNET)</vt:lpstr>
      <vt:lpstr>Contribution of Different Stages in TSearch</vt:lpstr>
      <vt:lpstr>Conclusions</vt:lpstr>
      <vt:lpstr> Thank you! Questions &amp;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dc:creator>
  <cp:lastModifiedBy>Yan</cp:lastModifiedBy>
  <cp:revision>588</cp:revision>
  <dcterms:created xsi:type="dcterms:W3CDTF">2006-08-16T00:00:00Z</dcterms:created>
  <dcterms:modified xsi:type="dcterms:W3CDTF">2015-04-28T02:28:53Z</dcterms:modified>
</cp:coreProperties>
</file>