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handoutMasterIdLst>
    <p:handoutMasterId r:id="rId26"/>
  </p:handoutMasterIdLst>
  <p:sldIdLst>
    <p:sldId id="371" r:id="rId3"/>
    <p:sldId id="257" r:id="rId4"/>
    <p:sldId id="360" r:id="rId5"/>
    <p:sldId id="408" r:id="rId6"/>
    <p:sldId id="407" r:id="rId7"/>
    <p:sldId id="420" r:id="rId8"/>
    <p:sldId id="424" r:id="rId9"/>
    <p:sldId id="409" r:id="rId10"/>
    <p:sldId id="428" r:id="rId11"/>
    <p:sldId id="410" r:id="rId12"/>
    <p:sldId id="421" r:id="rId13"/>
    <p:sldId id="427" r:id="rId14"/>
    <p:sldId id="426" r:id="rId15"/>
    <p:sldId id="422" r:id="rId16"/>
    <p:sldId id="412" r:id="rId17"/>
    <p:sldId id="417" r:id="rId18"/>
    <p:sldId id="425" r:id="rId19"/>
    <p:sldId id="413" r:id="rId20"/>
    <p:sldId id="418" r:id="rId21"/>
    <p:sldId id="419" r:id="rId22"/>
    <p:sldId id="415" r:id="rId23"/>
    <p:sldId id="39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6600"/>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44" autoAdjust="0"/>
    <p:restoredTop sz="68116" autoAdjust="0"/>
  </p:normalViewPr>
  <p:slideViewPr>
    <p:cSldViewPr>
      <p:cViewPr>
        <p:scale>
          <a:sx n="75" d="100"/>
          <a:sy n="75" d="100"/>
        </p:scale>
        <p:origin x="-1770" y="498"/>
      </p:cViewPr>
      <p:guideLst>
        <p:guide orient="horz" pos="2160"/>
        <p:guide pos="2880"/>
      </p:guideLst>
    </p:cSldViewPr>
  </p:slideViewPr>
  <p:notesTextViewPr>
    <p:cViewPr>
      <p:scale>
        <a:sx n="100" d="100"/>
        <a:sy n="100" d="100"/>
      </p:scale>
      <p:origin x="0" y="234"/>
    </p:cViewPr>
  </p:notesTextViewPr>
  <p:notesViewPr>
    <p:cSldViewPr>
      <p:cViewPr varScale="1">
        <p:scale>
          <a:sx n="67" d="100"/>
          <a:sy n="67" d="100"/>
        </p:scale>
        <p:origin x="2266" y="48"/>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C321A-0872-4093-A83D-603F84A79C88}" type="datetimeFigureOut">
              <a:rPr lang="en-US" smtClean="0"/>
              <a:pPr/>
              <a:t>8/6/2017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F1DCAB-27B3-470E-ACDA-AB2F82A8E368}" type="slidenum">
              <a:rPr lang="en-US" smtClean="0"/>
              <a:pPr/>
              <a:t>‹#›</a:t>
            </a:fld>
            <a:endParaRPr lang="en-US"/>
          </a:p>
        </p:txBody>
      </p:sp>
    </p:spTree>
    <p:extLst>
      <p:ext uri="{BB962C8B-B14F-4D97-AF65-F5344CB8AC3E}">
        <p14:creationId xmlns="" xmlns:p14="http://schemas.microsoft.com/office/powerpoint/2010/main" val="4272016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71EAC2-DB78-42F5-9998-10C65640A629}" type="datetimeFigureOut">
              <a:rPr lang="en-US" smtClean="0"/>
              <a:pPr/>
              <a:t>8/6/2017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5BB025-EC99-457E-A9C5-A9A4346E676B}" type="slidenum">
              <a:rPr lang="en-US" smtClean="0"/>
              <a:pPr/>
              <a:t>‹#›</a:t>
            </a:fld>
            <a:endParaRPr lang="en-US"/>
          </a:p>
        </p:txBody>
      </p:sp>
    </p:spTree>
    <p:extLst>
      <p:ext uri="{BB962C8B-B14F-4D97-AF65-F5344CB8AC3E}">
        <p14:creationId xmlns="" xmlns:p14="http://schemas.microsoft.com/office/powerpoint/2010/main" val="4249407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 xmlns:p14="http://schemas.microsoft.com/office/powerpoint/2010/main" val="39101718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aseline="0" dirty="0" smtClean="0">
                <a:ea typeface="SimSun" pitchFamily="2" charset="-122"/>
              </a:rPr>
              <a:t>We prove the </a:t>
            </a:r>
            <a:r>
              <a:rPr lang="en-US" dirty="0" smtClean="0"/>
              <a:t>Fading-R-LS problem is NP-hard by constructing a polynomial time reduction from the Knapsack NP-hard problem to Fading-R-LS.</a:t>
            </a:r>
          </a:p>
          <a:p>
            <a:endParaRPr lang="en-US" altLang="zh-CN" baseline="0" dirty="0" smtClean="0">
              <a:ea typeface="SimSun" pitchFamily="2" charset="-122"/>
            </a:endParaRPr>
          </a:p>
          <a:p>
            <a:r>
              <a:rPr lang="en-US" altLang="zh-CN" baseline="0" dirty="0" smtClean="0">
                <a:ea typeface="SimSun" pitchFamily="2" charset="-122"/>
              </a:rPr>
              <a:t>Here, in the knapsack problem, we are </a:t>
            </a:r>
            <a:r>
              <a:rPr lang="en-US" sz="1200" dirty="0" smtClean="0"/>
              <a:t>given n kinds of items, </a:t>
            </a:r>
            <a:r>
              <a:rPr lang="en-US" sz="1200" i="1" dirty="0" smtClean="0"/>
              <a:t>x</a:t>
            </a:r>
            <a:r>
              <a:rPr lang="en-US" sz="1200" baseline="-25000" dirty="0" smtClean="0"/>
              <a:t>1</a:t>
            </a:r>
            <a:r>
              <a:rPr lang="en-US" sz="1200" dirty="0" smtClean="0"/>
              <a:t>, …, </a:t>
            </a:r>
            <a:r>
              <a:rPr lang="en-US" sz="1200" i="1" dirty="0" err="1" smtClean="0"/>
              <a:t>x</a:t>
            </a:r>
            <a:r>
              <a:rPr lang="en-US" sz="1200" baseline="-25000" dirty="0" err="1" smtClean="0"/>
              <a:t>n</a:t>
            </a:r>
            <a:r>
              <a:rPr lang="en-US" sz="1200" dirty="0" smtClean="0"/>
              <a:t>; each </a:t>
            </a:r>
            <a:r>
              <a:rPr lang="en-US" sz="1200" i="1" dirty="0" smtClean="0"/>
              <a:t>x</a:t>
            </a:r>
            <a:r>
              <a:rPr lang="en-US" sz="1200" i="1" baseline="-25000" dirty="0" smtClean="0"/>
              <a:t>i</a:t>
            </a:r>
            <a:r>
              <a:rPr lang="en-US" sz="1200" i="1" dirty="0" smtClean="0"/>
              <a:t> </a:t>
            </a:r>
            <a:r>
              <a:rPr lang="en-US" sz="1200" dirty="0" smtClean="0"/>
              <a:t>has a value </a:t>
            </a:r>
            <a:r>
              <a:rPr lang="en-US" sz="1200" i="1" dirty="0" smtClean="0"/>
              <a:t>p</a:t>
            </a:r>
            <a:r>
              <a:rPr lang="en-US" sz="1200" i="1" baseline="-25000" dirty="0" smtClean="0"/>
              <a:t>i</a:t>
            </a:r>
            <a:r>
              <a:rPr lang="en-US" sz="1200" i="1" dirty="0" smtClean="0"/>
              <a:t> </a:t>
            </a:r>
            <a:r>
              <a:rPr lang="en-US" sz="1200" dirty="0" smtClean="0"/>
              <a:t>and a weight </a:t>
            </a:r>
            <a:r>
              <a:rPr lang="en-US" sz="1200" i="1" dirty="0" err="1" smtClean="0"/>
              <a:t>w</a:t>
            </a:r>
            <a:r>
              <a:rPr lang="en-US" sz="1200" i="1" baseline="-25000" dirty="0" err="1" smtClean="0"/>
              <a:t>i</a:t>
            </a:r>
            <a:r>
              <a:rPr lang="en-US" sz="1200" dirty="0" smtClean="0"/>
              <a:t>, and a bag that can carry weight W maximally, the goal is to put the items into the bag </a:t>
            </a:r>
            <a:r>
              <a:rPr lang="en-US" sz="1200" dirty="0" err="1" smtClean="0"/>
              <a:t>s.t</a:t>
            </a:r>
            <a:r>
              <a:rPr lang="en-US" sz="1200" dirty="0" smtClean="0"/>
              <a:t>. the sum of the items’ values is no larger than a constant C.</a:t>
            </a:r>
            <a:endParaRPr lang="en-US" altLang="zh-CN" baseline="0" dirty="0" smtClean="0">
              <a:ea typeface="SimSun" pitchFamily="2" charset="-122"/>
            </a:endParaRPr>
          </a:p>
        </p:txBody>
      </p:sp>
      <p:sp>
        <p:nvSpPr>
          <p:cNvPr id="4" name="灯片编号占位符 3"/>
          <p:cNvSpPr>
            <a:spLocks noGrp="1"/>
          </p:cNvSpPr>
          <p:nvPr>
            <p:ph type="sldNum" sz="quarter" idx="10"/>
          </p:nvPr>
        </p:nvSpPr>
        <p:spPr/>
        <p:txBody>
          <a:bodyPr/>
          <a:lstStyle/>
          <a:p>
            <a:fld id="{E85BB025-EC99-457E-A9C5-A9A4346E676B}" type="slidenum">
              <a:rPr lang="en-US" smtClean="0"/>
              <a:pPr/>
              <a:t>10</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sz="1200" kern="1200" baseline="0" dirty="0" smtClean="0">
                <a:solidFill>
                  <a:schemeClr val="tx1"/>
                </a:solidFill>
                <a:latin typeface="+mn-lt"/>
                <a:ea typeface="+mn-ea"/>
                <a:cs typeface="+mn-cs"/>
              </a:rPr>
              <a:t>Since Fading-R-LS is a NP-hard problem, there are no polynomial time solutions for determining the optimal schedule. To solve this problem, in this section, we propose the Link</a:t>
            </a:r>
          </a:p>
          <a:p>
            <a:r>
              <a:rPr lang="en-US" sz="1200" kern="1200" baseline="0" dirty="0" smtClean="0">
                <a:solidFill>
                  <a:schemeClr val="tx1"/>
                </a:solidFill>
                <a:latin typeface="+mn-lt"/>
                <a:ea typeface="+mn-ea"/>
                <a:cs typeface="+mn-cs"/>
              </a:rPr>
              <a:t>Diversity Partition algorithm (LDP). </a:t>
            </a:r>
          </a:p>
          <a:p>
            <a:endParaRPr lang="en-US" altLang="zh-CN"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This algorithm starts by building g(L) disjoint link classes, where each class includes the links with lengths no larger than a specific magnitude. Thus, for each link class, the length of links is upper bounded. Then, the desired signal power for each link class has a lower bound.</a:t>
            </a:r>
            <a:endParaRPr lang="en-US" altLang="zh-CN" baseline="0" dirty="0" smtClean="0">
              <a:ea typeface="SimSun" pitchFamily="2" charset="-122"/>
            </a:endParaRPr>
          </a:p>
        </p:txBody>
      </p:sp>
      <p:sp>
        <p:nvSpPr>
          <p:cNvPr id="4" name="灯片编号占位符 3"/>
          <p:cNvSpPr>
            <a:spLocks noGrp="1"/>
          </p:cNvSpPr>
          <p:nvPr>
            <p:ph type="sldNum" sz="quarter" idx="10"/>
          </p:nvPr>
        </p:nvSpPr>
        <p:spPr/>
        <p:txBody>
          <a:bodyPr/>
          <a:lstStyle/>
          <a:p>
            <a:fld id="{E85BB025-EC99-457E-A9C5-A9A4346E676B}" type="slidenum">
              <a:rPr lang="en-US" smtClean="0"/>
              <a:pPr/>
              <a:t>11</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sz="1200" kern="1200" baseline="0" dirty="0" smtClean="0">
                <a:solidFill>
                  <a:schemeClr val="tx1"/>
                </a:solidFill>
                <a:latin typeface="+mn-lt"/>
                <a:ea typeface="+mn-ea"/>
                <a:cs typeface="+mn-cs"/>
              </a:rPr>
              <a:t>Next, for each link class, LDP </a:t>
            </a:r>
            <a:r>
              <a:rPr lang="en-US" sz="1200" dirty="0" smtClean="0"/>
              <a:t>grid the whole region and color the grid and each time pick up the links in the same color. </a:t>
            </a:r>
            <a:r>
              <a:rPr lang="en-US" sz="1200" kern="1200" baseline="0" dirty="0" smtClean="0">
                <a:solidFill>
                  <a:schemeClr val="tx1"/>
                </a:solidFill>
                <a:latin typeface="+mn-lt"/>
                <a:ea typeface="+mn-ea"/>
                <a:cs typeface="+mn-cs"/>
              </a:rPr>
              <a:t>The size of the squares is calculated based on the SINR model to ensure the successful transmissions of a selected link from each same-color square when all these selected links transmit simultaneously. Then, all the selected links from the same-color squares form a feasible schedule. This algorithm selects the schedule with the highest data rate among all the feasible schedules.</a:t>
            </a:r>
            <a:endParaRPr lang="en-US" altLang="zh-CN" baseline="0" dirty="0" smtClean="0">
              <a:ea typeface="SimSun" pitchFamily="2" charset="-122"/>
            </a:endParaRPr>
          </a:p>
        </p:txBody>
      </p:sp>
      <p:sp>
        <p:nvSpPr>
          <p:cNvPr id="4" name="灯片编号占位符 3"/>
          <p:cNvSpPr>
            <a:spLocks noGrp="1"/>
          </p:cNvSpPr>
          <p:nvPr>
            <p:ph type="sldNum" sz="quarter" idx="10"/>
          </p:nvPr>
        </p:nvSpPr>
        <p:spPr/>
        <p:txBody>
          <a:bodyPr/>
          <a:lstStyle/>
          <a:p>
            <a:fld id="{E85BB025-EC99-457E-A9C5-A9A4346E676B}" type="slidenum">
              <a:rPr lang="en-US" smtClean="0"/>
              <a:pPr/>
              <a:t>12</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aseline="0" dirty="0" smtClean="0">
                <a:ea typeface="SimSun" pitchFamily="2" charset="-122"/>
              </a:rPr>
              <a:t>Then, we analyze the feasibility of LDP. </a:t>
            </a:r>
          </a:p>
          <a:p>
            <a:endParaRPr lang="en-US" altLang="zh-CN" baseline="0" dirty="0" smtClean="0">
              <a:ea typeface="SimSun" pitchFamily="2" charset="-122"/>
            </a:endParaRPr>
          </a:p>
          <a:p>
            <a:r>
              <a:rPr lang="en-US" altLang="zh-CN" baseline="0" dirty="0" smtClean="0">
                <a:ea typeface="SimSun" pitchFamily="2" charset="-122"/>
              </a:rPr>
              <a:t>Proposition 1 claims that </a:t>
            </a:r>
            <a:r>
              <a:rPr lang="en-US" dirty="0" smtClean="0"/>
              <a:t>The LDP algorithm is feasible. We demonstrate</a:t>
            </a:r>
            <a:r>
              <a:rPr lang="en-US" baseline="0" dirty="0" smtClean="0"/>
              <a:t> that, when </a:t>
            </a:r>
            <a:r>
              <a:rPr lang="en-US" dirty="0" smtClean="0"/>
              <a:t>summing all the interference factor of the activated senders in the same color, the sum interference factor is</a:t>
            </a:r>
          </a:p>
          <a:p>
            <a:r>
              <a:rPr lang="en-US" dirty="0" smtClean="0"/>
              <a:t>smaller than the decoding threshold. </a:t>
            </a:r>
          </a:p>
          <a:p>
            <a:endParaRPr lang="en-US" dirty="0" smtClean="0"/>
          </a:p>
          <a:p>
            <a:r>
              <a:rPr lang="en-US" dirty="0" smtClean="0"/>
              <a:t>We also proved that the approximation ratio of LDP is O(g(L)) in proposition 2.</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altLang="zh-CN" baseline="0" dirty="0" smtClean="0">
              <a:ea typeface="SimSun" pitchFamily="2" charset="-122"/>
            </a:endParaRPr>
          </a:p>
        </p:txBody>
      </p:sp>
      <p:sp>
        <p:nvSpPr>
          <p:cNvPr id="4" name="灯片编号占位符 3"/>
          <p:cNvSpPr>
            <a:spLocks noGrp="1"/>
          </p:cNvSpPr>
          <p:nvPr>
            <p:ph type="sldNum" sz="quarter" idx="10"/>
          </p:nvPr>
        </p:nvSpPr>
        <p:spPr/>
        <p:txBody>
          <a:bodyPr/>
          <a:lstStyle/>
          <a:p>
            <a:fld id="{E85BB025-EC99-457E-A9C5-A9A4346E676B}" type="slidenum">
              <a:rPr lang="en-US" smtClean="0"/>
              <a:pPr/>
              <a:t>13</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sz="1200" kern="1200" baseline="0" dirty="0" smtClean="0">
                <a:solidFill>
                  <a:schemeClr val="tx1"/>
                </a:solidFill>
                <a:latin typeface="+mn-lt"/>
                <a:ea typeface="+mn-ea"/>
                <a:cs typeface="+mn-cs"/>
              </a:rPr>
              <a:t>Now, we consider a special case of Fading-R-LS, in which the transmission rate of each link is the same. We propose a greedy algorithm, namely recursive link elimination algorithm (RLE), for this special case.</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Algorithm 1 gives the pseudo code: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In each iteration, the algorithm first greedily selects the unpicked sender with the shortest link length, say si. The rationale of this strategy is that the signal power received by</a:t>
            </a:r>
          </a:p>
          <a:p>
            <a:r>
              <a:rPr lang="en-US" sz="1200" kern="1200" baseline="0" dirty="0" smtClean="0">
                <a:solidFill>
                  <a:schemeClr val="tx1"/>
                </a:solidFill>
                <a:latin typeface="+mn-lt"/>
                <a:ea typeface="+mn-ea"/>
                <a:cs typeface="+mn-cs"/>
              </a:rPr>
              <a:t>the receiver with a shorter link is always stronger, and hence the receiver is more likely to successfully receive the packet. Then, all links whose senders are within the radius c_1 d_{</a:t>
            </a:r>
            <a:r>
              <a:rPr lang="en-US" sz="1200" kern="1200" baseline="0" dirty="0" err="1" smtClean="0">
                <a:solidFill>
                  <a:schemeClr val="tx1"/>
                </a:solidFill>
                <a:latin typeface="+mn-lt"/>
                <a:ea typeface="+mn-ea"/>
                <a:cs typeface="+mn-cs"/>
              </a:rPr>
              <a:t>s_i,r_i</a:t>
            </a:r>
            <a:r>
              <a:rPr lang="en-US" sz="1200" kern="1200" baseline="0" dirty="0" smtClean="0">
                <a:solidFill>
                  <a:schemeClr val="tx1"/>
                </a:solidFill>
                <a:latin typeface="+mn-lt"/>
                <a:ea typeface="+mn-ea"/>
                <a:cs typeface="+mn-cs"/>
              </a:rPr>
              <a:t>} of the receiver </a:t>
            </a:r>
            <a:r>
              <a:rPr lang="en-US" sz="1200" kern="1200" baseline="0" dirty="0" err="1" smtClean="0">
                <a:solidFill>
                  <a:schemeClr val="tx1"/>
                </a:solidFill>
                <a:latin typeface="+mn-lt"/>
                <a:ea typeface="+mn-ea"/>
                <a:cs typeface="+mn-cs"/>
              </a:rPr>
              <a:t>r_i</a:t>
            </a:r>
            <a:r>
              <a:rPr lang="en-US" sz="1200" kern="1200" baseline="0" dirty="0" smtClean="0">
                <a:solidFill>
                  <a:schemeClr val="tx1"/>
                </a:solidFill>
                <a:latin typeface="+mn-lt"/>
                <a:ea typeface="+mn-ea"/>
                <a:cs typeface="+mn-cs"/>
              </a:rPr>
              <a:t> are removed from L, where c_1 is a constant.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Second, all senders whose receivers have interference factors above c_2 from the selected senders are removed, where c_2 is a constant smaller than 1.</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This process is repeated until all links in L have been either active or deleted.</a:t>
            </a:r>
          </a:p>
          <a:p>
            <a:endParaRPr lang="en-US" altLang="zh-CN" sz="1200" kern="1200" baseline="0" dirty="0" smtClean="0">
              <a:solidFill>
                <a:schemeClr val="tx1"/>
              </a:solidFill>
              <a:latin typeface="+mn-lt"/>
              <a:ea typeface="+mn-ea"/>
              <a:cs typeface="+mn-cs"/>
            </a:endParaRPr>
          </a:p>
          <a:p>
            <a:endParaRPr lang="en-US" altLang="zh-CN" sz="1200" kern="1200" baseline="0" dirty="0" smtClean="0">
              <a:solidFill>
                <a:schemeClr val="tx1"/>
              </a:solidFill>
              <a:latin typeface="+mn-lt"/>
              <a:ea typeface="+mn-ea"/>
              <a:cs typeface="+mn-cs"/>
            </a:endParaRPr>
          </a:p>
        </p:txBody>
      </p:sp>
      <p:sp>
        <p:nvSpPr>
          <p:cNvPr id="4" name="灯片编号占位符 3"/>
          <p:cNvSpPr>
            <a:spLocks noGrp="1"/>
          </p:cNvSpPr>
          <p:nvPr>
            <p:ph type="sldNum" sz="quarter" idx="10"/>
          </p:nvPr>
        </p:nvSpPr>
        <p:spPr/>
        <p:txBody>
          <a:bodyPr/>
          <a:lstStyle/>
          <a:p>
            <a:fld id="{E85BB025-EC99-457E-A9C5-A9A4346E676B}" type="slidenum">
              <a:rPr lang="en-US" smtClean="0"/>
              <a:pPr/>
              <a:t>14</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aseline="0" dirty="0" smtClean="0">
                <a:ea typeface="SimSun" pitchFamily="2" charset="-122"/>
              </a:rPr>
              <a:t>Similarly, we proved that RLE is feasible: we partition </a:t>
            </a:r>
            <a:r>
              <a:rPr lang="en-US" dirty="0" smtClean="0"/>
              <a:t>the whole region into grid and sum all the interference factor of the activated senders,</a:t>
            </a:r>
            <a:r>
              <a:rPr lang="en-US" baseline="0" dirty="0" smtClean="0"/>
              <a:t> and consequently find that the sum interference factor is smaller than the threshold. </a:t>
            </a:r>
            <a:endParaRPr lang="en-US" altLang="zh-CN" baseline="0" dirty="0" smtClean="0">
              <a:ea typeface="SimSun" pitchFamily="2" charset="-122"/>
            </a:endParaRPr>
          </a:p>
        </p:txBody>
      </p:sp>
      <p:sp>
        <p:nvSpPr>
          <p:cNvPr id="4" name="灯片编号占位符 3"/>
          <p:cNvSpPr>
            <a:spLocks noGrp="1"/>
          </p:cNvSpPr>
          <p:nvPr>
            <p:ph type="sldNum" sz="quarter" idx="10"/>
          </p:nvPr>
        </p:nvSpPr>
        <p:spPr/>
        <p:txBody>
          <a:bodyPr/>
          <a:lstStyle/>
          <a:p>
            <a:fld id="{E85BB025-EC99-457E-A9C5-A9A4346E676B}" type="slidenum">
              <a:rPr lang="en-US" smtClean="0"/>
              <a:pPr/>
              <a:t>15</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aseline="0" dirty="0" smtClean="0">
                <a:ea typeface="SimSun" pitchFamily="2" charset="-122"/>
              </a:rPr>
              <a:t>We also proved that the RLE can achieve a constant approximation ratio. Here, we apply blue-dominant center lemma and more details of this proof can be found in the paper. </a:t>
            </a:r>
          </a:p>
          <a:p>
            <a:endParaRPr lang="en-US" altLang="zh-CN" baseline="0" dirty="0" smtClean="0">
              <a:ea typeface="SimSun" pitchFamily="2" charset="-122"/>
            </a:endParaRPr>
          </a:p>
        </p:txBody>
      </p:sp>
      <p:sp>
        <p:nvSpPr>
          <p:cNvPr id="4" name="灯片编号占位符 3"/>
          <p:cNvSpPr>
            <a:spLocks noGrp="1"/>
          </p:cNvSpPr>
          <p:nvPr>
            <p:ph type="sldNum" sz="quarter" idx="10"/>
          </p:nvPr>
        </p:nvSpPr>
        <p:spPr/>
        <p:txBody>
          <a:bodyPr/>
          <a:lstStyle/>
          <a:p>
            <a:fld id="{E85BB025-EC99-457E-A9C5-A9A4346E676B}" type="slidenum">
              <a:rPr lang="en-US" smtClean="0"/>
              <a:pPr/>
              <a:t>16</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Finally, we present experimental results to better illustrate the practical appeal of our scheduling algorithms. </a:t>
            </a:r>
          </a:p>
          <a:p>
            <a:endParaRPr lang="zh-CN" altLang="en-US" dirty="0"/>
          </a:p>
        </p:txBody>
      </p:sp>
      <p:sp>
        <p:nvSpPr>
          <p:cNvPr id="4" name="灯片编号占位符 3"/>
          <p:cNvSpPr>
            <a:spLocks noGrp="1"/>
          </p:cNvSpPr>
          <p:nvPr>
            <p:ph type="sldNum" sz="quarter" idx="10"/>
          </p:nvPr>
        </p:nvSpPr>
        <p:spPr/>
        <p:txBody>
          <a:bodyPr/>
          <a:lstStyle/>
          <a:p>
            <a:fld id="{E85BB025-EC99-457E-A9C5-A9A4346E676B}" type="slidenum">
              <a:rPr lang="en-US" smtClean="0"/>
              <a:pPr/>
              <a:t>17</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sz="1200" kern="1200" baseline="0" dirty="0" smtClean="0">
                <a:solidFill>
                  <a:schemeClr val="tx1"/>
                </a:solidFill>
                <a:latin typeface="+mn-lt"/>
                <a:ea typeface="+mn-ea"/>
                <a:cs typeface="+mn-cs"/>
              </a:rPr>
              <a:t>In the experiment, each sender was given a random location in a 500 times 500 square, and each receiver was located from its sender with a distance randomly selected from [5, 20] in a random direction. The accepted error rate was set to 0.01, the decoding threshold was set to 1, and the data rate of every link was set to 1.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We measured the following two metrics: (1) throughput (or the total data rate successfully received by receivers) and (2) the number of failed transmissions.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We compare our algorithms with two other link scheduling algorithms: </a:t>
            </a:r>
            <a:r>
              <a:rPr lang="en-US" sz="1200" b="1" kern="1200" baseline="0" dirty="0" smtClean="0">
                <a:solidFill>
                  <a:schemeClr val="tx1"/>
                </a:solidFill>
                <a:latin typeface="+mn-lt"/>
                <a:ea typeface="+mn-ea"/>
                <a:cs typeface="+mn-cs"/>
              </a:rPr>
              <a:t>ApproxLogN</a:t>
            </a:r>
            <a:r>
              <a:rPr lang="en-US" sz="1200" kern="1200" baseline="0" dirty="0" smtClean="0">
                <a:solidFill>
                  <a:schemeClr val="tx1"/>
                </a:solidFill>
                <a:latin typeface="+mn-lt"/>
                <a:ea typeface="+mn-ea"/>
                <a:cs typeface="+mn-cs"/>
              </a:rPr>
              <a:t> and </a:t>
            </a:r>
            <a:r>
              <a:rPr lang="en-US" sz="1200" b="1" kern="1200" baseline="0" dirty="0" smtClean="0">
                <a:solidFill>
                  <a:schemeClr val="tx1"/>
                </a:solidFill>
                <a:latin typeface="+mn-lt"/>
                <a:ea typeface="+mn-ea"/>
                <a:cs typeface="+mn-cs"/>
              </a:rPr>
              <a:t>ApproxDiversity</a:t>
            </a:r>
            <a:r>
              <a:rPr lang="en-US" sz="1200" kern="1200" baseline="0" dirty="0" smtClean="0">
                <a:solidFill>
                  <a:schemeClr val="tx1"/>
                </a:solidFill>
                <a:latin typeface="+mn-lt"/>
                <a:ea typeface="+mn-ea"/>
                <a:cs typeface="+mn-cs"/>
              </a:rPr>
              <a:t>. ApproxLogN partitions the link set into disjoint link classes and schedules the links in each class separately. ApproxDiversity always picks up the shortest link and excludes links conflicted with the picked links in each iteration. Unlike our algorithms, ApproxLogN and ApproxDiversity are not fading-resistant although they are also polynomial time algorithms based on the SINR model.</a:t>
            </a:r>
            <a:endParaRPr lang="en-US" altLang="zh-CN" baseline="0" dirty="0" smtClean="0">
              <a:ea typeface="SimSun" pitchFamily="2" charset="-122"/>
            </a:endParaRPr>
          </a:p>
        </p:txBody>
      </p:sp>
      <p:sp>
        <p:nvSpPr>
          <p:cNvPr id="4" name="灯片编号占位符 3"/>
          <p:cNvSpPr>
            <a:spLocks noGrp="1"/>
          </p:cNvSpPr>
          <p:nvPr>
            <p:ph type="sldNum" sz="quarter" idx="10"/>
          </p:nvPr>
        </p:nvSpPr>
        <p:spPr/>
        <p:txBody>
          <a:bodyPr/>
          <a:lstStyle/>
          <a:p>
            <a:fld id="{E85BB025-EC99-457E-A9C5-A9A4346E676B}" type="slidenum">
              <a:rPr lang="en-US" smtClean="0"/>
              <a:pPr/>
              <a:t>18</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sz="1200" kern="1200" baseline="0" dirty="0" smtClean="0">
                <a:solidFill>
                  <a:schemeClr val="tx1"/>
                </a:solidFill>
                <a:latin typeface="+mn-lt"/>
                <a:ea typeface="+mn-ea"/>
                <a:cs typeface="+mn-cs"/>
              </a:rPr>
              <a:t>These two figures show the number of failed transmissions of different algorithms versus the number of links and path loss exponent, respectively.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We see that LDP and RLE have almost no failed transmissions, because they always select the links that can guarantee successful transmissions with high probability with fading consideration. ApproxLogN and ApproxDiversity assume that the channel is non-fading, which makes them fading-susceptible.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Fig (a) shows that the number of failed transmissions increases as the number of nodes increases. This is because more nodes cause more transmissions hence severer interference,</a:t>
            </a:r>
          </a:p>
          <a:p>
            <a:r>
              <a:rPr lang="en-US" sz="1200" kern="1200" baseline="0" dirty="0" smtClean="0">
                <a:solidFill>
                  <a:schemeClr val="tx1"/>
                </a:solidFill>
                <a:latin typeface="+mn-lt"/>
                <a:ea typeface="+mn-ea"/>
                <a:cs typeface="+mn-cs"/>
              </a:rPr>
              <a:t>thus increasing the probability of a transmission failure.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An interesting observation from Fig (b) is that the number of failed transmissions decreases as  increases. This is because when fading is more severe, the interference factors from all undesired remote nodes are smaller, which reduces the probability of a transmission failure.</a:t>
            </a:r>
            <a:endParaRPr lang="en-US" altLang="zh-CN" baseline="0" dirty="0" smtClean="0">
              <a:ea typeface="SimSun" pitchFamily="2" charset="-122"/>
            </a:endParaRPr>
          </a:p>
        </p:txBody>
      </p:sp>
      <p:sp>
        <p:nvSpPr>
          <p:cNvPr id="4" name="灯片编号占位符 3"/>
          <p:cNvSpPr>
            <a:spLocks noGrp="1"/>
          </p:cNvSpPr>
          <p:nvPr>
            <p:ph type="sldNum" sz="quarter" idx="10"/>
          </p:nvPr>
        </p:nvSpPr>
        <p:spPr/>
        <p:txBody>
          <a:bodyPr/>
          <a:lstStyle/>
          <a:p>
            <a:fld id="{E85BB025-EC99-457E-A9C5-A9A4346E676B}" type="slidenum">
              <a:rPr lang="en-US" smtClean="0"/>
              <a:pPr/>
              <a:t>19</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This is the outline of the</a:t>
            </a:r>
            <a:r>
              <a:rPr lang="en-US" altLang="zh-CN" baseline="0" dirty="0" smtClean="0"/>
              <a:t> presentation. </a:t>
            </a:r>
          </a:p>
          <a:p>
            <a:endParaRPr lang="en-US" altLang="zh-CN" baseline="0" dirty="0" smtClean="0"/>
          </a:p>
          <a:p>
            <a:r>
              <a:rPr lang="en-US" altLang="zh-CN" baseline="0" dirty="0" smtClean="0"/>
              <a:t>First, I will briefly introduce the background of the link scheduling problem we are going to study, along with some related work in this area. </a:t>
            </a:r>
          </a:p>
          <a:p>
            <a:endParaRPr lang="en-US" altLang="zh-CN" baseline="0" dirty="0" smtClean="0"/>
          </a:p>
          <a:p>
            <a:r>
              <a:rPr lang="en-US" altLang="zh-CN" baseline="0" dirty="0" smtClean="0"/>
              <a:t>And then, I will introduce two algorithms we design to solve the problem. After that, I will give some experimental results to show the performance of our algorithms. </a:t>
            </a:r>
          </a:p>
          <a:p>
            <a:endParaRPr lang="en-US" altLang="zh-CN" baseline="0" dirty="0" smtClean="0"/>
          </a:p>
          <a:p>
            <a:r>
              <a:rPr lang="en-US" altLang="zh-CN" baseline="0" dirty="0" smtClean="0"/>
              <a:t>Finally, I will make a conclusion. </a:t>
            </a:r>
            <a:endParaRPr lang="zh-CN" altLang="en-US" dirty="0"/>
          </a:p>
        </p:txBody>
      </p:sp>
      <p:sp>
        <p:nvSpPr>
          <p:cNvPr id="4" name="灯片编号占位符 3"/>
          <p:cNvSpPr>
            <a:spLocks noGrp="1"/>
          </p:cNvSpPr>
          <p:nvPr>
            <p:ph type="sldNum" sz="quarter" idx="10"/>
          </p:nvPr>
        </p:nvSpPr>
        <p:spPr/>
        <p:txBody>
          <a:bodyPr/>
          <a:lstStyle/>
          <a:p>
            <a:fld id="{E85BB025-EC99-457E-A9C5-A9A4346E676B}" type="slidenum">
              <a:rPr lang="en-US" smtClean="0"/>
              <a:pPr/>
              <a:t>2</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sz="1200" kern="1200" baseline="0" dirty="0" smtClean="0">
                <a:solidFill>
                  <a:schemeClr val="tx1"/>
                </a:solidFill>
                <a:latin typeface="+mn-lt"/>
                <a:ea typeface="+mn-ea"/>
                <a:cs typeface="+mn-cs"/>
              </a:rPr>
              <a:t>We then measure the throughput of LDP and RLE.</a:t>
            </a:r>
          </a:p>
          <a:p>
            <a:endParaRPr lang="en-US" altLang="zh-CN"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These two figures show that the throughput follows RLE&gt;LDP with different number of links or different  values. Though LDP is a centralized algorithm, only the links in the same class with the same color can be scheduled at the same time. Though such a mechanism can prevent the conflict among the links, it reduces the number of links that can be scheduled simultaneously.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Fig (a) shows that the throughput increases as the number of links increases since more transmissions lead to higher throughput.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From Fig. 6(b), we find that the throughput increases as  increases. For LDP, it is because when alpha increases, the partitioned square size decreases, which leads to more partitioned squares and hence more links to be scheduled. For RLE, it is because smaller alpha  makes fewer nodes eliminated in each iteration.</a:t>
            </a:r>
            <a:endParaRPr lang="en-US" altLang="zh-CN" baseline="0" dirty="0" smtClean="0">
              <a:ea typeface="SimSun" pitchFamily="2" charset="-122"/>
            </a:endParaRPr>
          </a:p>
        </p:txBody>
      </p:sp>
      <p:sp>
        <p:nvSpPr>
          <p:cNvPr id="4" name="灯片编号占位符 3"/>
          <p:cNvSpPr>
            <a:spLocks noGrp="1"/>
          </p:cNvSpPr>
          <p:nvPr>
            <p:ph type="sldNum" sz="quarter" idx="10"/>
          </p:nvPr>
        </p:nvSpPr>
        <p:spPr/>
        <p:txBody>
          <a:bodyPr/>
          <a:lstStyle/>
          <a:p>
            <a:fld id="{E85BB025-EC99-457E-A9C5-A9A4346E676B}" type="slidenum">
              <a:rPr lang="en-US" smtClean="0"/>
              <a:pPr/>
              <a:t>20</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sz="1200" kern="1200" baseline="0" dirty="0" smtClean="0">
                <a:solidFill>
                  <a:schemeClr val="tx1"/>
                </a:solidFill>
                <a:latin typeface="+mn-lt"/>
                <a:ea typeface="+mn-ea"/>
                <a:cs typeface="+mn-cs"/>
              </a:rPr>
              <a:t>Conclusion: In this paper, by incorporating Rayleigh fading model into the link scheduling problem, we formulated a Fading-Resistant Link Scheduling problem (Fading-R-LS)</a:t>
            </a:r>
          </a:p>
          <a:p>
            <a:r>
              <a:rPr lang="en-US" sz="1200" kern="1200" baseline="0" dirty="0" smtClean="0">
                <a:solidFill>
                  <a:schemeClr val="tx1"/>
                </a:solidFill>
                <a:latin typeface="+mn-lt"/>
                <a:ea typeface="+mn-ea"/>
                <a:cs typeface="+mn-cs"/>
              </a:rPr>
              <a:t>with the objective to maximize the network throughput. The challenge for this problem is its complicated judgment for a successful transmission.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As a solution, we derived the closed form of the probability distribution of the SINR received by each receiver, and found that checking transmission success is equivalent to checking whether the sum interference factor from all the senders to this receiver is lower than a threshold.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Based on this finding, we proved Fading-R-LS to be NP-hard and proposed two centralized algorithms (LDP and RLE).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Both theoretical analysis and experimental results demonstrate that LDP and RLE can substantially improve packet delivery ratio in fading environments compared to previous algorithms, and DLS performs even better than DLS in terms of throughput.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In our future work, we will further consider how to schedule all the links with the minimum number of time slots, not just to maximize the throughput in one time slot. We will also consider the SINR link scheduling problem in a general case not limited to the geometric model.</a:t>
            </a:r>
            <a:endParaRPr lang="en-US" altLang="zh-CN" baseline="0" dirty="0" smtClean="0">
              <a:ea typeface="SimSun" pitchFamily="2" charset="-122"/>
            </a:endParaRPr>
          </a:p>
        </p:txBody>
      </p:sp>
      <p:sp>
        <p:nvSpPr>
          <p:cNvPr id="4" name="灯片编号占位符 3"/>
          <p:cNvSpPr>
            <a:spLocks noGrp="1"/>
          </p:cNvSpPr>
          <p:nvPr>
            <p:ph type="sldNum" sz="quarter" idx="10"/>
          </p:nvPr>
        </p:nvSpPr>
        <p:spPr/>
        <p:txBody>
          <a:bodyPr/>
          <a:lstStyle/>
          <a:p>
            <a:fld id="{E85BB025-EC99-457E-A9C5-A9A4346E676B}" type="slidenum">
              <a:rPr lang="en-US" smtClean="0"/>
              <a:pPr/>
              <a:t>21</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10"/>
          </p:nvPr>
        </p:nvSpPr>
        <p:spPr/>
        <p:txBody>
          <a:bodyPr/>
          <a:lstStyle/>
          <a:p>
            <a:fld id="{E85BB025-EC99-457E-A9C5-A9A4346E676B}" type="slidenum">
              <a:rPr lang="en-US" smtClean="0"/>
              <a:pPr/>
              <a:t>22</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sz="1200" kern="1200" baseline="0" dirty="0" smtClean="0">
                <a:solidFill>
                  <a:schemeClr val="tx1"/>
                </a:solidFill>
                <a:latin typeface="+mn-lt"/>
                <a:ea typeface="+mn-ea"/>
                <a:cs typeface="+mn-cs"/>
              </a:rPr>
              <a:t>In wireless networks, the link scheduling problem has been a subject of significant research interest over the past years. Given a set of transmission links, each of which is from a sender to a receiver and associated with a specific data rate, this problem is to determine which links should be active at what times in order to optimize throughput and delay. Due to the broadcast nature of wireless communication, when a sender transmits a packet to a specific receiver, it could become interference to other receivers. Thus, when scheduling links, we need to consider how to select links such that the interference among the links will not fail transmissions.</a:t>
            </a:r>
            <a:endParaRPr lang="en-US" altLang="zh-CN" baseline="0" dirty="0" smtClean="0">
              <a:ea typeface="SimSun" pitchFamily="2" charset="-122"/>
            </a:endParaRPr>
          </a:p>
        </p:txBody>
      </p:sp>
      <p:sp>
        <p:nvSpPr>
          <p:cNvPr id="4" name="灯片编号占位符 3"/>
          <p:cNvSpPr>
            <a:spLocks noGrp="1"/>
          </p:cNvSpPr>
          <p:nvPr>
            <p:ph type="sldNum" sz="quarter" idx="10"/>
          </p:nvPr>
        </p:nvSpPr>
        <p:spPr/>
        <p:txBody>
          <a:bodyPr/>
          <a:lstStyle/>
          <a:p>
            <a:fld id="{E85BB025-EC99-457E-A9C5-A9A4346E676B}" type="slidenum">
              <a:rPr lang="en-US" smtClean="0"/>
              <a:pPr/>
              <a:t>3</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sz="1200" kern="1200" baseline="0" dirty="0" smtClean="0">
                <a:solidFill>
                  <a:schemeClr val="tx1"/>
                </a:solidFill>
                <a:latin typeface="+mn-lt"/>
                <a:ea typeface="+mn-ea"/>
                <a:cs typeface="+mn-cs"/>
              </a:rPr>
              <a:t>One of the most commonly used interference model in the traditional scheduling problem is graph based model. It only considers the interference on a receiver from other</a:t>
            </a:r>
          </a:p>
          <a:p>
            <a:r>
              <a:rPr lang="en-US" sz="1200" kern="1200" baseline="0" dirty="0" smtClean="0">
                <a:solidFill>
                  <a:schemeClr val="tx1"/>
                </a:solidFill>
                <a:latin typeface="+mn-lt"/>
                <a:ea typeface="+mn-ea"/>
                <a:cs typeface="+mn-cs"/>
              </a:rPr>
              <a:t>senders within the transmission range. However, although the interference from a single far-away sender can be relatively small, the accumulated interference from several such senders can be sufficiently high to corrupt a transmission. Hence, the scheduling problem solutions based on the graph based model cannot be guaranteed to work in many real scenarios. </a:t>
            </a:r>
            <a:endParaRPr lang="en-US" sz="1200" kern="1200" baseline="0" dirty="0" smtClean="0">
              <a:solidFill>
                <a:schemeClr val="tx1"/>
              </a:solidFill>
              <a:latin typeface="+mn-lt"/>
              <a:ea typeface="+mn-ea"/>
              <a:cs typeface="+mn-cs"/>
            </a:endParaRP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Another </a:t>
            </a:r>
            <a:r>
              <a:rPr lang="en-US" sz="1200" kern="1200" baseline="0" dirty="0" smtClean="0">
                <a:solidFill>
                  <a:schemeClr val="tx1"/>
                </a:solidFill>
                <a:latin typeface="+mn-lt"/>
                <a:ea typeface="+mn-ea"/>
                <a:cs typeface="+mn-cs"/>
              </a:rPr>
              <a:t>interference model, named physical interference model or Signal-to-Interference-plus-Noise Ratio (SINR) model, offers a more realistic representation of wireless networks. In this model, a message is received successfully </a:t>
            </a:r>
            <a:r>
              <a:rPr lang="en-US" sz="1200" kern="1200" baseline="0" dirty="0" err="1" smtClean="0">
                <a:solidFill>
                  <a:schemeClr val="tx1"/>
                </a:solidFill>
                <a:latin typeface="+mn-lt"/>
                <a:ea typeface="+mn-ea"/>
                <a:cs typeface="+mn-cs"/>
              </a:rPr>
              <a:t>iff</a:t>
            </a:r>
            <a:r>
              <a:rPr lang="en-US" sz="1200" kern="1200" baseline="0" dirty="0" smtClean="0">
                <a:solidFill>
                  <a:schemeClr val="tx1"/>
                </a:solidFill>
                <a:latin typeface="+mn-lt"/>
                <a:ea typeface="+mn-ea"/>
                <a:cs typeface="+mn-cs"/>
              </a:rPr>
              <a:t> the SINR is no smaller than a hardware-defined threshold. This definition of a successful transmission, as opposed to the graph based definition, accounts for interference generated by senders located far away.</a:t>
            </a:r>
            <a:endParaRPr lang="en-US" altLang="zh-CN" baseline="0" dirty="0" smtClean="0">
              <a:ea typeface="SimSun" pitchFamily="2" charset="-122"/>
            </a:endParaRPr>
          </a:p>
        </p:txBody>
      </p:sp>
      <p:sp>
        <p:nvSpPr>
          <p:cNvPr id="4" name="灯片编号占位符 3"/>
          <p:cNvSpPr>
            <a:spLocks noGrp="1"/>
          </p:cNvSpPr>
          <p:nvPr>
            <p:ph type="sldNum" sz="quarter" idx="10"/>
          </p:nvPr>
        </p:nvSpPr>
        <p:spPr/>
        <p:txBody>
          <a:bodyPr/>
          <a:lstStyle/>
          <a:p>
            <a:fld id="{E85BB025-EC99-457E-A9C5-A9A4346E676B}" type="slidenum">
              <a:rPr lang="en-US" smtClean="0"/>
              <a:pPr/>
              <a:t>4</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sz="1200" kern="1200" baseline="0" dirty="0" smtClean="0">
                <a:solidFill>
                  <a:schemeClr val="tx1"/>
                </a:solidFill>
                <a:latin typeface="+mn-lt"/>
                <a:ea typeface="+mn-ea"/>
                <a:cs typeface="+mn-cs"/>
              </a:rPr>
              <a:t>However, the SINR model still uses a limited view of signal propagation. Its main assumption is that any signal transmitted at power level P is always received at distance d with strength </a:t>
            </a:r>
            <a:r>
              <a:rPr lang="en-US" sz="1200" kern="1200" baseline="0" dirty="0" err="1" smtClean="0">
                <a:solidFill>
                  <a:schemeClr val="tx1"/>
                </a:solidFill>
                <a:latin typeface="+mn-lt"/>
                <a:ea typeface="+mn-ea"/>
                <a:cs typeface="+mn-cs"/>
              </a:rPr>
              <a:t>Pd^alpha</a:t>
            </a:r>
            <a:r>
              <a:rPr lang="en-US" sz="1200" kern="1200" baseline="0" dirty="0" smtClean="0">
                <a:solidFill>
                  <a:schemeClr val="tx1"/>
                </a:solidFill>
                <a:latin typeface="+mn-lt"/>
                <a:ea typeface="+mn-ea"/>
                <a:cs typeface="+mn-cs"/>
              </a:rPr>
              <a:t>, where alpha is path loss exponent. The real signal propagation is actually not deterministic, e.g., the links may become susceptible to fading fluctuations in</a:t>
            </a:r>
          </a:p>
          <a:p>
            <a:r>
              <a:rPr lang="en-US" sz="1200" kern="1200" baseline="0" dirty="0" smtClean="0">
                <a:solidFill>
                  <a:schemeClr val="tx1"/>
                </a:solidFill>
                <a:latin typeface="+mn-lt"/>
                <a:ea typeface="+mn-ea"/>
                <a:cs typeface="+mn-cs"/>
              </a:rPr>
              <a:t>signal strength due to mobility in a multi-path propagation environment. Therefore, some advanced models using stochastic approaches to consider fading effects have been</a:t>
            </a:r>
          </a:p>
          <a:p>
            <a:r>
              <a:rPr lang="en-US" sz="1200" kern="1200" baseline="0" dirty="0" smtClean="0">
                <a:solidFill>
                  <a:schemeClr val="tx1"/>
                </a:solidFill>
                <a:latin typeface="+mn-lt"/>
                <a:ea typeface="+mn-ea"/>
                <a:cs typeface="+mn-cs"/>
              </a:rPr>
              <a:t>proposed.</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To address this problem, in this paper, we formulate a link scheduling problem called Fading-Resistant Link Scheduling problem (Fading-R-LS), in which the interferences among</a:t>
            </a:r>
          </a:p>
          <a:p>
            <a:r>
              <a:rPr lang="en-US" sz="1200" kern="1200" baseline="0" dirty="0" smtClean="0">
                <a:solidFill>
                  <a:schemeClr val="tx1"/>
                </a:solidFill>
                <a:latin typeface="+mn-lt"/>
                <a:ea typeface="+mn-ea"/>
                <a:cs typeface="+mn-cs"/>
              </a:rPr>
              <a:t>links are modeled by the Rayleigh-fading channel model. </a:t>
            </a:r>
            <a:r>
              <a:rPr lang="en-US" sz="1200" kern="1200" baseline="0" dirty="0" smtClean="0">
                <a:solidFill>
                  <a:schemeClr val="tx1"/>
                </a:solidFill>
                <a:latin typeface="+mn-lt"/>
                <a:ea typeface="+mn-ea"/>
                <a:cs typeface="+mn-cs"/>
              </a:rPr>
              <a:t>Our objective is </a:t>
            </a:r>
            <a:r>
              <a:rPr lang="en-US" sz="1200" kern="1200" baseline="0" dirty="0" smtClean="0">
                <a:solidFill>
                  <a:schemeClr val="tx1"/>
                </a:solidFill>
                <a:latin typeface="+mn-lt"/>
                <a:ea typeface="+mn-ea"/>
                <a:cs typeface="+mn-cs"/>
              </a:rPr>
              <a:t>to determine which subset of L should be activated such that the total </a:t>
            </a:r>
            <a:r>
              <a:rPr lang="en-US" sz="1200" kern="1200" baseline="0" dirty="0" smtClean="0">
                <a:solidFill>
                  <a:schemeClr val="tx1"/>
                </a:solidFill>
                <a:latin typeface="+mn-lt"/>
                <a:ea typeface="+mn-ea"/>
                <a:cs typeface="+mn-cs"/>
              </a:rPr>
              <a:t>throughput is </a:t>
            </a:r>
            <a:r>
              <a:rPr lang="en-US" sz="1200" kern="1200" baseline="0" dirty="0" smtClean="0">
                <a:solidFill>
                  <a:schemeClr val="tx1"/>
                </a:solidFill>
                <a:latin typeface="+mn-lt"/>
                <a:ea typeface="+mn-ea"/>
                <a:cs typeface="+mn-cs"/>
              </a:rPr>
              <a:t>maximized in one time slot. </a:t>
            </a:r>
            <a:r>
              <a:rPr lang="en-US" sz="1200" kern="1200" baseline="0" dirty="0" smtClean="0">
                <a:solidFill>
                  <a:schemeClr val="tx1"/>
                </a:solidFill>
                <a:latin typeface="+mn-lt"/>
                <a:ea typeface="+mn-ea"/>
                <a:cs typeface="+mn-cs"/>
              </a:rPr>
              <a:t>To solve this problem, we propose two approximation algorithms and demonstrate the superiority of our methods in both theoretical analysis and simulation. </a:t>
            </a:r>
            <a:endParaRPr lang="en-US" altLang="zh-CN" baseline="0" dirty="0" smtClean="0">
              <a:ea typeface="SimSun" pitchFamily="2" charset="-122"/>
            </a:endParaRPr>
          </a:p>
        </p:txBody>
      </p:sp>
      <p:sp>
        <p:nvSpPr>
          <p:cNvPr id="4" name="灯片编号占位符 3"/>
          <p:cNvSpPr>
            <a:spLocks noGrp="1"/>
          </p:cNvSpPr>
          <p:nvPr>
            <p:ph type="sldNum" sz="quarter" idx="10"/>
          </p:nvPr>
        </p:nvSpPr>
        <p:spPr/>
        <p:txBody>
          <a:bodyPr/>
          <a:lstStyle/>
          <a:p>
            <a:fld id="{E85BB025-EC99-457E-A9C5-A9A4346E676B}" type="slidenum">
              <a:rPr lang="en-US" smtClean="0"/>
              <a:pPr/>
              <a:t>5</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sz="1200" kern="1200" baseline="0" dirty="0" smtClean="0">
                <a:solidFill>
                  <a:schemeClr val="tx1"/>
                </a:solidFill>
                <a:latin typeface="+mn-lt"/>
                <a:ea typeface="+mn-ea"/>
                <a:cs typeface="+mn-cs"/>
              </a:rPr>
              <a:t>In summary, </a:t>
            </a:r>
            <a:r>
              <a:rPr lang="en-US" sz="1200" kern="1200" baseline="0" dirty="0" smtClean="0">
                <a:solidFill>
                  <a:schemeClr val="tx1"/>
                </a:solidFill>
                <a:latin typeface="+mn-lt"/>
                <a:ea typeface="+mn-ea"/>
                <a:cs typeface="+mn-cs"/>
              </a:rPr>
              <a:t>our contribution can be summarized as follows: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1) Fading-R-LS formulation and analysis. We formulate the Fading-R-LS problem that takes into account the fading effect, which is not considered in previous scheduling problems.</a:t>
            </a:r>
          </a:p>
          <a:p>
            <a:r>
              <a:rPr lang="en-US" sz="1200" kern="1200" baseline="0" dirty="0" smtClean="0">
                <a:solidFill>
                  <a:schemeClr val="tx1"/>
                </a:solidFill>
                <a:latin typeface="+mn-lt"/>
                <a:ea typeface="+mn-ea"/>
                <a:cs typeface="+mn-cs"/>
              </a:rPr>
              <a:t>In addition, we give an integer linear programming (ILP) formulation of Fading-R-LS and prove it is NP-hard.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2) Link diversity partition algorithm (LDP). According to the geometric structure of Fading-R-LS, we propose the LDP </a:t>
            </a:r>
            <a:r>
              <a:rPr lang="en-US" sz="1200" kern="1200" baseline="0" dirty="0" smtClean="0">
                <a:solidFill>
                  <a:schemeClr val="tx1"/>
                </a:solidFill>
                <a:latin typeface="+mn-lt"/>
                <a:ea typeface="+mn-ea"/>
                <a:cs typeface="+mn-cs"/>
              </a:rPr>
              <a:t>algorithm. </a:t>
            </a:r>
            <a:r>
              <a:rPr lang="en-US" sz="1200" kern="1200" baseline="0" dirty="0" smtClean="0">
                <a:solidFill>
                  <a:schemeClr val="tx1"/>
                </a:solidFill>
                <a:latin typeface="+mn-lt"/>
                <a:ea typeface="+mn-ea"/>
                <a:cs typeface="+mn-cs"/>
              </a:rPr>
              <a:t>It builds several link classes based on link</a:t>
            </a:r>
          </a:p>
          <a:p>
            <a:r>
              <a:rPr lang="en-US" sz="1200" kern="1200" baseline="0" dirty="0" smtClean="0">
                <a:solidFill>
                  <a:schemeClr val="tx1"/>
                </a:solidFill>
                <a:latin typeface="+mn-lt"/>
                <a:ea typeface="+mn-ea"/>
                <a:cs typeface="+mn-cs"/>
              </a:rPr>
              <a:t>lengths and schedule the links in each class separately. We prove that LDP has the performance guarantee of O(g(L)), where g(L) denotes the link diversity, i.e., the number of</a:t>
            </a:r>
          </a:p>
          <a:p>
            <a:r>
              <a:rPr lang="en-US" sz="1200" kern="1200" baseline="0" dirty="0" smtClean="0">
                <a:solidFill>
                  <a:schemeClr val="tx1"/>
                </a:solidFill>
                <a:latin typeface="+mn-lt"/>
                <a:ea typeface="+mn-ea"/>
                <a:cs typeface="+mn-cs"/>
              </a:rPr>
              <a:t>length magnitudes of link set L.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3) Recursive link elimination algorithm (RLE). We then consider a special case of Fading-R-LS, in which the data rate of each link is the same, and propose the RLE algorithm accordingly. RLE iteratively picks up the unpicked link with the shortest link length and eliminates other links that interfere with the picked link. We prove RLE has the constant approximation ratio</a:t>
            </a:r>
            <a:r>
              <a:rPr lang="en-US" sz="1200" kern="1200" baseline="0" dirty="0" smtClean="0">
                <a:solidFill>
                  <a:schemeClr val="tx1"/>
                </a:solidFill>
                <a:latin typeface="+mn-lt"/>
                <a:ea typeface="+mn-ea"/>
                <a:cs typeface="+mn-cs"/>
              </a:rPr>
              <a:t>.</a:t>
            </a:r>
          </a:p>
          <a:p>
            <a:endParaRPr lang="en-US" altLang="zh-CN" sz="1200" kern="1200" baseline="0" dirty="0" smtClean="0">
              <a:solidFill>
                <a:schemeClr val="tx1"/>
              </a:solidFill>
              <a:latin typeface="+mn-lt"/>
              <a:ea typeface="+mn-ea"/>
              <a:cs typeface="+mn-cs"/>
            </a:endParaRPr>
          </a:p>
          <a:p>
            <a:r>
              <a:rPr lang="en-US" altLang="zh-CN" sz="1200" kern="1200" baseline="0" dirty="0" smtClean="0">
                <a:solidFill>
                  <a:schemeClr val="tx1"/>
                </a:solidFill>
                <a:latin typeface="+mn-lt"/>
                <a:ea typeface="+mn-ea"/>
                <a:cs typeface="+mn-cs"/>
              </a:rPr>
              <a:t>4) Finally, we conduct simulation to demonstrate the superiority of our methods compared with the existing link scheduling methods. </a:t>
            </a:r>
            <a:endParaRPr lang="en-US" altLang="zh-CN" baseline="0" dirty="0" smtClean="0">
              <a:ea typeface="SimSun" pitchFamily="2" charset="-122"/>
            </a:endParaRPr>
          </a:p>
        </p:txBody>
      </p:sp>
      <p:sp>
        <p:nvSpPr>
          <p:cNvPr id="4" name="灯片编号占位符 3"/>
          <p:cNvSpPr>
            <a:spLocks noGrp="1"/>
          </p:cNvSpPr>
          <p:nvPr>
            <p:ph type="sldNum" sz="quarter" idx="10"/>
          </p:nvPr>
        </p:nvSpPr>
        <p:spPr/>
        <p:txBody>
          <a:bodyPr/>
          <a:lstStyle/>
          <a:p>
            <a:fld id="{E85BB025-EC99-457E-A9C5-A9A4346E676B}" type="slidenum">
              <a:rPr lang="en-US" smtClean="0"/>
              <a:pPr/>
              <a:t>6</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Now, let me</a:t>
            </a:r>
            <a:r>
              <a:rPr lang="en-US" altLang="zh-CN" baseline="0" dirty="0" smtClean="0"/>
              <a:t> introduce our algorithms. </a:t>
            </a:r>
            <a:endParaRPr lang="zh-CN" altLang="en-US" dirty="0"/>
          </a:p>
        </p:txBody>
      </p:sp>
      <p:sp>
        <p:nvSpPr>
          <p:cNvPr id="4" name="灯片编号占位符 3"/>
          <p:cNvSpPr>
            <a:spLocks noGrp="1"/>
          </p:cNvSpPr>
          <p:nvPr>
            <p:ph type="sldNum" sz="quarter" idx="10"/>
          </p:nvPr>
        </p:nvSpPr>
        <p:spPr/>
        <p:txBody>
          <a:bodyPr/>
          <a:lstStyle/>
          <a:p>
            <a:fld id="{E85BB025-EC99-457E-A9C5-A9A4346E676B}" type="slidenum">
              <a:rPr lang="en-US" smtClean="0"/>
              <a:pPr/>
              <a:t>7</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sz="1200" kern="1200" baseline="0" dirty="0" smtClean="0">
                <a:solidFill>
                  <a:schemeClr val="tx1"/>
                </a:solidFill>
                <a:latin typeface="+mn-lt"/>
                <a:ea typeface="+mn-ea"/>
                <a:cs typeface="+mn-cs"/>
              </a:rPr>
              <a:t>Now, let me introduce the mathematical model. </a:t>
            </a:r>
          </a:p>
          <a:p>
            <a:r>
              <a:rPr lang="en-US" sz="1200" kern="1200" baseline="0" dirty="0" smtClean="0">
                <a:solidFill>
                  <a:schemeClr val="tx1"/>
                </a:solidFill>
                <a:latin typeface="+mn-lt"/>
                <a:ea typeface="+mn-ea"/>
                <a:cs typeface="+mn-cs"/>
              </a:rPr>
              <a:t>We consider a wireless network with N communication links </a:t>
            </a:r>
            <a:r>
              <a:rPr lang="pt-BR" i="1" dirty="0" smtClean="0"/>
              <a:t>L</a:t>
            </a:r>
            <a:r>
              <a:rPr lang="pt-BR" dirty="0" smtClean="0"/>
              <a:t> = {(</a:t>
            </a:r>
            <a:r>
              <a:rPr lang="pt-BR" i="1" dirty="0" smtClean="0"/>
              <a:t>s</a:t>
            </a:r>
            <a:r>
              <a:rPr lang="pt-BR" baseline="-25000" dirty="0" smtClean="0"/>
              <a:t>1</a:t>
            </a:r>
            <a:r>
              <a:rPr lang="pt-BR" dirty="0" smtClean="0"/>
              <a:t>, </a:t>
            </a:r>
            <a:r>
              <a:rPr lang="pt-BR" i="1" dirty="0" smtClean="0"/>
              <a:t>r</a:t>
            </a:r>
            <a:r>
              <a:rPr lang="pt-BR" baseline="-25000" dirty="0" smtClean="0"/>
              <a:t>1</a:t>
            </a:r>
            <a:r>
              <a:rPr lang="pt-BR" dirty="0" smtClean="0"/>
              <a:t>), ..., (</a:t>
            </a:r>
            <a:r>
              <a:rPr lang="pt-BR" i="1" dirty="0" smtClean="0"/>
              <a:t>s</a:t>
            </a:r>
            <a:r>
              <a:rPr lang="pt-BR" i="1" baseline="-25000" dirty="0" smtClean="0"/>
              <a:t>N</a:t>
            </a:r>
            <a:r>
              <a:rPr lang="pt-BR" dirty="0" smtClean="0"/>
              <a:t>, </a:t>
            </a:r>
            <a:r>
              <a:rPr lang="pt-BR" i="1" dirty="0" smtClean="0"/>
              <a:t>r</a:t>
            </a:r>
            <a:r>
              <a:rPr lang="pt-BR" i="1" baseline="-25000" dirty="0" smtClean="0"/>
              <a:t>N</a:t>
            </a:r>
            <a:r>
              <a:rPr lang="pt-BR" dirty="0" smtClean="0"/>
              <a:t>)}, </a:t>
            </a:r>
            <a:r>
              <a:rPr lang="en-US" altLang="zh-CN" dirty="0" smtClean="0"/>
              <a:t>where </a:t>
            </a:r>
            <a:r>
              <a:rPr lang="pt-BR" dirty="0" smtClean="0"/>
              <a:t>(</a:t>
            </a:r>
            <a:r>
              <a:rPr lang="pt-BR" i="1" dirty="0" smtClean="0"/>
              <a:t>s</a:t>
            </a:r>
            <a:r>
              <a:rPr lang="pt-BR" i="1" baseline="-25000" dirty="0" smtClean="0"/>
              <a:t>i</a:t>
            </a:r>
            <a:r>
              <a:rPr lang="pt-BR" dirty="0" smtClean="0"/>
              <a:t>, </a:t>
            </a:r>
            <a:r>
              <a:rPr lang="pt-BR" i="1" dirty="0" smtClean="0"/>
              <a:t>r</a:t>
            </a:r>
            <a:r>
              <a:rPr lang="pt-BR" i="1" baseline="-25000" dirty="0" smtClean="0"/>
              <a:t>i</a:t>
            </a:r>
            <a:r>
              <a:rPr lang="pt-BR" dirty="0" smtClean="0"/>
              <a:t>) </a:t>
            </a:r>
            <a:r>
              <a:rPr lang="en-US" dirty="0" smtClean="0"/>
              <a:t>represents a transmission link from sender </a:t>
            </a:r>
            <a:r>
              <a:rPr lang="pt-BR" i="1" dirty="0" smtClean="0"/>
              <a:t>s</a:t>
            </a:r>
            <a:r>
              <a:rPr lang="pt-BR" i="1" baseline="-25000" dirty="0" smtClean="0"/>
              <a:t>i</a:t>
            </a:r>
            <a:r>
              <a:rPr lang="en-US" dirty="0" smtClean="0"/>
              <a:t> to receiver </a:t>
            </a:r>
            <a:r>
              <a:rPr lang="pt-BR" i="1" dirty="0" smtClean="0"/>
              <a:t>r</a:t>
            </a:r>
            <a:r>
              <a:rPr lang="pt-BR" i="1" baseline="-25000" dirty="0" smtClean="0"/>
              <a:t>i</a:t>
            </a:r>
            <a:r>
              <a:rPr lang="en-US" dirty="0" smtClean="0"/>
              <a:t>. </a:t>
            </a:r>
          </a:p>
          <a:p>
            <a:endParaRPr lang="en-US" altLang="zh-CN" baseline="0" dirty="0" smtClean="0">
              <a:ea typeface="SimSun" pitchFamily="2" charset="-122"/>
            </a:endParaRPr>
          </a:p>
          <a:p>
            <a:r>
              <a:rPr lang="en-US" sz="1200" kern="1200" baseline="0" dirty="0" smtClean="0">
                <a:solidFill>
                  <a:schemeClr val="tx1"/>
                </a:solidFill>
                <a:latin typeface="+mn-lt"/>
                <a:ea typeface="+mn-ea"/>
                <a:cs typeface="+mn-cs"/>
              </a:rPr>
              <a:t>We consider time-varying and frequency-flat fading wireless channels. The channel effects from sender </a:t>
            </a:r>
            <a:r>
              <a:rPr lang="pt-BR" i="1" dirty="0" smtClean="0"/>
              <a:t>s</a:t>
            </a:r>
            <a:r>
              <a:rPr lang="pt-BR" i="1" baseline="-25000" dirty="0" smtClean="0"/>
              <a:t>i</a:t>
            </a:r>
            <a:r>
              <a:rPr lang="en-US" sz="1200" kern="1200" baseline="0" dirty="0" smtClean="0">
                <a:solidFill>
                  <a:schemeClr val="tx1"/>
                </a:solidFill>
                <a:latin typeface="+mn-lt"/>
                <a:ea typeface="+mn-ea"/>
                <a:cs typeface="+mn-cs"/>
              </a:rPr>
              <a:t> to receiver </a:t>
            </a:r>
            <a:r>
              <a:rPr lang="pt-BR" i="1" dirty="0" smtClean="0"/>
              <a:t>r</a:t>
            </a:r>
            <a:r>
              <a:rPr lang="pt-BR" i="1" baseline="-25000" dirty="0" smtClean="0"/>
              <a:t>j </a:t>
            </a:r>
            <a:r>
              <a:rPr lang="en-US" sz="1200" kern="1200" baseline="0" dirty="0" smtClean="0">
                <a:solidFill>
                  <a:schemeClr val="tx1"/>
                </a:solidFill>
                <a:latin typeface="+mn-lt"/>
                <a:ea typeface="+mn-ea"/>
                <a:cs typeface="+mn-cs"/>
              </a:rPr>
              <a:t>can be modeled by a single, complex and random channel</a:t>
            </a:r>
          </a:p>
          <a:p>
            <a:r>
              <a:rPr lang="en-US" sz="1200" kern="1200" baseline="0" dirty="0" smtClean="0">
                <a:solidFill>
                  <a:schemeClr val="tx1"/>
                </a:solidFill>
                <a:latin typeface="+mn-lt"/>
                <a:ea typeface="+mn-ea"/>
                <a:cs typeface="+mn-cs"/>
              </a:rPr>
              <a:t>coefficient </a:t>
            </a:r>
            <a:r>
              <a:rPr lang="pt-BR" i="1" dirty="0" smtClean="0"/>
              <a:t>h</a:t>
            </a:r>
            <a:r>
              <a:rPr lang="pt-BR" i="1" baseline="-25000" dirty="0" smtClean="0"/>
              <a:t>i,j</a:t>
            </a:r>
            <a:r>
              <a:rPr lang="en-US" sz="1200" kern="1200" baseline="0" dirty="0" smtClean="0">
                <a:solidFill>
                  <a:schemeClr val="tx1"/>
                </a:solidFill>
                <a:latin typeface="+mn-lt"/>
                <a:ea typeface="+mn-ea"/>
                <a:cs typeface="+mn-cs"/>
              </a:rPr>
              <a:t>. We consider the Rayleigh fading channel model, in which all </a:t>
            </a:r>
            <a:r>
              <a:rPr lang="pt-BR" i="1" dirty="0" smtClean="0"/>
              <a:t>h</a:t>
            </a:r>
            <a:r>
              <a:rPr lang="pt-BR" i="1" baseline="-25000" dirty="0" smtClean="0"/>
              <a:t>i,j </a:t>
            </a:r>
            <a:r>
              <a:rPr lang="en-US" sz="1200" kern="1200" baseline="0" dirty="0" smtClean="0">
                <a:solidFill>
                  <a:schemeClr val="tx1"/>
                </a:solidFill>
                <a:latin typeface="+mn-lt"/>
                <a:ea typeface="+mn-ea"/>
                <a:cs typeface="+mn-cs"/>
              </a:rPr>
              <a:t>are </a:t>
            </a:r>
            <a:r>
              <a:rPr lang="en-US" sz="1200" kern="1200" baseline="0" dirty="0" err="1" smtClean="0">
                <a:solidFill>
                  <a:schemeClr val="tx1"/>
                </a:solidFill>
                <a:latin typeface="+mn-lt"/>
                <a:ea typeface="+mn-ea"/>
                <a:cs typeface="+mn-cs"/>
              </a:rPr>
              <a:t>independen</a:t>
            </a:r>
            <a:r>
              <a:rPr lang="en-US" sz="1200" kern="1200" baseline="0" dirty="0" smtClean="0">
                <a:solidFill>
                  <a:schemeClr val="tx1"/>
                </a:solidFill>
                <a:latin typeface="+mn-lt"/>
                <a:ea typeface="+mn-ea"/>
                <a:cs typeface="+mn-cs"/>
              </a:rPr>
              <a:t> t and exponentially distributed. </a:t>
            </a:r>
            <a:r>
              <a:rPr lang="en-US" dirty="0" smtClean="0"/>
              <a:t>We use Z</a:t>
            </a:r>
            <a:r>
              <a:rPr lang="pt-BR" i="1" baseline="-25000" dirty="0" smtClean="0"/>
              <a:t>i</a:t>
            </a:r>
            <a:r>
              <a:rPr lang="pt-BR" baseline="-25000" dirty="0" smtClean="0"/>
              <a:t>,</a:t>
            </a:r>
            <a:r>
              <a:rPr lang="pt-BR" i="1" baseline="-25000" dirty="0" smtClean="0"/>
              <a:t>j</a:t>
            </a:r>
            <a:r>
              <a:rPr lang="en-US" dirty="0" smtClean="0"/>
              <a:t> to represent the instantaneous signal power received by </a:t>
            </a:r>
            <a:r>
              <a:rPr lang="pt-BR" i="1" dirty="0" smtClean="0"/>
              <a:t>r</a:t>
            </a:r>
            <a:r>
              <a:rPr lang="pt-BR" i="1" baseline="-25000" dirty="0" smtClean="0"/>
              <a:t>i  </a:t>
            </a:r>
            <a:r>
              <a:rPr lang="en-US" dirty="0" smtClean="0"/>
              <a:t>from </a:t>
            </a:r>
            <a:r>
              <a:rPr lang="pt-BR" i="1" dirty="0" smtClean="0"/>
              <a:t>s</a:t>
            </a:r>
            <a:r>
              <a:rPr lang="pt-BR" i="1" baseline="-25000" dirty="0" smtClean="0"/>
              <a:t>i</a:t>
            </a:r>
            <a:r>
              <a:rPr lang="en-US" dirty="0" smtClean="0"/>
              <a:t>. Z</a:t>
            </a:r>
            <a:r>
              <a:rPr lang="pt-BR" i="1" baseline="-25000" dirty="0" smtClean="0"/>
              <a:t>i</a:t>
            </a:r>
            <a:r>
              <a:rPr lang="pt-BR" baseline="-25000" dirty="0" smtClean="0"/>
              <a:t>,</a:t>
            </a:r>
            <a:r>
              <a:rPr lang="pt-BR" i="1" baseline="-25000" dirty="0" smtClean="0"/>
              <a:t>j</a:t>
            </a:r>
            <a:r>
              <a:rPr lang="en-US" dirty="0" smtClean="0"/>
              <a:t> is a random variable with Cumulative Distribution Function (CDF) of </a:t>
            </a:r>
            <a:r>
              <a:rPr lang="en-US" dirty="0" err="1" smtClean="0"/>
              <a:t>Equ</a:t>
            </a:r>
            <a:r>
              <a:rPr lang="en-US" dirty="0" smtClean="0"/>
              <a:t>. (1). </a:t>
            </a:r>
          </a:p>
          <a:p>
            <a:endParaRPr lang="en-US" dirty="0" smtClean="0"/>
          </a:p>
          <a:p>
            <a:r>
              <a:rPr lang="en-US" dirty="0" smtClean="0"/>
              <a:t>We then</a:t>
            </a:r>
            <a:r>
              <a:rPr lang="en-US" baseline="0" dirty="0" smtClean="0"/>
              <a:t> derive Theorem 1, </a:t>
            </a:r>
            <a:r>
              <a:rPr lang="en-US" sz="1200" kern="1200" baseline="0" dirty="0" smtClean="0">
                <a:solidFill>
                  <a:schemeClr val="tx1"/>
                </a:solidFill>
                <a:latin typeface="+mn-lt"/>
                <a:ea typeface="+mn-ea"/>
                <a:cs typeface="+mn-cs"/>
              </a:rPr>
              <a:t>which gives the closed form of the probability distribution of the SINR received by each receiver. Theorem 1 shows that checking transmission success</a:t>
            </a:r>
          </a:p>
          <a:p>
            <a:r>
              <a:rPr lang="en-US" sz="1200" kern="1200" baseline="0" dirty="0" smtClean="0">
                <a:solidFill>
                  <a:schemeClr val="tx1"/>
                </a:solidFill>
                <a:latin typeface="+mn-lt"/>
                <a:ea typeface="+mn-ea"/>
                <a:cs typeface="+mn-cs"/>
              </a:rPr>
              <a:t>is equivalent to checking whether the sum interference factor from all the senders to this receiver is lower than a threshold.</a:t>
            </a:r>
            <a:endParaRPr lang="en-US" dirty="0" smtClean="0"/>
          </a:p>
          <a:p>
            <a:endParaRPr lang="en-US" altLang="zh-CN" baseline="0" dirty="0" smtClean="0">
              <a:ea typeface="SimSun" pitchFamily="2" charset="-122"/>
            </a:endParaRPr>
          </a:p>
          <a:p>
            <a:endParaRPr lang="en-US" altLang="zh-CN" baseline="0" dirty="0" smtClean="0">
              <a:ea typeface="SimSun" pitchFamily="2" charset="-122"/>
            </a:endParaRPr>
          </a:p>
        </p:txBody>
      </p:sp>
      <p:sp>
        <p:nvSpPr>
          <p:cNvPr id="4" name="灯片编号占位符 3"/>
          <p:cNvSpPr>
            <a:spLocks noGrp="1"/>
          </p:cNvSpPr>
          <p:nvPr>
            <p:ph type="sldNum" sz="quarter" idx="10"/>
          </p:nvPr>
        </p:nvSpPr>
        <p:spPr/>
        <p:txBody>
          <a:bodyPr/>
          <a:lstStyle/>
          <a:p>
            <a:fld id="{E85BB025-EC99-457E-A9C5-A9A4346E676B}" type="slidenum">
              <a:rPr lang="en-US" smtClean="0"/>
              <a:pPr/>
              <a:t>8</a:t>
            </a:fld>
            <a:endParaRPr lang="en-US"/>
          </a:p>
        </p:txBody>
      </p:sp>
    </p:spTree>
    <p:extLst>
      <p:ext uri="{BB962C8B-B14F-4D97-AF65-F5344CB8AC3E}">
        <p14:creationId xmlns="" xmlns:p14="http://schemas.microsoft.com/office/powerpoint/2010/main" val="3087292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sz="1200" kern="1200" baseline="0" dirty="0" smtClean="0">
                <a:solidFill>
                  <a:schemeClr val="tx1"/>
                </a:solidFill>
                <a:latin typeface="+mn-lt"/>
                <a:ea typeface="+mn-ea"/>
                <a:cs typeface="+mn-cs"/>
              </a:rPr>
              <a:t>We formally formulate the fading resistant link scheduling (Fading-R-LS) as follows: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We are given a </a:t>
            </a:r>
            <a:r>
              <a:rPr lang="en-US" dirty="0" smtClean="0">
                <a:solidFill>
                  <a:srgbClr val="FF0000"/>
                </a:solidFill>
              </a:rPr>
              <a:t>finite set of senders </a:t>
            </a:r>
            <a:r>
              <a:rPr lang="en-US" i="1" dirty="0" smtClean="0">
                <a:solidFill>
                  <a:srgbClr val="FF0000"/>
                </a:solidFill>
              </a:rPr>
              <a:t>S</a:t>
            </a:r>
            <a:r>
              <a:rPr lang="en-US" dirty="0" smtClean="0">
                <a:solidFill>
                  <a:srgbClr val="FF0000"/>
                </a:solidFill>
              </a:rPr>
              <a:t> and their respective receivers </a:t>
            </a:r>
            <a:r>
              <a:rPr lang="en-US" i="1" dirty="0" smtClean="0">
                <a:solidFill>
                  <a:srgbClr val="FF0000"/>
                </a:solidFill>
              </a:rPr>
              <a:t>R</a:t>
            </a:r>
            <a:r>
              <a:rPr lang="en-US" dirty="0" smtClean="0">
                <a:solidFill>
                  <a:srgbClr val="FF0000"/>
                </a:solidFill>
              </a:rPr>
              <a:t> in a geometric plane, decoding threshold </a:t>
            </a:r>
            <a:r>
              <a:rPr lang="el-GR" i="1" dirty="0" smtClean="0">
                <a:solidFill>
                  <a:srgbClr val="FF0000"/>
                </a:solidFill>
              </a:rPr>
              <a:t>γ</a:t>
            </a:r>
            <a:r>
              <a:rPr lang="en-US" baseline="-25000" dirty="0" smtClean="0">
                <a:solidFill>
                  <a:srgbClr val="FF0000"/>
                </a:solidFill>
              </a:rPr>
              <a:t>th</a:t>
            </a:r>
            <a:r>
              <a:rPr lang="en-US" dirty="0" smtClean="0">
                <a:solidFill>
                  <a:srgbClr val="FF0000"/>
                </a:solidFill>
              </a:rPr>
              <a:t>, acceptable error rate </a:t>
            </a:r>
            <a:r>
              <a:rPr lang="el-GR" i="1" dirty="0" smtClean="0">
                <a:solidFill>
                  <a:srgbClr val="FF0000"/>
                </a:solidFill>
                <a:latin typeface="Cambria"/>
              </a:rPr>
              <a:t>ϵ</a:t>
            </a:r>
            <a:r>
              <a:rPr lang="en-US" dirty="0" smtClean="0">
                <a:solidFill>
                  <a:srgbClr val="FF0000"/>
                </a:solidFill>
              </a:rPr>
              <a:t>, and a constant </a:t>
            </a:r>
            <a:r>
              <a:rPr lang="el-GR" i="1" dirty="0" smtClean="0">
                <a:solidFill>
                  <a:srgbClr val="FF0000"/>
                </a:solidFill>
                <a:latin typeface="Times New Roman"/>
                <a:cs typeface="Times New Roman"/>
              </a:rPr>
              <a:t>Λ</a:t>
            </a:r>
            <a:r>
              <a:rPr lang="en-US" dirty="0" smtClean="0">
                <a:solidFill>
                  <a:srgbClr val="FF0000"/>
                </a:solidFill>
              </a:rPr>
              <a:t>. </a:t>
            </a:r>
          </a:p>
          <a:p>
            <a:endParaRPr lang="en-US" dirty="0" smtClean="0">
              <a:solidFill>
                <a:srgbClr val="FF0000"/>
              </a:solidFill>
            </a:endParaRPr>
          </a:p>
          <a:p>
            <a:r>
              <a:rPr lang="en-US" dirty="0" smtClean="0">
                <a:solidFill>
                  <a:srgbClr val="FF0000"/>
                </a:solidFill>
              </a:rPr>
              <a:t>The</a:t>
            </a:r>
            <a:r>
              <a:rPr lang="en-US" baseline="0" dirty="0" smtClean="0">
                <a:solidFill>
                  <a:srgbClr val="FF0000"/>
                </a:solidFill>
              </a:rPr>
              <a:t> question is to find an </a:t>
            </a:r>
            <a:r>
              <a:rPr lang="en-US" dirty="0" smtClean="0">
                <a:solidFill>
                  <a:srgbClr val="FF0000"/>
                </a:solidFill>
              </a:rPr>
              <a:t>Existence of a subset of senders </a:t>
            </a:r>
            <a:r>
              <a:rPr lang="en-US" i="1" dirty="0" smtClean="0">
                <a:solidFill>
                  <a:srgbClr val="FF0000"/>
                </a:solidFill>
              </a:rPr>
              <a:t>P</a:t>
            </a:r>
            <a:r>
              <a:rPr lang="en-US" dirty="0" smtClean="0">
                <a:solidFill>
                  <a:srgbClr val="FF0000"/>
                </a:solidFill>
              </a:rPr>
              <a:t>, namely a schedule, such that the total successful transmission rate is no smaller than </a:t>
            </a:r>
            <a:r>
              <a:rPr lang="el-GR" i="1" dirty="0" smtClean="0">
                <a:solidFill>
                  <a:srgbClr val="FF0000"/>
                </a:solidFill>
                <a:latin typeface="Times New Roman"/>
                <a:cs typeface="Times New Roman"/>
              </a:rPr>
              <a:t>Λ</a:t>
            </a:r>
            <a:r>
              <a:rPr lang="en-US" dirty="0" smtClean="0">
                <a:solidFill>
                  <a:srgbClr val="FF0000"/>
                </a:solidFill>
              </a:rPr>
              <a:t>.</a:t>
            </a:r>
          </a:p>
          <a:p>
            <a:endParaRPr lang="en-US" dirty="0" smtClean="0">
              <a:solidFill>
                <a:srgbClr val="FF0000"/>
              </a:solidFill>
            </a:endParaRPr>
          </a:p>
          <a:p>
            <a:r>
              <a:rPr lang="en-US" sz="1200" kern="1200" baseline="0" dirty="0" smtClean="0">
                <a:solidFill>
                  <a:schemeClr val="tx1"/>
                </a:solidFill>
                <a:latin typeface="+mn-lt"/>
                <a:ea typeface="+mn-ea"/>
                <a:cs typeface="+mn-cs"/>
              </a:rPr>
              <a:t>In other words, we attempt to use one time slot to its full capacity.</a:t>
            </a:r>
            <a:endParaRPr lang="en-US" altLang="zh-CN" baseline="0" dirty="0" smtClean="0">
              <a:ea typeface="SimSun" pitchFamily="2" charset="-122"/>
            </a:endParaRPr>
          </a:p>
          <a:p>
            <a:endParaRPr lang="en-US" altLang="zh-CN" baseline="0" dirty="0" smtClean="0">
              <a:ea typeface="SimSun" pitchFamily="2" charset="-122"/>
            </a:endParaRPr>
          </a:p>
        </p:txBody>
      </p:sp>
      <p:sp>
        <p:nvSpPr>
          <p:cNvPr id="4" name="灯片编号占位符 3"/>
          <p:cNvSpPr>
            <a:spLocks noGrp="1"/>
          </p:cNvSpPr>
          <p:nvPr>
            <p:ph type="sldNum" sz="quarter" idx="10"/>
          </p:nvPr>
        </p:nvSpPr>
        <p:spPr/>
        <p:txBody>
          <a:bodyPr/>
          <a:lstStyle/>
          <a:p>
            <a:fld id="{E85BB025-EC99-457E-A9C5-A9A4346E676B}" type="slidenum">
              <a:rPr lang="en-US" smtClean="0"/>
              <a:pPr/>
              <a:t>9</a:t>
            </a:fld>
            <a:endParaRPr lang="en-US"/>
          </a:p>
        </p:txBody>
      </p:sp>
    </p:spTree>
    <p:extLst>
      <p:ext uri="{BB962C8B-B14F-4D97-AF65-F5344CB8AC3E}">
        <p14:creationId xmlns="" xmlns:p14="http://schemas.microsoft.com/office/powerpoint/2010/main" val="3087292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E3ACD83-A686-46CA-94AF-5DFB5BFAACC0}" type="datetime1">
              <a:rPr lang="en-US" smtClean="0"/>
              <a:pPr/>
              <a:t>8/6/2017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5F6A93-E041-4231-8621-3B84466FA451}" type="datetime1">
              <a:rPr lang="en-US" smtClean="0"/>
              <a:pPr/>
              <a:t>8/6/2017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B0319F-E467-4CC8-A02F-DC2BBA298B36}" type="datetime1">
              <a:rPr lang="en-US" smtClean="0"/>
              <a:pPr/>
              <a:t>8/6/2017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54"/>
        <p:cNvGrpSpPr/>
        <p:nvPr/>
      </p:nvGrpSpPr>
      <p:grpSpPr>
        <a:xfrm>
          <a:off x="0" y="0"/>
          <a:ext cx="0" cy="0"/>
          <a:chOff x="0" y="0"/>
          <a:chExt cx="0" cy="0"/>
        </a:xfrm>
      </p:grpSpPr>
      <p:cxnSp>
        <p:nvCxnSpPr>
          <p:cNvPr id="55" name="Shape 55"/>
          <p:cNvCxnSpPr/>
          <p:nvPr/>
        </p:nvCxnSpPr>
        <p:spPr>
          <a:xfrm>
            <a:off x="0" y="3997533"/>
            <a:ext cx="9144000" cy="0"/>
          </a:xfrm>
          <a:prstGeom prst="straightConnector1">
            <a:avLst/>
          </a:prstGeom>
          <a:noFill/>
          <a:ln w="19050" cap="flat" cmpd="sng">
            <a:solidFill>
              <a:schemeClr val="lt2"/>
            </a:solidFill>
            <a:prstDash val="solid"/>
            <a:round/>
            <a:headEnd type="none" w="med" len="med"/>
            <a:tailEnd type="none" w="med" len="med"/>
          </a:ln>
        </p:spPr>
      </p:cxnSp>
      <p:sp>
        <p:nvSpPr>
          <p:cNvPr id="56" name="Shape 56"/>
          <p:cNvSpPr txBox="1">
            <a:spLocks noGrp="1"/>
          </p:cNvSpPr>
          <p:nvPr>
            <p:ph type="ctrTitle"/>
          </p:nvPr>
        </p:nvSpPr>
        <p:spPr>
          <a:xfrm>
            <a:off x="510450" y="1676400"/>
            <a:ext cx="8123100" cy="2118000"/>
          </a:xfrm>
          <a:prstGeom prst="rect">
            <a:avLst/>
          </a:prstGeom>
        </p:spPr>
        <p:txBody>
          <a:bodyPr lIns="91425" tIns="91425" rIns="91425" bIns="91425" anchor="b" anchorCtr="0"/>
          <a:lstStyle>
            <a:lvl1pPr lvl="0" rtl="0">
              <a:spcBef>
                <a:spcPts val="0"/>
              </a:spcBef>
              <a:buClr>
                <a:schemeClr val="lt1"/>
              </a:buClr>
              <a:buSzPct val="100000"/>
              <a:defRPr sz="4800">
                <a:solidFill>
                  <a:schemeClr val="lt1"/>
                </a:solidFill>
              </a:defRPr>
            </a:lvl1pPr>
            <a:lvl2pPr lvl="1" rtl="0">
              <a:spcBef>
                <a:spcPts val="0"/>
              </a:spcBef>
              <a:buClr>
                <a:schemeClr val="lt1"/>
              </a:buClr>
              <a:buSzPct val="100000"/>
              <a:defRPr sz="4800">
                <a:solidFill>
                  <a:schemeClr val="lt1"/>
                </a:solidFill>
              </a:defRPr>
            </a:lvl2pPr>
            <a:lvl3pPr lvl="2" rtl="0">
              <a:spcBef>
                <a:spcPts val="0"/>
              </a:spcBef>
              <a:buClr>
                <a:schemeClr val="lt1"/>
              </a:buClr>
              <a:buSzPct val="100000"/>
              <a:defRPr sz="4800">
                <a:solidFill>
                  <a:schemeClr val="lt1"/>
                </a:solidFill>
              </a:defRPr>
            </a:lvl3pPr>
            <a:lvl4pPr lvl="3" rtl="0">
              <a:spcBef>
                <a:spcPts val="0"/>
              </a:spcBef>
              <a:buClr>
                <a:schemeClr val="lt1"/>
              </a:buClr>
              <a:buSzPct val="100000"/>
              <a:defRPr sz="4800">
                <a:solidFill>
                  <a:schemeClr val="lt1"/>
                </a:solidFill>
              </a:defRPr>
            </a:lvl4pPr>
            <a:lvl5pPr lvl="4" rtl="0">
              <a:spcBef>
                <a:spcPts val="0"/>
              </a:spcBef>
              <a:buClr>
                <a:schemeClr val="lt1"/>
              </a:buClr>
              <a:buSzPct val="100000"/>
              <a:defRPr sz="4800">
                <a:solidFill>
                  <a:schemeClr val="lt1"/>
                </a:solidFill>
              </a:defRPr>
            </a:lvl5pPr>
            <a:lvl6pPr lvl="5" rtl="0">
              <a:spcBef>
                <a:spcPts val="0"/>
              </a:spcBef>
              <a:buClr>
                <a:schemeClr val="lt1"/>
              </a:buClr>
              <a:buSzPct val="100000"/>
              <a:defRPr sz="4800">
                <a:solidFill>
                  <a:schemeClr val="lt1"/>
                </a:solidFill>
              </a:defRPr>
            </a:lvl6pPr>
            <a:lvl7pPr lvl="6" rtl="0">
              <a:spcBef>
                <a:spcPts val="0"/>
              </a:spcBef>
              <a:buClr>
                <a:schemeClr val="lt1"/>
              </a:buClr>
              <a:buSzPct val="100000"/>
              <a:defRPr sz="4800">
                <a:solidFill>
                  <a:schemeClr val="lt1"/>
                </a:solidFill>
              </a:defRPr>
            </a:lvl7pPr>
            <a:lvl8pPr lvl="7" rtl="0">
              <a:spcBef>
                <a:spcPts val="0"/>
              </a:spcBef>
              <a:buClr>
                <a:schemeClr val="lt1"/>
              </a:buClr>
              <a:buSzPct val="100000"/>
              <a:defRPr sz="4800">
                <a:solidFill>
                  <a:schemeClr val="lt1"/>
                </a:solidFill>
              </a:defRPr>
            </a:lvl8pPr>
            <a:lvl9pPr lvl="8" rtl="0">
              <a:spcBef>
                <a:spcPts val="0"/>
              </a:spcBef>
              <a:buClr>
                <a:schemeClr val="lt1"/>
              </a:buClr>
              <a:buSzPct val="100000"/>
              <a:defRPr sz="4800">
                <a:solidFill>
                  <a:schemeClr val="lt1"/>
                </a:solidFill>
              </a:defRPr>
            </a:lvl9pPr>
          </a:lstStyle>
          <a:p>
            <a:endParaRPr/>
          </a:p>
        </p:txBody>
      </p:sp>
      <p:sp>
        <p:nvSpPr>
          <p:cNvPr id="57" name="Shape 57"/>
          <p:cNvSpPr txBox="1">
            <a:spLocks noGrp="1"/>
          </p:cNvSpPr>
          <p:nvPr>
            <p:ph type="subTitle" idx="1"/>
          </p:nvPr>
        </p:nvSpPr>
        <p:spPr>
          <a:xfrm>
            <a:off x="510450" y="4243083"/>
            <a:ext cx="8123100" cy="839999"/>
          </a:xfrm>
          <a:prstGeom prst="rect">
            <a:avLst/>
          </a:prstGeom>
        </p:spPr>
        <p:txBody>
          <a:bodyPr lIns="91425" tIns="91425" rIns="91425" bIns="91425" anchor="t" anchorCtr="0"/>
          <a:lstStyle>
            <a:lvl1pPr lvl="0" rtl="0">
              <a:lnSpc>
                <a:spcPct val="100000"/>
              </a:lnSpc>
              <a:spcBef>
                <a:spcPts val="0"/>
              </a:spcBef>
              <a:spcAft>
                <a:spcPts val="0"/>
              </a:spcAft>
              <a:buClr>
                <a:schemeClr val="lt1"/>
              </a:buClr>
              <a:buSzPct val="100000"/>
              <a:buNone/>
              <a:defRPr sz="2400">
                <a:solidFill>
                  <a:schemeClr val="lt1"/>
                </a:solidFill>
              </a:defRPr>
            </a:lvl1pPr>
            <a:lvl2pPr lvl="1" rtl="0">
              <a:lnSpc>
                <a:spcPct val="100000"/>
              </a:lnSpc>
              <a:spcBef>
                <a:spcPts val="0"/>
              </a:spcBef>
              <a:spcAft>
                <a:spcPts val="0"/>
              </a:spcAft>
              <a:buClr>
                <a:schemeClr val="lt1"/>
              </a:buClr>
              <a:buSzPct val="100000"/>
              <a:buNone/>
              <a:defRPr sz="2400">
                <a:solidFill>
                  <a:schemeClr val="lt1"/>
                </a:solidFill>
              </a:defRPr>
            </a:lvl2pPr>
            <a:lvl3pPr lvl="2" rtl="0">
              <a:lnSpc>
                <a:spcPct val="100000"/>
              </a:lnSpc>
              <a:spcBef>
                <a:spcPts val="0"/>
              </a:spcBef>
              <a:spcAft>
                <a:spcPts val="0"/>
              </a:spcAft>
              <a:buClr>
                <a:schemeClr val="lt1"/>
              </a:buClr>
              <a:buSzPct val="100000"/>
              <a:buNone/>
              <a:defRPr sz="2400">
                <a:solidFill>
                  <a:schemeClr val="lt1"/>
                </a:solidFill>
              </a:defRPr>
            </a:lvl3pPr>
            <a:lvl4pPr lvl="3" rtl="0">
              <a:lnSpc>
                <a:spcPct val="100000"/>
              </a:lnSpc>
              <a:spcBef>
                <a:spcPts val="0"/>
              </a:spcBef>
              <a:spcAft>
                <a:spcPts val="0"/>
              </a:spcAft>
              <a:buClr>
                <a:schemeClr val="lt1"/>
              </a:buClr>
              <a:buSzPct val="100000"/>
              <a:buNone/>
              <a:defRPr sz="2400">
                <a:solidFill>
                  <a:schemeClr val="lt1"/>
                </a:solidFill>
              </a:defRPr>
            </a:lvl4pPr>
            <a:lvl5pPr lvl="4" rtl="0">
              <a:lnSpc>
                <a:spcPct val="100000"/>
              </a:lnSpc>
              <a:spcBef>
                <a:spcPts val="0"/>
              </a:spcBef>
              <a:spcAft>
                <a:spcPts val="0"/>
              </a:spcAft>
              <a:buClr>
                <a:schemeClr val="lt1"/>
              </a:buClr>
              <a:buSzPct val="100000"/>
              <a:buNone/>
              <a:defRPr sz="2400">
                <a:solidFill>
                  <a:schemeClr val="lt1"/>
                </a:solidFill>
              </a:defRPr>
            </a:lvl5pPr>
            <a:lvl6pPr lvl="5" rtl="0">
              <a:lnSpc>
                <a:spcPct val="100000"/>
              </a:lnSpc>
              <a:spcBef>
                <a:spcPts val="0"/>
              </a:spcBef>
              <a:spcAft>
                <a:spcPts val="0"/>
              </a:spcAft>
              <a:buClr>
                <a:schemeClr val="lt1"/>
              </a:buClr>
              <a:buSzPct val="100000"/>
              <a:buNone/>
              <a:defRPr sz="2400">
                <a:solidFill>
                  <a:schemeClr val="lt1"/>
                </a:solidFill>
              </a:defRPr>
            </a:lvl6pPr>
            <a:lvl7pPr lvl="6" rtl="0">
              <a:lnSpc>
                <a:spcPct val="100000"/>
              </a:lnSpc>
              <a:spcBef>
                <a:spcPts val="0"/>
              </a:spcBef>
              <a:spcAft>
                <a:spcPts val="0"/>
              </a:spcAft>
              <a:buClr>
                <a:schemeClr val="lt1"/>
              </a:buClr>
              <a:buSzPct val="100000"/>
              <a:buNone/>
              <a:defRPr sz="2400">
                <a:solidFill>
                  <a:schemeClr val="lt1"/>
                </a:solidFill>
              </a:defRPr>
            </a:lvl7pPr>
            <a:lvl8pPr lvl="7" rtl="0">
              <a:lnSpc>
                <a:spcPct val="100000"/>
              </a:lnSpc>
              <a:spcBef>
                <a:spcPts val="0"/>
              </a:spcBef>
              <a:spcAft>
                <a:spcPts val="0"/>
              </a:spcAft>
              <a:buClr>
                <a:schemeClr val="lt1"/>
              </a:buClr>
              <a:buSzPct val="100000"/>
              <a:buNone/>
              <a:defRPr sz="2400">
                <a:solidFill>
                  <a:schemeClr val="lt1"/>
                </a:solidFill>
              </a:defRPr>
            </a:lvl8pPr>
            <a:lvl9pPr lvl="8" rtl="0">
              <a:lnSpc>
                <a:spcPct val="100000"/>
              </a:lnSpc>
              <a:spcBef>
                <a:spcPts val="0"/>
              </a:spcBef>
              <a:spcAft>
                <a:spcPts val="0"/>
              </a:spcAft>
              <a:buClr>
                <a:schemeClr val="lt1"/>
              </a:buClr>
              <a:buSzPct val="100000"/>
              <a:buNone/>
              <a:defRPr sz="2400">
                <a:solidFill>
                  <a:schemeClr val="lt1"/>
                </a:solidFill>
              </a:defRPr>
            </a:lvl9pPr>
          </a:lstStyle>
          <a:p>
            <a:endParaRPr/>
          </a:p>
        </p:txBody>
      </p:sp>
      <p:pic>
        <p:nvPicPr>
          <p:cNvPr id="5" name="Picture 4"/>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7924800" y="5257800"/>
            <a:ext cx="1047750" cy="1397000"/>
          </a:xfrm>
          <a:prstGeom prst="rect">
            <a:avLst/>
          </a:prstGeom>
        </p:spPr>
      </p:pic>
    </p:spTree>
    <p:extLst>
      <p:ext uri="{BB962C8B-B14F-4D97-AF65-F5344CB8AC3E}">
        <p14:creationId xmlns="" xmlns:p14="http://schemas.microsoft.com/office/powerpoint/2010/main" val="1224155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59"/>
        <p:cNvGrpSpPr/>
        <p:nvPr/>
      </p:nvGrpSpPr>
      <p:grpSpPr>
        <a:xfrm>
          <a:off x="0" y="0"/>
          <a:ext cx="0" cy="0"/>
          <a:chOff x="0" y="0"/>
          <a:chExt cx="0" cy="0"/>
        </a:xfrm>
      </p:grpSpPr>
      <p:cxnSp>
        <p:nvCxnSpPr>
          <p:cNvPr id="60" name="Shape 60"/>
          <p:cNvCxnSpPr/>
          <p:nvPr/>
        </p:nvCxnSpPr>
        <p:spPr>
          <a:xfrm>
            <a:off x="0" y="3997533"/>
            <a:ext cx="9144000" cy="0"/>
          </a:xfrm>
          <a:prstGeom prst="straightConnector1">
            <a:avLst/>
          </a:prstGeom>
          <a:noFill/>
          <a:ln w="19050" cap="flat" cmpd="sng">
            <a:solidFill>
              <a:schemeClr val="lt2"/>
            </a:solidFill>
            <a:prstDash val="solid"/>
            <a:round/>
            <a:headEnd type="none" w="med" len="med"/>
            <a:tailEnd type="none" w="med" len="med"/>
          </a:ln>
        </p:spPr>
      </p:cxnSp>
      <p:sp>
        <p:nvSpPr>
          <p:cNvPr id="61" name="Shape 61"/>
          <p:cNvSpPr txBox="1">
            <a:spLocks noGrp="1"/>
          </p:cNvSpPr>
          <p:nvPr>
            <p:ph type="title"/>
          </p:nvPr>
        </p:nvSpPr>
        <p:spPr>
          <a:xfrm>
            <a:off x="510450" y="2743200"/>
            <a:ext cx="8123100" cy="1038400"/>
          </a:xfrm>
          <a:prstGeom prst="rect">
            <a:avLst/>
          </a:prstGeom>
        </p:spPr>
        <p:txBody>
          <a:bodyPr lIns="91425" tIns="91425" rIns="91425" bIns="91425" anchor="b" anchorCtr="0"/>
          <a:lstStyle>
            <a:lvl1pPr lvl="0" rtl="0">
              <a:spcBef>
                <a:spcPts val="0"/>
              </a:spcBef>
              <a:buClr>
                <a:schemeClr val="lt1"/>
              </a:buClr>
              <a:buSzPct val="100000"/>
              <a:defRPr sz="3600">
                <a:solidFill>
                  <a:schemeClr val="lt1"/>
                </a:solidFill>
              </a:defRPr>
            </a:lvl1pPr>
            <a:lvl2pPr lvl="1" rtl="0">
              <a:spcBef>
                <a:spcPts val="0"/>
              </a:spcBef>
              <a:buClr>
                <a:schemeClr val="lt1"/>
              </a:buClr>
              <a:buSzPct val="100000"/>
              <a:defRPr sz="3600">
                <a:solidFill>
                  <a:schemeClr val="lt1"/>
                </a:solidFill>
              </a:defRPr>
            </a:lvl2pPr>
            <a:lvl3pPr lvl="2" rtl="0">
              <a:spcBef>
                <a:spcPts val="0"/>
              </a:spcBef>
              <a:buClr>
                <a:schemeClr val="lt1"/>
              </a:buClr>
              <a:buSzPct val="100000"/>
              <a:defRPr sz="3600">
                <a:solidFill>
                  <a:schemeClr val="lt1"/>
                </a:solidFill>
              </a:defRPr>
            </a:lvl3pPr>
            <a:lvl4pPr lvl="3" rtl="0">
              <a:spcBef>
                <a:spcPts val="0"/>
              </a:spcBef>
              <a:buClr>
                <a:schemeClr val="lt1"/>
              </a:buClr>
              <a:buSzPct val="100000"/>
              <a:defRPr sz="3600">
                <a:solidFill>
                  <a:schemeClr val="lt1"/>
                </a:solidFill>
              </a:defRPr>
            </a:lvl4pPr>
            <a:lvl5pPr lvl="4" rtl="0">
              <a:spcBef>
                <a:spcPts val="0"/>
              </a:spcBef>
              <a:buClr>
                <a:schemeClr val="lt1"/>
              </a:buClr>
              <a:buSzPct val="100000"/>
              <a:defRPr sz="3600">
                <a:solidFill>
                  <a:schemeClr val="lt1"/>
                </a:solidFill>
              </a:defRPr>
            </a:lvl5pPr>
            <a:lvl6pPr lvl="5" rtl="0">
              <a:spcBef>
                <a:spcPts val="0"/>
              </a:spcBef>
              <a:buClr>
                <a:schemeClr val="lt1"/>
              </a:buClr>
              <a:buSzPct val="100000"/>
              <a:defRPr sz="3600">
                <a:solidFill>
                  <a:schemeClr val="lt1"/>
                </a:solidFill>
              </a:defRPr>
            </a:lvl6pPr>
            <a:lvl7pPr lvl="6" rtl="0">
              <a:spcBef>
                <a:spcPts val="0"/>
              </a:spcBef>
              <a:buClr>
                <a:schemeClr val="lt1"/>
              </a:buClr>
              <a:buSzPct val="100000"/>
              <a:defRPr sz="3600">
                <a:solidFill>
                  <a:schemeClr val="lt1"/>
                </a:solidFill>
              </a:defRPr>
            </a:lvl7pPr>
            <a:lvl8pPr lvl="7" rtl="0">
              <a:spcBef>
                <a:spcPts val="0"/>
              </a:spcBef>
              <a:buClr>
                <a:schemeClr val="lt1"/>
              </a:buClr>
              <a:buSzPct val="100000"/>
              <a:defRPr sz="3600">
                <a:solidFill>
                  <a:schemeClr val="lt1"/>
                </a:solidFill>
              </a:defRPr>
            </a:lvl8pPr>
            <a:lvl9pPr lvl="8" rtl="0">
              <a:spcBef>
                <a:spcPts val="0"/>
              </a:spcBef>
              <a:buClr>
                <a:schemeClr val="lt1"/>
              </a:buClr>
              <a:buSzPct val="100000"/>
              <a:defRPr sz="3600">
                <a:solidFill>
                  <a:schemeClr val="lt1"/>
                </a:solidFill>
              </a:defRPr>
            </a:lvl9pPr>
          </a:lstStyle>
          <a:p>
            <a:endParaRPr/>
          </a:p>
        </p:txBody>
      </p:sp>
      <p:pic>
        <p:nvPicPr>
          <p:cNvPr id="4" name="Picture 3"/>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7924800" y="5257800"/>
            <a:ext cx="1047750" cy="1397000"/>
          </a:xfrm>
          <a:prstGeom prst="rect">
            <a:avLst/>
          </a:prstGeom>
        </p:spPr>
      </p:pic>
    </p:spTree>
    <p:extLst>
      <p:ext uri="{BB962C8B-B14F-4D97-AF65-F5344CB8AC3E}">
        <p14:creationId xmlns="" xmlns:p14="http://schemas.microsoft.com/office/powerpoint/2010/main" val="21506734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63"/>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98285" y="1"/>
            <a:ext cx="530352" cy="830116"/>
          </a:xfrm>
          <a:prstGeom prst="rect">
            <a:avLst/>
          </a:prstGeom>
        </p:spPr>
      </p:pic>
      <p:sp>
        <p:nvSpPr>
          <p:cNvPr id="64" name="Shape 64"/>
          <p:cNvSpPr/>
          <p:nvPr/>
        </p:nvSpPr>
        <p:spPr>
          <a:xfrm>
            <a:off x="0" y="6727600"/>
            <a:ext cx="9144000" cy="1304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sz="1800"/>
          </a:p>
        </p:txBody>
      </p:sp>
      <p:sp>
        <p:nvSpPr>
          <p:cNvPr id="65" name="Shape 65"/>
          <p:cNvSpPr txBox="1">
            <a:spLocks noGrp="1"/>
          </p:cNvSpPr>
          <p:nvPr>
            <p:ph type="title"/>
          </p:nvPr>
        </p:nvSpPr>
        <p:spPr>
          <a:xfrm>
            <a:off x="311701" y="593367"/>
            <a:ext cx="8520599" cy="763599"/>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6" name="Shape 66"/>
          <p:cNvSpPr txBox="1">
            <a:spLocks noGrp="1"/>
          </p:cNvSpPr>
          <p:nvPr>
            <p:ph type="body" idx="1"/>
          </p:nvPr>
        </p:nvSpPr>
        <p:spPr>
          <a:xfrm>
            <a:off x="311701" y="1536633"/>
            <a:ext cx="8520599" cy="45552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dirty="0"/>
          </a:p>
        </p:txBody>
      </p:sp>
      <p:sp>
        <p:nvSpPr>
          <p:cNvPr id="6" name="Shape 62"/>
          <p:cNvSpPr txBox="1">
            <a:spLocks/>
          </p:cNvSpPr>
          <p:nvPr userDrawn="1"/>
        </p:nvSpPr>
        <p:spPr>
          <a:xfrm>
            <a:off x="8281972" y="76200"/>
            <a:ext cx="468503" cy="524800"/>
          </a:xfrm>
          <a:prstGeom prst="rect">
            <a:avLst/>
          </a:prstGeom>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fld id="{00000000-1234-1234-1234-123412341234}" type="slidenum">
              <a:rPr lang="en" sz="1400" smtClean="0">
                <a:solidFill>
                  <a:schemeClr val="bg1"/>
                </a:solidFill>
                <a:latin typeface="Roboto Cn" pitchFamily="2" charset="0"/>
                <a:ea typeface="Roboto Cn" pitchFamily="2" charset="0"/>
              </a:rPr>
              <a:pPr/>
              <a:t>‹#›</a:t>
            </a:fld>
            <a:endParaRPr lang="en" sz="1400" dirty="0">
              <a:solidFill>
                <a:schemeClr val="bg1"/>
              </a:solidFill>
              <a:latin typeface="Roboto Cn" pitchFamily="2" charset="0"/>
              <a:ea typeface="Roboto Cn" pitchFamily="2" charset="0"/>
            </a:endParaRPr>
          </a:p>
        </p:txBody>
      </p:sp>
      <p:pic>
        <p:nvPicPr>
          <p:cNvPr id="8" name="Picture 7"/>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128017" y="121920"/>
            <a:ext cx="2156013" cy="365760"/>
          </a:xfrm>
          <a:prstGeom prst="rect">
            <a:avLst/>
          </a:prstGeom>
        </p:spPr>
      </p:pic>
    </p:spTree>
    <p:extLst>
      <p:ext uri="{BB962C8B-B14F-4D97-AF65-F5344CB8AC3E}">
        <p14:creationId xmlns="" xmlns:p14="http://schemas.microsoft.com/office/powerpoint/2010/main" val="2247136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reserve="1">
  <p:cSld name="1_Title and body">
    <p:spTree>
      <p:nvGrpSpPr>
        <p:cNvPr id="1" name="Shape 63"/>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98285" y="1"/>
            <a:ext cx="530352" cy="830116"/>
          </a:xfrm>
          <a:prstGeom prst="rect">
            <a:avLst/>
          </a:prstGeom>
        </p:spPr>
      </p:pic>
      <p:sp>
        <p:nvSpPr>
          <p:cNvPr id="64" name="Shape 64"/>
          <p:cNvSpPr/>
          <p:nvPr/>
        </p:nvSpPr>
        <p:spPr>
          <a:xfrm>
            <a:off x="0" y="6727600"/>
            <a:ext cx="9144000" cy="130400"/>
          </a:xfrm>
          <a:prstGeom prst="rect">
            <a:avLst/>
          </a:prstGeom>
          <a:solidFill>
            <a:srgbClr val="FF0000"/>
          </a:solidFill>
          <a:ln>
            <a:noFill/>
          </a:ln>
        </p:spPr>
        <p:txBody>
          <a:bodyPr lIns="91425" tIns="91425" rIns="91425" bIns="91425" anchor="ctr" anchorCtr="0">
            <a:noAutofit/>
          </a:bodyPr>
          <a:lstStyle/>
          <a:p>
            <a:pPr lvl="0">
              <a:spcBef>
                <a:spcPts val="0"/>
              </a:spcBef>
              <a:buNone/>
            </a:pPr>
            <a:endParaRPr sz="1800"/>
          </a:p>
        </p:txBody>
      </p:sp>
      <p:sp>
        <p:nvSpPr>
          <p:cNvPr id="65" name="Shape 65"/>
          <p:cNvSpPr txBox="1">
            <a:spLocks noGrp="1"/>
          </p:cNvSpPr>
          <p:nvPr>
            <p:ph type="title"/>
          </p:nvPr>
        </p:nvSpPr>
        <p:spPr>
          <a:xfrm>
            <a:off x="311701" y="593367"/>
            <a:ext cx="8520599" cy="763599"/>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6" name="Shape 66"/>
          <p:cNvSpPr txBox="1">
            <a:spLocks noGrp="1"/>
          </p:cNvSpPr>
          <p:nvPr>
            <p:ph type="body" idx="1"/>
          </p:nvPr>
        </p:nvSpPr>
        <p:spPr>
          <a:xfrm>
            <a:off x="311701" y="1536633"/>
            <a:ext cx="8520599" cy="45552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dirty="0"/>
          </a:p>
        </p:txBody>
      </p:sp>
      <p:sp>
        <p:nvSpPr>
          <p:cNvPr id="6" name="Shape 62"/>
          <p:cNvSpPr txBox="1">
            <a:spLocks/>
          </p:cNvSpPr>
          <p:nvPr userDrawn="1"/>
        </p:nvSpPr>
        <p:spPr>
          <a:xfrm>
            <a:off x="8281972" y="76200"/>
            <a:ext cx="468503" cy="524800"/>
          </a:xfrm>
          <a:prstGeom prst="rect">
            <a:avLst/>
          </a:prstGeom>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fld id="{00000000-1234-1234-1234-123412341234}" type="slidenum">
              <a:rPr lang="en" sz="1400" b="0" i="0" u="none" strike="noStrike" cap="none" smtClean="0">
                <a:solidFill>
                  <a:schemeClr val="bg1"/>
                </a:solidFill>
                <a:latin typeface="Roboto Cn" pitchFamily="2" charset="0"/>
                <a:ea typeface="Roboto Cn" pitchFamily="2" charset="0"/>
                <a:cs typeface="Arial"/>
                <a:sym typeface="Arial"/>
              </a:rPr>
              <a:pPr/>
              <a:t>‹#›</a:t>
            </a:fld>
            <a:endParaRPr lang="en" sz="1400" b="0" i="0" u="none" strike="noStrike" cap="none" dirty="0">
              <a:solidFill>
                <a:schemeClr val="bg1"/>
              </a:solidFill>
              <a:latin typeface="Roboto Cn" pitchFamily="2" charset="0"/>
              <a:ea typeface="Roboto Cn" pitchFamily="2" charset="0"/>
              <a:cs typeface="Arial"/>
              <a:sym typeface="Arial"/>
            </a:endParaRPr>
          </a:p>
        </p:txBody>
      </p:sp>
      <p:pic>
        <p:nvPicPr>
          <p:cNvPr id="9" name="Picture 8"/>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128017" y="121920"/>
            <a:ext cx="2156013" cy="365760"/>
          </a:xfrm>
          <a:prstGeom prst="rect">
            <a:avLst/>
          </a:prstGeom>
        </p:spPr>
      </p:pic>
    </p:spTree>
    <p:extLst>
      <p:ext uri="{BB962C8B-B14F-4D97-AF65-F5344CB8AC3E}">
        <p14:creationId xmlns="" xmlns:p14="http://schemas.microsoft.com/office/powerpoint/2010/main" val="5018300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311701" y="593367"/>
            <a:ext cx="8520599" cy="763599"/>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0" name="Shape 70"/>
          <p:cNvSpPr txBox="1">
            <a:spLocks noGrp="1"/>
          </p:cNvSpPr>
          <p:nvPr>
            <p:ph type="body" idx="1"/>
          </p:nvPr>
        </p:nvSpPr>
        <p:spPr>
          <a:xfrm>
            <a:off x="311701" y="1536633"/>
            <a:ext cx="3999899" cy="45552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71" name="Shape 71"/>
          <p:cNvSpPr txBox="1">
            <a:spLocks noGrp="1"/>
          </p:cNvSpPr>
          <p:nvPr>
            <p:ph type="body" idx="2"/>
          </p:nvPr>
        </p:nvSpPr>
        <p:spPr>
          <a:xfrm>
            <a:off x="4832401" y="1536633"/>
            <a:ext cx="3999899" cy="45552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pic>
        <p:nvPicPr>
          <p:cNvPr id="6" name="Picture 5"/>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98285" y="1"/>
            <a:ext cx="530352" cy="830116"/>
          </a:xfrm>
          <a:prstGeom prst="rect">
            <a:avLst/>
          </a:prstGeom>
        </p:spPr>
      </p:pic>
      <p:sp>
        <p:nvSpPr>
          <p:cNvPr id="8" name="Shape 62"/>
          <p:cNvSpPr txBox="1">
            <a:spLocks/>
          </p:cNvSpPr>
          <p:nvPr userDrawn="1"/>
        </p:nvSpPr>
        <p:spPr>
          <a:xfrm>
            <a:off x="8281972" y="76200"/>
            <a:ext cx="468503" cy="524800"/>
          </a:xfrm>
          <a:prstGeom prst="rect">
            <a:avLst/>
          </a:prstGeom>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fld id="{00000000-1234-1234-1234-123412341234}" type="slidenum">
              <a:rPr lang="en" sz="1400" b="0" i="0" u="none" strike="noStrike" cap="none" smtClean="0">
                <a:solidFill>
                  <a:schemeClr val="bg1"/>
                </a:solidFill>
                <a:latin typeface="Roboto Cn" pitchFamily="2" charset="0"/>
                <a:ea typeface="Roboto Cn" pitchFamily="2" charset="0"/>
                <a:cs typeface="Arial"/>
                <a:sym typeface="Arial"/>
              </a:rPr>
              <a:pPr/>
              <a:t>‹#›</a:t>
            </a:fld>
            <a:endParaRPr lang="en" sz="1400" b="0" i="0" u="none" strike="noStrike" cap="none" dirty="0">
              <a:solidFill>
                <a:schemeClr val="bg1"/>
              </a:solidFill>
              <a:latin typeface="Roboto Cn" pitchFamily="2" charset="0"/>
              <a:ea typeface="Roboto Cn" pitchFamily="2" charset="0"/>
              <a:cs typeface="Arial"/>
              <a:sym typeface="Arial"/>
            </a:endParaRPr>
          </a:p>
        </p:txBody>
      </p:sp>
      <p:pic>
        <p:nvPicPr>
          <p:cNvPr id="9" name="Picture 8"/>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128017" y="121920"/>
            <a:ext cx="2156013" cy="365760"/>
          </a:xfrm>
          <a:prstGeom prst="rect">
            <a:avLst/>
          </a:prstGeom>
        </p:spPr>
      </p:pic>
    </p:spTree>
    <p:extLst>
      <p:ext uri="{BB962C8B-B14F-4D97-AF65-F5344CB8AC3E}">
        <p14:creationId xmlns="" xmlns:p14="http://schemas.microsoft.com/office/powerpoint/2010/main" val="8861014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311701" y="593367"/>
            <a:ext cx="8520599" cy="763599"/>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pic>
        <p:nvPicPr>
          <p:cNvPr id="4" name="Picture 3"/>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98285" y="1"/>
            <a:ext cx="530352" cy="830116"/>
          </a:xfrm>
          <a:prstGeom prst="rect">
            <a:avLst/>
          </a:prstGeom>
        </p:spPr>
      </p:pic>
      <p:sp>
        <p:nvSpPr>
          <p:cNvPr id="6" name="Shape 62"/>
          <p:cNvSpPr txBox="1">
            <a:spLocks/>
          </p:cNvSpPr>
          <p:nvPr userDrawn="1"/>
        </p:nvSpPr>
        <p:spPr>
          <a:xfrm>
            <a:off x="8281972" y="76200"/>
            <a:ext cx="468503" cy="524800"/>
          </a:xfrm>
          <a:prstGeom prst="rect">
            <a:avLst/>
          </a:prstGeom>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fld id="{00000000-1234-1234-1234-123412341234}" type="slidenum">
              <a:rPr lang="en" sz="1400" b="0" i="0" u="none" strike="noStrike" cap="none" smtClean="0">
                <a:solidFill>
                  <a:schemeClr val="bg1"/>
                </a:solidFill>
                <a:latin typeface="Roboto Cn" pitchFamily="2" charset="0"/>
                <a:ea typeface="Roboto Cn" pitchFamily="2" charset="0"/>
                <a:cs typeface="Arial"/>
                <a:sym typeface="Arial"/>
              </a:rPr>
              <a:pPr/>
              <a:t>‹#›</a:t>
            </a:fld>
            <a:endParaRPr lang="en" sz="1400" b="0" i="0" u="none" strike="noStrike" cap="none" dirty="0">
              <a:solidFill>
                <a:schemeClr val="bg1"/>
              </a:solidFill>
              <a:latin typeface="Roboto Cn" pitchFamily="2" charset="0"/>
              <a:ea typeface="Roboto Cn" pitchFamily="2" charset="0"/>
              <a:cs typeface="Arial"/>
              <a:sym typeface="Arial"/>
            </a:endParaRPr>
          </a:p>
        </p:txBody>
      </p:sp>
      <p:pic>
        <p:nvPicPr>
          <p:cNvPr id="2" name="Picture 1"/>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128017" y="121920"/>
            <a:ext cx="2156013" cy="365760"/>
          </a:xfrm>
          <a:prstGeom prst="rect">
            <a:avLst/>
          </a:prstGeom>
        </p:spPr>
      </p:pic>
    </p:spTree>
    <p:extLst>
      <p:ext uri="{BB962C8B-B14F-4D97-AF65-F5344CB8AC3E}">
        <p14:creationId xmlns="" xmlns:p14="http://schemas.microsoft.com/office/powerpoint/2010/main" val="25979814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311701" y="740801"/>
            <a:ext cx="2807999" cy="1007599"/>
          </a:xfrm>
          <a:prstGeom prst="rect">
            <a:avLst/>
          </a:prstGeom>
        </p:spPr>
        <p:txBody>
          <a:bodyPr lIns="91425" tIns="91425" rIns="91425" bIns="91425" anchor="b" anchorCtr="0"/>
          <a:lstStyle>
            <a:lvl1pPr lvl="0" rtl="0">
              <a:spcBef>
                <a:spcPts val="0"/>
              </a:spcBef>
              <a:buSzPct val="100000"/>
              <a:defRPr sz="2400"/>
            </a:lvl1pPr>
            <a:lvl2pPr lvl="1" rtl="0">
              <a:spcBef>
                <a:spcPts val="0"/>
              </a:spcBef>
              <a:buSzPct val="100000"/>
              <a:defRPr sz="2400"/>
            </a:lvl2pPr>
            <a:lvl3pPr lvl="2" rtl="0">
              <a:spcBef>
                <a:spcPts val="0"/>
              </a:spcBef>
              <a:buSzPct val="100000"/>
              <a:defRPr sz="2400"/>
            </a:lvl3pPr>
            <a:lvl4pPr lvl="3" rtl="0">
              <a:spcBef>
                <a:spcPts val="0"/>
              </a:spcBef>
              <a:buSzPct val="100000"/>
              <a:defRPr sz="2400"/>
            </a:lvl4pPr>
            <a:lvl5pPr lvl="4" rtl="0">
              <a:spcBef>
                <a:spcPts val="0"/>
              </a:spcBef>
              <a:buSzPct val="100000"/>
              <a:defRPr sz="2400"/>
            </a:lvl5pPr>
            <a:lvl6pPr lvl="5" rtl="0">
              <a:spcBef>
                <a:spcPts val="0"/>
              </a:spcBef>
              <a:buSzPct val="100000"/>
              <a:defRPr sz="2400"/>
            </a:lvl6pPr>
            <a:lvl7pPr lvl="6" rtl="0">
              <a:spcBef>
                <a:spcPts val="0"/>
              </a:spcBef>
              <a:buSzPct val="100000"/>
              <a:defRPr sz="2400"/>
            </a:lvl7pPr>
            <a:lvl8pPr lvl="7" rtl="0">
              <a:spcBef>
                <a:spcPts val="0"/>
              </a:spcBef>
              <a:buSzPct val="100000"/>
              <a:defRPr sz="2400"/>
            </a:lvl8pPr>
            <a:lvl9pPr lvl="8" rtl="0">
              <a:spcBef>
                <a:spcPts val="0"/>
              </a:spcBef>
              <a:buSzPct val="100000"/>
              <a:defRPr sz="2400"/>
            </a:lvl9pPr>
          </a:lstStyle>
          <a:p>
            <a:endParaRPr/>
          </a:p>
        </p:txBody>
      </p:sp>
      <p:sp>
        <p:nvSpPr>
          <p:cNvPr id="78" name="Shape 78"/>
          <p:cNvSpPr txBox="1">
            <a:spLocks noGrp="1"/>
          </p:cNvSpPr>
          <p:nvPr>
            <p:ph type="body" idx="1"/>
          </p:nvPr>
        </p:nvSpPr>
        <p:spPr>
          <a:xfrm>
            <a:off x="311701" y="1852800"/>
            <a:ext cx="2807999" cy="4239200"/>
          </a:xfrm>
          <a:prstGeom prst="rect">
            <a:avLst/>
          </a:prstGeom>
        </p:spPr>
        <p:txBody>
          <a:bodyPr lIns="91425" tIns="91425" rIns="91425" bIns="91425" anchor="t" anchorCtr="0"/>
          <a:lstStyle>
            <a:lvl1pPr lvl="0" rtl="0">
              <a:spcBef>
                <a:spcPts val="0"/>
              </a:spcBef>
              <a:buSzPct val="100000"/>
              <a:defRPr sz="12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pic>
        <p:nvPicPr>
          <p:cNvPr id="5" name="Picture 4"/>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98285" y="1"/>
            <a:ext cx="530352" cy="830116"/>
          </a:xfrm>
          <a:prstGeom prst="rect">
            <a:avLst/>
          </a:prstGeom>
        </p:spPr>
      </p:pic>
      <p:sp>
        <p:nvSpPr>
          <p:cNvPr id="7" name="Shape 62"/>
          <p:cNvSpPr txBox="1">
            <a:spLocks/>
          </p:cNvSpPr>
          <p:nvPr userDrawn="1"/>
        </p:nvSpPr>
        <p:spPr>
          <a:xfrm>
            <a:off x="8281972" y="76200"/>
            <a:ext cx="468503" cy="524800"/>
          </a:xfrm>
          <a:prstGeom prst="rect">
            <a:avLst/>
          </a:prstGeom>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fld id="{00000000-1234-1234-1234-123412341234}" type="slidenum">
              <a:rPr lang="en" sz="1400" b="0" i="0" u="none" strike="noStrike" cap="none" smtClean="0">
                <a:solidFill>
                  <a:schemeClr val="bg1"/>
                </a:solidFill>
                <a:latin typeface="Roboto Cn" pitchFamily="2" charset="0"/>
                <a:ea typeface="Roboto Cn" pitchFamily="2" charset="0"/>
                <a:cs typeface="Arial"/>
                <a:sym typeface="Arial"/>
              </a:rPr>
              <a:pPr/>
              <a:t>‹#›</a:t>
            </a:fld>
            <a:endParaRPr lang="en" sz="1400" b="0" i="0" u="none" strike="noStrike" cap="none" dirty="0">
              <a:solidFill>
                <a:schemeClr val="bg1"/>
              </a:solidFill>
              <a:latin typeface="Roboto Cn" pitchFamily="2" charset="0"/>
              <a:ea typeface="Roboto Cn" pitchFamily="2" charset="0"/>
              <a:cs typeface="Arial"/>
              <a:sym typeface="Arial"/>
            </a:endParaRPr>
          </a:p>
        </p:txBody>
      </p:sp>
      <p:pic>
        <p:nvPicPr>
          <p:cNvPr id="8" name="Picture 7"/>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128017" y="121920"/>
            <a:ext cx="2156013" cy="365760"/>
          </a:xfrm>
          <a:prstGeom prst="rect">
            <a:avLst/>
          </a:prstGeom>
        </p:spPr>
      </p:pic>
    </p:spTree>
    <p:extLst>
      <p:ext uri="{BB962C8B-B14F-4D97-AF65-F5344CB8AC3E}">
        <p14:creationId xmlns="" xmlns:p14="http://schemas.microsoft.com/office/powerpoint/2010/main" val="6157193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Main point">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490250" y="701800"/>
            <a:ext cx="5797500" cy="5454400"/>
          </a:xfrm>
          <a:prstGeom prst="rect">
            <a:avLst/>
          </a:prstGeom>
        </p:spPr>
        <p:txBody>
          <a:bodyPr lIns="91425" tIns="91425" rIns="91425" bIns="91425" anchor="ctr" anchorCtr="0"/>
          <a:lstStyle>
            <a:lvl1pPr lvl="0" rtl="0">
              <a:spcBef>
                <a:spcPts val="0"/>
              </a:spcBef>
              <a:buSzPct val="100000"/>
              <a:defRPr sz="4800"/>
            </a:lvl1pPr>
            <a:lvl2pPr lvl="1" rtl="0">
              <a:spcBef>
                <a:spcPts val="0"/>
              </a:spcBef>
              <a:buSzPct val="100000"/>
              <a:defRPr sz="4800"/>
            </a:lvl2pPr>
            <a:lvl3pPr lvl="2" rtl="0">
              <a:spcBef>
                <a:spcPts val="0"/>
              </a:spcBef>
              <a:buSzPct val="100000"/>
              <a:defRPr sz="4800"/>
            </a:lvl3pPr>
            <a:lvl4pPr lvl="3" rtl="0">
              <a:spcBef>
                <a:spcPts val="0"/>
              </a:spcBef>
              <a:buSzPct val="100000"/>
              <a:defRPr sz="4800"/>
            </a:lvl4pPr>
            <a:lvl5pPr lvl="4" rtl="0">
              <a:spcBef>
                <a:spcPts val="0"/>
              </a:spcBef>
              <a:buSzPct val="100000"/>
              <a:defRPr sz="4800"/>
            </a:lvl5pPr>
            <a:lvl6pPr lvl="5" rtl="0">
              <a:spcBef>
                <a:spcPts val="0"/>
              </a:spcBef>
              <a:buSzPct val="100000"/>
              <a:defRPr sz="4800"/>
            </a:lvl6pPr>
            <a:lvl7pPr lvl="6" rtl="0">
              <a:spcBef>
                <a:spcPts val="0"/>
              </a:spcBef>
              <a:buSzPct val="100000"/>
              <a:defRPr sz="4800"/>
            </a:lvl7pPr>
            <a:lvl8pPr lvl="7" rtl="0">
              <a:spcBef>
                <a:spcPts val="0"/>
              </a:spcBef>
              <a:buSzPct val="100000"/>
              <a:defRPr sz="4800"/>
            </a:lvl8pPr>
            <a:lvl9pPr lvl="8" rtl="0">
              <a:spcBef>
                <a:spcPts val="0"/>
              </a:spcBef>
              <a:buSzPct val="100000"/>
              <a:defRPr sz="4800"/>
            </a:lvl9pPr>
          </a:lstStyle>
          <a:p>
            <a:endParaRPr/>
          </a:p>
        </p:txBody>
      </p:sp>
      <p:pic>
        <p:nvPicPr>
          <p:cNvPr id="4" name="Picture 3"/>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98285" y="1"/>
            <a:ext cx="530352" cy="830116"/>
          </a:xfrm>
          <a:prstGeom prst="rect">
            <a:avLst/>
          </a:prstGeom>
        </p:spPr>
      </p:pic>
      <p:sp>
        <p:nvSpPr>
          <p:cNvPr id="6" name="Shape 62"/>
          <p:cNvSpPr txBox="1">
            <a:spLocks/>
          </p:cNvSpPr>
          <p:nvPr userDrawn="1"/>
        </p:nvSpPr>
        <p:spPr>
          <a:xfrm>
            <a:off x="8281972" y="76200"/>
            <a:ext cx="468503" cy="524800"/>
          </a:xfrm>
          <a:prstGeom prst="rect">
            <a:avLst/>
          </a:prstGeom>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fld id="{00000000-1234-1234-1234-123412341234}" type="slidenum">
              <a:rPr lang="en" sz="1400" b="0" i="0" u="none" strike="noStrike" cap="none" smtClean="0">
                <a:solidFill>
                  <a:schemeClr val="bg1"/>
                </a:solidFill>
                <a:latin typeface="Roboto Cn" pitchFamily="2" charset="0"/>
                <a:ea typeface="Roboto Cn" pitchFamily="2" charset="0"/>
                <a:cs typeface="Arial"/>
                <a:sym typeface="Arial"/>
              </a:rPr>
              <a:pPr/>
              <a:t>‹#›</a:t>
            </a:fld>
            <a:endParaRPr lang="en" sz="1400" b="0" i="0" u="none" strike="noStrike" cap="none" dirty="0">
              <a:solidFill>
                <a:schemeClr val="bg1"/>
              </a:solidFill>
              <a:latin typeface="Roboto Cn" pitchFamily="2" charset="0"/>
              <a:ea typeface="Roboto Cn" pitchFamily="2" charset="0"/>
              <a:cs typeface="Arial"/>
              <a:sym typeface="Arial"/>
            </a:endParaRPr>
          </a:p>
        </p:txBody>
      </p:sp>
      <p:pic>
        <p:nvPicPr>
          <p:cNvPr id="7" name="Picture 6"/>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128017" y="121920"/>
            <a:ext cx="2156013" cy="365760"/>
          </a:xfrm>
          <a:prstGeom prst="rect">
            <a:avLst/>
          </a:prstGeom>
        </p:spPr>
      </p:pic>
    </p:spTree>
    <p:extLst>
      <p:ext uri="{BB962C8B-B14F-4D97-AF65-F5344CB8AC3E}">
        <p14:creationId xmlns="" xmlns:p14="http://schemas.microsoft.com/office/powerpoint/2010/main" val="1679691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1DEED1-7E62-44EB-951B-36C2B3036AF3}" type="datetime1">
              <a:rPr lang="en-US" smtClean="0"/>
              <a:pPr/>
              <a:t>8/6/2017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83"/>
        <p:cNvGrpSpPr/>
        <p:nvPr/>
      </p:nvGrpSpPr>
      <p:grpSpPr>
        <a:xfrm>
          <a:off x="0" y="0"/>
          <a:ext cx="0" cy="0"/>
          <a:chOff x="0" y="0"/>
          <a:chExt cx="0" cy="0"/>
        </a:xfrm>
      </p:grpSpPr>
      <p:sp>
        <p:nvSpPr>
          <p:cNvPr id="84" name="Shape 84"/>
          <p:cNvSpPr/>
          <p:nvPr/>
        </p:nvSpPr>
        <p:spPr>
          <a:xfrm>
            <a:off x="4572000" y="101"/>
            <a:ext cx="4572000" cy="6857999"/>
          </a:xfrm>
          <a:prstGeom prst="rect">
            <a:avLst/>
          </a:prstGeom>
          <a:solidFill>
            <a:schemeClr val="dk1"/>
          </a:solidFill>
          <a:ln>
            <a:noFill/>
          </a:ln>
        </p:spPr>
        <p:txBody>
          <a:bodyPr lIns="91425" tIns="91425" rIns="91425" bIns="91425" anchor="ctr" anchorCtr="0">
            <a:noAutofit/>
          </a:bodyPr>
          <a:lstStyle/>
          <a:p>
            <a:pPr lvl="0">
              <a:spcBef>
                <a:spcPts val="0"/>
              </a:spcBef>
              <a:buNone/>
            </a:pPr>
            <a:endParaRPr sz="1800"/>
          </a:p>
        </p:txBody>
      </p:sp>
      <p:sp>
        <p:nvSpPr>
          <p:cNvPr id="86" name="Shape 86"/>
          <p:cNvSpPr txBox="1">
            <a:spLocks noGrp="1"/>
          </p:cNvSpPr>
          <p:nvPr>
            <p:ph type="title"/>
          </p:nvPr>
        </p:nvSpPr>
        <p:spPr>
          <a:xfrm>
            <a:off x="265501" y="1607767"/>
            <a:ext cx="4045199" cy="2012799"/>
          </a:xfrm>
          <a:prstGeom prst="rect">
            <a:avLst/>
          </a:prstGeom>
        </p:spPr>
        <p:txBody>
          <a:bodyPr lIns="91425" tIns="91425" rIns="91425" bIns="91425" anchor="b" anchorCtr="0"/>
          <a:lstStyle>
            <a:lvl1pPr lvl="0" algn="ctr" rtl="0">
              <a:spcBef>
                <a:spcPts val="0"/>
              </a:spcBef>
              <a:buSzPct val="100000"/>
              <a:defRPr sz="4200"/>
            </a:lvl1pPr>
            <a:lvl2pPr lvl="1" algn="ctr" rtl="0">
              <a:spcBef>
                <a:spcPts val="0"/>
              </a:spcBef>
              <a:buSzPct val="100000"/>
              <a:defRPr sz="4200"/>
            </a:lvl2pPr>
            <a:lvl3pPr lvl="2" algn="ctr" rtl="0">
              <a:spcBef>
                <a:spcPts val="0"/>
              </a:spcBef>
              <a:buSzPct val="100000"/>
              <a:defRPr sz="4200"/>
            </a:lvl3pPr>
            <a:lvl4pPr lvl="3" algn="ctr" rtl="0">
              <a:spcBef>
                <a:spcPts val="0"/>
              </a:spcBef>
              <a:buSzPct val="100000"/>
              <a:defRPr sz="4200"/>
            </a:lvl4pPr>
            <a:lvl5pPr lvl="4" algn="ctr" rtl="0">
              <a:spcBef>
                <a:spcPts val="0"/>
              </a:spcBef>
              <a:buSzPct val="100000"/>
              <a:defRPr sz="4200"/>
            </a:lvl5pPr>
            <a:lvl6pPr lvl="5" algn="ctr" rtl="0">
              <a:spcBef>
                <a:spcPts val="0"/>
              </a:spcBef>
              <a:buSzPct val="100000"/>
              <a:defRPr sz="4200"/>
            </a:lvl6pPr>
            <a:lvl7pPr lvl="6" algn="ctr" rtl="0">
              <a:spcBef>
                <a:spcPts val="0"/>
              </a:spcBef>
              <a:buSzPct val="100000"/>
              <a:defRPr sz="4200"/>
            </a:lvl7pPr>
            <a:lvl8pPr lvl="7" algn="ctr" rtl="0">
              <a:spcBef>
                <a:spcPts val="0"/>
              </a:spcBef>
              <a:buSzPct val="100000"/>
              <a:defRPr sz="4200"/>
            </a:lvl8pPr>
            <a:lvl9pPr lvl="8" algn="ctr" rtl="0">
              <a:spcBef>
                <a:spcPts val="0"/>
              </a:spcBef>
              <a:buSzPct val="100000"/>
              <a:defRPr sz="4200"/>
            </a:lvl9pPr>
          </a:lstStyle>
          <a:p>
            <a:endParaRPr/>
          </a:p>
        </p:txBody>
      </p:sp>
      <p:sp>
        <p:nvSpPr>
          <p:cNvPr id="87" name="Shape 87"/>
          <p:cNvSpPr txBox="1">
            <a:spLocks noGrp="1"/>
          </p:cNvSpPr>
          <p:nvPr>
            <p:ph type="subTitle" idx="1"/>
          </p:nvPr>
        </p:nvSpPr>
        <p:spPr>
          <a:xfrm>
            <a:off x="265501" y="3692000"/>
            <a:ext cx="4045199" cy="1794000"/>
          </a:xfrm>
          <a:prstGeom prst="rect">
            <a:avLst/>
          </a:prstGeom>
        </p:spPr>
        <p:txBody>
          <a:bodyPr lIns="91425" tIns="91425" rIns="91425" bIns="91425" anchor="t" anchorCtr="0"/>
          <a:lstStyle>
            <a:lvl1pPr lvl="0" algn="ctr" rtl="0">
              <a:lnSpc>
                <a:spcPct val="100000"/>
              </a:lnSpc>
              <a:spcBef>
                <a:spcPts val="0"/>
              </a:spcBef>
              <a:spcAft>
                <a:spcPts val="0"/>
              </a:spcAft>
              <a:buSzPct val="100000"/>
              <a:buNone/>
              <a:defRPr sz="2100"/>
            </a:lvl1pPr>
            <a:lvl2pPr lvl="1" algn="ctr" rtl="0">
              <a:lnSpc>
                <a:spcPct val="100000"/>
              </a:lnSpc>
              <a:spcBef>
                <a:spcPts val="0"/>
              </a:spcBef>
              <a:spcAft>
                <a:spcPts val="0"/>
              </a:spcAft>
              <a:buSzPct val="100000"/>
              <a:buNone/>
              <a:defRPr sz="2100"/>
            </a:lvl2pPr>
            <a:lvl3pPr lvl="2" algn="ctr" rtl="0">
              <a:lnSpc>
                <a:spcPct val="100000"/>
              </a:lnSpc>
              <a:spcBef>
                <a:spcPts val="0"/>
              </a:spcBef>
              <a:spcAft>
                <a:spcPts val="0"/>
              </a:spcAft>
              <a:buSzPct val="100000"/>
              <a:buNone/>
              <a:defRPr sz="2100"/>
            </a:lvl3pPr>
            <a:lvl4pPr lvl="3" algn="ctr" rtl="0">
              <a:lnSpc>
                <a:spcPct val="100000"/>
              </a:lnSpc>
              <a:spcBef>
                <a:spcPts val="0"/>
              </a:spcBef>
              <a:spcAft>
                <a:spcPts val="0"/>
              </a:spcAft>
              <a:buSzPct val="100000"/>
              <a:buNone/>
              <a:defRPr sz="2100"/>
            </a:lvl4pPr>
            <a:lvl5pPr lvl="4" algn="ctr" rtl="0">
              <a:lnSpc>
                <a:spcPct val="100000"/>
              </a:lnSpc>
              <a:spcBef>
                <a:spcPts val="0"/>
              </a:spcBef>
              <a:spcAft>
                <a:spcPts val="0"/>
              </a:spcAft>
              <a:buSzPct val="100000"/>
              <a:buNone/>
              <a:defRPr sz="2100"/>
            </a:lvl5pPr>
            <a:lvl6pPr lvl="5" algn="ctr" rtl="0">
              <a:lnSpc>
                <a:spcPct val="100000"/>
              </a:lnSpc>
              <a:spcBef>
                <a:spcPts val="0"/>
              </a:spcBef>
              <a:spcAft>
                <a:spcPts val="0"/>
              </a:spcAft>
              <a:buSzPct val="100000"/>
              <a:buNone/>
              <a:defRPr sz="2100"/>
            </a:lvl6pPr>
            <a:lvl7pPr lvl="6" algn="ctr" rtl="0">
              <a:lnSpc>
                <a:spcPct val="100000"/>
              </a:lnSpc>
              <a:spcBef>
                <a:spcPts val="0"/>
              </a:spcBef>
              <a:spcAft>
                <a:spcPts val="0"/>
              </a:spcAft>
              <a:buSzPct val="100000"/>
              <a:buNone/>
              <a:defRPr sz="2100"/>
            </a:lvl7pPr>
            <a:lvl8pPr lvl="7" algn="ctr" rtl="0">
              <a:lnSpc>
                <a:spcPct val="100000"/>
              </a:lnSpc>
              <a:spcBef>
                <a:spcPts val="0"/>
              </a:spcBef>
              <a:spcAft>
                <a:spcPts val="0"/>
              </a:spcAft>
              <a:buSzPct val="100000"/>
              <a:buNone/>
              <a:defRPr sz="2100"/>
            </a:lvl8pPr>
            <a:lvl9pPr lvl="8" algn="ctr" rtl="0">
              <a:lnSpc>
                <a:spcPct val="100000"/>
              </a:lnSpc>
              <a:spcBef>
                <a:spcPts val="0"/>
              </a:spcBef>
              <a:spcAft>
                <a:spcPts val="0"/>
              </a:spcAft>
              <a:buSzPct val="100000"/>
              <a:buNone/>
              <a:defRPr sz="2100"/>
            </a:lvl9pPr>
          </a:lstStyle>
          <a:p>
            <a:endParaRPr/>
          </a:p>
        </p:txBody>
      </p:sp>
      <p:sp>
        <p:nvSpPr>
          <p:cNvPr id="88" name="Shape 88"/>
          <p:cNvSpPr txBox="1">
            <a:spLocks noGrp="1"/>
          </p:cNvSpPr>
          <p:nvPr>
            <p:ph type="body" idx="2"/>
          </p:nvPr>
        </p:nvSpPr>
        <p:spPr>
          <a:xfrm>
            <a:off x="4939500" y="965601"/>
            <a:ext cx="3837000" cy="4926799"/>
          </a:xfrm>
          <a:prstGeom prst="rect">
            <a:avLst/>
          </a:prstGeom>
        </p:spPr>
        <p:txBody>
          <a:bodyPr lIns="91425" tIns="91425" rIns="91425" bIns="91425" anchor="ctr" anchorCtr="0"/>
          <a:lstStyle>
            <a:lvl1pPr lvl="0" rtl="0">
              <a:spcBef>
                <a:spcPts val="0"/>
              </a:spcBef>
              <a:buClr>
                <a:schemeClr val="lt1"/>
              </a:buClr>
              <a:defRPr>
                <a:solidFill>
                  <a:schemeClr val="lt1"/>
                </a:solidFill>
              </a:defRPr>
            </a:lvl1pPr>
            <a:lvl2pPr lvl="1" rtl="0">
              <a:spcBef>
                <a:spcPts val="0"/>
              </a:spcBef>
              <a:buClr>
                <a:schemeClr val="lt1"/>
              </a:buClr>
              <a:defRPr>
                <a:solidFill>
                  <a:schemeClr val="lt1"/>
                </a:solidFill>
              </a:defRPr>
            </a:lvl2pPr>
            <a:lvl3pPr lvl="2" rtl="0">
              <a:spcBef>
                <a:spcPts val="0"/>
              </a:spcBef>
              <a:buClr>
                <a:schemeClr val="lt1"/>
              </a:buClr>
              <a:defRPr>
                <a:solidFill>
                  <a:schemeClr val="lt1"/>
                </a:solidFill>
              </a:defRPr>
            </a:lvl3pPr>
            <a:lvl4pPr lvl="3" rtl="0">
              <a:spcBef>
                <a:spcPts val="0"/>
              </a:spcBef>
              <a:buClr>
                <a:schemeClr val="lt1"/>
              </a:buClr>
              <a:defRPr>
                <a:solidFill>
                  <a:schemeClr val="lt1"/>
                </a:solidFill>
              </a:defRPr>
            </a:lvl4pPr>
            <a:lvl5pPr lvl="4" rtl="0">
              <a:spcBef>
                <a:spcPts val="0"/>
              </a:spcBef>
              <a:buClr>
                <a:schemeClr val="lt1"/>
              </a:buClr>
              <a:defRPr>
                <a:solidFill>
                  <a:schemeClr val="lt1"/>
                </a:solidFill>
              </a:defRPr>
            </a:lvl5pPr>
            <a:lvl6pPr lvl="5" rtl="0">
              <a:spcBef>
                <a:spcPts val="0"/>
              </a:spcBef>
              <a:buClr>
                <a:schemeClr val="lt1"/>
              </a:buClr>
              <a:defRPr>
                <a:solidFill>
                  <a:schemeClr val="lt1"/>
                </a:solidFill>
              </a:defRPr>
            </a:lvl6pPr>
            <a:lvl7pPr lvl="6" rtl="0">
              <a:spcBef>
                <a:spcPts val="0"/>
              </a:spcBef>
              <a:buClr>
                <a:schemeClr val="lt1"/>
              </a:buClr>
              <a:defRPr>
                <a:solidFill>
                  <a:schemeClr val="lt1"/>
                </a:solidFill>
              </a:defRPr>
            </a:lvl7pPr>
            <a:lvl8pPr lvl="7" rtl="0">
              <a:spcBef>
                <a:spcPts val="0"/>
              </a:spcBef>
              <a:buClr>
                <a:schemeClr val="lt1"/>
              </a:buClr>
              <a:defRPr>
                <a:solidFill>
                  <a:schemeClr val="lt1"/>
                </a:solidFill>
              </a:defRPr>
            </a:lvl8pPr>
            <a:lvl9pPr lvl="8" rtl="0">
              <a:spcBef>
                <a:spcPts val="0"/>
              </a:spcBef>
              <a:buClr>
                <a:schemeClr val="lt1"/>
              </a:buClr>
              <a:defRPr>
                <a:solidFill>
                  <a:schemeClr val="lt1"/>
                </a:solidFill>
              </a:defRPr>
            </a:lvl9pPr>
          </a:lstStyle>
          <a:p>
            <a:endParaRPr/>
          </a:p>
        </p:txBody>
      </p:sp>
      <p:pic>
        <p:nvPicPr>
          <p:cNvPr id="11" name="Picture 10"/>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98285" y="1"/>
            <a:ext cx="530352" cy="830116"/>
          </a:xfrm>
          <a:prstGeom prst="rect">
            <a:avLst/>
          </a:prstGeom>
        </p:spPr>
      </p:pic>
      <p:sp>
        <p:nvSpPr>
          <p:cNvPr id="14" name="Shape 62"/>
          <p:cNvSpPr txBox="1">
            <a:spLocks/>
          </p:cNvSpPr>
          <p:nvPr userDrawn="1"/>
        </p:nvSpPr>
        <p:spPr>
          <a:xfrm>
            <a:off x="8281972" y="76200"/>
            <a:ext cx="468503" cy="524800"/>
          </a:xfrm>
          <a:prstGeom prst="rect">
            <a:avLst/>
          </a:prstGeom>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fld id="{00000000-1234-1234-1234-123412341234}" type="slidenum">
              <a:rPr lang="en" sz="1400" b="0" i="0" u="none" strike="noStrike" cap="none" smtClean="0">
                <a:solidFill>
                  <a:schemeClr val="bg1"/>
                </a:solidFill>
                <a:latin typeface="Roboto Cn" pitchFamily="2" charset="0"/>
                <a:ea typeface="Roboto Cn" pitchFamily="2" charset="0"/>
                <a:cs typeface="Arial"/>
                <a:sym typeface="Arial"/>
              </a:rPr>
              <a:pPr/>
              <a:t>‹#›</a:t>
            </a:fld>
            <a:endParaRPr lang="en" sz="1400" b="0" i="0" u="none" strike="noStrike" cap="none" dirty="0">
              <a:solidFill>
                <a:schemeClr val="bg1"/>
              </a:solidFill>
              <a:latin typeface="Roboto Cn" pitchFamily="2" charset="0"/>
              <a:ea typeface="Roboto Cn" pitchFamily="2" charset="0"/>
              <a:cs typeface="Arial"/>
              <a:sym typeface="Arial"/>
            </a:endParaRPr>
          </a:p>
        </p:txBody>
      </p:sp>
      <p:pic>
        <p:nvPicPr>
          <p:cNvPr id="8" name="Picture 7"/>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128017" y="121920"/>
            <a:ext cx="2156013" cy="365760"/>
          </a:xfrm>
          <a:prstGeom prst="rect">
            <a:avLst/>
          </a:prstGeom>
        </p:spPr>
      </p:pic>
    </p:spTree>
    <p:extLst>
      <p:ext uri="{BB962C8B-B14F-4D97-AF65-F5344CB8AC3E}">
        <p14:creationId xmlns="" xmlns:p14="http://schemas.microsoft.com/office/powerpoint/2010/main" val="29137842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1_Section title and description">
    <p:spTree>
      <p:nvGrpSpPr>
        <p:cNvPr id="1" name="Shape 83"/>
        <p:cNvGrpSpPr/>
        <p:nvPr/>
      </p:nvGrpSpPr>
      <p:grpSpPr>
        <a:xfrm>
          <a:off x="0" y="0"/>
          <a:ext cx="0" cy="0"/>
          <a:chOff x="0" y="0"/>
          <a:chExt cx="0" cy="0"/>
        </a:xfrm>
      </p:grpSpPr>
      <p:sp>
        <p:nvSpPr>
          <p:cNvPr id="84" name="Shape 84"/>
          <p:cNvSpPr/>
          <p:nvPr/>
        </p:nvSpPr>
        <p:spPr>
          <a:xfrm>
            <a:off x="4572000" y="101"/>
            <a:ext cx="4572000" cy="6857999"/>
          </a:xfrm>
          <a:prstGeom prst="rect">
            <a:avLst/>
          </a:prstGeom>
          <a:solidFill>
            <a:schemeClr val="tx2"/>
          </a:solidFill>
          <a:ln>
            <a:noFill/>
          </a:ln>
        </p:spPr>
        <p:txBody>
          <a:bodyPr lIns="91425" tIns="91425" rIns="91425" bIns="91425" anchor="ctr" anchorCtr="0">
            <a:noAutofit/>
          </a:bodyPr>
          <a:lstStyle/>
          <a:p>
            <a:pPr lvl="0">
              <a:spcBef>
                <a:spcPts val="0"/>
              </a:spcBef>
              <a:buNone/>
            </a:pPr>
            <a:endParaRPr sz="1800"/>
          </a:p>
        </p:txBody>
      </p:sp>
      <p:sp>
        <p:nvSpPr>
          <p:cNvPr id="86" name="Shape 86"/>
          <p:cNvSpPr txBox="1">
            <a:spLocks noGrp="1"/>
          </p:cNvSpPr>
          <p:nvPr>
            <p:ph type="title"/>
          </p:nvPr>
        </p:nvSpPr>
        <p:spPr>
          <a:xfrm>
            <a:off x="265501" y="1607767"/>
            <a:ext cx="4045199" cy="2012799"/>
          </a:xfrm>
          <a:prstGeom prst="rect">
            <a:avLst/>
          </a:prstGeom>
        </p:spPr>
        <p:txBody>
          <a:bodyPr lIns="91425" tIns="91425" rIns="91425" bIns="91425" anchor="b" anchorCtr="0"/>
          <a:lstStyle>
            <a:lvl1pPr lvl="0" algn="ctr" rtl="0">
              <a:spcBef>
                <a:spcPts val="0"/>
              </a:spcBef>
              <a:buSzPct val="100000"/>
              <a:defRPr sz="4200"/>
            </a:lvl1pPr>
            <a:lvl2pPr lvl="1" algn="ctr" rtl="0">
              <a:spcBef>
                <a:spcPts val="0"/>
              </a:spcBef>
              <a:buSzPct val="100000"/>
              <a:defRPr sz="4200"/>
            </a:lvl2pPr>
            <a:lvl3pPr lvl="2" algn="ctr" rtl="0">
              <a:spcBef>
                <a:spcPts val="0"/>
              </a:spcBef>
              <a:buSzPct val="100000"/>
              <a:defRPr sz="4200"/>
            </a:lvl3pPr>
            <a:lvl4pPr lvl="3" algn="ctr" rtl="0">
              <a:spcBef>
                <a:spcPts val="0"/>
              </a:spcBef>
              <a:buSzPct val="100000"/>
              <a:defRPr sz="4200"/>
            </a:lvl4pPr>
            <a:lvl5pPr lvl="4" algn="ctr" rtl="0">
              <a:spcBef>
                <a:spcPts val="0"/>
              </a:spcBef>
              <a:buSzPct val="100000"/>
              <a:defRPr sz="4200"/>
            </a:lvl5pPr>
            <a:lvl6pPr lvl="5" algn="ctr" rtl="0">
              <a:spcBef>
                <a:spcPts val="0"/>
              </a:spcBef>
              <a:buSzPct val="100000"/>
              <a:defRPr sz="4200"/>
            </a:lvl6pPr>
            <a:lvl7pPr lvl="6" algn="ctr" rtl="0">
              <a:spcBef>
                <a:spcPts val="0"/>
              </a:spcBef>
              <a:buSzPct val="100000"/>
              <a:defRPr sz="4200"/>
            </a:lvl7pPr>
            <a:lvl8pPr lvl="7" algn="ctr" rtl="0">
              <a:spcBef>
                <a:spcPts val="0"/>
              </a:spcBef>
              <a:buSzPct val="100000"/>
              <a:defRPr sz="4200"/>
            </a:lvl8pPr>
            <a:lvl9pPr lvl="8" algn="ctr" rtl="0">
              <a:spcBef>
                <a:spcPts val="0"/>
              </a:spcBef>
              <a:buSzPct val="100000"/>
              <a:defRPr sz="4200"/>
            </a:lvl9pPr>
          </a:lstStyle>
          <a:p>
            <a:endParaRPr/>
          </a:p>
        </p:txBody>
      </p:sp>
      <p:sp>
        <p:nvSpPr>
          <p:cNvPr id="87" name="Shape 87"/>
          <p:cNvSpPr txBox="1">
            <a:spLocks noGrp="1"/>
          </p:cNvSpPr>
          <p:nvPr>
            <p:ph type="subTitle" idx="1"/>
          </p:nvPr>
        </p:nvSpPr>
        <p:spPr>
          <a:xfrm>
            <a:off x="265501" y="3692000"/>
            <a:ext cx="4045199" cy="1794000"/>
          </a:xfrm>
          <a:prstGeom prst="rect">
            <a:avLst/>
          </a:prstGeom>
        </p:spPr>
        <p:txBody>
          <a:bodyPr lIns="91425" tIns="91425" rIns="91425" bIns="91425" anchor="t" anchorCtr="0"/>
          <a:lstStyle>
            <a:lvl1pPr lvl="0" algn="ctr" rtl="0">
              <a:lnSpc>
                <a:spcPct val="100000"/>
              </a:lnSpc>
              <a:spcBef>
                <a:spcPts val="0"/>
              </a:spcBef>
              <a:spcAft>
                <a:spcPts val="0"/>
              </a:spcAft>
              <a:buSzPct val="100000"/>
              <a:buNone/>
              <a:defRPr sz="2100"/>
            </a:lvl1pPr>
            <a:lvl2pPr lvl="1" algn="ctr" rtl="0">
              <a:lnSpc>
                <a:spcPct val="100000"/>
              </a:lnSpc>
              <a:spcBef>
                <a:spcPts val="0"/>
              </a:spcBef>
              <a:spcAft>
                <a:spcPts val="0"/>
              </a:spcAft>
              <a:buSzPct val="100000"/>
              <a:buNone/>
              <a:defRPr sz="2100"/>
            </a:lvl2pPr>
            <a:lvl3pPr lvl="2" algn="ctr" rtl="0">
              <a:lnSpc>
                <a:spcPct val="100000"/>
              </a:lnSpc>
              <a:spcBef>
                <a:spcPts val="0"/>
              </a:spcBef>
              <a:spcAft>
                <a:spcPts val="0"/>
              </a:spcAft>
              <a:buSzPct val="100000"/>
              <a:buNone/>
              <a:defRPr sz="2100"/>
            </a:lvl3pPr>
            <a:lvl4pPr lvl="3" algn="ctr" rtl="0">
              <a:lnSpc>
                <a:spcPct val="100000"/>
              </a:lnSpc>
              <a:spcBef>
                <a:spcPts val="0"/>
              </a:spcBef>
              <a:spcAft>
                <a:spcPts val="0"/>
              </a:spcAft>
              <a:buSzPct val="100000"/>
              <a:buNone/>
              <a:defRPr sz="2100"/>
            </a:lvl4pPr>
            <a:lvl5pPr lvl="4" algn="ctr" rtl="0">
              <a:lnSpc>
                <a:spcPct val="100000"/>
              </a:lnSpc>
              <a:spcBef>
                <a:spcPts val="0"/>
              </a:spcBef>
              <a:spcAft>
                <a:spcPts val="0"/>
              </a:spcAft>
              <a:buSzPct val="100000"/>
              <a:buNone/>
              <a:defRPr sz="2100"/>
            </a:lvl5pPr>
            <a:lvl6pPr lvl="5" algn="ctr" rtl="0">
              <a:lnSpc>
                <a:spcPct val="100000"/>
              </a:lnSpc>
              <a:spcBef>
                <a:spcPts val="0"/>
              </a:spcBef>
              <a:spcAft>
                <a:spcPts val="0"/>
              </a:spcAft>
              <a:buSzPct val="100000"/>
              <a:buNone/>
              <a:defRPr sz="2100"/>
            </a:lvl6pPr>
            <a:lvl7pPr lvl="6" algn="ctr" rtl="0">
              <a:lnSpc>
                <a:spcPct val="100000"/>
              </a:lnSpc>
              <a:spcBef>
                <a:spcPts val="0"/>
              </a:spcBef>
              <a:spcAft>
                <a:spcPts val="0"/>
              </a:spcAft>
              <a:buSzPct val="100000"/>
              <a:buNone/>
              <a:defRPr sz="2100"/>
            </a:lvl7pPr>
            <a:lvl8pPr lvl="7" algn="ctr" rtl="0">
              <a:lnSpc>
                <a:spcPct val="100000"/>
              </a:lnSpc>
              <a:spcBef>
                <a:spcPts val="0"/>
              </a:spcBef>
              <a:spcAft>
                <a:spcPts val="0"/>
              </a:spcAft>
              <a:buSzPct val="100000"/>
              <a:buNone/>
              <a:defRPr sz="2100"/>
            </a:lvl8pPr>
            <a:lvl9pPr lvl="8" algn="ctr" rtl="0">
              <a:lnSpc>
                <a:spcPct val="100000"/>
              </a:lnSpc>
              <a:spcBef>
                <a:spcPts val="0"/>
              </a:spcBef>
              <a:spcAft>
                <a:spcPts val="0"/>
              </a:spcAft>
              <a:buSzPct val="100000"/>
              <a:buNone/>
              <a:defRPr sz="2100"/>
            </a:lvl9pPr>
          </a:lstStyle>
          <a:p>
            <a:endParaRPr/>
          </a:p>
        </p:txBody>
      </p:sp>
      <p:sp>
        <p:nvSpPr>
          <p:cNvPr id="9" name="Shape 84"/>
          <p:cNvSpPr/>
          <p:nvPr userDrawn="1"/>
        </p:nvSpPr>
        <p:spPr>
          <a:xfrm>
            <a:off x="4572000" y="0"/>
            <a:ext cx="4572000" cy="3429099"/>
          </a:xfrm>
          <a:prstGeom prst="rect">
            <a:avLst/>
          </a:prstGeom>
          <a:solidFill>
            <a:schemeClr val="dk1"/>
          </a:solidFill>
          <a:ln>
            <a:noFill/>
          </a:ln>
        </p:spPr>
        <p:txBody>
          <a:bodyPr lIns="91425" tIns="91425" rIns="91425" bIns="91425" anchor="ctr" anchorCtr="0">
            <a:noAutofit/>
          </a:bodyPr>
          <a:lstStyle/>
          <a:p>
            <a:pPr lvl="0">
              <a:spcBef>
                <a:spcPts val="0"/>
              </a:spcBef>
              <a:buNone/>
            </a:pPr>
            <a:endParaRPr sz="1800"/>
          </a:p>
        </p:txBody>
      </p:sp>
      <p:sp>
        <p:nvSpPr>
          <p:cNvPr id="88" name="Shape 88"/>
          <p:cNvSpPr txBox="1">
            <a:spLocks noGrp="1"/>
          </p:cNvSpPr>
          <p:nvPr>
            <p:ph type="body" idx="2"/>
          </p:nvPr>
        </p:nvSpPr>
        <p:spPr>
          <a:xfrm>
            <a:off x="4939500" y="965601"/>
            <a:ext cx="3837000" cy="4926799"/>
          </a:xfrm>
          <a:prstGeom prst="rect">
            <a:avLst/>
          </a:prstGeom>
        </p:spPr>
        <p:txBody>
          <a:bodyPr lIns="91425" tIns="91425" rIns="91425" bIns="91425" anchor="ctr" anchorCtr="0"/>
          <a:lstStyle>
            <a:lvl1pPr lvl="0" rtl="0">
              <a:spcBef>
                <a:spcPts val="0"/>
              </a:spcBef>
              <a:buClr>
                <a:schemeClr val="lt1"/>
              </a:buClr>
              <a:defRPr>
                <a:solidFill>
                  <a:schemeClr val="lt1"/>
                </a:solidFill>
              </a:defRPr>
            </a:lvl1pPr>
            <a:lvl2pPr lvl="1" rtl="0">
              <a:spcBef>
                <a:spcPts val="0"/>
              </a:spcBef>
              <a:buClr>
                <a:schemeClr val="lt1"/>
              </a:buClr>
              <a:defRPr>
                <a:solidFill>
                  <a:schemeClr val="lt1"/>
                </a:solidFill>
              </a:defRPr>
            </a:lvl2pPr>
            <a:lvl3pPr lvl="2" rtl="0">
              <a:spcBef>
                <a:spcPts val="0"/>
              </a:spcBef>
              <a:buClr>
                <a:schemeClr val="lt1"/>
              </a:buClr>
              <a:defRPr>
                <a:solidFill>
                  <a:schemeClr val="lt1"/>
                </a:solidFill>
              </a:defRPr>
            </a:lvl3pPr>
            <a:lvl4pPr lvl="3" rtl="0">
              <a:spcBef>
                <a:spcPts val="0"/>
              </a:spcBef>
              <a:buClr>
                <a:schemeClr val="lt1"/>
              </a:buClr>
              <a:defRPr>
                <a:solidFill>
                  <a:schemeClr val="lt1"/>
                </a:solidFill>
              </a:defRPr>
            </a:lvl4pPr>
            <a:lvl5pPr lvl="4" rtl="0">
              <a:spcBef>
                <a:spcPts val="0"/>
              </a:spcBef>
              <a:buClr>
                <a:schemeClr val="lt1"/>
              </a:buClr>
              <a:defRPr>
                <a:solidFill>
                  <a:schemeClr val="lt1"/>
                </a:solidFill>
              </a:defRPr>
            </a:lvl5pPr>
            <a:lvl6pPr lvl="5" rtl="0">
              <a:spcBef>
                <a:spcPts val="0"/>
              </a:spcBef>
              <a:buClr>
                <a:schemeClr val="lt1"/>
              </a:buClr>
              <a:defRPr>
                <a:solidFill>
                  <a:schemeClr val="lt1"/>
                </a:solidFill>
              </a:defRPr>
            </a:lvl6pPr>
            <a:lvl7pPr lvl="6" rtl="0">
              <a:spcBef>
                <a:spcPts val="0"/>
              </a:spcBef>
              <a:buClr>
                <a:schemeClr val="lt1"/>
              </a:buClr>
              <a:defRPr>
                <a:solidFill>
                  <a:schemeClr val="lt1"/>
                </a:solidFill>
              </a:defRPr>
            </a:lvl7pPr>
            <a:lvl8pPr lvl="7" rtl="0">
              <a:spcBef>
                <a:spcPts val="0"/>
              </a:spcBef>
              <a:buClr>
                <a:schemeClr val="lt1"/>
              </a:buClr>
              <a:defRPr>
                <a:solidFill>
                  <a:schemeClr val="lt1"/>
                </a:solidFill>
              </a:defRPr>
            </a:lvl8pPr>
            <a:lvl9pPr lvl="8" rtl="0">
              <a:spcBef>
                <a:spcPts val="0"/>
              </a:spcBef>
              <a:buClr>
                <a:schemeClr val="lt1"/>
              </a:buClr>
              <a:defRPr>
                <a:solidFill>
                  <a:schemeClr val="lt1"/>
                </a:solidFill>
              </a:defRPr>
            </a:lvl9pPr>
          </a:lstStyle>
          <a:p>
            <a:endParaRPr dirty="0"/>
          </a:p>
        </p:txBody>
      </p:sp>
      <p:pic>
        <p:nvPicPr>
          <p:cNvPr id="11" name="Picture 10"/>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98285" y="1"/>
            <a:ext cx="530352" cy="830116"/>
          </a:xfrm>
          <a:prstGeom prst="rect">
            <a:avLst/>
          </a:prstGeom>
        </p:spPr>
      </p:pic>
      <p:sp>
        <p:nvSpPr>
          <p:cNvPr id="14" name="Shape 62"/>
          <p:cNvSpPr txBox="1">
            <a:spLocks/>
          </p:cNvSpPr>
          <p:nvPr userDrawn="1"/>
        </p:nvSpPr>
        <p:spPr>
          <a:xfrm>
            <a:off x="8281972" y="76200"/>
            <a:ext cx="468503" cy="524800"/>
          </a:xfrm>
          <a:prstGeom prst="rect">
            <a:avLst/>
          </a:prstGeom>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fld id="{00000000-1234-1234-1234-123412341234}" type="slidenum">
              <a:rPr lang="en" sz="1400" b="0" i="0" u="none" strike="noStrike" cap="none" smtClean="0">
                <a:solidFill>
                  <a:schemeClr val="bg1"/>
                </a:solidFill>
                <a:latin typeface="Roboto Cn" pitchFamily="2" charset="0"/>
                <a:ea typeface="Roboto Cn" pitchFamily="2" charset="0"/>
                <a:cs typeface="Arial"/>
                <a:sym typeface="Arial"/>
              </a:rPr>
              <a:pPr/>
              <a:t>‹#›</a:t>
            </a:fld>
            <a:endParaRPr lang="en" sz="1400" b="0" i="0" u="none" strike="noStrike" cap="none" dirty="0">
              <a:solidFill>
                <a:schemeClr val="bg1"/>
              </a:solidFill>
              <a:latin typeface="Roboto Cn" pitchFamily="2" charset="0"/>
              <a:ea typeface="Roboto Cn" pitchFamily="2" charset="0"/>
              <a:cs typeface="Arial"/>
              <a:sym typeface="Arial"/>
            </a:endParaRPr>
          </a:p>
        </p:txBody>
      </p:sp>
      <p:pic>
        <p:nvPicPr>
          <p:cNvPr id="10" name="Picture 9"/>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128017" y="121920"/>
            <a:ext cx="2156013" cy="365760"/>
          </a:xfrm>
          <a:prstGeom prst="rect">
            <a:avLst/>
          </a:prstGeom>
        </p:spPr>
      </p:pic>
    </p:spTree>
    <p:extLst>
      <p:ext uri="{BB962C8B-B14F-4D97-AF65-F5344CB8AC3E}">
        <p14:creationId xmlns="" xmlns:p14="http://schemas.microsoft.com/office/powerpoint/2010/main" val="41046457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Caption">
    <p:spTree>
      <p:nvGrpSpPr>
        <p:cNvPr id="1" name="Shape 90"/>
        <p:cNvGrpSpPr/>
        <p:nvPr/>
      </p:nvGrpSpPr>
      <p:grpSpPr>
        <a:xfrm>
          <a:off x="0" y="0"/>
          <a:ext cx="0" cy="0"/>
          <a:chOff x="0" y="0"/>
          <a:chExt cx="0" cy="0"/>
        </a:xfrm>
      </p:grpSpPr>
      <p:sp>
        <p:nvSpPr>
          <p:cNvPr id="91" name="Shape 91"/>
          <p:cNvSpPr txBox="1">
            <a:spLocks noGrp="1"/>
          </p:cNvSpPr>
          <p:nvPr>
            <p:ph type="body" idx="1"/>
          </p:nvPr>
        </p:nvSpPr>
        <p:spPr>
          <a:xfrm>
            <a:off x="311700" y="5649101"/>
            <a:ext cx="5998800" cy="798399"/>
          </a:xfrm>
          <a:prstGeom prst="rect">
            <a:avLst/>
          </a:prstGeom>
        </p:spPr>
        <p:txBody>
          <a:bodyPr lIns="91425" tIns="91425" rIns="91425" bIns="91425" anchor="ctr" anchorCtr="0"/>
          <a:lstStyle>
            <a:lvl1pPr lvl="0" rtl="0">
              <a:lnSpc>
                <a:spcPct val="100000"/>
              </a:lnSpc>
              <a:spcBef>
                <a:spcPts val="0"/>
              </a:spcBef>
              <a:spcAft>
                <a:spcPts val="0"/>
              </a:spcAft>
              <a:buSzPct val="100000"/>
              <a:buNone/>
              <a:defRPr sz="2100"/>
            </a:lvl1pPr>
          </a:lstStyle>
          <a:p>
            <a:endParaRPr/>
          </a:p>
        </p:txBody>
      </p:sp>
      <p:pic>
        <p:nvPicPr>
          <p:cNvPr id="4" name="Picture 3"/>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98285" y="1"/>
            <a:ext cx="530352" cy="830116"/>
          </a:xfrm>
          <a:prstGeom prst="rect">
            <a:avLst/>
          </a:prstGeom>
        </p:spPr>
      </p:pic>
      <p:sp>
        <p:nvSpPr>
          <p:cNvPr id="6" name="Shape 62"/>
          <p:cNvSpPr txBox="1">
            <a:spLocks/>
          </p:cNvSpPr>
          <p:nvPr userDrawn="1"/>
        </p:nvSpPr>
        <p:spPr>
          <a:xfrm>
            <a:off x="8281972" y="76200"/>
            <a:ext cx="468503" cy="524800"/>
          </a:xfrm>
          <a:prstGeom prst="rect">
            <a:avLst/>
          </a:prstGeom>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fld id="{00000000-1234-1234-1234-123412341234}" type="slidenum">
              <a:rPr lang="en" sz="1400" b="0" i="0" u="none" strike="noStrike" cap="none" smtClean="0">
                <a:solidFill>
                  <a:schemeClr val="bg1"/>
                </a:solidFill>
                <a:latin typeface="Roboto Cn" pitchFamily="2" charset="0"/>
                <a:ea typeface="Roboto Cn" pitchFamily="2" charset="0"/>
                <a:cs typeface="Arial"/>
                <a:sym typeface="Arial"/>
              </a:rPr>
              <a:pPr/>
              <a:t>‹#›</a:t>
            </a:fld>
            <a:endParaRPr lang="en" sz="1400" b="0" i="0" u="none" strike="noStrike" cap="none" dirty="0">
              <a:solidFill>
                <a:schemeClr val="bg1"/>
              </a:solidFill>
              <a:latin typeface="Roboto Cn" pitchFamily="2" charset="0"/>
              <a:ea typeface="Roboto Cn" pitchFamily="2" charset="0"/>
              <a:cs typeface="Arial"/>
              <a:sym typeface="Arial"/>
            </a:endParaRPr>
          </a:p>
        </p:txBody>
      </p:sp>
      <p:pic>
        <p:nvPicPr>
          <p:cNvPr id="5" name="Picture 4"/>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128017" y="121920"/>
            <a:ext cx="2156013" cy="365760"/>
          </a:xfrm>
          <a:prstGeom prst="rect">
            <a:avLst/>
          </a:prstGeom>
        </p:spPr>
      </p:pic>
    </p:spTree>
    <p:extLst>
      <p:ext uri="{BB962C8B-B14F-4D97-AF65-F5344CB8AC3E}">
        <p14:creationId xmlns="" xmlns:p14="http://schemas.microsoft.com/office/powerpoint/2010/main" val="33753846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Big number">
    <p:spTree>
      <p:nvGrpSpPr>
        <p:cNvPr id="1" name="Shape 93"/>
        <p:cNvGrpSpPr/>
        <p:nvPr/>
      </p:nvGrpSpPr>
      <p:grpSpPr>
        <a:xfrm>
          <a:off x="0" y="0"/>
          <a:ext cx="0" cy="0"/>
          <a:chOff x="0" y="0"/>
          <a:chExt cx="0" cy="0"/>
        </a:xfrm>
      </p:grpSpPr>
      <p:sp>
        <p:nvSpPr>
          <p:cNvPr id="94" name="Shape 94"/>
          <p:cNvSpPr/>
          <p:nvPr/>
        </p:nvSpPr>
        <p:spPr>
          <a:xfrm>
            <a:off x="0" y="6727600"/>
            <a:ext cx="9144000" cy="1304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sz="1800"/>
          </a:p>
        </p:txBody>
      </p:sp>
      <p:sp>
        <p:nvSpPr>
          <p:cNvPr id="95" name="Shape 95"/>
          <p:cNvSpPr txBox="1">
            <a:spLocks noGrp="1"/>
          </p:cNvSpPr>
          <p:nvPr>
            <p:ph type="title"/>
          </p:nvPr>
        </p:nvSpPr>
        <p:spPr>
          <a:xfrm>
            <a:off x="311701" y="1321967"/>
            <a:ext cx="8520599" cy="2557199"/>
          </a:xfrm>
          <a:prstGeom prst="rect">
            <a:avLst/>
          </a:prstGeom>
        </p:spPr>
        <p:txBody>
          <a:bodyPr lIns="91425" tIns="91425" rIns="91425" bIns="91425" anchor="ctr" anchorCtr="0"/>
          <a:lstStyle>
            <a:lvl1pPr lvl="0" algn="ctr" rtl="0">
              <a:spcBef>
                <a:spcPts val="0"/>
              </a:spcBef>
              <a:buSzPct val="100000"/>
              <a:defRPr sz="14000" b="1"/>
            </a:lvl1pPr>
            <a:lvl2pPr lvl="1" algn="ctr" rtl="0">
              <a:spcBef>
                <a:spcPts val="0"/>
              </a:spcBef>
              <a:buSzPct val="100000"/>
              <a:defRPr sz="14000" b="1"/>
            </a:lvl2pPr>
            <a:lvl3pPr lvl="2" algn="ctr" rtl="0">
              <a:spcBef>
                <a:spcPts val="0"/>
              </a:spcBef>
              <a:buSzPct val="100000"/>
              <a:defRPr sz="14000" b="1"/>
            </a:lvl3pPr>
            <a:lvl4pPr lvl="3" algn="ctr" rtl="0">
              <a:spcBef>
                <a:spcPts val="0"/>
              </a:spcBef>
              <a:buSzPct val="100000"/>
              <a:defRPr sz="14000" b="1"/>
            </a:lvl4pPr>
            <a:lvl5pPr lvl="4" algn="ctr" rtl="0">
              <a:spcBef>
                <a:spcPts val="0"/>
              </a:spcBef>
              <a:buSzPct val="100000"/>
              <a:defRPr sz="14000" b="1"/>
            </a:lvl5pPr>
            <a:lvl6pPr lvl="5" algn="ctr" rtl="0">
              <a:spcBef>
                <a:spcPts val="0"/>
              </a:spcBef>
              <a:buSzPct val="100000"/>
              <a:defRPr sz="14000" b="1"/>
            </a:lvl6pPr>
            <a:lvl7pPr lvl="6" algn="ctr" rtl="0">
              <a:spcBef>
                <a:spcPts val="0"/>
              </a:spcBef>
              <a:buSzPct val="100000"/>
              <a:defRPr sz="14000" b="1"/>
            </a:lvl7pPr>
            <a:lvl8pPr lvl="7" algn="ctr" rtl="0">
              <a:spcBef>
                <a:spcPts val="0"/>
              </a:spcBef>
              <a:buSzPct val="100000"/>
              <a:defRPr sz="14000" b="1"/>
            </a:lvl8pPr>
            <a:lvl9pPr lvl="8" algn="ctr" rtl="0">
              <a:spcBef>
                <a:spcPts val="0"/>
              </a:spcBef>
              <a:buSzPct val="100000"/>
              <a:defRPr sz="14000" b="1"/>
            </a:lvl9pPr>
          </a:lstStyle>
          <a:p>
            <a:endParaRPr/>
          </a:p>
        </p:txBody>
      </p:sp>
      <p:sp>
        <p:nvSpPr>
          <p:cNvPr id="96" name="Shape 96"/>
          <p:cNvSpPr txBox="1">
            <a:spLocks noGrp="1"/>
          </p:cNvSpPr>
          <p:nvPr>
            <p:ph type="body" idx="1"/>
          </p:nvPr>
        </p:nvSpPr>
        <p:spPr>
          <a:xfrm>
            <a:off x="311701" y="4095067"/>
            <a:ext cx="8520599" cy="1202399"/>
          </a:xfrm>
          <a:prstGeom prst="rect">
            <a:avLst/>
          </a:prstGeom>
        </p:spPr>
        <p:txBody>
          <a:bodyPr lIns="91425" tIns="91425" rIns="91425" bIns="91425" anchor="t" anchorCtr="0"/>
          <a:lstStyle>
            <a:lvl1pPr lvl="0" algn="ctr" rtl="0">
              <a:spcBef>
                <a:spcPts val="0"/>
              </a:spcBef>
              <a:defRPr/>
            </a:lvl1pPr>
            <a:lvl2pPr lvl="1" algn="ctr" rtl="0">
              <a:spcBef>
                <a:spcPts val="0"/>
              </a:spcBef>
              <a:defRPr/>
            </a:lvl2pPr>
            <a:lvl3pPr lvl="2" algn="ctr" rtl="0">
              <a:spcBef>
                <a:spcPts val="0"/>
              </a:spcBef>
              <a:defRPr/>
            </a:lvl3pPr>
            <a:lvl4pPr lvl="3" algn="ctr" rtl="0">
              <a:spcBef>
                <a:spcPts val="0"/>
              </a:spcBef>
              <a:defRPr/>
            </a:lvl4pPr>
            <a:lvl5pPr lvl="4" algn="ctr" rtl="0">
              <a:spcBef>
                <a:spcPts val="0"/>
              </a:spcBef>
              <a:defRPr/>
            </a:lvl5pPr>
            <a:lvl6pPr lvl="5" algn="ctr" rtl="0">
              <a:spcBef>
                <a:spcPts val="0"/>
              </a:spcBef>
              <a:defRPr/>
            </a:lvl6pPr>
            <a:lvl7pPr lvl="6" algn="ctr" rtl="0">
              <a:spcBef>
                <a:spcPts val="0"/>
              </a:spcBef>
              <a:defRPr/>
            </a:lvl7pPr>
            <a:lvl8pPr lvl="7" algn="ctr" rtl="0">
              <a:spcBef>
                <a:spcPts val="0"/>
              </a:spcBef>
              <a:defRPr/>
            </a:lvl8pPr>
            <a:lvl9pPr lvl="8" algn="ctr" rtl="0">
              <a:spcBef>
                <a:spcPts val="0"/>
              </a:spcBef>
              <a:defRPr/>
            </a:lvl9pPr>
          </a:lstStyle>
          <a:p>
            <a:endParaRPr/>
          </a:p>
        </p:txBody>
      </p:sp>
      <p:pic>
        <p:nvPicPr>
          <p:cNvPr id="6" name="Picture 5"/>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98285" y="1"/>
            <a:ext cx="530352" cy="830116"/>
          </a:xfrm>
          <a:prstGeom prst="rect">
            <a:avLst/>
          </a:prstGeom>
        </p:spPr>
      </p:pic>
      <p:sp>
        <p:nvSpPr>
          <p:cNvPr id="8" name="Shape 62"/>
          <p:cNvSpPr txBox="1">
            <a:spLocks/>
          </p:cNvSpPr>
          <p:nvPr userDrawn="1"/>
        </p:nvSpPr>
        <p:spPr>
          <a:xfrm>
            <a:off x="8281972" y="76200"/>
            <a:ext cx="468503" cy="524800"/>
          </a:xfrm>
          <a:prstGeom prst="rect">
            <a:avLst/>
          </a:prstGeom>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fld id="{00000000-1234-1234-1234-123412341234}" type="slidenum">
              <a:rPr lang="en" sz="1400" b="0" i="0" u="none" strike="noStrike" cap="none" smtClean="0">
                <a:solidFill>
                  <a:schemeClr val="bg1"/>
                </a:solidFill>
                <a:latin typeface="Roboto Cn" pitchFamily="2" charset="0"/>
                <a:ea typeface="Roboto Cn" pitchFamily="2" charset="0"/>
                <a:cs typeface="Arial"/>
                <a:sym typeface="Arial"/>
              </a:rPr>
              <a:pPr/>
              <a:t>‹#›</a:t>
            </a:fld>
            <a:endParaRPr lang="en" sz="1400" b="0" i="0" u="none" strike="noStrike" cap="none" dirty="0">
              <a:solidFill>
                <a:schemeClr val="bg1"/>
              </a:solidFill>
              <a:latin typeface="Roboto Cn" pitchFamily="2" charset="0"/>
              <a:ea typeface="Roboto Cn" pitchFamily="2" charset="0"/>
              <a:cs typeface="Arial"/>
              <a:sym typeface="Arial"/>
            </a:endParaRPr>
          </a:p>
        </p:txBody>
      </p:sp>
      <p:pic>
        <p:nvPicPr>
          <p:cNvPr id="7" name="Picture 6"/>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128017" y="121920"/>
            <a:ext cx="2156013" cy="365760"/>
          </a:xfrm>
          <a:prstGeom prst="rect">
            <a:avLst/>
          </a:prstGeom>
        </p:spPr>
      </p:pic>
    </p:spTree>
    <p:extLst>
      <p:ext uri="{BB962C8B-B14F-4D97-AF65-F5344CB8AC3E}">
        <p14:creationId xmlns="" xmlns:p14="http://schemas.microsoft.com/office/powerpoint/2010/main" val="407808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98"/>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8198285" y="1"/>
            <a:ext cx="530352" cy="830116"/>
          </a:xfrm>
          <a:prstGeom prst="rect">
            <a:avLst/>
          </a:prstGeom>
        </p:spPr>
      </p:pic>
      <p:sp>
        <p:nvSpPr>
          <p:cNvPr id="5" name="Shape 62"/>
          <p:cNvSpPr txBox="1">
            <a:spLocks/>
          </p:cNvSpPr>
          <p:nvPr userDrawn="1"/>
        </p:nvSpPr>
        <p:spPr>
          <a:xfrm>
            <a:off x="8281972" y="76200"/>
            <a:ext cx="468503" cy="524800"/>
          </a:xfrm>
          <a:prstGeom prst="rect">
            <a:avLst/>
          </a:prstGeom>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fld id="{00000000-1234-1234-1234-123412341234}" type="slidenum">
              <a:rPr lang="en" sz="1400" b="0" i="0" u="none" strike="noStrike" cap="none" smtClean="0">
                <a:solidFill>
                  <a:schemeClr val="bg1"/>
                </a:solidFill>
                <a:latin typeface="Roboto Cn" pitchFamily="2" charset="0"/>
                <a:ea typeface="Roboto Cn" pitchFamily="2" charset="0"/>
                <a:cs typeface="Arial"/>
                <a:sym typeface="Arial"/>
              </a:rPr>
              <a:pPr/>
              <a:t>‹#›</a:t>
            </a:fld>
            <a:endParaRPr lang="en" sz="1400" b="0" i="0" u="none" strike="noStrike" cap="none" dirty="0">
              <a:solidFill>
                <a:schemeClr val="bg1"/>
              </a:solidFill>
              <a:latin typeface="Roboto Cn" pitchFamily="2" charset="0"/>
              <a:ea typeface="Roboto Cn" pitchFamily="2" charset="0"/>
              <a:cs typeface="Arial"/>
              <a:sym typeface="Arial"/>
            </a:endParaRPr>
          </a:p>
        </p:txBody>
      </p:sp>
      <p:pic>
        <p:nvPicPr>
          <p:cNvPr id="4" name="Picture 3"/>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128017" y="121920"/>
            <a:ext cx="2156013" cy="365760"/>
          </a:xfrm>
          <a:prstGeom prst="rect">
            <a:avLst/>
          </a:prstGeom>
        </p:spPr>
      </p:pic>
    </p:spTree>
    <p:extLst>
      <p:ext uri="{BB962C8B-B14F-4D97-AF65-F5344CB8AC3E}">
        <p14:creationId xmlns="" xmlns:p14="http://schemas.microsoft.com/office/powerpoint/2010/main" val="2743797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F10CCE-2253-4C7F-93D4-9D1AC40AD8DC}" type="datetime1">
              <a:rPr lang="en-US" smtClean="0"/>
              <a:pPr/>
              <a:t>8/6/2017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BD329E-15AA-471C-B783-F5EAD8861C21}" type="datetime1">
              <a:rPr lang="en-US" smtClean="0"/>
              <a:pPr/>
              <a:t>8/6/2017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1AFEC0-CB1C-4A38-9625-5EFA14EA32AB}" type="datetime1">
              <a:rPr lang="en-US" smtClean="0"/>
              <a:pPr/>
              <a:t>8/6/2017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FB635D-1AB3-45D1-ABC0-86E0C558E356}" type="datetime1">
              <a:rPr lang="en-US" smtClean="0"/>
              <a:pPr/>
              <a:t>8/6/2017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50C2C7-DA89-48EC-A08E-13FF9B1215EB}" type="datetime1">
              <a:rPr lang="en-US" smtClean="0"/>
              <a:pPr/>
              <a:t>8/6/2017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9E82DC-C54D-4481-8900-05BD1FCCA7A4}" type="datetime1">
              <a:rPr lang="en-US" smtClean="0"/>
              <a:pPr/>
              <a:t>8/6/2017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586912-F5C2-4207-A8BF-FF9EB69CA65A}" type="datetime1">
              <a:rPr lang="en-US" smtClean="0"/>
              <a:pPr/>
              <a:t>8/6/2017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8768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C173F9-099C-4056-9491-D95EFE43B1F0}" type="datetime1">
              <a:rPr lang="en-US" smtClean="0"/>
              <a:pPr/>
              <a:t>8/6/2017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pic>
        <p:nvPicPr>
          <p:cNvPr id="8" name="Picture 7"/>
          <p:cNvPicPr>
            <a:picLocks noChangeAspect="1"/>
          </p:cNvPicPr>
          <p:nvPr userDrawn="1"/>
        </p:nvPicPr>
        <p:blipFill rotWithShape="1">
          <a:blip r:embed="rId13" cstate="print">
            <a:extLst>
              <a:ext uri="{28A0092B-C50C-407E-A947-70E740481C1C}">
                <a14:useLocalDpi xmlns="" xmlns:a14="http://schemas.microsoft.com/office/drawing/2010/main" val="0"/>
              </a:ext>
            </a:extLst>
          </a:blip>
          <a:srcRect t="6723" b="12604"/>
          <a:stretch/>
        </p:blipFill>
        <p:spPr>
          <a:xfrm>
            <a:off x="6553200" y="13971"/>
            <a:ext cx="2590800" cy="67182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311701" y="593367"/>
            <a:ext cx="8520599" cy="763599"/>
          </a:xfrm>
          <a:prstGeom prst="rect">
            <a:avLst/>
          </a:prstGeom>
          <a:noFill/>
          <a:ln>
            <a:noFill/>
          </a:ln>
        </p:spPr>
        <p:txBody>
          <a:bodyPr lIns="91425" tIns="91425" rIns="91425" bIns="91425" anchor="t" anchorCtr="0"/>
          <a:lstStyle>
            <a:lvl1pPr lvl="0" rtl="0">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1pPr>
            <a:lvl2pPr lvl="1" rtl="0">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2pPr>
            <a:lvl3pPr lvl="2" rtl="0">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3pPr>
            <a:lvl4pPr lvl="3" rtl="0">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4pPr>
            <a:lvl5pPr lvl="4" rtl="0">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5pPr>
            <a:lvl6pPr lvl="5" rtl="0">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6pPr>
            <a:lvl7pPr lvl="6" rtl="0">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7pPr>
            <a:lvl8pPr lvl="7" rtl="0">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8pPr>
            <a:lvl9pPr lvl="8" rtl="0">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9pPr>
          </a:lstStyle>
          <a:p>
            <a:endParaRPr dirty="0"/>
          </a:p>
        </p:txBody>
      </p:sp>
      <p:sp>
        <p:nvSpPr>
          <p:cNvPr id="52" name="Shape 52"/>
          <p:cNvSpPr txBox="1">
            <a:spLocks noGrp="1"/>
          </p:cNvSpPr>
          <p:nvPr>
            <p:ph type="body" idx="1"/>
          </p:nvPr>
        </p:nvSpPr>
        <p:spPr>
          <a:xfrm>
            <a:off x="311701" y="1536633"/>
            <a:ext cx="8520599" cy="4555200"/>
          </a:xfrm>
          <a:prstGeom prst="rect">
            <a:avLst/>
          </a:prstGeom>
          <a:noFill/>
          <a:ln>
            <a:noFill/>
          </a:ln>
        </p:spPr>
        <p:txBody>
          <a:bodyPr lIns="91425" tIns="91425" rIns="91425" bIns="91425" anchor="t" anchorCtr="0"/>
          <a:lstStyle>
            <a:lvl1pPr lvl="0" rtl="0">
              <a:lnSpc>
                <a:spcPct val="115000"/>
              </a:lnSpc>
              <a:spcBef>
                <a:spcPts val="0"/>
              </a:spcBef>
              <a:spcAft>
                <a:spcPts val="1600"/>
              </a:spcAft>
              <a:buClr>
                <a:schemeClr val="accent3"/>
              </a:buClr>
              <a:buSzPct val="100000"/>
              <a:buFont typeface="Proxima Nova"/>
              <a:defRPr sz="1800">
                <a:solidFill>
                  <a:schemeClr val="accent3"/>
                </a:solidFill>
                <a:latin typeface="Proxima Nova"/>
                <a:ea typeface="Proxima Nova"/>
                <a:cs typeface="Proxima Nova"/>
                <a:sym typeface="Proxima Nova"/>
              </a:defRPr>
            </a:lvl1pPr>
            <a:lvl2pPr lvl="1" rtl="0">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2pPr>
            <a:lvl3pPr lvl="2" rtl="0">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3pPr>
            <a:lvl4pPr lvl="3" rtl="0">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4pPr>
            <a:lvl5pPr lvl="4" rtl="0">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5pPr>
            <a:lvl6pPr lvl="5" rtl="0">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6pPr>
            <a:lvl7pPr lvl="6" rtl="0">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7pPr>
            <a:lvl8pPr lvl="7" rtl="0">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8pPr>
            <a:lvl9pPr lvl="8" rtl="0">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9pPr>
          </a:lstStyle>
          <a:p>
            <a:endParaRPr dirty="0"/>
          </a:p>
        </p:txBody>
      </p:sp>
    </p:spTree>
    <p:extLst>
      <p:ext uri="{BB962C8B-B14F-4D97-AF65-F5344CB8AC3E}">
        <p14:creationId xmlns="" xmlns:p14="http://schemas.microsoft.com/office/powerpoint/2010/main" val="4109072177"/>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70C0"/>
        </a:solidFill>
        <a:effectLst/>
      </p:bgPr>
    </p:bg>
    <p:spTree>
      <p:nvGrpSpPr>
        <p:cNvPr id="1" name="Shape 103"/>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0" y="1"/>
            <a:ext cx="1601065" cy="1600200"/>
          </a:xfrm>
          <a:prstGeom prst="rect">
            <a:avLst/>
          </a:prstGeom>
        </p:spPr>
      </p:pic>
      <p:sp>
        <p:nvSpPr>
          <p:cNvPr id="105" name="Shape 105"/>
          <p:cNvSpPr txBox="1">
            <a:spLocks noGrp="1"/>
          </p:cNvSpPr>
          <p:nvPr>
            <p:ph type="ctrTitle"/>
          </p:nvPr>
        </p:nvSpPr>
        <p:spPr>
          <a:xfrm>
            <a:off x="609600" y="1439290"/>
            <a:ext cx="8123100" cy="2142109"/>
          </a:xfrm>
          <a:prstGeom prst="rect">
            <a:avLst/>
          </a:prstGeom>
        </p:spPr>
        <p:txBody>
          <a:bodyPr lIns="91425" tIns="91425" rIns="91425" bIns="91425" anchor="b" anchorCtr="0">
            <a:noAutofit/>
          </a:bodyPr>
          <a:lstStyle/>
          <a:p>
            <a:pPr algn="ctr"/>
            <a:r>
              <a:rPr lang="en-US" sz="3600" dirty="0" smtClean="0">
                <a:latin typeface="+mj-lt"/>
                <a:ea typeface="Roboto slab" pitchFamily="2" charset="0"/>
              </a:rPr>
              <a:t/>
            </a:r>
            <a:br>
              <a:rPr lang="en-US" sz="3600" dirty="0" smtClean="0">
                <a:latin typeface="+mj-lt"/>
                <a:ea typeface="Roboto slab" pitchFamily="2" charset="0"/>
              </a:rPr>
            </a:br>
            <a:r>
              <a:rPr lang="en-US" sz="3600" dirty="0" smtClean="0"/>
              <a:t>Fading-Resistant Link Scheduling in Wireless Networks</a:t>
            </a:r>
            <a:endParaRPr lang="en" sz="3600" dirty="0">
              <a:latin typeface="+mj-lt"/>
              <a:ea typeface="Roboto slab" pitchFamily="2" charset="0"/>
            </a:endParaRPr>
          </a:p>
        </p:txBody>
      </p:sp>
      <p:sp useBgFill="1">
        <p:nvSpPr>
          <p:cNvPr id="106" name="Shape 106"/>
          <p:cNvSpPr txBox="1">
            <a:spLocks noGrp="1"/>
          </p:cNvSpPr>
          <p:nvPr>
            <p:ph type="subTitle" idx="1"/>
          </p:nvPr>
        </p:nvSpPr>
        <p:spPr>
          <a:xfrm>
            <a:off x="228599" y="3733800"/>
            <a:ext cx="8504101" cy="2438400"/>
          </a:xfrm>
          <a:prstGeom prst="rect">
            <a:avLst/>
          </a:prstGeom>
        </p:spPr>
        <p:txBody>
          <a:bodyPr lIns="91425" tIns="91425" rIns="91425" bIns="91425" anchor="t" anchorCtr="0">
            <a:noAutofit/>
          </a:bodyPr>
          <a:lstStyle/>
          <a:p>
            <a:pPr algn="ctr"/>
            <a:r>
              <a:rPr lang="en-US" altLang="zh-CN" sz="1800" dirty="0">
                <a:latin typeface="+mj-lt"/>
              </a:rPr>
              <a:t>Chenxi </a:t>
            </a:r>
            <a:r>
              <a:rPr lang="en-US" altLang="zh-CN" sz="1800" dirty="0" smtClean="0">
                <a:latin typeface="+mj-lt"/>
              </a:rPr>
              <a:t>Qiu* and</a:t>
            </a:r>
            <a:r>
              <a:rPr lang="en-US" altLang="zh-CN" sz="1800" dirty="0" smtClean="0"/>
              <a:t> </a:t>
            </a:r>
            <a:r>
              <a:rPr lang="en-US" altLang="zh-CN" sz="1800" dirty="0" smtClean="0">
                <a:latin typeface="+mj-lt"/>
              </a:rPr>
              <a:t>Haiying </a:t>
            </a:r>
            <a:r>
              <a:rPr lang="en-US" altLang="zh-CN" sz="1800" dirty="0">
                <a:latin typeface="+mj-lt"/>
              </a:rPr>
              <a:t>Shen</a:t>
            </a:r>
            <a:r>
              <a:rPr lang="en-US" altLang="zh-CN" sz="1800" baseline="30000" dirty="0" smtClean="0">
                <a:latin typeface="+mj-lt"/>
              </a:rPr>
              <a:t>†</a:t>
            </a:r>
          </a:p>
          <a:p>
            <a:pPr algn="ctr"/>
            <a:endParaRPr lang="en-US" altLang="zh-CN" sz="1800" baseline="30000" dirty="0" smtClean="0">
              <a:latin typeface="+mj-lt"/>
            </a:endParaRPr>
          </a:p>
          <a:p>
            <a:pPr algn="ctr"/>
            <a:r>
              <a:rPr lang="en-US" altLang="zh-CN" sz="1600" baseline="30000" dirty="0" smtClean="0"/>
              <a:t>*</a:t>
            </a:r>
            <a:r>
              <a:rPr lang="en-US" altLang="zh-CN" sz="1600" dirty="0" smtClean="0">
                <a:latin typeface="+mj-lt"/>
              </a:rPr>
              <a:t>College </a:t>
            </a:r>
            <a:r>
              <a:rPr lang="en-US" altLang="zh-CN" sz="1600" dirty="0">
                <a:latin typeface="+mj-lt"/>
              </a:rPr>
              <a:t>of Information Science and Technology, Pennsylvania State </a:t>
            </a:r>
            <a:r>
              <a:rPr lang="en-US" altLang="zh-CN" sz="1600" dirty="0" smtClean="0">
                <a:latin typeface="+mj-lt"/>
              </a:rPr>
              <a:t>University</a:t>
            </a:r>
          </a:p>
          <a:p>
            <a:pPr algn="ctr"/>
            <a:r>
              <a:rPr lang="en-US" altLang="zh-CN" sz="1600" baseline="30000" dirty="0"/>
              <a:t>†</a:t>
            </a:r>
            <a:r>
              <a:rPr lang="en-US" altLang="zh-CN" sz="1600" dirty="0" smtClean="0">
                <a:latin typeface="+mj-lt"/>
              </a:rPr>
              <a:t>Department </a:t>
            </a:r>
            <a:r>
              <a:rPr lang="en-US" altLang="zh-CN" sz="1600" dirty="0">
                <a:latin typeface="+mj-lt"/>
              </a:rPr>
              <a:t>of Computer Science, University of </a:t>
            </a:r>
            <a:r>
              <a:rPr lang="en-US" altLang="zh-CN" sz="1600" dirty="0" smtClean="0">
                <a:latin typeface="+mj-lt"/>
              </a:rPr>
              <a:t>Virginia</a:t>
            </a:r>
            <a:endParaRPr lang="en-US" sz="1600" dirty="0" smtClean="0">
              <a:solidFill>
                <a:srgbClr val="FFC000"/>
              </a:solidFill>
              <a:latin typeface="+mj-lt"/>
              <a:ea typeface="Roboto" pitchFamily="2" charset="0"/>
            </a:endParaRPr>
          </a:p>
        </p:txBody>
      </p:sp>
      <p:pic>
        <p:nvPicPr>
          <p:cNvPr id="2" name="Picture 1"/>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613616" y="-21771"/>
            <a:ext cx="1530383" cy="1621972"/>
          </a:xfrm>
          <a:prstGeom prst="rect">
            <a:avLst/>
          </a:prstGeom>
        </p:spPr>
      </p:pic>
    </p:spTree>
    <p:extLst>
      <p:ext uri="{BB962C8B-B14F-4D97-AF65-F5344CB8AC3E}">
        <p14:creationId xmlns="" xmlns:p14="http://schemas.microsoft.com/office/powerpoint/2010/main" val="1322204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85800" y="2667000"/>
            <a:ext cx="3733800" cy="762000"/>
          </a:xfrm>
          <a:prstGeom prst="rect">
            <a:avLst/>
          </a:prstGeom>
          <a:solidFill>
            <a:srgbClr val="FF000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939" name="Rectangle 7"/>
          <p:cNvSpPr>
            <a:spLocks noChangeArrowheads="1"/>
          </p:cNvSpPr>
          <p:nvPr/>
        </p:nvSpPr>
        <p:spPr bwMode="auto">
          <a:xfrm>
            <a:off x="374469" y="778782"/>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74469" y="854982"/>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 name="Slide Number Placeholder 2"/>
          <p:cNvSpPr>
            <a:spLocks noGrp="1"/>
          </p:cNvSpPr>
          <p:nvPr>
            <p:ph type="sldNum" sz="quarter" idx="12"/>
          </p:nvPr>
        </p:nvSpPr>
        <p:spPr>
          <a:xfrm>
            <a:off x="6546669" y="6525532"/>
            <a:ext cx="2133600" cy="365125"/>
          </a:xfrm>
        </p:spPr>
        <p:txBody>
          <a:bodyPr/>
          <a:lstStyle/>
          <a:p>
            <a:fld id="{B6F15528-21DE-4FAA-801E-634DDDAF4B2B}" type="slidenum">
              <a:rPr lang="en-US" smtClean="0"/>
              <a:pPr/>
              <a:t>10</a:t>
            </a:fld>
            <a:endParaRPr lang="en-US"/>
          </a:p>
        </p:txBody>
      </p:sp>
      <p:sp>
        <p:nvSpPr>
          <p:cNvPr id="8" name="Rectangle 6"/>
          <p:cNvSpPr>
            <a:spLocks noChangeArrowheads="1"/>
          </p:cNvSpPr>
          <p:nvPr/>
        </p:nvSpPr>
        <p:spPr bwMode="auto">
          <a:xfrm>
            <a:off x="533400" y="1665982"/>
            <a:ext cx="8001000" cy="800219"/>
          </a:xfrm>
          <a:prstGeom prst="rect">
            <a:avLst/>
          </a:prstGeom>
          <a:noFill/>
          <a:ln w="9525">
            <a:noFill/>
            <a:miter lim="800000"/>
            <a:headEnd/>
            <a:tailEnd/>
          </a:ln>
        </p:spPr>
        <p:txBody>
          <a:bodyPr wrap="square">
            <a:spAutoFit/>
          </a:bodyPr>
          <a:lstStyle/>
          <a:p>
            <a:pPr algn="just" eaLnBrk="0" hangingPunct="0">
              <a:buSzPct val="75000"/>
              <a:defRPr/>
            </a:pPr>
            <a:r>
              <a:rPr lang="en-US" altLang="zh-CN" sz="2800" b="1" dirty="0" smtClean="0">
                <a:solidFill>
                  <a:srgbClr val="F4702F"/>
                </a:solidFill>
                <a:latin typeface="Verdana" pitchFamily="34" charset="0"/>
              </a:rPr>
              <a:t>Algorithm Design</a:t>
            </a:r>
          </a:p>
          <a:p>
            <a:pPr algn="just" eaLnBrk="0" hangingPunct="0">
              <a:buSzPct val="75000"/>
              <a:defRPr/>
            </a:pPr>
            <a:r>
              <a:rPr lang="en-US" b="1" dirty="0" smtClean="0">
                <a:solidFill>
                  <a:srgbClr val="F4702F"/>
                </a:solidFill>
                <a:latin typeface="Verdana" pitchFamily="34" charset="0"/>
              </a:rPr>
              <a:t>Problem </a:t>
            </a:r>
            <a:r>
              <a:rPr lang="en-US" altLang="zh-CN" b="1" dirty="0" smtClean="0">
                <a:solidFill>
                  <a:srgbClr val="F4702F"/>
                </a:solidFill>
                <a:latin typeface="Verdana" pitchFamily="34" charset="0"/>
              </a:rPr>
              <a:t>Analysis</a:t>
            </a:r>
            <a:endParaRPr lang="en-US" b="1" dirty="0">
              <a:solidFill>
                <a:srgbClr val="F4702F"/>
              </a:solidFill>
              <a:latin typeface="Verdana" pitchFamily="34" charset="0"/>
            </a:endParaRPr>
          </a:p>
        </p:txBody>
      </p:sp>
      <p:pic>
        <p:nvPicPr>
          <p:cNvPr id="12289" name="Picture 1" descr="C:\Users\Delta\AppData\Roaming\Tencent\Users\546480154\QQ\WinTemp\RichOle\RPKFW}KA_3)T~VA`R@K2)[G.png"/>
          <p:cNvPicPr>
            <a:picLocks noChangeAspect="1" noChangeArrowheads="1"/>
          </p:cNvPicPr>
          <p:nvPr/>
        </p:nvPicPr>
        <p:blipFill>
          <a:blip r:embed="rId3" cstate="print"/>
          <a:srcRect/>
          <a:stretch>
            <a:fillRect/>
          </a:stretch>
        </p:blipFill>
        <p:spPr bwMode="auto">
          <a:xfrm>
            <a:off x="5029200" y="4267200"/>
            <a:ext cx="3048000" cy="1842977"/>
          </a:xfrm>
          <a:prstGeom prst="rect">
            <a:avLst/>
          </a:prstGeom>
          <a:noFill/>
        </p:spPr>
      </p:pic>
      <p:sp>
        <p:nvSpPr>
          <p:cNvPr id="7" name="Rectangle 6"/>
          <p:cNvSpPr/>
          <p:nvPr/>
        </p:nvSpPr>
        <p:spPr>
          <a:xfrm>
            <a:off x="685800" y="2667000"/>
            <a:ext cx="3733800" cy="646331"/>
          </a:xfrm>
          <a:prstGeom prst="rect">
            <a:avLst/>
          </a:prstGeom>
        </p:spPr>
        <p:txBody>
          <a:bodyPr wrap="square">
            <a:spAutoFit/>
          </a:bodyPr>
          <a:lstStyle/>
          <a:p>
            <a:r>
              <a:rPr lang="en-US" b="1" dirty="0" smtClean="0"/>
              <a:t>Theorem </a:t>
            </a:r>
            <a:r>
              <a:rPr lang="en-US" b="1" dirty="0" smtClean="0"/>
              <a:t>2</a:t>
            </a:r>
            <a:r>
              <a:rPr lang="en-US" dirty="0" smtClean="0"/>
              <a:t>: The Fading-R-LS problem is NP-hard.</a:t>
            </a:r>
            <a:endParaRPr lang="en-US" dirty="0"/>
          </a:p>
        </p:txBody>
      </p:sp>
      <p:sp>
        <p:nvSpPr>
          <p:cNvPr id="10" name="Rectangle 9"/>
          <p:cNvSpPr/>
          <p:nvPr/>
        </p:nvSpPr>
        <p:spPr>
          <a:xfrm>
            <a:off x="685800" y="4876800"/>
            <a:ext cx="3886200" cy="1200329"/>
          </a:xfrm>
          <a:prstGeom prst="rect">
            <a:avLst/>
          </a:prstGeom>
        </p:spPr>
        <p:txBody>
          <a:bodyPr wrap="square">
            <a:spAutoFit/>
          </a:bodyPr>
          <a:lstStyle/>
          <a:p>
            <a:r>
              <a:rPr lang="en-US" i="1" dirty="0" smtClean="0"/>
              <a:t>Proof</a:t>
            </a:r>
            <a:r>
              <a:rPr lang="en-US" dirty="0" smtClean="0"/>
              <a:t>: </a:t>
            </a:r>
            <a:r>
              <a:rPr lang="en-US" dirty="0" smtClean="0"/>
              <a:t>We construct a polynomial time reduction from </a:t>
            </a:r>
            <a:r>
              <a:rPr lang="en-US" dirty="0" smtClean="0"/>
              <a:t>the well-known </a:t>
            </a:r>
            <a:r>
              <a:rPr lang="en-US" dirty="0" smtClean="0"/>
              <a:t>Knapsack NP-hard problem </a:t>
            </a:r>
            <a:r>
              <a:rPr lang="en-US" dirty="0" smtClean="0"/>
              <a:t>to </a:t>
            </a:r>
            <a:r>
              <a:rPr lang="en-US" dirty="0" smtClean="0"/>
              <a:t>Fading-R-LS.</a:t>
            </a:r>
            <a:endParaRPr lang="en-US" dirty="0"/>
          </a:p>
        </p:txBody>
      </p:sp>
      <p:pic>
        <p:nvPicPr>
          <p:cNvPr id="11" name="Picture 10" descr="250px-Knapsack.svg.png"/>
          <p:cNvPicPr>
            <a:picLocks noChangeAspect="1"/>
          </p:cNvPicPr>
          <p:nvPr/>
        </p:nvPicPr>
        <p:blipFill>
          <a:blip r:embed="rId4" cstate="print"/>
          <a:stretch>
            <a:fillRect/>
          </a:stretch>
        </p:blipFill>
        <p:spPr>
          <a:xfrm>
            <a:off x="5410200" y="1600200"/>
            <a:ext cx="2381250" cy="2066925"/>
          </a:xfrm>
          <a:prstGeom prst="rect">
            <a:avLst/>
          </a:prstGeom>
        </p:spPr>
      </p:pic>
      <p:pic>
        <p:nvPicPr>
          <p:cNvPr id="12" name="Picture 11" descr="arrow_filled1600.png"/>
          <p:cNvPicPr>
            <a:picLocks noChangeAspect="1"/>
          </p:cNvPicPr>
          <p:nvPr/>
        </p:nvPicPr>
        <p:blipFill>
          <a:blip r:embed="rId5" cstate="print"/>
          <a:stretch>
            <a:fillRect/>
          </a:stretch>
        </p:blipFill>
        <p:spPr>
          <a:xfrm rot="5400000">
            <a:off x="6400800" y="3810000"/>
            <a:ext cx="507999" cy="507999"/>
          </a:xfrm>
          <a:prstGeom prst="rect">
            <a:avLst/>
          </a:prstGeom>
        </p:spPr>
      </p:pic>
      <p:sp>
        <p:nvSpPr>
          <p:cNvPr id="13" name="Rectangle 12"/>
          <p:cNvSpPr/>
          <p:nvPr/>
        </p:nvSpPr>
        <p:spPr>
          <a:xfrm>
            <a:off x="685800" y="3581400"/>
            <a:ext cx="4572000" cy="1323439"/>
          </a:xfrm>
          <a:prstGeom prst="rect">
            <a:avLst/>
          </a:prstGeom>
        </p:spPr>
        <p:txBody>
          <a:bodyPr>
            <a:spAutoFit/>
          </a:bodyPr>
          <a:lstStyle/>
          <a:p>
            <a:r>
              <a:rPr lang="en-US" sz="1600" b="1" dirty="0" smtClean="0"/>
              <a:t>Knapsack</a:t>
            </a:r>
            <a:r>
              <a:rPr lang="en-US" sz="1600" dirty="0" smtClean="0"/>
              <a:t>: given n kinds </a:t>
            </a:r>
            <a:r>
              <a:rPr lang="en-US" sz="1600" dirty="0" smtClean="0"/>
              <a:t>of items, </a:t>
            </a:r>
            <a:r>
              <a:rPr lang="en-US" sz="1600" i="1" dirty="0" smtClean="0"/>
              <a:t>x</a:t>
            </a:r>
            <a:r>
              <a:rPr lang="en-US" sz="1600" baseline="-25000" dirty="0" smtClean="0"/>
              <a:t>1</a:t>
            </a:r>
            <a:r>
              <a:rPr lang="en-US" sz="1600" dirty="0" smtClean="0"/>
              <a:t>, …, </a:t>
            </a:r>
            <a:r>
              <a:rPr lang="en-US" sz="1600" i="1" dirty="0" err="1" smtClean="0"/>
              <a:t>x</a:t>
            </a:r>
            <a:r>
              <a:rPr lang="en-US" sz="1600" baseline="-25000" dirty="0" err="1" smtClean="0"/>
              <a:t>n</a:t>
            </a:r>
            <a:r>
              <a:rPr lang="en-US" sz="1600" dirty="0" smtClean="0"/>
              <a:t>; </a:t>
            </a:r>
            <a:r>
              <a:rPr lang="en-US" sz="1600" dirty="0" smtClean="0"/>
              <a:t>each </a:t>
            </a:r>
            <a:r>
              <a:rPr lang="en-US" sz="1600" i="1" dirty="0" smtClean="0"/>
              <a:t>x</a:t>
            </a:r>
            <a:r>
              <a:rPr lang="en-US" sz="1600" i="1" baseline="-25000" dirty="0" smtClean="0"/>
              <a:t>i</a:t>
            </a:r>
            <a:r>
              <a:rPr lang="en-US" sz="1600" i="1" dirty="0" smtClean="0"/>
              <a:t> </a:t>
            </a:r>
            <a:r>
              <a:rPr lang="en-US" sz="1600" dirty="0" smtClean="0"/>
              <a:t>has a value </a:t>
            </a:r>
            <a:r>
              <a:rPr lang="en-US" sz="1600" i="1" dirty="0" smtClean="0"/>
              <a:t>p</a:t>
            </a:r>
            <a:r>
              <a:rPr lang="en-US" sz="1600" i="1" baseline="-25000" dirty="0" smtClean="0"/>
              <a:t>i</a:t>
            </a:r>
            <a:r>
              <a:rPr lang="en-US" sz="1600" i="1" dirty="0" smtClean="0"/>
              <a:t> </a:t>
            </a:r>
            <a:r>
              <a:rPr lang="en-US" sz="1600" dirty="0" smtClean="0"/>
              <a:t>and a weight </a:t>
            </a:r>
            <a:r>
              <a:rPr lang="en-US" sz="1600" i="1" dirty="0" err="1" smtClean="0"/>
              <a:t>w</a:t>
            </a:r>
            <a:r>
              <a:rPr lang="en-US" sz="1600" i="1" baseline="-25000" dirty="0" err="1" smtClean="0"/>
              <a:t>i</a:t>
            </a:r>
            <a:r>
              <a:rPr lang="en-US" sz="1600" dirty="0" smtClean="0"/>
              <a:t>, </a:t>
            </a:r>
            <a:r>
              <a:rPr lang="en-US" sz="1600" dirty="0" smtClean="0"/>
              <a:t>and a bag that can carry weight W maximally, </a:t>
            </a:r>
            <a:r>
              <a:rPr lang="en-US" sz="1600" dirty="0" smtClean="0"/>
              <a:t>the goal </a:t>
            </a:r>
            <a:r>
              <a:rPr lang="en-US" sz="1600" dirty="0" smtClean="0"/>
              <a:t>is to </a:t>
            </a:r>
            <a:r>
              <a:rPr lang="en-US" sz="1600" dirty="0" smtClean="0"/>
              <a:t>put the </a:t>
            </a:r>
            <a:r>
              <a:rPr lang="en-US" sz="1600" dirty="0" smtClean="0"/>
              <a:t>items </a:t>
            </a:r>
            <a:r>
              <a:rPr lang="en-US" sz="1600" dirty="0" smtClean="0"/>
              <a:t>into </a:t>
            </a:r>
            <a:r>
              <a:rPr lang="en-US" sz="1600" dirty="0" smtClean="0"/>
              <a:t>the bag </a:t>
            </a:r>
            <a:r>
              <a:rPr lang="en-US" sz="1600" dirty="0" err="1" smtClean="0"/>
              <a:t>s.t</a:t>
            </a:r>
            <a:r>
              <a:rPr lang="en-US" sz="1600" dirty="0" smtClean="0"/>
              <a:t>. the sum </a:t>
            </a:r>
            <a:r>
              <a:rPr lang="en-US" sz="1600" dirty="0" smtClean="0"/>
              <a:t>of the items’ values </a:t>
            </a:r>
            <a:r>
              <a:rPr lang="en-US" sz="1600" dirty="0" smtClean="0"/>
              <a:t>is no larger than </a:t>
            </a:r>
            <a:r>
              <a:rPr lang="en-US" sz="1600" dirty="0" smtClean="0"/>
              <a:t>a constant C.</a:t>
            </a:r>
            <a:endParaRPr lang="en-US" sz="1600" dirty="0"/>
          </a:p>
        </p:txBody>
      </p:sp>
      <p:sp>
        <p:nvSpPr>
          <p:cNvPr id="14" name="Rectangle 13"/>
          <p:cNvSpPr/>
          <p:nvPr/>
        </p:nvSpPr>
        <p:spPr>
          <a:xfrm>
            <a:off x="7086600" y="3200400"/>
            <a:ext cx="1080296" cy="369332"/>
          </a:xfrm>
          <a:prstGeom prst="rect">
            <a:avLst/>
          </a:prstGeom>
        </p:spPr>
        <p:txBody>
          <a:bodyPr wrap="none">
            <a:spAutoFit/>
          </a:bodyPr>
          <a:lstStyle/>
          <a:p>
            <a:r>
              <a:rPr lang="en-US" b="1" dirty="0" smtClean="0"/>
              <a:t>Knapsack</a:t>
            </a:r>
            <a:endParaRPr lang="en-US" dirty="0"/>
          </a:p>
        </p:txBody>
      </p:sp>
    </p:spTree>
    <p:extLst>
      <p:ext uri="{BB962C8B-B14F-4D97-AF65-F5344CB8AC3E}">
        <p14:creationId xmlns="" xmlns:p14="http://schemas.microsoft.com/office/powerpoint/2010/main" val="18614062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7"/>
          <p:cNvSpPr>
            <a:spLocks noChangeArrowheads="1"/>
          </p:cNvSpPr>
          <p:nvPr/>
        </p:nvSpPr>
        <p:spPr bwMode="auto">
          <a:xfrm>
            <a:off x="374469" y="778782"/>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74469" y="854982"/>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 name="Slide Number Placeholder 2"/>
          <p:cNvSpPr>
            <a:spLocks noGrp="1"/>
          </p:cNvSpPr>
          <p:nvPr>
            <p:ph type="sldNum" sz="quarter" idx="12"/>
          </p:nvPr>
        </p:nvSpPr>
        <p:spPr>
          <a:xfrm>
            <a:off x="6546669" y="6525532"/>
            <a:ext cx="2133600" cy="365125"/>
          </a:xfrm>
        </p:spPr>
        <p:txBody>
          <a:bodyPr/>
          <a:lstStyle/>
          <a:p>
            <a:fld id="{B6F15528-21DE-4FAA-801E-634DDDAF4B2B}" type="slidenum">
              <a:rPr lang="en-US" smtClean="0"/>
              <a:pPr/>
              <a:t>11</a:t>
            </a:fld>
            <a:endParaRPr lang="en-US"/>
          </a:p>
        </p:txBody>
      </p:sp>
      <p:sp>
        <p:nvSpPr>
          <p:cNvPr id="8" name="Rectangle 6"/>
          <p:cNvSpPr>
            <a:spLocks noChangeArrowheads="1"/>
          </p:cNvSpPr>
          <p:nvPr/>
        </p:nvSpPr>
        <p:spPr bwMode="auto">
          <a:xfrm>
            <a:off x="533400" y="1665982"/>
            <a:ext cx="8001000" cy="800219"/>
          </a:xfrm>
          <a:prstGeom prst="rect">
            <a:avLst/>
          </a:prstGeom>
          <a:noFill/>
          <a:ln w="9525">
            <a:noFill/>
            <a:miter lim="800000"/>
            <a:headEnd/>
            <a:tailEnd/>
          </a:ln>
        </p:spPr>
        <p:txBody>
          <a:bodyPr wrap="square">
            <a:spAutoFit/>
          </a:bodyPr>
          <a:lstStyle/>
          <a:p>
            <a:pPr algn="just" eaLnBrk="0" hangingPunct="0">
              <a:buSzPct val="75000"/>
              <a:defRPr/>
            </a:pPr>
            <a:r>
              <a:rPr lang="en-US" altLang="zh-CN" sz="2800" b="1" dirty="0" smtClean="0">
                <a:solidFill>
                  <a:srgbClr val="F4702F"/>
                </a:solidFill>
                <a:latin typeface="Verdana" pitchFamily="34" charset="0"/>
              </a:rPr>
              <a:t>Algorithm Design</a:t>
            </a:r>
          </a:p>
          <a:p>
            <a:pPr algn="just" eaLnBrk="0" hangingPunct="0">
              <a:buSzPct val="75000"/>
              <a:defRPr/>
            </a:pPr>
            <a:r>
              <a:rPr lang="en-US" b="1" dirty="0" smtClean="0">
                <a:solidFill>
                  <a:srgbClr val="F4702F"/>
                </a:solidFill>
                <a:latin typeface="Verdana" pitchFamily="34" charset="0"/>
              </a:rPr>
              <a:t>Link Diversity Partition Algorithm</a:t>
            </a:r>
            <a:endParaRPr lang="en-US" b="1" dirty="0">
              <a:solidFill>
                <a:srgbClr val="F4702F"/>
              </a:solidFill>
              <a:latin typeface="Verdana" pitchFamily="34" charset="0"/>
            </a:endParaRPr>
          </a:p>
        </p:txBody>
      </p:sp>
      <p:sp>
        <p:nvSpPr>
          <p:cNvPr id="6" name="Rectangle 5"/>
          <p:cNvSpPr/>
          <p:nvPr/>
        </p:nvSpPr>
        <p:spPr>
          <a:xfrm>
            <a:off x="762000" y="2667000"/>
            <a:ext cx="3962400" cy="1631216"/>
          </a:xfrm>
          <a:prstGeom prst="rect">
            <a:avLst/>
          </a:prstGeom>
        </p:spPr>
        <p:txBody>
          <a:bodyPr wrap="square">
            <a:spAutoFit/>
          </a:bodyPr>
          <a:lstStyle/>
          <a:p>
            <a:r>
              <a:rPr lang="en-US" sz="2000" dirty="0" smtClean="0"/>
              <a:t>Step 1: Partition the links </a:t>
            </a:r>
            <a:r>
              <a:rPr lang="en-US" sz="2000" dirty="0" smtClean="0"/>
              <a:t>into a </a:t>
            </a:r>
            <a:r>
              <a:rPr lang="en-US" sz="2000" dirty="0" smtClean="0"/>
              <a:t>collection of </a:t>
            </a:r>
            <a:r>
              <a:rPr lang="en-US" sz="2000" dirty="0" smtClean="0"/>
              <a:t>classes </a:t>
            </a:r>
            <a:r>
              <a:rPr lang="en-US" sz="2000" i="1" dirty="0" smtClean="0"/>
              <a:t>S</a:t>
            </a:r>
            <a:r>
              <a:rPr lang="en-US" sz="2000" baseline="-25000" dirty="0" smtClean="0"/>
              <a:t>1</a:t>
            </a:r>
            <a:r>
              <a:rPr lang="en-US" sz="2000" dirty="0" smtClean="0"/>
              <a:t>, …, </a:t>
            </a:r>
            <a:r>
              <a:rPr lang="en-US" sz="2000" i="1" dirty="0" smtClean="0"/>
              <a:t>S</a:t>
            </a:r>
            <a:r>
              <a:rPr lang="en-US" sz="2000" i="1" baseline="-25000" dirty="0" smtClean="0"/>
              <a:t>N</a:t>
            </a:r>
            <a:r>
              <a:rPr lang="en-US" sz="2000" dirty="0" smtClean="0"/>
              <a:t>, where the length </a:t>
            </a:r>
            <a:r>
              <a:rPr lang="en-US" sz="2000" dirty="0" smtClean="0"/>
              <a:t>of the </a:t>
            </a:r>
            <a:r>
              <a:rPr lang="en-US" sz="2000" dirty="0" smtClean="0"/>
              <a:t>links in each class </a:t>
            </a:r>
            <a:r>
              <a:rPr lang="en-US" sz="2000" i="1" dirty="0" smtClean="0"/>
              <a:t>S</a:t>
            </a:r>
            <a:r>
              <a:rPr lang="en-US" sz="2000" i="1" baseline="-25000" dirty="0" smtClean="0"/>
              <a:t>i</a:t>
            </a:r>
            <a:r>
              <a:rPr lang="en-US" sz="2000" dirty="0" smtClean="0"/>
              <a:t> is </a:t>
            </a:r>
            <a:r>
              <a:rPr lang="en-US" sz="2000" dirty="0" smtClean="0"/>
              <a:t>up bounded </a:t>
            </a:r>
            <a:r>
              <a:rPr lang="en-US" sz="2000" dirty="0" smtClean="0"/>
              <a:t>and lower bounded </a:t>
            </a:r>
            <a:r>
              <a:rPr lang="en-US" sz="2000" dirty="0" smtClean="0"/>
              <a:t>by a </a:t>
            </a:r>
            <a:r>
              <a:rPr lang="en-US" sz="2000" dirty="0" smtClean="0"/>
              <a:t>value.</a:t>
            </a:r>
            <a:endParaRPr lang="en-US" sz="2000" dirty="0"/>
          </a:p>
        </p:txBody>
      </p:sp>
      <p:pic>
        <p:nvPicPr>
          <p:cNvPr id="9" name="Picture 1" descr="C:\Users\Delta\AppData\Roaming\Tencent\Users\546480154\QQ\WinTemp\RichOle\R40%0RJ[AOBD`R7N3I``4M2.png"/>
          <p:cNvPicPr>
            <a:picLocks noChangeAspect="1" noChangeArrowheads="1"/>
          </p:cNvPicPr>
          <p:nvPr/>
        </p:nvPicPr>
        <p:blipFill>
          <a:blip r:embed="rId3" cstate="print"/>
          <a:srcRect/>
          <a:stretch>
            <a:fillRect/>
          </a:stretch>
        </p:blipFill>
        <p:spPr bwMode="auto">
          <a:xfrm>
            <a:off x="5257800" y="1905000"/>
            <a:ext cx="3114675" cy="4224856"/>
          </a:xfrm>
          <a:prstGeom prst="rect">
            <a:avLst/>
          </a:prstGeom>
          <a:noFill/>
        </p:spPr>
      </p:pic>
    </p:spTree>
    <p:extLst>
      <p:ext uri="{BB962C8B-B14F-4D97-AF65-F5344CB8AC3E}">
        <p14:creationId xmlns="" xmlns:p14="http://schemas.microsoft.com/office/powerpoint/2010/main" val="1861406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7"/>
          <p:cNvSpPr>
            <a:spLocks noChangeArrowheads="1"/>
          </p:cNvSpPr>
          <p:nvPr/>
        </p:nvSpPr>
        <p:spPr bwMode="auto">
          <a:xfrm>
            <a:off x="374469" y="778782"/>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74469" y="854982"/>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 name="Slide Number Placeholder 2"/>
          <p:cNvSpPr>
            <a:spLocks noGrp="1"/>
          </p:cNvSpPr>
          <p:nvPr>
            <p:ph type="sldNum" sz="quarter" idx="12"/>
          </p:nvPr>
        </p:nvSpPr>
        <p:spPr>
          <a:xfrm>
            <a:off x="6546669" y="6525532"/>
            <a:ext cx="2133600" cy="365125"/>
          </a:xfrm>
        </p:spPr>
        <p:txBody>
          <a:bodyPr/>
          <a:lstStyle/>
          <a:p>
            <a:fld id="{B6F15528-21DE-4FAA-801E-634DDDAF4B2B}" type="slidenum">
              <a:rPr lang="en-US" smtClean="0"/>
              <a:pPr/>
              <a:t>12</a:t>
            </a:fld>
            <a:endParaRPr lang="en-US"/>
          </a:p>
        </p:txBody>
      </p:sp>
      <p:sp>
        <p:nvSpPr>
          <p:cNvPr id="8" name="Rectangle 6"/>
          <p:cNvSpPr>
            <a:spLocks noChangeArrowheads="1"/>
          </p:cNvSpPr>
          <p:nvPr/>
        </p:nvSpPr>
        <p:spPr bwMode="auto">
          <a:xfrm>
            <a:off x="533400" y="1665982"/>
            <a:ext cx="8001000" cy="800219"/>
          </a:xfrm>
          <a:prstGeom prst="rect">
            <a:avLst/>
          </a:prstGeom>
          <a:noFill/>
          <a:ln w="9525">
            <a:noFill/>
            <a:miter lim="800000"/>
            <a:headEnd/>
            <a:tailEnd/>
          </a:ln>
        </p:spPr>
        <p:txBody>
          <a:bodyPr wrap="square">
            <a:spAutoFit/>
          </a:bodyPr>
          <a:lstStyle/>
          <a:p>
            <a:pPr algn="just" eaLnBrk="0" hangingPunct="0">
              <a:buSzPct val="75000"/>
              <a:defRPr/>
            </a:pPr>
            <a:r>
              <a:rPr lang="en-US" altLang="zh-CN" sz="2800" b="1" dirty="0" smtClean="0">
                <a:solidFill>
                  <a:srgbClr val="F4702F"/>
                </a:solidFill>
                <a:latin typeface="Verdana" pitchFamily="34" charset="0"/>
              </a:rPr>
              <a:t>Algorithm Design</a:t>
            </a:r>
          </a:p>
          <a:p>
            <a:pPr algn="just" eaLnBrk="0" hangingPunct="0">
              <a:buSzPct val="75000"/>
              <a:defRPr/>
            </a:pPr>
            <a:r>
              <a:rPr lang="en-US" b="1" dirty="0" smtClean="0">
                <a:solidFill>
                  <a:srgbClr val="F4702F"/>
                </a:solidFill>
                <a:latin typeface="Verdana" pitchFamily="34" charset="0"/>
              </a:rPr>
              <a:t>Link Diversity Partition Algorithm</a:t>
            </a:r>
            <a:endParaRPr lang="en-US" b="1" dirty="0">
              <a:solidFill>
                <a:srgbClr val="F4702F"/>
              </a:solidFill>
              <a:latin typeface="Verdana" pitchFamily="34" charset="0"/>
            </a:endParaRPr>
          </a:p>
        </p:txBody>
      </p:sp>
      <p:sp>
        <p:nvSpPr>
          <p:cNvPr id="6" name="Rectangle 5"/>
          <p:cNvSpPr/>
          <p:nvPr/>
        </p:nvSpPr>
        <p:spPr>
          <a:xfrm>
            <a:off x="762000" y="2590800"/>
            <a:ext cx="3810000" cy="1015663"/>
          </a:xfrm>
          <a:prstGeom prst="rect">
            <a:avLst/>
          </a:prstGeom>
        </p:spPr>
        <p:txBody>
          <a:bodyPr wrap="square">
            <a:spAutoFit/>
          </a:bodyPr>
          <a:lstStyle/>
          <a:p>
            <a:r>
              <a:rPr lang="en-US" sz="2000" dirty="0" smtClean="0"/>
              <a:t>Step 1: Grid the whole </a:t>
            </a:r>
            <a:r>
              <a:rPr lang="en-US" sz="2000" dirty="0" smtClean="0"/>
              <a:t>region and color the grid and each time pick up the links in the same color.</a:t>
            </a:r>
            <a:endParaRPr lang="en-US" sz="2000" dirty="0"/>
          </a:p>
        </p:txBody>
      </p:sp>
      <p:sp>
        <p:nvSpPr>
          <p:cNvPr id="9" name="Rectangle 8"/>
          <p:cNvSpPr/>
          <p:nvPr/>
        </p:nvSpPr>
        <p:spPr>
          <a:xfrm>
            <a:off x="838200" y="3962400"/>
            <a:ext cx="4572000" cy="1200329"/>
          </a:xfrm>
          <a:prstGeom prst="rect">
            <a:avLst/>
          </a:prstGeom>
        </p:spPr>
        <p:txBody>
          <a:bodyPr>
            <a:spAutoFit/>
          </a:bodyPr>
          <a:lstStyle/>
          <a:p>
            <a:r>
              <a:rPr lang="en-US" b="1" dirty="0" smtClean="0">
                <a:solidFill>
                  <a:srgbClr val="FF0000"/>
                </a:solidFill>
              </a:rPr>
              <a:t>Notice</a:t>
            </a:r>
            <a:r>
              <a:rPr lang="en-US" dirty="0" smtClean="0">
                <a:solidFill>
                  <a:srgbClr val="FF0000"/>
                </a:solidFill>
              </a:rPr>
              <a:t>: The </a:t>
            </a:r>
            <a:r>
              <a:rPr lang="en-US" dirty="0" smtClean="0">
                <a:solidFill>
                  <a:srgbClr val="FF0000"/>
                </a:solidFill>
              </a:rPr>
              <a:t>distance from interference</a:t>
            </a:r>
          </a:p>
          <a:p>
            <a:r>
              <a:rPr lang="en-US" dirty="0" smtClean="0">
                <a:solidFill>
                  <a:srgbClr val="FF0000"/>
                </a:solidFill>
              </a:rPr>
              <a:t>sender is lower bounded by </a:t>
            </a:r>
            <a:r>
              <a:rPr lang="en-US" dirty="0" smtClean="0">
                <a:solidFill>
                  <a:srgbClr val="FF0000"/>
                </a:solidFill>
              </a:rPr>
              <a:t>a value. </a:t>
            </a:r>
            <a:endParaRPr lang="en-US" dirty="0" smtClean="0">
              <a:solidFill>
                <a:srgbClr val="FF0000"/>
              </a:solidFill>
            </a:endParaRPr>
          </a:p>
          <a:p>
            <a:r>
              <a:rPr lang="en-US" dirty="0" smtClean="0">
                <a:solidFill>
                  <a:srgbClr val="FF0000"/>
                </a:solidFill>
              </a:rPr>
              <a:t>=&gt; </a:t>
            </a:r>
            <a:r>
              <a:rPr lang="en-US" dirty="0" smtClean="0">
                <a:solidFill>
                  <a:srgbClr val="FF0000"/>
                </a:solidFill>
              </a:rPr>
              <a:t>Hence, the </a:t>
            </a:r>
            <a:r>
              <a:rPr lang="en-US" dirty="0" smtClean="0">
                <a:solidFill>
                  <a:srgbClr val="FF0000"/>
                </a:solidFill>
              </a:rPr>
              <a:t>interference factor </a:t>
            </a:r>
            <a:r>
              <a:rPr lang="en-US" dirty="0" smtClean="0">
                <a:solidFill>
                  <a:srgbClr val="FF0000"/>
                </a:solidFill>
              </a:rPr>
              <a:t>is upper bounded by </a:t>
            </a:r>
            <a:r>
              <a:rPr lang="en-US" dirty="0" smtClean="0">
                <a:solidFill>
                  <a:srgbClr val="FF0000"/>
                </a:solidFill>
              </a:rPr>
              <a:t>a value</a:t>
            </a:r>
            <a:r>
              <a:rPr lang="en-US" dirty="0" smtClean="0">
                <a:solidFill>
                  <a:srgbClr val="FF0000"/>
                </a:solidFill>
              </a:rPr>
              <a:t>.</a:t>
            </a:r>
            <a:endParaRPr lang="en-US" dirty="0">
              <a:solidFill>
                <a:srgbClr val="FF0000"/>
              </a:solidFill>
            </a:endParaRPr>
          </a:p>
        </p:txBody>
      </p:sp>
      <p:pic>
        <p:nvPicPr>
          <p:cNvPr id="10" name="Picture 1" descr="C:\Users\Delta\AppData\Roaming\Tencent\Users\546480154\QQ\WinTemp\RichOle\IL95DY[}6H`38`SZK@HKR$8.png"/>
          <p:cNvPicPr>
            <a:picLocks noChangeAspect="1" noChangeArrowheads="1"/>
          </p:cNvPicPr>
          <p:nvPr/>
        </p:nvPicPr>
        <p:blipFill>
          <a:blip r:embed="rId3" cstate="print"/>
          <a:srcRect/>
          <a:stretch>
            <a:fillRect/>
          </a:stretch>
        </p:blipFill>
        <p:spPr bwMode="auto">
          <a:xfrm>
            <a:off x="5410200" y="1943100"/>
            <a:ext cx="2667000" cy="4000500"/>
          </a:xfrm>
          <a:prstGeom prst="rect">
            <a:avLst/>
          </a:prstGeom>
          <a:noFill/>
        </p:spPr>
      </p:pic>
    </p:spTree>
    <p:extLst>
      <p:ext uri="{BB962C8B-B14F-4D97-AF65-F5344CB8AC3E}">
        <p14:creationId xmlns="" xmlns:p14="http://schemas.microsoft.com/office/powerpoint/2010/main" val="1861406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838200" y="3276600"/>
            <a:ext cx="3048000" cy="685800"/>
          </a:xfrm>
          <a:prstGeom prst="rect">
            <a:avLst/>
          </a:prstGeom>
          <a:solidFill>
            <a:srgbClr val="FF000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939" name="Rectangle 7"/>
          <p:cNvSpPr>
            <a:spLocks noChangeArrowheads="1"/>
          </p:cNvSpPr>
          <p:nvPr/>
        </p:nvSpPr>
        <p:spPr bwMode="auto">
          <a:xfrm>
            <a:off x="374469" y="778782"/>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74469" y="854982"/>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 name="Slide Number Placeholder 2"/>
          <p:cNvSpPr>
            <a:spLocks noGrp="1"/>
          </p:cNvSpPr>
          <p:nvPr>
            <p:ph type="sldNum" sz="quarter" idx="12"/>
          </p:nvPr>
        </p:nvSpPr>
        <p:spPr>
          <a:xfrm>
            <a:off x="6546669" y="6525532"/>
            <a:ext cx="2133600" cy="365125"/>
          </a:xfrm>
        </p:spPr>
        <p:txBody>
          <a:bodyPr/>
          <a:lstStyle/>
          <a:p>
            <a:fld id="{B6F15528-21DE-4FAA-801E-634DDDAF4B2B}" type="slidenum">
              <a:rPr lang="en-US" smtClean="0"/>
              <a:pPr/>
              <a:t>13</a:t>
            </a:fld>
            <a:endParaRPr lang="en-US"/>
          </a:p>
        </p:txBody>
      </p:sp>
      <p:sp>
        <p:nvSpPr>
          <p:cNvPr id="8" name="Rectangle 6"/>
          <p:cNvSpPr>
            <a:spLocks noChangeArrowheads="1"/>
          </p:cNvSpPr>
          <p:nvPr/>
        </p:nvSpPr>
        <p:spPr bwMode="auto">
          <a:xfrm>
            <a:off x="533400" y="1665982"/>
            <a:ext cx="8001000" cy="800219"/>
          </a:xfrm>
          <a:prstGeom prst="rect">
            <a:avLst/>
          </a:prstGeom>
          <a:noFill/>
          <a:ln w="9525">
            <a:noFill/>
            <a:miter lim="800000"/>
            <a:headEnd/>
            <a:tailEnd/>
          </a:ln>
        </p:spPr>
        <p:txBody>
          <a:bodyPr wrap="square">
            <a:spAutoFit/>
          </a:bodyPr>
          <a:lstStyle/>
          <a:p>
            <a:pPr algn="just" eaLnBrk="0" hangingPunct="0">
              <a:buSzPct val="75000"/>
              <a:defRPr/>
            </a:pPr>
            <a:r>
              <a:rPr lang="en-US" altLang="zh-CN" sz="2800" b="1" dirty="0" smtClean="0">
                <a:solidFill>
                  <a:srgbClr val="F4702F"/>
                </a:solidFill>
                <a:latin typeface="Verdana" pitchFamily="34" charset="0"/>
              </a:rPr>
              <a:t>Algorithm Design</a:t>
            </a:r>
          </a:p>
          <a:p>
            <a:pPr algn="just" eaLnBrk="0" hangingPunct="0">
              <a:buSzPct val="75000"/>
              <a:defRPr/>
            </a:pPr>
            <a:r>
              <a:rPr lang="en-US" b="1" dirty="0" smtClean="0">
                <a:solidFill>
                  <a:srgbClr val="F4702F"/>
                </a:solidFill>
                <a:latin typeface="Verdana" pitchFamily="34" charset="0"/>
              </a:rPr>
              <a:t>Link Diversity Partition Algorithm</a:t>
            </a:r>
            <a:endParaRPr lang="en-US" b="1" dirty="0">
              <a:solidFill>
                <a:srgbClr val="F4702F"/>
              </a:solidFill>
              <a:latin typeface="Verdana" pitchFamily="34" charset="0"/>
            </a:endParaRPr>
          </a:p>
        </p:txBody>
      </p:sp>
      <p:sp>
        <p:nvSpPr>
          <p:cNvPr id="6" name="Rectangle 5"/>
          <p:cNvSpPr/>
          <p:nvPr/>
        </p:nvSpPr>
        <p:spPr>
          <a:xfrm>
            <a:off x="838200" y="2590800"/>
            <a:ext cx="3962400" cy="707886"/>
          </a:xfrm>
          <a:prstGeom prst="rect">
            <a:avLst/>
          </a:prstGeom>
        </p:spPr>
        <p:txBody>
          <a:bodyPr wrap="square">
            <a:spAutoFit/>
          </a:bodyPr>
          <a:lstStyle/>
          <a:p>
            <a:r>
              <a:rPr lang="en-US" sz="2000" dirty="0" smtClean="0"/>
              <a:t>Feasibility and approximation</a:t>
            </a:r>
          </a:p>
          <a:p>
            <a:r>
              <a:rPr lang="en-US" sz="2000" dirty="0" smtClean="0"/>
              <a:t>ratio:</a:t>
            </a:r>
            <a:endParaRPr lang="en-US" sz="2000" dirty="0"/>
          </a:p>
        </p:txBody>
      </p:sp>
      <p:pic>
        <p:nvPicPr>
          <p:cNvPr id="27649" name="Picture 1" descr="C:\Users\Delta\AppData\Roaming\Tencent\Users\546480154\QQ\WinTemp\RichOle\IL95DY[}6H`38`SZK@HKR$8.png"/>
          <p:cNvPicPr>
            <a:picLocks noChangeAspect="1" noChangeArrowheads="1"/>
          </p:cNvPicPr>
          <p:nvPr/>
        </p:nvPicPr>
        <p:blipFill>
          <a:blip r:embed="rId3" cstate="print"/>
          <a:srcRect/>
          <a:stretch>
            <a:fillRect/>
          </a:stretch>
        </p:blipFill>
        <p:spPr bwMode="auto">
          <a:xfrm>
            <a:off x="5410200" y="1943100"/>
            <a:ext cx="2667000" cy="4000500"/>
          </a:xfrm>
          <a:prstGeom prst="rect">
            <a:avLst/>
          </a:prstGeom>
          <a:noFill/>
        </p:spPr>
      </p:pic>
      <p:sp>
        <p:nvSpPr>
          <p:cNvPr id="9" name="Rectangle 8"/>
          <p:cNvSpPr/>
          <p:nvPr/>
        </p:nvSpPr>
        <p:spPr>
          <a:xfrm>
            <a:off x="838200" y="3276600"/>
            <a:ext cx="2971800" cy="646331"/>
          </a:xfrm>
          <a:prstGeom prst="rect">
            <a:avLst/>
          </a:prstGeom>
        </p:spPr>
        <p:txBody>
          <a:bodyPr wrap="square">
            <a:spAutoFit/>
          </a:bodyPr>
          <a:lstStyle/>
          <a:p>
            <a:r>
              <a:rPr lang="en-US" b="1" dirty="0" smtClean="0"/>
              <a:t>Proposition 1</a:t>
            </a:r>
            <a:endParaRPr lang="en-US" b="1" dirty="0" smtClean="0"/>
          </a:p>
          <a:p>
            <a:r>
              <a:rPr lang="en-US" dirty="0" smtClean="0"/>
              <a:t>The LDP algorithm is feasible.</a:t>
            </a:r>
            <a:endParaRPr lang="en-US" dirty="0"/>
          </a:p>
        </p:txBody>
      </p:sp>
      <p:sp>
        <p:nvSpPr>
          <p:cNvPr id="11" name="Rectangle 10"/>
          <p:cNvSpPr/>
          <p:nvPr/>
        </p:nvSpPr>
        <p:spPr>
          <a:xfrm>
            <a:off x="838200" y="4114800"/>
            <a:ext cx="4114800" cy="1200329"/>
          </a:xfrm>
          <a:prstGeom prst="rect">
            <a:avLst/>
          </a:prstGeom>
        </p:spPr>
        <p:txBody>
          <a:bodyPr wrap="square">
            <a:spAutoFit/>
          </a:bodyPr>
          <a:lstStyle/>
          <a:p>
            <a:r>
              <a:rPr lang="en-US" i="1" dirty="0" smtClean="0"/>
              <a:t>Proof</a:t>
            </a:r>
            <a:r>
              <a:rPr lang="en-US" dirty="0" smtClean="0"/>
              <a:t>: sum all the </a:t>
            </a:r>
            <a:r>
              <a:rPr lang="en-US" dirty="0" smtClean="0"/>
              <a:t>interference factor </a:t>
            </a:r>
            <a:r>
              <a:rPr lang="en-US" dirty="0" smtClean="0"/>
              <a:t>of the activated </a:t>
            </a:r>
            <a:r>
              <a:rPr lang="en-US" dirty="0" smtClean="0"/>
              <a:t>senders in </a:t>
            </a:r>
            <a:r>
              <a:rPr lang="en-US" dirty="0" smtClean="0"/>
              <a:t>the same color, we will </a:t>
            </a:r>
            <a:r>
              <a:rPr lang="en-US" dirty="0" smtClean="0"/>
              <a:t>find the </a:t>
            </a:r>
            <a:r>
              <a:rPr lang="en-US" dirty="0" smtClean="0"/>
              <a:t>sum interference factor is</a:t>
            </a:r>
          </a:p>
          <a:p>
            <a:r>
              <a:rPr lang="en-US" dirty="0" smtClean="0"/>
              <a:t>smaller than </a:t>
            </a:r>
            <a:r>
              <a:rPr lang="en-US" dirty="0" smtClean="0"/>
              <a:t>the decoding threshold.</a:t>
            </a:r>
            <a:endParaRPr lang="en-US" dirty="0"/>
          </a:p>
        </p:txBody>
      </p:sp>
      <p:sp>
        <p:nvSpPr>
          <p:cNvPr id="12" name="Rectangle 11"/>
          <p:cNvSpPr/>
          <p:nvPr/>
        </p:nvSpPr>
        <p:spPr>
          <a:xfrm>
            <a:off x="914400" y="5334000"/>
            <a:ext cx="3962400" cy="762000"/>
          </a:xfrm>
          <a:prstGeom prst="rect">
            <a:avLst/>
          </a:prstGeom>
          <a:solidFill>
            <a:srgbClr val="FF000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914400" y="5410200"/>
            <a:ext cx="4191000" cy="646331"/>
          </a:xfrm>
          <a:prstGeom prst="rect">
            <a:avLst/>
          </a:prstGeom>
        </p:spPr>
        <p:txBody>
          <a:bodyPr wrap="square">
            <a:spAutoFit/>
          </a:bodyPr>
          <a:lstStyle/>
          <a:p>
            <a:r>
              <a:rPr lang="en-US" b="1" dirty="0" smtClean="0"/>
              <a:t>Proposition 2</a:t>
            </a:r>
            <a:endParaRPr lang="en-US" b="1" dirty="0" smtClean="0"/>
          </a:p>
          <a:p>
            <a:r>
              <a:rPr lang="en-US" dirty="0" smtClean="0"/>
              <a:t>The approximation ratio of LDP is O(g(L)).</a:t>
            </a:r>
            <a:endParaRPr lang="en-US" dirty="0"/>
          </a:p>
        </p:txBody>
      </p:sp>
    </p:spTree>
    <p:extLst>
      <p:ext uri="{BB962C8B-B14F-4D97-AF65-F5344CB8AC3E}">
        <p14:creationId xmlns="" xmlns:p14="http://schemas.microsoft.com/office/powerpoint/2010/main" val="18614062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7"/>
          <p:cNvSpPr>
            <a:spLocks noChangeArrowheads="1"/>
          </p:cNvSpPr>
          <p:nvPr/>
        </p:nvSpPr>
        <p:spPr bwMode="auto">
          <a:xfrm>
            <a:off x="374469" y="778782"/>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74469" y="854982"/>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 name="Slide Number Placeholder 2"/>
          <p:cNvSpPr>
            <a:spLocks noGrp="1"/>
          </p:cNvSpPr>
          <p:nvPr>
            <p:ph type="sldNum" sz="quarter" idx="12"/>
          </p:nvPr>
        </p:nvSpPr>
        <p:spPr>
          <a:xfrm>
            <a:off x="6546669" y="6525532"/>
            <a:ext cx="2133600" cy="365125"/>
          </a:xfrm>
        </p:spPr>
        <p:txBody>
          <a:bodyPr/>
          <a:lstStyle/>
          <a:p>
            <a:fld id="{B6F15528-21DE-4FAA-801E-634DDDAF4B2B}" type="slidenum">
              <a:rPr lang="en-US" smtClean="0"/>
              <a:pPr/>
              <a:t>14</a:t>
            </a:fld>
            <a:endParaRPr lang="en-US"/>
          </a:p>
        </p:txBody>
      </p:sp>
      <p:sp>
        <p:nvSpPr>
          <p:cNvPr id="8" name="Rectangle 6"/>
          <p:cNvSpPr>
            <a:spLocks noChangeArrowheads="1"/>
          </p:cNvSpPr>
          <p:nvPr/>
        </p:nvSpPr>
        <p:spPr bwMode="auto">
          <a:xfrm>
            <a:off x="533400" y="1665982"/>
            <a:ext cx="8001000" cy="800219"/>
          </a:xfrm>
          <a:prstGeom prst="rect">
            <a:avLst/>
          </a:prstGeom>
          <a:noFill/>
          <a:ln w="9525">
            <a:noFill/>
            <a:miter lim="800000"/>
            <a:headEnd/>
            <a:tailEnd/>
          </a:ln>
        </p:spPr>
        <p:txBody>
          <a:bodyPr wrap="square">
            <a:spAutoFit/>
          </a:bodyPr>
          <a:lstStyle/>
          <a:p>
            <a:pPr algn="just" eaLnBrk="0" hangingPunct="0">
              <a:buSzPct val="75000"/>
              <a:defRPr/>
            </a:pPr>
            <a:r>
              <a:rPr lang="en-US" altLang="zh-CN" sz="2800" b="1" dirty="0" smtClean="0">
                <a:solidFill>
                  <a:srgbClr val="F4702F"/>
                </a:solidFill>
                <a:latin typeface="Verdana" pitchFamily="34" charset="0"/>
              </a:rPr>
              <a:t>Algorithm Design</a:t>
            </a:r>
          </a:p>
          <a:p>
            <a:pPr algn="just" eaLnBrk="0" hangingPunct="0">
              <a:buSzPct val="75000"/>
              <a:defRPr/>
            </a:pPr>
            <a:r>
              <a:rPr lang="en-US" b="1" dirty="0" smtClean="0">
                <a:solidFill>
                  <a:srgbClr val="F4702F"/>
                </a:solidFill>
                <a:latin typeface="Verdana" pitchFamily="34" charset="0"/>
              </a:rPr>
              <a:t>Recursive Link Elimination Algorithm</a:t>
            </a:r>
          </a:p>
        </p:txBody>
      </p:sp>
      <p:pic>
        <p:nvPicPr>
          <p:cNvPr id="21505" name="Picture 1" descr="C:\Users\Delta\AppData\Roaming\Tencent\Users\546480154\QQ\WinTemp\RichOle\RSR3X3HFLJ4[0)~$[01X{@R.png"/>
          <p:cNvPicPr>
            <a:picLocks noChangeAspect="1" noChangeArrowheads="1"/>
          </p:cNvPicPr>
          <p:nvPr/>
        </p:nvPicPr>
        <p:blipFill>
          <a:blip r:embed="rId3" cstate="print"/>
          <a:srcRect/>
          <a:stretch>
            <a:fillRect/>
          </a:stretch>
        </p:blipFill>
        <p:spPr bwMode="auto">
          <a:xfrm>
            <a:off x="1371600" y="2514600"/>
            <a:ext cx="3320055" cy="3581400"/>
          </a:xfrm>
          <a:prstGeom prst="rect">
            <a:avLst/>
          </a:prstGeom>
          <a:noFill/>
        </p:spPr>
      </p:pic>
      <p:sp>
        <p:nvSpPr>
          <p:cNvPr id="7" name="Rectangle 6"/>
          <p:cNvSpPr/>
          <p:nvPr/>
        </p:nvSpPr>
        <p:spPr>
          <a:xfrm>
            <a:off x="4876800" y="2743200"/>
            <a:ext cx="2819400" cy="2308324"/>
          </a:xfrm>
          <a:prstGeom prst="rect">
            <a:avLst/>
          </a:prstGeom>
        </p:spPr>
        <p:txBody>
          <a:bodyPr wrap="square">
            <a:spAutoFit/>
          </a:bodyPr>
          <a:lstStyle/>
          <a:p>
            <a:r>
              <a:rPr lang="en-US" b="1" dirty="0" smtClean="0"/>
              <a:t>Step 1</a:t>
            </a:r>
            <a:r>
              <a:rPr lang="en-US" dirty="0" smtClean="0"/>
              <a:t>: Pick </a:t>
            </a:r>
            <a:r>
              <a:rPr lang="en-US" dirty="0" smtClean="0"/>
              <a:t>up a </a:t>
            </a:r>
            <a:r>
              <a:rPr lang="en-US" dirty="0" smtClean="0"/>
              <a:t>link (</a:t>
            </a:r>
            <a:r>
              <a:rPr lang="en-US" dirty="0" smtClean="0"/>
              <a:t>shortest </a:t>
            </a:r>
            <a:r>
              <a:rPr lang="en-US" dirty="0" smtClean="0"/>
              <a:t>length indicates </a:t>
            </a:r>
            <a:r>
              <a:rPr lang="en-US" dirty="0" smtClean="0"/>
              <a:t>strongest</a:t>
            </a:r>
          </a:p>
          <a:p>
            <a:r>
              <a:rPr lang="en-US" dirty="0" smtClean="0"/>
              <a:t>signal power</a:t>
            </a:r>
            <a:r>
              <a:rPr lang="en-US" dirty="0" smtClean="0"/>
              <a:t>.)</a:t>
            </a:r>
          </a:p>
          <a:p>
            <a:endParaRPr lang="en-US" dirty="0" smtClean="0"/>
          </a:p>
          <a:p>
            <a:r>
              <a:rPr lang="en-US" b="1" dirty="0" smtClean="0"/>
              <a:t>Step 2</a:t>
            </a:r>
            <a:r>
              <a:rPr lang="en-US" dirty="0" smtClean="0"/>
              <a:t>: Remove </a:t>
            </a:r>
            <a:r>
              <a:rPr lang="en-US" dirty="0" smtClean="0"/>
              <a:t>all the </a:t>
            </a:r>
            <a:r>
              <a:rPr lang="en-US" dirty="0" smtClean="0"/>
              <a:t>links that </a:t>
            </a:r>
            <a:r>
              <a:rPr lang="en-US" dirty="0" smtClean="0"/>
              <a:t>may </a:t>
            </a:r>
            <a:r>
              <a:rPr lang="en-US" dirty="0" smtClean="0"/>
              <a:t>interfere with </a:t>
            </a:r>
            <a:r>
              <a:rPr lang="en-US" dirty="0" smtClean="0"/>
              <a:t>the </a:t>
            </a:r>
            <a:r>
              <a:rPr lang="en-US" dirty="0" smtClean="0"/>
              <a:t>picked links</a:t>
            </a:r>
            <a:r>
              <a:rPr lang="en-US" dirty="0" smtClean="0"/>
              <a:t>.</a:t>
            </a:r>
            <a:endParaRPr lang="en-US" dirty="0"/>
          </a:p>
        </p:txBody>
      </p:sp>
    </p:spTree>
    <p:extLst>
      <p:ext uri="{BB962C8B-B14F-4D97-AF65-F5344CB8AC3E}">
        <p14:creationId xmlns="" xmlns:p14="http://schemas.microsoft.com/office/powerpoint/2010/main" val="1861406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7"/>
          <p:cNvSpPr>
            <a:spLocks noChangeArrowheads="1"/>
          </p:cNvSpPr>
          <p:nvPr/>
        </p:nvSpPr>
        <p:spPr bwMode="auto">
          <a:xfrm>
            <a:off x="374469" y="778782"/>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74469" y="854982"/>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 name="Slide Number Placeholder 2"/>
          <p:cNvSpPr>
            <a:spLocks noGrp="1"/>
          </p:cNvSpPr>
          <p:nvPr>
            <p:ph type="sldNum" sz="quarter" idx="12"/>
          </p:nvPr>
        </p:nvSpPr>
        <p:spPr>
          <a:xfrm>
            <a:off x="6546669" y="6525532"/>
            <a:ext cx="2133600" cy="365125"/>
          </a:xfrm>
        </p:spPr>
        <p:txBody>
          <a:bodyPr/>
          <a:lstStyle/>
          <a:p>
            <a:fld id="{B6F15528-21DE-4FAA-801E-634DDDAF4B2B}" type="slidenum">
              <a:rPr lang="en-US" smtClean="0"/>
              <a:pPr/>
              <a:t>15</a:t>
            </a:fld>
            <a:endParaRPr lang="en-US"/>
          </a:p>
        </p:txBody>
      </p:sp>
      <p:sp>
        <p:nvSpPr>
          <p:cNvPr id="8" name="Rectangle 6"/>
          <p:cNvSpPr>
            <a:spLocks noChangeArrowheads="1"/>
          </p:cNvSpPr>
          <p:nvPr/>
        </p:nvSpPr>
        <p:spPr bwMode="auto">
          <a:xfrm>
            <a:off x="533400" y="1665982"/>
            <a:ext cx="8001000" cy="800219"/>
          </a:xfrm>
          <a:prstGeom prst="rect">
            <a:avLst/>
          </a:prstGeom>
          <a:noFill/>
          <a:ln w="9525">
            <a:noFill/>
            <a:miter lim="800000"/>
            <a:headEnd/>
            <a:tailEnd/>
          </a:ln>
        </p:spPr>
        <p:txBody>
          <a:bodyPr wrap="square">
            <a:spAutoFit/>
          </a:bodyPr>
          <a:lstStyle/>
          <a:p>
            <a:pPr algn="just" eaLnBrk="0" hangingPunct="0">
              <a:buSzPct val="75000"/>
              <a:defRPr/>
            </a:pPr>
            <a:r>
              <a:rPr lang="en-US" altLang="zh-CN" sz="2800" b="1" dirty="0" smtClean="0">
                <a:solidFill>
                  <a:srgbClr val="F4702F"/>
                </a:solidFill>
                <a:latin typeface="Verdana" pitchFamily="34" charset="0"/>
              </a:rPr>
              <a:t>Algorithm Design</a:t>
            </a:r>
          </a:p>
          <a:p>
            <a:pPr algn="just" eaLnBrk="0" hangingPunct="0">
              <a:buSzPct val="75000"/>
              <a:defRPr/>
            </a:pPr>
            <a:r>
              <a:rPr lang="en-US" b="1" dirty="0" smtClean="0">
                <a:solidFill>
                  <a:srgbClr val="F4702F"/>
                </a:solidFill>
                <a:latin typeface="Verdana" pitchFamily="34" charset="0"/>
              </a:rPr>
              <a:t>Recursive Link Elimination Algorithm</a:t>
            </a:r>
          </a:p>
        </p:txBody>
      </p:sp>
      <p:sp>
        <p:nvSpPr>
          <p:cNvPr id="7" name="Rectangle 6"/>
          <p:cNvSpPr/>
          <p:nvPr/>
        </p:nvSpPr>
        <p:spPr>
          <a:xfrm>
            <a:off x="838200" y="2667000"/>
            <a:ext cx="3048000" cy="646331"/>
          </a:xfrm>
          <a:prstGeom prst="rect">
            <a:avLst/>
          </a:prstGeom>
        </p:spPr>
        <p:txBody>
          <a:bodyPr wrap="square">
            <a:spAutoFit/>
          </a:bodyPr>
          <a:lstStyle/>
          <a:p>
            <a:r>
              <a:rPr lang="en-US" dirty="0" smtClean="0"/>
              <a:t>Feasibility and </a:t>
            </a:r>
            <a:r>
              <a:rPr lang="en-US" dirty="0" smtClean="0"/>
              <a:t>approximation </a:t>
            </a:r>
            <a:endParaRPr lang="en-US" dirty="0" smtClean="0"/>
          </a:p>
          <a:p>
            <a:r>
              <a:rPr lang="en-US" dirty="0" smtClean="0"/>
              <a:t>ratio:</a:t>
            </a:r>
            <a:endParaRPr lang="en-US" dirty="0"/>
          </a:p>
        </p:txBody>
      </p:sp>
      <p:sp>
        <p:nvSpPr>
          <p:cNvPr id="9" name="Rectangle 8"/>
          <p:cNvSpPr/>
          <p:nvPr/>
        </p:nvSpPr>
        <p:spPr>
          <a:xfrm>
            <a:off x="838200" y="3505200"/>
            <a:ext cx="3200400" cy="685800"/>
          </a:xfrm>
          <a:prstGeom prst="rect">
            <a:avLst/>
          </a:prstGeom>
          <a:solidFill>
            <a:srgbClr val="FF000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838200" y="3505200"/>
            <a:ext cx="3200400" cy="646331"/>
          </a:xfrm>
          <a:prstGeom prst="rect">
            <a:avLst/>
          </a:prstGeom>
        </p:spPr>
        <p:txBody>
          <a:bodyPr wrap="square">
            <a:spAutoFit/>
          </a:bodyPr>
          <a:lstStyle/>
          <a:p>
            <a:r>
              <a:rPr lang="en-US" b="1" dirty="0" smtClean="0"/>
              <a:t>Proposition 1</a:t>
            </a:r>
            <a:endParaRPr lang="en-US" b="1" dirty="0" smtClean="0"/>
          </a:p>
          <a:p>
            <a:r>
              <a:rPr lang="en-US" dirty="0" smtClean="0"/>
              <a:t>The greedy algorithm </a:t>
            </a:r>
            <a:r>
              <a:rPr lang="en-US" dirty="0" smtClean="0"/>
              <a:t>is feasible</a:t>
            </a:r>
            <a:r>
              <a:rPr lang="en-US" dirty="0" smtClean="0"/>
              <a:t>.</a:t>
            </a:r>
            <a:endParaRPr lang="en-US" dirty="0"/>
          </a:p>
        </p:txBody>
      </p:sp>
      <p:sp>
        <p:nvSpPr>
          <p:cNvPr id="13" name="Rectangle 12"/>
          <p:cNvSpPr/>
          <p:nvPr/>
        </p:nvSpPr>
        <p:spPr>
          <a:xfrm>
            <a:off x="838200" y="4267200"/>
            <a:ext cx="4191000" cy="923330"/>
          </a:xfrm>
          <a:prstGeom prst="rect">
            <a:avLst/>
          </a:prstGeom>
        </p:spPr>
        <p:txBody>
          <a:bodyPr wrap="square">
            <a:spAutoFit/>
          </a:bodyPr>
          <a:lstStyle/>
          <a:p>
            <a:r>
              <a:rPr lang="en-US" i="1" dirty="0" smtClean="0"/>
              <a:t>Proof</a:t>
            </a:r>
            <a:r>
              <a:rPr lang="en-US" dirty="0" smtClean="0"/>
              <a:t>: still partition the </a:t>
            </a:r>
            <a:r>
              <a:rPr lang="en-US" dirty="0" smtClean="0"/>
              <a:t>whole region </a:t>
            </a:r>
            <a:r>
              <a:rPr lang="en-US" dirty="0" smtClean="0"/>
              <a:t>into grid and sum all </a:t>
            </a:r>
            <a:r>
              <a:rPr lang="en-US" dirty="0" smtClean="0"/>
              <a:t>the interference </a:t>
            </a:r>
            <a:r>
              <a:rPr lang="en-US" dirty="0" smtClean="0"/>
              <a:t>factor of </a:t>
            </a:r>
            <a:r>
              <a:rPr lang="en-US" dirty="0" smtClean="0"/>
              <a:t>the activated </a:t>
            </a:r>
            <a:r>
              <a:rPr lang="en-US" dirty="0" smtClean="0"/>
              <a:t>senders.</a:t>
            </a:r>
            <a:endParaRPr lang="en-US" dirty="0"/>
          </a:p>
        </p:txBody>
      </p:sp>
      <p:pic>
        <p:nvPicPr>
          <p:cNvPr id="15" name="Picture 1" descr="C:\Users\Delta\AppData\Roaming\Tencent\Users\546480154\QQ\WinTemp\RichOle\[XA63IVFI@9K`SS6PWW(4LG.png"/>
          <p:cNvPicPr>
            <a:picLocks noChangeAspect="1" noChangeArrowheads="1"/>
          </p:cNvPicPr>
          <p:nvPr/>
        </p:nvPicPr>
        <p:blipFill>
          <a:blip r:embed="rId3" cstate="print"/>
          <a:srcRect/>
          <a:stretch>
            <a:fillRect/>
          </a:stretch>
        </p:blipFill>
        <p:spPr bwMode="auto">
          <a:xfrm>
            <a:off x="5257800" y="2895600"/>
            <a:ext cx="2514600" cy="2114550"/>
          </a:xfrm>
          <a:prstGeom prst="rect">
            <a:avLst/>
          </a:prstGeom>
          <a:noFill/>
        </p:spPr>
      </p:pic>
    </p:spTree>
    <p:extLst>
      <p:ext uri="{BB962C8B-B14F-4D97-AF65-F5344CB8AC3E}">
        <p14:creationId xmlns="" xmlns:p14="http://schemas.microsoft.com/office/powerpoint/2010/main" val="1861406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838200" y="3163669"/>
            <a:ext cx="4191000" cy="1066800"/>
          </a:xfrm>
          <a:prstGeom prst="rect">
            <a:avLst/>
          </a:prstGeom>
          <a:solidFill>
            <a:srgbClr val="FF000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939" name="Rectangle 7"/>
          <p:cNvSpPr>
            <a:spLocks noChangeArrowheads="1"/>
          </p:cNvSpPr>
          <p:nvPr/>
        </p:nvSpPr>
        <p:spPr bwMode="auto">
          <a:xfrm>
            <a:off x="374469" y="778782"/>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74469" y="854982"/>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 name="Slide Number Placeholder 2"/>
          <p:cNvSpPr>
            <a:spLocks noGrp="1"/>
          </p:cNvSpPr>
          <p:nvPr>
            <p:ph type="sldNum" sz="quarter" idx="12"/>
          </p:nvPr>
        </p:nvSpPr>
        <p:spPr>
          <a:xfrm>
            <a:off x="6546669" y="6525532"/>
            <a:ext cx="2133600" cy="365125"/>
          </a:xfrm>
        </p:spPr>
        <p:txBody>
          <a:bodyPr/>
          <a:lstStyle/>
          <a:p>
            <a:fld id="{B6F15528-21DE-4FAA-801E-634DDDAF4B2B}" type="slidenum">
              <a:rPr lang="en-US" smtClean="0"/>
              <a:pPr/>
              <a:t>16</a:t>
            </a:fld>
            <a:endParaRPr lang="en-US"/>
          </a:p>
        </p:txBody>
      </p:sp>
      <p:sp>
        <p:nvSpPr>
          <p:cNvPr id="8" name="Rectangle 6"/>
          <p:cNvSpPr>
            <a:spLocks noChangeArrowheads="1"/>
          </p:cNvSpPr>
          <p:nvPr/>
        </p:nvSpPr>
        <p:spPr bwMode="auto">
          <a:xfrm>
            <a:off x="533400" y="1665982"/>
            <a:ext cx="8001000" cy="800219"/>
          </a:xfrm>
          <a:prstGeom prst="rect">
            <a:avLst/>
          </a:prstGeom>
          <a:noFill/>
          <a:ln w="9525">
            <a:noFill/>
            <a:miter lim="800000"/>
            <a:headEnd/>
            <a:tailEnd/>
          </a:ln>
        </p:spPr>
        <p:txBody>
          <a:bodyPr wrap="square">
            <a:spAutoFit/>
          </a:bodyPr>
          <a:lstStyle/>
          <a:p>
            <a:pPr algn="just" eaLnBrk="0" hangingPunct="0">
              <a:buSzPct val="75000"/>
              <a:defRPr/>
            </a:pPr>
            <a:r>
              <a:rPr lang="en-US" altLang="zh-CN" sz="2800" b="1" dirty="0" smtClean="0">
                <a:solidFill>
                  <a:srgbClr val="F4702F"/>
                </a:solidFill>
                <a:latin typeface="Verdana" pitchFamily="34" charset="0"/>
              </a:rPr>
              <a:t>Algorithm Design</a:t>
            </a:r>
          </a:p>
          <a:p>
            <a:pPr algn="just" eaLnBrk="0" hangingPunct="0">
              <a:buSzPct val="75000"/>
              <a:defRPr/>
            </a:pPr>
            <a:r>
              <a:rPr lang="en-US" b="1" dirty="0" smtClean="0">
                <a:solidFill>
                  <a:srgbClr val="F4702F"/>
                </a:solidFill>
                <a:latin typeface="Verdana" pitchFamily="34" charset="0"/>
              </a:rPr>
              <a:t>Recursive Link Elimination Algorithm</a:t>
            </a:r>
          </a:p>
        </p:txBody>
      </p:sp>
      <p:pic>
        <p:nvPicPr>
          <p:cNvPr id="69634" name="Picture 2" descr="C:\Users\Delta\AppData\Roaming\Tencent\Users\546480154\QQ\WinTemp\RichOle\Q3(UOJJ2IRVPKLI~NQXU7}P.png"/>
          <p:cNvPicPr>
            <a:picLocks noChangeAspect="1" noChangeArrowheads="1"/>
          </p:cNvPicPr>
          <p:nvPr/>
        </p:nvPicPr>
        <p:blipFill>
          <a:blip r:embed="rId3" cstate="print"/>
          <a:srcRect/>
          <a:stretch>
            <a:fillRect/>
          </a:stretch>
        </p:blipFill>
        <p:spPr bwMode="auto">
          <a:xfrm>
            <a:off x="5334000" y="2819400"/>
            <a:ext cx="2973788" cy="2590800"/>
          </a:xfrm>
          <a:prstGeom prst="rect">
            <a:avLst/>
          </a:prstGeom>
          <a:noFill/>
        </p:spPr>
      </p:pic>
      <p:sp>
        <p:nvSpPr>
          <p:cNvPr id="9" name="Rectangle 8"/>
          <p:cNvSpPr/>
          <p:nvPr/>
        </p:nvSpPr>
        <p:spPr>
          <a:xfrm>
            <a:off x="914400" y="3200400"/>
            <a:ext cx="4038600" cy="923330"/>
          </a:xfrm>
          <a:prstGeom prst="rect">
            <a:avLst/>
          </a:prstGeom>
        </p:spPr>
        <p:txBody>
          <a:bodyPr wrap="square">
            <a:spAutoFit/>
          </a:bodyPr>
          <a:lstStyle/>
          <a:p>
            <a:r>
              <a:rPr lang="en-US" b="1" dirty="0" smtClean="0"/>
              <a:t>Proposition 2</a:t>
            </a:r>
            <a:endParaRPr lang="en-US" b="1" dirty="0" smtClean="0"/>
          </a:p>
          <a:p>
            <a:r>
              <a:rPr lang="en-US" dirty="0" smtClean="0"/>
              <a:t>The approximation ratio of the Greedy algorithm is O(1).</a:t>
            </a:r>
            <a:endParaRPr lang="en-US" dirty="0"/>
          </a:p>
        </p:txBody>
      </p:sp>
      <p:sp>
        <p:nvSpPr>
          <p:cNvPr id="10" name="Rectangle 9"/>
          <p:cNvSpPr/>
          <p:nvPr/>
        </p:nvSpPr>
        <p:spPr>
          <a:xfrm>
            <a:off x="838200" y="4611469"/>
            <a:ext cx="4267200" cy="646331"/>
          </a:xfrm>
          <a:prstGeom prst="rect">
            <a:avLst/>
          </a:prstGeom>
        </p:spPr>
        <p:txBody>
          <a:bodyPr wrap="square">
            <a:spAutoFit/>
          </a:bodyPr>
          <a:lstStyle/>
          <a:p>
            <a:r>
              <a:rPr lang="en-US" i="1" dirty="0" smtClean="0"/>
              <a:t>Proof</a:t>
            </a:r>
            <a:r>
              <a:rPr lang="en-US" dirty="0" smtClean="0"/>
              <a:t>: </a:t>
            </a:r>
            <a:r>
              <a:rPr lang="fr-FR" dirty="0" smtClean="0"/>
              <a:t>Blue-dominant </a:t>
            </a:r>
            <a:r>
              <a:rPr lang="fr-FR" dirty="0" err="1" smtClean="0"/>
              <a:t>centers</a:t>
            </a:r>
            <a:r>
              <a:rPr lang="fr-FR" dirty="0" smtClean="0"/>
              <a:t> </a:t>
            </a:r>
            <a:r>
              <a:rPr lang="fr-FR" dirty="0" err="1" smtClean="0"/>
              <a:t>lemma</a:t>
            </a:r>
            <a:r>
              <a:rPr lang="fr-FR" dirty="0" smtClean="0"/>
              <a:t> [</a:t>
            </a:r>
            <a:r>
              <a:rPr lang="fr-FR" dirty="0" err="1" smtClean="0"/>
              <a:t>Goussevskaia</a:t>
            </a:r>
            <a:r>
              <a:rPr lang="fr-FR" dirty="0" smtClean="0"/>
              <a:t>, 2009</a:t>
            </a:r>
            <a:r>
              <a:rPr lang="fr-FR" dirty="0" smtClean="0"/>
              <a:t>]</a:t>
            </a:r>
            <a:endParaRPr lang="fr-FR" dirty="0" smtClean="0"/>
          </a:p>
        </p:txBody>
      </p:sp>
    </p:spTree>
    <p:extLst>
      <p:ext uri="{BB962C8B-B14F-4D97-AF65-F5344CB8AC3E}">
        <p14:creationId xmlns="" xmlns:p14="http://schemas.microsoft.com/office/powerpoint/2010/main" val="1861406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7"/>
          <p:cNvSpPr>
            <a:spLocks noChangeArrowheads="1"/>
          </p:cNvSpPr>
          <p:nvPr/>
        </p:nvSpPr>
        <p:spPr bwMode="auto">
          <a:xfrm>
            <a:off x="359229" y="717550"/>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59229" y="793750"/>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9942" name="Content Placeholder 2"/>
          <p:cNvSpPr>
            <a:spLocks noGrp="1"/>
          </p:cNvSpPr>
          <p:nvPr>
            <p:ph sz="half" idx="1"/>
          </p:nvPr>
        </p:nvSpPr>
        <p:spPr>
          <a:xfrm>
            <a:off x="990599" y="2286000"/>
            <a:ext cx="7010401" cy="3262313"/>
          </a:xfrm>
        </p:spPr>
        <p:txBody>
          <a:bodyPr>
            <a:normAutofit/>
          </a:bodyPr>
          <a:lstStyle/>
          <a:p>
            <a:pPr>
              <a:buClr>
                <a:srgbClr val="EE7114"/>
              </a:buClr>
            </a:pPr>
            <a:r>
              <a:rPr lang="en-US" altLang="zh-CN" sz="2800" dirty="0" smtClean="0">
                <a:solidFill>
                  <a:schemeClr val="bg1">
                    <a:lumMod val="75000"/>
                  </a:schemeClr>
                </a:solidFill>
                <a:latin typeface="Verdana" panose="020B0604030504040204" pitchFamily="34" charset="0"/>
                <a:ea typeface="Verdana" panose="020B0604030504040204" pitchFamily="34" charset="0"/>
                <a:cs typeface="Verdana" panose="020B0604030504040204" pitchFamily="34" charset="0"/>
              </a:rPr>
              <a:t>Introduction</a:t>
            </a:r>
            <a:endParaRPr lang="en-US" altLang="zh-CN" sz="2500" dirty="0">
              <a:solidFill>
                <a:schemeClr val="bg1">
                  <a:lumMod val="75000"/>
                </a:schemeClr>
              </a:solidFill>
            </a:endParaRPr>
          </a:p>
          <a:p>
            <a:pPr>
              <a:buClr>
                <a:srgbClr val="EE7114"/>
              </a:buClr>
            </a:pPr>
            <a:r>
              <a:rPr lang="en-US" altLang="zh-CN" sz="2800" dirty="0" smtClean="0">
                <a:solidFill>
                  <a:schemeClr val="bg1">
                    <a:lumMod val="75000"/>
                  </a:schemeClr>
                </a:solidFill>
                <a:latin typeface="Verdana" panose="020B0604030504040204" pitchFamily="34" charset="0"/>
                <a:ea typeface="Verdana" panose="020B0604030504040204" pitchFamily="34" charset="0"/>
                <a:cs typeface="Verdana" panose="020B0604030504040204" pitchFamily="34" charset="0"/>
              </a:rPr>
              <a:t>Algorithm Design</a:t>
            </a:r>
          </a:p>
          <a:p>
            <a:pPr>
              <a:buClr>
                <a:srgbClr val="EE7114"/>
              </a:buClr>
            </a:pPr>
            <a:r>
              <a:rPr lang="en-US" altLang="zh-CN" sz="2800" dirty="0" smtClean="0">
                <a:latin typeface="Verdana" panose="020B0604030504040204" pitchFamily="34" charset="0"/>
                <a:ea typeface="Verdana" panose="020B0604030504040204" pitchFamily="34" charset="0"/>
                <a:cs typeface="Verdana" panose="020B0604030504040204" pitchFamily="34" charset="0"/>
              </a:rPr>
              <a:t>Performance Evaluation</a:t>
            </a:r>
          </a:p>
          <a:p>
            <a:pPr>
              <a:buClr>
                <a:srgbClr val="EE7114"/>
              </a:buClr>
            </a:pPr>
            <a:r>
              <a:rPr lang="en-US" altLang="zh-CN" sz="2800" dirty="0" smtClean="0">
                <a:solidFill>
                  <a:schemeClr val="bg1">
                    <a:lumMod val="75000"/>
                  </a:schemeClr>
                </a:solidFill>
                <a:latin typeface="Verdana" panose="020B0604030504040204" pitchFamily="34" charset="0"/>
                <a:ea typeface="Verdana" panose="020B0604030504040204" pitchFamily="34" charset="0"/>
                <a:cs typeface="Verdana" panose="020B0604030504040204" pitchFamily="34" charset="0"/>
              </a:rPr>
              <a:t>Conclusion</a:t>
            </a:r>
            <a:endParaRPr lang="en-US" altLang="zh-CN" sz="2800" dirty="0">
              <a:solidFill>
                <a:schemeClr val="bg1">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Title 1"/>
          <p:cNvSpPr>
            <a:spLocks noGrp="1"/>
          </p:cNvSpPr>
          <p:nvPr>
            <p:ph type="title"/>
          </p:nvPr>
        </p:nvSpPr>
        <p:spPr>
          <a:xfrm>
            <a:off x="365760" y="641350"/>
            <a:ext cx="8229600" cy="1143000"/>
          </a:xfrm>
        </p:spPr>
        <p:txBody>
          <a:bodyPr/>
          <a:lstStyle/>
          <a:p>
            <a:r>
              <a:rPr lang="en-US" dirty="0"/>
              <a:t>Outline</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 xmlns:p14="http://schemas.microsoft.com/office/powerpoint/2010/main" val="3754617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7"/>
          <p:cNvSpPr>
            <a:spLocks noChangeArrowheads="1"/>
          </p:cNvSpPr>
          <p:nvPr/>
        </p:nvSpPr>
        <p:spPr bwMode="auto">
          <a:xfrm>
            <a:off x="374469" y="778782"/>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74469" y="854982"/>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 name="Slide Number Placeholder 2"/>
          <p:cNvSpPr>
            <a:spLocks noGrp="1"/>
          </p:cNvSpPr>
          <p:nvPr>
            <p:ph type="sldNum" sz="quarter" idx="12"/>
          </p:nvPr>
        </p:nvSpPr>
        <p:spPr>
          <a:xfrm>
            <a:off x="6546669" y="6525532"/>
            <a:ext cx="2133600" cy="365125"/>
          </a:xfrm>
        </p:spPr>
        <p:txBody>
          <a:bodyPr/>
          <a:lstStyle/>
          <a:p>
            <a:fld id="{B6F15528-21DE-4FAA-801E-634DDDAF4B2B}" type="slidenum">
              <a:rPr lang="en-US" smtClean="0"/>
              <a:pPr/>
              <a:t>18</a:t>
            </a:fld>
            <a:endParaRPr lang="en-US"/>
          </a:p>
        </p:txBody>
      </p:sp>
      <p:sp>
        <p:nvSpPr>
          <p:cNvPr id="8" name="Rectangle 6"/>
          <p:cNvSpPr>
            <a:spLocks noChangeArrowheads="1"/>
          </p:cNvSpPr>
          <p:nvPr/>
        </p:nvSpPr>
        <p:spPr bwMode="auto">
          <a:xfrm>
            <a:off x="533400" y="1665982"/>
            <a:ext cx="8001000" cy="800219"/>
          </a:xfrm>
          <a:prstGeom prst="rect">
            <a:avLst/>
          </a:prstGeom>
          <a:noFill/>
          <a:ln w="9525">
            <a:noFill/>
            <a:miter lim="800000"/>
            <a:headEnd/>
            <a:tailEnd/>
          </a:ln>
        </p:spPr>
        <p:txBody>
          <a:bodyPr wrap="square">
            <a:spAutoFit/>
          </a:bodyPr>
          <a:lstStyle/>
          <a:p>
            <a:pPr algn="just" eaLnBrk="0" hangingPunct="0">
              <a:buSzPct val="75000"/>
              <a:defRPr/>
            </a:pPr>
            <a:r>
              <a:rPr lang="en-US" altLang="zh-CN" sz="2800" b="1" dirty="0" smtClean="0">
                <a:solidFill>
                  <a:srgbClr val="F4702F"/>
                </a:solidFill>
                <a:latin typeface="Verdana" pitchFamily="34" charset="0"/>
              </a:rPr>
              <a:t>Performance Evaluation</a:t>
            </a:r>
          </a:p>
          <a:p>
            <a:pPr algn="just" eaLnBrk="0" hangingPunct="0">
              <a:buSzPct val="75000"/>
              <a:defRPr/>
            </a:pPr>
            <a:r>
              <a:rPr lang="en-US" b="1" dirty="0" smtClean="0">
                <a:solidFill>
                  <a:srgbClr val="F4702F"/>
                </a:solidFill>
                <a:latin typeface="Verdana" pitchFamily="34" charset="0"/>
              </a:rPr>
              <a:t>Experiment settings</a:t>
            </a:r>
          </a:p>
        </p:txBody>
      </p:sp>
      <p:sp>
        <p:nvSpPr>
          <p:cNvPr id="6" name="Rectangle 5"/>
          <p:cNvSpPr/>
          <p:nvPr/>
        </p:nvSpPr>
        <p:spPr>
          <a:xfrm>
            <a:off x="1143000" y="2590800"/>
            <a:ext cx="6858000" cy="1754326"/>
          </a:xfrm>
          <a:prstGeom prst="rect">
            <a:avLst/>
          </a:prstGeom>
        </p:spPr>
        <p:txBody>
          <a:bodyPr wrap="square">
            <a:spAutoFit/>
          </a:bodyPr>
          <a:lstStyle/>
          <a:p>
            <a:pPr>
              <a:buFont typeface="Wingdings" pitchFamily="2" charset="2"/>
              <a:buChar char="q"/>
            </a:pPr>
            <a:r>
              <a:rPr lang="en-US" dirty="0" smtClean="0"/>
              <a:t> Each </a:t>
            </a:r>
            <a:r>
              <a:rPr lang="en-US" dirty="0" smtClean="0"/>
              <a:t>sender was given a random location in </a:t>
            </a:r>
            <a:r>
              <a:rPr lang="en-US" dirty="0" smtClean="0"/>
              <a:t>a 500×500 square;</a:t>
            </a:r>
          </a:p>
          <a:p>
            <a:pPr>
              <a:buFont typeface="Wingdings" pitchFamily="2" charset="2"/>
              <a:buChar char="q"/>
            </a:pPr>
            <a:r>
              <a:rPr lang="en-US" dirty="0" smtClean="0"/>
              <a:t> Each </a:t>
            </a:r>
            <a:r>
              <a:rPr lang="en-US" dirty="0" smtClean="0"/>
              <a:t>receiver was located from its </a:t>
            </a:r>
            <a:r>
              <a:rPr lang="en-US" dirty="0" smtClean="0"/>
              <a:t>sender with </a:t>
            </a:r>
            <a:r>
              <a:rPr lang="en-US" dirty="0" smtClean="0"/>
              <a:t>a distance randomly </a:t>
            </a:r>
            <a:r>
              <a:rPr lang="en-US" dirty="0" smtClean="0"/>
              <a:t>  selected </a:t>
            </a:r>
            <a:r>
              <a:rPr lang="en-US" dirty="0" smtClean="0"/>
              <a:t>from [5; 20] in a </a:t>
            </a:r>
            <a:r>
              <a:rPr lang="en-US" dirty="0" smtClean="0"/>
              <a:t>random direction;</a:t>
            </a:r>
          </a:p>
          <a:p>
            <a:pPr>
              <a:buFont typeface="Wingdings" pitchFamily="2" charset="2"/>
              <a:buChar char="q"/>
            </a:pPr>
            <a:r>
              <a:rPr lang="en-US" dirty="0" smtClean="0"/>
              <a:t> The </a:t>
            </a:r>
            <a:r>
              <a:rPr lang="en-US" dirty="0" smtClean="0"/>
              <a:t>accepted error rate </a:t>
            </a:r>
            <a:r>
              <a:rPr lang="en-US" dirty="0" smtClean="0"/>
              <a:t>= 0.01; </a:t>
            </a:r>
          </a:p>
          <a:p>
            <a:pPr>
              <a:buFont typeface="Wingdings" pitchFamily="2" charset="2"/>
              <a:buChar char="q"/>
            </a:pPr>
            <a:r>
              <a:rPr lang="en-US" dirty="0" smtClean="0"/>
              <a:t> The decoding threshold = 1; </a:t>
            </a:r>
          </a:p>
          <a:p>
            <a:pPr>
              <a:buFont typeface="Wingdings" pitchFamily="2" charset="2"/>
              <a:buChar char="q"/>
            </a:pPr>
            <a:r>
              <a:rPr lang="en-US" dirty="0" smtClean="0"/>
              <a:t> The </a:t>
            </a:r>
            <a:r>
              <a:rPr lang="en-US" dirty="0" smtClean="0"/>
              <a:t>data rate of every link </a:t>
            </a:r>
            <a:r>
              <a:rPr lang="en-US" dirty="0" smtClean="0"/>
              <a:t>= 1</a:t>
            </a:r>
            <a:r>
              <a:rPr lang="en-US" dirty="0" smtClean="0"/>
              <a:t>.</a:t>
            </a:r>
            <a:endParaRPr lang="en-US" dirty="0"/>
          </a:p>
        </p:txBody>
      </p:sp>
      <p:sp>
        <p:nvSpPr>
          <p:cNvPr id="7" name="Rectangle 6"/>
          <p:cNvSpPr/>
          <p:nvPr/>
        </p:nvSpPr>
        <p:spPr>
          <a:xfrm>
            <a:off x="1143000" y="4419600"/>
            <a:ext cx="7086600" cy="923330"/>
          </a:xfrm>
          <a:prstGeom prst="rect">
            <a:avLst/>
          </a:prstGeom>
        </p:spPr>
        <p:txBody>
          <a:bodyPr wrap="square">
            <a:spAutoFit/>
          </a:bodyPr>
          <a:lstStyle/>
          <a:p>
            <a:r>
              <a:rPr lang="en-US" b="1" dirty="0" smtClean="0"/>
              <a:t>Measured metrics</a:t>
            </a:r>
            <a:r>
              <a:rPr lang="en-US" dirty="0" smtClean="0"/>
              <a:t>: </a:t>
            </a:r>
          </a:p>
          <a:p>
            <a:r>
              <a:rPr lang="en-US" dirty="0" smtClean="0"/>
              <a:t>(</a:t>
            </a:r>
            <a:r>
              <a:rPr lang="en-US" dirty="0" smtClean="0"/>
              <a:t>1) </a:t>
            </a:r>
            <a:r>
              <a:rPr lang="en-US" dirty="0" smtClean="0"/>
              <a:t>Throughput (</a:t>
            </a:r>
            <a:r>
              <a:rPr lang="en-US" dirty="0" smtClean="0"/>
              <a:t>or the total data rate successfully received </a:t>
            </a:r>
            <a:r>
              <a:rPr lang="en-US" dirty="0" smtClean="0"/>
              <a:t>by receivers</a:t>
            </a:r>
            <a:r>
              <a:rPr lang="en-US" dirty="0" smtClean="0"/>
              <a:t>)</a:t>
            </a:r>
          </a:p>
          <a:p>
            <a:r>
              <a:rPr lang="en-US" dirty="0" smtClean="0"/>
              <a:t>(</a:t>
            </a:r>
            <a:r>
              <a:rPr lang="en-US" dirty="0" smtClean="0"/>
              <a:t>2) the number of failed transmissions.</a:t>
            </a:r>
            <a:endParaRPr lang="en-US" dirty="0"/>
          </a:p>
        </p:txBody>
      </p:sp>
      <p:sp>
        <p:nvSpPr>
          <p:cNvPr id="9" name="Rectangle 8"/>
          <p:cNvSpPr/>
          <p:nvPr/>
        </p:nvSpPr>
        <p:spPr>
          <a:xfrm>
            <a:off x="1143000" y="5410200"/>
            <a:ext cx="7086600" cy="923330"/>
          </a:xfrm>
          <a:prstGeom prst="rect">
            <a:avLst/>
          </a:prstGeom>
        </p:spPr>
        <p:txBody>
          <a:bodyPr wrap="square">
            <a:spAutoFit/>
          </a:bodyPr>
          <a:lstStyle/>
          <a:p>
            <a:r>
              <a:rPr lang="en-US" b="1" dirty="0" smtClean="0"/>
              <a:t>Compared methods</a:t>
            </a:r>
            <a:r>
              <a:rPr lang="en-US" dirty="0" smtClean="0"/>
              <a:t>: </a:t>
            </a:r>
          </a:p>
          <a:p>
            <a:r>
              <a:rPr lang="en-US" dirty="0" smtClean="0"/>
              <a:t>(</a:t>
            </a:r>
            <a:r>
              <a:rPr lang="en-US" dirty="0" smtClean="0"/>
              <a:t>1) </a:t>
            </a:r>
            <a:r>
              <a:rPr lang="en-US" dirty="0" smtClean="0"/>
              <a:t>ApproxLogN [</a:t>
            </a:r>
            <a:r>
              <a:rPr lang="en-US" dirty="0" err="1" smtClean="0"/>
              <a:t>Mobihoc</a:t>
            </a:r>
            <a:r>
              <a:rPr lang="en-US" dirty="0" smtClean="0"/>
              <a:t> 2007]</a:t>
            </a:r>
            <a:endParaRPr lang="en-US" dirty="0" smtClean="0"/>
          </a:p>
          <a:p>
            <a:r>
              <a:rPr lang="en-US" dirty="0" smtClean="0"/>
              <a:t>(</a:t>
            </a:r>
            <a:r>
              <a:rPr lang="en-US" dirty="0" smtClean="0"/>
              <a:t>2) </a:t>
            </a:r>
            <a:r>
              <a:rPr lang="en-US" dirty="0" smtClean="0"/>
              <a:t>ApproxDiversity [Infocom 2009]</a:t>
            </a:r>
            <a:endParaRPr lang="en-US" dirty="0"/>
          </a:p>
        </p:txBody>
      </p:sp>
    </p:spTree>
    <p:extLst>
      <p:ext uri="{BB962C8B-B14F-4D97-AF65-F5344CB8AC3E}">
        <p14:creationId xmlns="" xmlns:p14="http://schemas.microsoft.com/office/powerpoint/2010/main" val="1861406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7"/>
          <p:cNvSpPr>
            <a:spLocks noChangeArrowheads="1"/>
          </p:cNvSpPr>
          <p:nvPr/>
        </p:nvSpPr>
        <p:spPr bwMode="auto">
          <a:xfrm>
            <a:off x="374469" y="778782"/>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74469" y="854982"/>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 name="Slide Number Placeholder 2"/>
          <p:cNvSpPr>
            <a:spLocks noGrp="1"/>
          </p:cNvSpPr>
          <p:nvPr>
            <p:ph type="sldNum" sz="quarter" idx="12"/>
          </p:nvPr>
        </p:nvSpPr>
        <p:spPr>
          <a:xfrm>
            <a:off x="6546669" y="6525532"/>
            <a:ext cx="2133600" cy="365125"/>
          </a:xfrm>
        </p:spPr>
        <p:txBody>
          <a:bodyPr/>
          <a:lstStyle/>
          <a:p>
            <a:fld id="{B6F15528-21DE-4FAA-801E-634DDDAF4B2B}" type="slidenum">
              <a:rPr lang="en-US" smtClean="0"/>
              <a:pPr/>
              <a:t>19</a:t>
            </a:fld>
            <a:endParaRPr lang="en-US"/>
          </a:p>
        </p:txBody>
      </p:sp>
      <p:sp>
        <p:nvSpPr>
          <p:cNvPr id="8" name="Rectangle 6"/>
          <p:cNvSpPr>
            <a:spLocks noChangeArrowheads="1"/>
          </p:cNvSpPr>
          <p:nvPr/>
        </p:nvSpPr>
        <p:spPr bwMode="auto">
          <a:xfrm>
            <a:off x="533400" y="1665982"/>
            <a:ext cx="8001000" cy="800219"/>
          </a:xfrm>
          <a:prstGeom prst="rect">
            <a:avLst/>
          </a:prstGeom>
          <a:noFill/>
          <a:ln w="9525">
            <a:noFill/>
            <a:miter lim="800000"/>
            <a:headEnd/>
            <a:tailEnd/>
          </a:ln>
        </p:spPr>
        <p:txBody>
          <a:bodyPr wrap="square">
            <a:spAutoFit/>
          </a:bodyPr>
          <a:lstStyle/>
          <a:p>
            <a:pPr algn="just" eaLnBrk="0" hangingPunct="0">
              <a:buSzPct val="75000"/>
              <a:defRPr/>
            </a:pPr>
            <a:r>
              <a:rPr lang="en-US" altLang="zh-CN" sz="2800" b="1" dirty="0" smtClean="0">
                <a:solidFill>
                  <a:srgbClr val="F4702F"/>
                </a:solidFill>
                <a:latin typeface="Verdana" pitchFamily="34" charset="0"/>
              </a:rPr>
              <a:t>Performance Evaluation</a:t>
            </a:r>
          </a:p>
          <a:p>
            <a:pPr algn="just" eaLnBrk="0" hangingPunct="0">
              <a:buSzPct val="75000"/>
              <a:defRPr/>
            </a:pPr>
            <a:r>
              <a:rPr lang="en-US" b="1" dirty="0" smtClean="0">
                <a:solidFill>
                  <a:srgbClr val="F4702F"/>
                </a:solidFill>
                <a:latin typeface="Verdana" pitchFamily="34" charset="0"/>
              </a:rPr>
              <a:t>Experimental results</a:t>
            </a:r>
          </a:p>
        </p:txBody>
      </p:sp>
      <p:pic>
        <p:nvPicPr>
          <p:cNvPr id="67585" name="Picture 1" descr="C:\Users\Delta\AppData\Roaming\Tencent\Users\546480154\QQ\WinTemp\RichOle\8BXZ(P`](OIDQTRW$IMFO{U.png"/>
          <p:cNvPicPr>
            <a:picLocks noChangeAspect="1" noChangeArrowheads="1"/>
          </p:cNvPicPr>
          <p:nvPr/>
        </p:nvPicPr>
        <p:blipFill>
          <a:blip r:embed="rId3" cstate="print"/>
          <a:srcRect/>
          <a:stretch>
            <a:fillRect/>
          </a:stretch>
        </p:blipFill>
        <p:spPr bwMode="auto">
          <a:xfrm>
            <a:off x="1295400" y="2590800"/>
            <a:ext cx="6477000" cy="2623012"/>
          </a:xfrm>
          <a:prstGeom prst="rect">
            <a:avLst/>
          </a:prstGeom>
          <a:noFill/>
        </p:spPr>
      </p:pic>
      <p:sp>
        <p:nvSpPr>
          <p:cNvPr id="7" name="Rectangle 6"/>
          <p:cNvSpPr/>
          <p:nvPr/>
        </p:nvSpPr>
        <p:spPr>
          <a:xfrm>
            <a:off x="1143000" y="5181600"/>
            <a:ext cx="6858000" cy="1200329"/>
          </a:xfrm>
          <a:prstGeom prst="rect">
            <a:avLst/>
          </a:prstGeom>
        </p:spPr>
        <p:txBody>
          <a:bodyPr wrap="square">
            <a:spAutoFit/>
          </a:bodyPr>
          <a:lstStyle/>
          <a:p>
            <a:r>
              <a:rPr lang="en-US" b="1" dirty="0" smtClean="0"/>
              <a:t>Observation </a:t>
            </a:r>
          </a:p>
          <a:p>
            <a:r>
              <a:rPr lang="en-US" dirty="0" smtClean="0"/>
              <a:t>1. LDP and </a:t>
            </a:r>
            <a:r>
              <a:rPr lang="en-US" dirty="0" smtClean="0"/>
              <a:t>RLE have almost no failed </a:t>
            </a:r>
            <a:r>
              <a:rPr lang="en-US" dirty="0" smtClean="0"/>
              <a:t>transmissions;</a:t>
            </a:r>
          </a:p>
          <a:p>
            <a:r>
              <a:rPr lang="en-US" dirty="0" smtClean="0"/>
              <a:t>2. </a:t>
            </a:r>
            <a:r>
              <a:rPr lang="en-US" altLang="zh-CN" dirty="0" smtClean="0"/>
              <a:t>#</a:t>
            </a:r>
            <a:r>
              <a:rPr lang="en-US" dirty="0" smtClean="0"/>
              <a:t> </a:t>
            </a:r>
            <a:r>
              <a:rPr lang="en-US" dirty="0" smtClean="0"/>
              <a:t>of failed transmissions </a:t>
            </a:r>
            <a:r>
              <a:rPr lang="en-US" dirty="0" smtClean="0"/>
              <a:t>increases as </a:t>
            </a:r>
            <a:r>
              <a:rPr lang="en-US" dirty="0" smtClean="0"/>
              <a:t>the number of </a:t>
            </a:r>
            <a:r>
              <a:rPr lang="en-US" dirty="0" smtClean="0"/>
              <a:t>nodes increases</a:t>
            </a:r>
          </a:p>
          <a:p>
            <a:r>
              <a:rPr lang="en-US" altLang="zh-CN" dirty="0" smtClean="0"/>
              <a:t>3. #</a:t>
            </a:r>
            <a:r>
              <a:rPr lang="en-US" dirty="0" smtClean="0"/>
              <a:t> of failed </a:t>
            </a:r>
            <a:r>
              <a:rPr lang="en-US" dirty="0" smtClean="0"/>
              <a:t>transmissions decreases as  increases.</a:t>
            </a:r>
            <a:endParaRPr lang="en-US" dirty="0"/>
          </a:p>
        </p:txBody>
      </p:sp>
    </p:spTree>
    <p:extLst>
      <p:ext uri="{BB962C8B-B14F-4D97-AF65-F5344CB8AC3E}">
        <p14:creationId xmlns="" xmlns:p14="http://schemas.microsoft.com/office/powerpoint/2010/main" val="1861406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7"/>
          <p:cNvSpPr>
            <a:spLocks noChangeArrowheads="1"/>
          </p:cNvSpPr>
          <p:nvPr/>
        </p:nvSpPr>
        <p:spPr bwMode="auto">
          <a:xfrm>
            <a:off x="359229" y="717550"/>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59229" y="793750"/>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9942" name="Content Placeholder 2"/>
          <p:cNvSpPr>
            <a:spLocks noGrp="1"/>
          </p:cNvSpPr>
          <p:nvPr>
            <p:ph sz="half" idx="1"/>
          </p:nvPr>
        </p:nvSpPr>
        <p:spPr>
          <a:xfrm>
            <a:off x="990599" y="2286000"/>
            <a:ext cx="7010401" cy="3262313"/>
          </a:xfrm>
        </p:spPr>
        <p:txBody>
          <a:bodyPr>
            <a:normAutofit/>
          </a:bodyPr>
          <a:lstStyle/>
          <a:p>
            <a:pPr>
              <a:buClr>
                <a:srgbClr val="EE7114"/>
              </a:buClr>
            </a:pPr>
            <a:r>
              <a:rPr lang="en-US" altLang="zh-CN" sz="2800" dirty="0" smtClean="0">
                <a:latin typeface="Verdana" panose="020B0604030504040204" pitchFamily="34" charset="0"/>
                <a:ea typeface="Verdana" panose="020B0604030504040204" pitchFamily="34" charset="0"/>
                <a:cs typeface="Verdana" panose="020B0604030504040204" pitchFamily="34" charset="0"/>
              </a:rPr>
              <a:t>Introduction</a:t>
            </a:r>
            <a:endParaRPr lang="en-US" altLang="zh-CN" sz="2500" dirty="0"/>
          </a:p>
          <a:p>
            <a:pPr>
              <a:buClr>
                <a:srgbClr val="EE7114"/>
              </a:buClr>
            </a:pPr>
            <a:r>
              <a:rPr lang="en-US" altLang="zh-CN" sz="2800" dirty="0" smtClean="0">
                <a:latin typeface="Verdana" panose="020B0604030504040204" pitchFamily="34" charset="0"/>
                <a:ea typeface="Verdana" panose="020B0604030504040204" pitchFamily="34" charset="0"/>
                <a:cs typeface="Verdana" panose="020B0604030504040204" pitchFamily="34" charset="0"/>
              </a:rPr>
              <a:t>Algorithm Design</a:t>
            </a:r>
          </a:p>
          <a:p>
            <a:pPr>
              <a:buClr>
                <a:srgbClr val="EE7114"/>
              </a:buClr>
            </a:pPr>
            <a:r>
              <a:rPr lang="en-US" altLang="zh-CN" sz="2800" dirty="0" smtClean="0">
                <a:latin typeface="Verdana" panose="020B0604030504040204" pitchFamily="34" charset="0"/>
                <a:ea typeface="Verdana" panose="020B0604030504040204" pitchFamily="34" charset="0"/>
                <a:cs typeface="Verdana" panose="020B0604030504040204" pitchFamily="34" charset="0"/>
              </a:rPr>
              <a:t>Performance Evaluation</a:t>
            </a:r>
          </a:p>
          <a:p>
            <a:pPr>
              <a:buClr>
                <a:srgbClr val="EE7114"/>
              </a:buClr>
            </a:pPr>
            <a:r>
              <a:rPr lang="en-US" altLang="zh-CN" sz="2800" dirty="0" smtClean="0">
                <a:latin typeface="Verdana" panose="020B0604030504040204" pitchFamily="34" charset="0"/>
                <a:ea typeface="Verdana" panose="020B0604030504040204" pitchFamily="34" charset="0"/>
                <a:cs typeface="Verdana" panose="020B0604030504040204" pitchFamily="34" charset="0"/>
              </a:rPr>
              <a:t>Conclusion</a:t>
            </a:r>
            <a:endParaRPr lang="en-US" altLang="zh-CN" sz="2800" dirty="0">
              <a:latin typeface="Verdana" panose="020B0604030504040204" pitchFamily="34" charset="0"/>
              <a:ea typeface="Verdana" panose="020B0604030504040204" pitchFamily="34" charset="0"/>
              <a:cs typeface="Verdana" panose="020B0604030504040204" pitchFamily="34" charset="0"/>
            </a:endParaRPr>
          </a:p>
        </p:txBody>
      </p:sp>
      <p:sp>
        <p:nvSpPr>
          <p:cNvPr id="2" name="Title 1"/>
          <p:cNvSpPr>
            <a:spLocks noGrp="1"/>
          </p:cNvSpPr>
          <p:nvPr>
            <p:ph type="title"/>
          </p:nvPr>
        </p:nvSpPr>
        <p:spPr>
          <a:xfrm>
            <a:off x="365760" y="641350"/>
            <a:ext cx="8229600" cy="1143000"/>
          </a:xfrm>
        </p:spPr>
        <p:txBody>
          <a:bodyPr/>
          <a:lstStyle/>
          <a:p>
            <a:r>
              <a:rPr lang="en-US" dirty="0"/>
              <a:t>Outline</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 xmlns:p14="http://schemas.microsoft.com/office/powerpoint/2010/main" val="3754617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7"/>
          <p:cNvSpPr>
            <a:spLocks noChangeArrowheads="1"/>
          </p:cNvSpPr>
          <p:nvPr/>
        </p:nvSpPr>
        <p:spPr bwMode="auto">
          <a:xfrm>
            <a:off x="374469" y="778782"/>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74469" y="854982"/>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 name="Slide Number Placeholder 2"/>
          <p:cNvSpPr>
            <a:spLocks noGrp="1"/>
          </p:cNvSpPr>
          <p:nvPr>
            <p:ph type="sldNum" sz="quarter" idx="12"/>
          </p:nvPr>
        </p:nvSpPr>
        <p:spPr>
          <a:xfrm>
            <a:off x="6546669" y="6525532"/>
            <a:ext cx="2133600" cy="365125"/>
          </a:xfrm>
        </p:spPr>
        <p:txBody>
          <a:bodyPr/>
          <a:lstStyle/>
          <a:p>
            <a:fld id="{B6F15528-21DE-4FAA-801E-634DDDAF4B2B}" type="slidenum">
              <a:rPr lang="en-US" smtClean="0"/>
              <a:pPr/>
              <a:t>20</a:t>
            </a:fld>
            <a:endParaRPr lang="en-US"/>
          </a:p>
        </p:txBody>
      </p:sp>
      <p:sp>
        <p:nvSpPr>
          <p:cNvPr id="8" name="Rectangle 6"/>
          <p:cNvSpPr>
            <a:spLocks noChangeArrowheads="1"/>
          </p:cNvSpPr>
          <p:nvPr/>
        </p:nvSpPr>
        <p:spPr bwMode="auto">
          <a:xfrm>
            <a:off x="533400" y="1665982"/>
            <a:ext cx="8001000" cy="800219"/>
          </a:xfrm>
          <a:prstGeom prst="rect">
            <a:avLst/>
          </a:prstGeom>
          <a:noFill/>
          <a:ln w="9525">
            <a:noFill/>
            <a:miter lim="800000"/>
            <a:headEnd/>
            <a:tailEnd/>
          </a:ln>
        </p:spPr>
        <p:txBody>
          <a:bodyPr wrap="square">
            <a:spAutoFit/>
          </a:bodyPr>
          <a:lstStyle/>
          <a:p>
            <a:pPr algn="just" eaLnBrk="0" hangingPunct="0">
              <a:buSzPct val="75000"/>
              <a:defRPr/>
            </a:pPr>
            <a:r>
              <a:rPr lang="en-US" altLang="zh-CN" sz="2800" b="1" dirty="0" smtClean="0">
                <a:solidFill>
                  <a:srgbClr val="F4702F"/>
                </a:solidFill>
                <a:latin typeface="Verdana" pitchFamily="34" charset="0"/>
              </a:rPr>
              <a:t>Performance Evaluation</a:t>
            </a:r>
          </a:p>
          <a:p>
            <a:pPr algn="just" eaLnBrk="0" hangingPunct="0">
              <a:buSzPct val="75000"/>
              <a:defRPr/>
            </a:pPr>
            <a:r>
              <a:rPr lang="en-US" b="1" dirty="0" smtClean="0">
                <a:solidFill>
                  <a:srgbClr val="F4702F"/>
                </a:solidFill>
                <a:latin typeface="Verdana" pitchFamily="34" charset="0"/>
              </a:rPr>
              <a:t>Experimental results</a:t>
            </a:r>
          </a:p>
        </p:txBody>
      </p:sp>
      <p:pic>
        <p:nvPicPr>
          <p:cNvPr id="7" name="Picture 1" descr="C:\Users\Delta\AppData\Roaming\Tencent\Users\546480154\QQ\WinTemp\RichOle\%JB]A4SXU$]MQ]EY9XQ[P@C.png"/>
          <p:cNvPicPr>
            <a:picLocks noChangeAspect="1" noChangeArrowheads="1"/>
          </p:cNvPicPr>
          <p:nvPr/>
        </p:nvPicPr>
        <p:blipFill>
          <a:blip r:embed="rId3" cstate="print"/>
          <a:srcRect/>
          <a:stretch>
            <a:fillRect/>
          </a:stretch>
        </p:blipFill>
        <p:spPr bwMode="auto">
          <a:xfrm>
            <a:off x="1371600" y="2590800"/>
            <a:ext cx="6400800" cy="2624667"/>
          </a:xfrm>
          <a:prstGeom prst="rect">
            <a:avLst/>
          </a:prstGeom>
          <a:noFill/>
        </p:spPr>
      </p:pic>
      <p:sp>
        <p:nvSpPr>
          <p:cNvPr id="9" name="Rectangle 8"/>
          <p:cNvSpPr/>
          <p:nvPr/>
        </p:nvSpPr>
        <p:spPr>
          <a:xfrm>
            <a:off x="1143000" y="5181600"/>
            <a:ext cx="7315200" cy="1200329"/>
          </a:xfrm>
          <a:prstGeom prst="rect">
            <a:avLst/>
          </a:prstGeom>
        </p:spPr>
        <p:txBody>
          <a:bodyPr wrap="square">
            <a:spAutoFit/>
          </a:bodyPr>
          <a:lstStyle/>
          <a:p>
            <a:r>
              <a:rPr lang="en-US" b="1" dirty="0" smtClean="0"/>
              <a:t>Observation </a:t>
            </a:r>
          </a:p>
          <a:p>
            <a:r>
              <a:rPr lang="en-US" dirty="0" smtClean="0"/>
              <a:t>1. </a:t>
            </a:r>
            <a:r>
              <a:rPr lang="en-US" altLang="zh-CN" dirty="0" smtClean="0"/>
              <a:t>T</a:t>
            </a:r>
            <a:r>
              <a:rPr lang="en-US" dirty="0" smtClean="0"/>
              <a:t>hroughput </a:t>
            </a:r>
            <a:r>
              <a:rPr lang="en-US" dirty="0" smtClean="0"/>
              <a:t>follows </a:t>
            </a:r>
            <a:r>
              <a:rPr lang="en-US" dirty="0" smtClean="0"/>
              <a:t>RLE&gt;LDP in both figures;</a:t>
            </a:r>
          </a:p>
          <a:p>
            <a:r>
              <a:rPr lang="en-US" dirty="0" smtClean="0"/>
              <a:t>2. Throughput increases as # </a:t>
            </a:r>
            <a:r>
              <a:rPr lang="en-US" dirty="0" smtClean="0"/>
              <a:t>of links </a:t>
            </a:r>
            <a:r>
              <a:rPr lang="en-US" dirty="0" smtClean="0"/>
              <a:t>increases;</a:t>
            </a:r>
          </a:p>
          <a:p>
            <a:r>
              <a:rPr lang="en-US" altLang="zh-CN" dirty="0" smtClean="0"/>
              <a:t>3. T</a:t>
            </a:r>
            <a:r>
              <a:rPr lang="en-US" dirty="0" smtClean="0"/>
              <a:t>hroughput </a:t>
            </a:r>
            <a:r>
              <a:rPr lang="en-US" dirty="0" smtClean="0"/>
              <a:t>increases </a:t>
            </a:r>
            <a:r>
              <a:rPr lang="en-US" dirty="0" smtClean="0"/>
              <a:t>as the path loss exponent </a:t>
            </a:r>
            <a:r>
              <a:rPr lang="en-US" dirty="0" smtClean="0"/>
              <a:t>increases</a:t>
            </a:r>
            <a:r>
              <a:rPr lang="en-US" dirty="0" smtClean="0"/>
              <a:t>.</a:t>
            </a:r>
            <a:endParaRPr lang="en-US" dirty="0"/>
          </a:p>
        </p:txBody>
      </p:sp>
    </p:spTree>
    <p:extLst>
      <p:ext uri="{BB962C8B-B14F-4D97-AF65-F5344CB8AC3E}">
        <p14:creationId xmlns="" xmlns:p14="http://schemas.microsoft.com/office/powerpoint/2010/main" val="18614062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7"/>
          <p:cNvSpPr>
            <a:spLocks noChangeArrowheads="1"/>
          </p:cNvSpPr>
          <p:nvPr/>
        </p:nvSpPr>
        <p:spPr bwMode="auto">
          <a:xfrm>
            <a:off x="374469" y="778782"/>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74469" y="854982"/>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 name="Slide Number Placeholder 2"/>
          <p:cNvSpPr>
            <a:spLocks noGrp="1"/>
          </p:cNvSpPr>
          <p:nvPr>
            <p:ph type="sldNum" sz="quarter" idx="12"/>
          </p:nvPr>
        </p:nvSpPr>
        <p:spPr>
          <a:xfrm>
            <a:off x="6546669" y="6525532"/>
            <a:ext cx="2133600" cy="365125"/>
          </a:xfrm>
        </p:spPr>
        <p:txBody>
          <a:bodyPr/>
          <a:lstStyle/>
          <a:p>
            <a:fld id="{B6F15528-21DE-4FAA-801E-634DDDAF4B2B}" type="slidenum">
              <a:rPr lang="en-US" smtClean="0"/>
              <a:pPr/>
              <a:t>21</a:t>
            </a:fld>
            <a:endParaRPr lang="en-US"/>
          </a:p>
        </p:txBody>
      </p:sp>
      <p:sp>
        <p:nvSpPr>
          <p:cNvPr id="8" name="Rectangle 6"/>
          <p:cNvSpPr>
            <a:spLocks noChangeArrowheads="1"/>
          </p:cNvSpPr>
          <p:nvPr/>
        </p:nvSpPr>
        <p:spPr bwMode="auto">
          <a:xfrm>
            <a:off x="533400" y="1665982"/>
            <a:ext cx="8001000" cy="523220"/>
          </a:xfrm>
          <a:prstGeom prst="rect">
            <a:avLst/>
          </a:prstGeom>
          <a:noFill/>
          <a:ln w="9525">
            <a:noFill/>
            <a:miter lim="800000"/>
            <a:headEnd/>
            <a:tailEnd/>
          </a:ln>
        </p:spPr>
        <p:txBody>
          <a:bodyPr wrap="square">
            <a:spAutoFit/>
          </a:bodyPr>
          <a:lstStyle/>
          <a:p>
            <a:pPr algn="just" eaLnBrk="0" hangingPunct="0">
              <a:buSzPct val="75000"/>
              <a:defRPr/>
            </a:pPr>
            <a:r>
              <a:rPr lang="en-US" altLang="zh-CN" sz="2800" b="1" dirty="0" smtClean="0">
                <a:solidFill>
                  <a:srgbClr val="F4702F"/>
                </a:solidFill>
                <a:latin typeface="Verdana" pitchFamily="34" charset="0"/>
              </a:rPr>
              <a:t>Conclusions</a:t>
            </a:r>
          </a:p>
        </p:txBody>
      </p:sp>
      <p:sp>
        <p:nvSpPr>
          <p:cNvPr id="6" name="Rectangle 5"/>
          <p:cNvSpPr/>
          <p:nvPr/>
        </p:nvSpPr>
        <p:spPr>
          <a:xfrm>
            <a:off x="685800" y="2514600"/>
            <a:ext cx="7696200" cy="3139321"/>
          </a:xfrm>
          <a:prstGeom prst="rect">
            <a:avLst/>
          </a:prstGeom>
        </p:spPr>
        <p:txBody>
          <a:bodyPr wrap="square">
            <a:spAutoFit/>
          </a:bodyPr>
          <a:lstStyle/>
          <a:p>
            <a:pPr marL="342900" indent="-342900">
              <a:buAutoNum type="arabicParenR"/>
            </a:pPr>
            <a:r>
              <a:rPr lang="en-US" b="1" dirty="0" smtClean="0"/>
              <a:t>Fading-R-LS formulation and analysis. </a:t>
            </a:r>
          </a:p>
          <a:p>
            <a:pPr marL="800100" lvl="1" indent="-342900">
              <a:buAutoNum type="arabicParenR"/>
            </a:pPr>
            <a:r>
              <a:rPr lang="en-US" dirty="0" smtClean="0"/>
              <a:t>closed form of the probability distribution of received SINR</a:t>
            </a:r>
          </a:p>
          <a:p>
            <a:pPr marL="800100" lvl="1" indent="-342900">
              <a:buAutoNum type="arabicParenR"/>
            </a:pPr>
            <a:r>
              <a:rPr lang="en-US" dirty="0" smtClean="0"/>
              <a:t>NP-hardness</a:t>
            </a:r>
          </a:p>
          <a:p>
            <a:pPr marL="342900" indent="-342900">
              <a:buAutoNum type="arabicParenR"/>
            </a:pPr>
            <a:endParaRPr lang="en-US" b="1" dirty="0" smtClean="0"/>
          </a:p>
          <a:p>
            <a:pPr marL="342900" indent="-342900">
              <a:buAutoNum type="arabicParenR"/>
            </a:pPr>
            <a:r>
              <a:rPr lang="en-US" b="1" dirty="0" smtClean="0"/>
              <a:t>LDP </a:t>
            </a:r>
            <a:r>
              <a:rPr lang="en-US" dirty="0" smtClean="0"/>
              <a:t>and</a:t>
            </a:r>
            <a:r>
              <a:rPr lang="en-US" b="1" dirty="0" smtClean="0"/>
              <a:t> RLE. </a:t>
            </a:r>
          </a:p>
          <a:p>
            <a:pPr marL="800100" lvl="1" indent="-342900">
              <a:buAutoNum type="arabicParenR"/>
            </a:pPr>
            <a:r>
              <a:rPr lang="en-US" dirty="0" smtClean="0"/>
              <a:t>Approximation ratio</a:t>
            </a:r>
          </a:p>
          <a:p>
            <a:pPr marL="800100" lvl="1" indent="-342900">
              <a:buAutoNum type="arabicParenR"/>
            </a:pPr>
            <a:r>
              <a:rPr lang="en-US" dirty="0" smtClean="0"/>
              <a:t>Experimental results: outperform </a:t>
            </a:r>
            <a:r>
              <a:rPr lang="en-US" smtClean="0"/>
              <a:t>the previous methods </a:t>
            </a:r>
            <a:endParaRPr lang="en-US" dirty="0" smtClean="0"/>
          </a:p>
          <a:p>
            <a:pPr marL="342900" indent="-342900">
              <a:buAutoNum type="arabicParenR"/>
            </a:pPr>
            <a:endParaRPr lang="en-US" b="1" dirty="0" smtClean="0"/>
          </a:p>
          <a:p>
            <a:pPr marL="342900" indent="-342900">
              <a:buAutoNum type="arabicParenR"/>
            </a:pPr>
            <a:r>
              <a:rPr lang="en-US" b="1" dirty="0" smtClean="0"/>
              <a:t>Recursive link elimination algorithm (RLE). </a:t>
            </a:r>
            <a:r>
              <a:rPr lang="en-US" dirty="0" smtClean="0"/>
              <a:t>RLE iteratively picks up the unpicked link with the shortest link length and eliminates other links that interfere with the picked link. </a:t>
            </a:r>
          </a:p>
        </p:txBody>
      </p:sp>
    </p:spTree>
    <p:extLst>
      <p:ext uri="{BB962C8B-B14F-4D97-AF65-F5344CB8AC3E}">
        <p14:creationId xmlns="" xmlns:p14="http://schemas.microsoft.com/office/powerpoint/2010/main" val="1861406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7"/>
          <p:cNvSpPr>
            <a:spLocks noChangeArrowheads="1"/>
          </p:cNvSpPr>
          <p:nvPr/>
        </p:nvSpPr>
        <p:spPr bwMode="auto">
          <a:xfrm>
            <a:off x="381000" y="685800"/>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81000" y="762000"/>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 name="Slide Number Placeholder 2"/>
          <p:cNvSpPr>
            <a:spLocks noGrp="1"/>
          </p:cNvSpPr>
          <p:nvPr>
            <p:ph type="sldNum" sz="quarter" idx="12"/>
          </p:nvPr>
        </p:nvSpPr>
        <p:spPr>
          <a:xfrm>
            <a:off x="6553200" y="6432550"/>
            <a:ext cx="2133600" cy="365125"/>
          </a:xfrm>
        </p:spPr>
        <p:txBody>
          <a:bodyPr/>
          <a:lstStyle/>
          <a:p>
            <a:fld id="{B6F15528-21DE-4FAA-801E-634DDDAF4B2B}" type="slidenum">
              <a:rPr lang="en-US" smtClean="0"/>
              <a:pPr/>
              <a:t>22</a:t>
            </a:fld>
            <a:endParaRPr lang="en-US"/>
          </a:p>
        </p:txBody>
      </p:sp>
      <p:sp>
        <p:nvSpPr>
          <p:cNvPr id="6" name="TextBox 5"/>
          <p:cNvSpPr txBox="1">
            <a:spLocks noChangeArrowheads="1"/>
          </p:cNvSpPr>
          <p:nvPr/>
        </p:nvSpPr>
        <p:spPr bwMode="auto">
          <a:xfrm>
            <a:off x="2037460" y="2286000"/>
            <a:ext cx="4591940" cy="646331"/>
          </a:xfrm>
          <a:prstGeom prst="rect">
            <a:avLst/>
          </a:prstGeom>
          <a:noFill/>
          <a:ln w="9525">
            <a:noFill/>
            <a:miter lim="800000"/>
            <a:headEnd/>
            <a:tailEnd/>
          </a:ln>
        </p:spPr>
        <p:txBody>
          <a:bodyPr wrap="square">
            <a:spAutoFit/>
          </a:bodyPr>
          <a:lstStyle/>
          <a:p>
            <a:pPr algn="ctr"/>
            <a:r>
              <a:rPr lang="en-US" sz="3600" b="1" dirty="0" smtClean="0">
                <a:solidFill>
                  <a:srgbClr val="F4702F"/>
                </a:solidFill>
                <a:latin typeface="Verdana" pitchFamily="34" charset="0"/>
              </a:rPr>
              <a:t>QUESTIONS ???</a:t>
            </a:r>
            <a:endParaRPr lang="en-US" sz="3600" b="1" dirty="0">
              <a:solidFill>
                <a:srgbClr val="F4702F"/>
              </a:solidFill>
              <a:latin typeface="Verdana" pitchFamily="34" charset="0"/>
            </a:endParaRPr>
          </a:p>
        </p:txBody>
      </p:sp>
      <p:sp>
        <p:nvSpPr>
          <p:cNvPr id="7" name="Rectangle 2"/>
          <p:cNvSpPr txBox="1">
            <a:spLocks noChangeArrowheads="1"/>
          </p:cNvSpPr>
          <p:nvPr/>
        </p:nvSpPr>
        <p:spPr bwMode="auto">
          <a:xfrm>
            <a:off x="533400" y="3124200"/>
            <a:ext cx="79248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fontScale="52500" lnSpcReduction="20000"/>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CN" sz="4800" b="0" i="0" u="none" strike="noStrike" kern="0" cap="none" spc="0" normalizeH="0" baseline="0" noProof="0" dirty="0" smtClean="0">
                <a:ln>
                  <a:noFill/>
                </a:ln>
                <a:solidFill>
                  <a:schemeClr val="tx2"/>
                </a:solidFill>
                <a:effectLst/>
                <a:uLnTx/>
                <a:uFillTx/>
                <a:latin typeface="Monotype Corsiva" pitchFamily="66" charset="0"/>
                <a:ea typeface="SimSun" pitchFamily="2" charset="-122"/>
                <a:cs typeface="+mj-cs"/>
              </a:rPr>
              <a:t/>
            </a:r>
            <a:br>
              <a:rPr kumimoji="0" lang="en-US" altLang="zh-CN" sz="4800" b="0" i="0" u="none" strike="noStrike" kern="0" cap="none" spc="0" normalizeH="0" baseline="0" noProof="0" dirty="0" smtClean="0">
                <a:ln>
                  <a:noFill/>
                </a:ln>
                <a:solidFill>
                  <a:schemeClr val="tx2"/>
                </a:solidFill>
                <a:effectLst/>
                <a:uLnTx/>
                <a:uFillTx/>
                <a:latin typeface="Monotype Corsiva" pitchFamily="66" charset="0"/>
                <a:ea typeface="SimSun" pitchFamily="2" charset="-122"/>
                <a:cs typeface="+mj-cs"/>
              </a:rPr>
            </a:br>
            <a:r>
              <a:rPr kumimoji="0" lang="en-US" altLang="zh-CN" sz="4800" b="0" i="0" u="none" strike="noStrike" kern="0" cap="none" spc="0" normalizeH="0" baseline="0" noProof="0" dirty="0" smtClean="0">
                <a:ln>
                  <a:noFill/>
                </a:ln>
                <a:solidFill>
                  <a:schemeClr val="tx2"/>
                </a:solidFill>
                <a:effectLst/>
                <a:uLnTx/>
                <a:uFillTx/>
                <a:latin typeface="Monotype Corsiva" pitchFamily="66" charset="0"/>
                <a:ea typeface="SimSun" pitchFamily="2" charset="-122"/>
                <a:cs typeface="+mj-cs"/>
              </a:rPr>
              <a:t>Thank you!</a:t>
            </a:r>
            <a:br>
              <a:rPr kumimoji="0" lang="en-US" altLang="zh-CN" sz="4800" b="0" i="0" u="none" strike="noStrike" kern="0" cap="none" spc="0" normalizeH="0" baseline="0" noProof="0" dirty="0" smtClean="0">
                <a:ln>
                  <a:noFill/>
                </a:ln>
                <a:solidFill>
                  <a:schemeClr val="tx2"/>
                </a:solidFill>
                <a:effectLst/>
                <a:uLnTx/>
                <a:uFillTx/>
                <a:latin typeface="Monotype Corsiva" pitchFamily="66" charset="0"/>
                <a:ea typeface="SimSun" pitchFamily="2" charset="-122"/>
                <a:cs typeface="+mj-cs"/>
              </a:rPr>
            </a:br>
            <a:r>
              <a:rPr kumimoji="0" lang="en-US" altLang="zh-CN" sz="4800" b="0" i="0" u="none" strike="noStrike" kern="0" cap="none" spc="0" normalizeH="0" baseline="0" noProof="0" dirty="0" smtClean="0">
                <a:ln>
                  <a:noFill/>
                </a:ln>
                <a:solidFill>
                  <a:schemeClr val="tx2"/>
                </a:solidFill>
                <a:effectLst/>
                <a:uLnTx/>
                <a:uFillTx/>
                <a:latin typeface="Monotype Corsiva" pitchFamily="66" charset="0"/>
                <a:ea typeface="SimSun" pitchFamily="2" charset="-122"/>
                <a:cs typeface="+mj-cs"/>
              </a:rPr>
              <a:t>Questions &amp; Comments?</a:t>
            </a:r>
          </a:p>
        </p:txBody>
      </p:sp>
    </p:spTree>
    <p:extLst>
      <p:ext uri="{BB962C8B-B14F-4D97-AF65-F5344CB8AC3E}">
        <p14:creationId xmlns="" xmlns:p14="http://schemas.microsoft.com/office/powerpoint/2010/main" val="2086085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7"/>
          <p:cNvSpPr>
            <a:spLocks noChangeArrowheads="1"/>
          </p:cNvSpPr>
          <p:nvPr/>
        </p:nvSpPr>
        <p:spPr bwMode="auto">
          <a:xfrm>
            <a:off x="374469" y="778782"/>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74469" y="854982"/>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 name="Slide Number Placeholder 2"/>
          <p:cNvSpPr>
            <a:spLocks noGrp="1"/>
          </p:cNvSpPr>
          <p:nvPr>
            <p:ph type="sldNum" sz="quarter" idx="12"/>
          </p:nvPr>
        </p:nvSpPr>
        <p:spPr>
          <a:xfrm>
            <a:off x="6546669" y="6525532"/>
            <a:ext cx="2133600" cy="365125"/>
          </a:xfrm>
        </p:spPr>
        <p:txBody>
          <a:bodyPr/>
          <a:lstStyle/>
          <a:p>
            <a:fld id="{B6F15528-21DE-4FAA-801E-634DDDAF4B2B}" type="slidenum">
              <a:rPr lang="en-US" smtClean="0"/>
              <a:pPr/>
              <a:t>3</a:t>
            </a:fld>
            <a:endParaRPr lang="en-US"/>
          </a:p>
        </p:txBody>
      </p:sp>
      <p:sp>
        <p:nvSpPr>
          <p:cNvPr id="8" name="Rectangle 6"/>
          <p:cNvSpPr>
            <a:spLocks noChangeArrowheads="1"/>
          </p:cNvSpPr>
          <p:nvPr/>
        </p:nvSpPr>
        <p:spPr bwMode="auto">
          <a:xfrm>
            <a:off x="533400" y="1665982"/>
            <a:ext cx="8001000" cy="800219"/>
          </a:xfrm>
          <a:prstGeom prst="rect">
            <a:avLst/>
          </a:prstGeom>
          <a:noFill/>
          <a:ln w="9525">
            <a:noFill/>
            <a:miter lim="800000"/>
            <a:headEnd/>
            <a:tailEnd/>
          </a:ln>
        </p:spPr>
        <p:txBody>
          <a:bodyPr wrap="square">
            <a:spAutoFit/>
          </a:bodyPr>
          <a:lstStyle/>
          <a:p>
            <a:pPr algn="just" eaLnBrk="0" hangingPunct="0">
              <a:buSzPct val="75000"/>
              <a:defRPr/>
            </a:pPr>
            <a:r>
              <a:rPr lang="en-US" altLang="zh-CN" sz="2800" b="1" dirty="0" smtClean="0">
                <a:solidFill>
                  <a:srgbClr val="F4702F"/>
                </a:solidFill>
                <a:latin typeface="Verdana" pitchFamily="34" charset="0"/>
              </a:rPr>
              <a:t>Introduction</a:t>
            </a:r>
          </a:p>
          <a:p>
            <a:pPr algn="just" eaLnBrk="0" hangingPunct="0">
              <a:buSzPct val="75000"/>
              <a:defRPr/>
            </a:pPr>
            <a:r>
              <a:rPr lang="en-US" b="1" dirty="0" smtClean="0">
                <a:solidFill>
                  <a:srgbClr val="F4702F"/>
                </a:solidFill>
                <a:latin typeface="Verdana" pitchFamily="34" charset="0"/>
              </a:rPr>
              <a:t>The link scheduling problem</a:t>
            </a:r>
            <a:endParaRPr lang="en-US" b="1" dirty="0">
              <a:solidFill>
                <a:srgbClr val="F4702F"/>
              </a:solidFill>
              <a:latin typeface="Verdana" pitchFamily="34" charset="0"/>
            </a:endParaRPr>
          </a:p>
        </p:txBody>
      </p:sp>
      <p:sp>
        <p:nvSpPr>
          <p:cNvPr id="13" name="Rectangle 12"/>
          <p:cNvSpPr/>
          <p:nvPr/>
        </p:nvSpPr>
        <p:spPr>
          <a:xfrm>
            <a:off x="1219200" y="2819400"/>
            <a:ext cx="2895600" cy="2554545"/>
          </a:xfrm>
          <a:prstGeom prst="rect">
            <a:avLst/>
          </a:prstGeom>
        </p:spPr>
        <p:txBody>
          <a:bodyPr wrap="square">
            <a:spAutoFit/>
          </a:bodyPr>
          <a:lstStyle/>
          <a:p>
            <a:r>
              <a:rPr lang="en-US" sz="2000" b="1" dirty="0" smtClean="0"/>
              <a:t>Definition</a:t>
            </a:r>
            <a:r>
              <a:rPr lang="en-US" sz="2000" dirty="0" smtClean="0"/>
              <a:t>: given a set of links, the </a:t>
            </a:r>
            <a:r>
              <a:rPr lang="en-US" sz="2000" b="1" dirty="0" smtClean="0">
                <a:solidFill>
                  <a:srgbClr val="FF0000"/>
                </a:solidFill>
              </a:rPr>
              <a:t>link scheduling</a:t>
            </a:r>
            <a:r>
              <a:rPr lang="en-US" sz="2000" dirty="0" smtClean="0"/>
              <a:t> problem is to determine which subset of </a:t>
            </a:r>
            <a:r>
              <a:rPr lang="en-US" altLang="zh-CN" sz="2000" dirty="0" smtClean="0"/>
              <a:t>links</a:t>
            </a:r>
            <a:r>
              <a:rPr lang="en-US" sz="2000" dirty="0" smtClean="0"/>
              <a:t> should be activated such that the total throughput is maximized in one time slot.</a:t>
            </a:r>
          </a:p>
        </p:txBody>
      </p:sp>
      <p:pic>
        <p:nvPicPr>
          <p:cNvPr id="37889" name="Picture 1" descr="C:\Users\Delta\AppData\Roaming\Tencent\Users\546480154\QQ\WinTemp\RichOle\7EDN(5G5D}CCF[S])SRO1JC.png"/>
          <p:cNvPicPr>
            <a:picLocks noChangeAspect="1" noChangeArrowheads="1"/>
          </p:cNvPicPr>
          <p:nvPr/>
        </p:nvPicPr>
        <p:blipFill>
          <a:blip r:embed="rId3" cstate="print"/>
          <a:srcRect/>
          <a:stretch>
            <a:fillRect/>
          </a:stretch>
        </p:blipFill>
        <p:spPr bwMode="auto">
          <a:xfrm>
            <a:off x="4267200" y="2819400"/>
            <a:ext cx="4125433" cy="2743200"/>
          </a:xfrm>
          <a:prstGeom prst="rect">
            <a:avLst/>
          </a:prstGeom>
          <a:noFill/>
        </p:spPr>
      </p:pic>
    </p:spTree>
    <p:extLst>
      <p:ext uri="{BB962C8B-B14F-4D97-AF65-F5344CB8AC3E}">
        <p14:creationId xmlns="" xmlns:p14="http://schemas.microsoft.com/office/powerpoint/2010/main" val="1861406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7"/>
          <p:cNvSpPr>
            <a:spLocks noChangeArrowheads="1"/>
          </p:cNvSpPr>
          <p:nvPr/>
        </p:nvSpPr>
        <p:spPr bwMode="auto">
          <a:xfrm>
            <a:off x="374469" y="778782"/>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74469" y="854982"/>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 name="Slide Number Placeholder 2"/>
          <p:cNvSpPr>
            <a:spLocks noGrp="1"/>
          </p:cNvSpPr>
          <p:nvPr>
            <p:ph type="sldNum" sz="quarter" idx="12"/>
          </p:nvPr>
        </p:nvSpPr>
        <p:spPr>
          <a:xfrm>
            <a:off x="6546669" y="6525532"/>
            <a:ext cx="2133600" cy="365125"/>
          </a:xfrm>
        </p:spPr>
        <p:txBody>
          <a:bodyPr/>
          <a:lstStyle/>
          <a:p>
            <a:fld id="{B6F15528-21DE-4FAA-801E-634DDDAF4B2B}" type="slidenum">
              <a:rPr lang="en-US" smtClean="0"/>
              <a:pPr/>
              <a:t>4</a:t>
            </a:fld>
            <a:endParaRPr lang="en-US"/>
          </a:p>
        </p:txBody>
      </p:sp>
      <p:sp>
        <p:nvSpPr>
          <p:cNvPr id="8" name="Rectangle 6"/>
          <p:cNvSpPr>
            <a:spLocks noChangeArrowheads="1"/>
          </p:cNvSpPr>
          <p:nvPr/>
        </p:nvSpPr>
        <p:spPr bwMode="auto">
          <a:xfrm>
            <a:off x="533400" y="1665982"/>
            <a:ext cx="8001000" cy="800219"/>
          </a:xfrm>
          <a:prstGeom prst="rect">
            <a:avLst/>
          </a:prstGeom>
          <a:noFill/>
          <a:ln w="9525">
            <a:noFill/>
            <a:miter lim="800000"/>
            <a:headEnd/>
            <a:tailEnd/>
          </a:ln>
        </p:spPr>
        <p:txBody>
          <a:bodyPr wrap="square">
            <a:spAutoFit/>
          </a:bodyPr>
          <a:lstStyle/>
          <a:p>
            <a:pPr algn="just" eaLnBrk="0" hangingPunct="0">
              <a:buSzPct val="75000"/>
              <a:defRPr/>
            </a:pPr>
            <a:r>
              <a:rPr lang="en-US" altLang="zh-CN" sz="2800" b="1" dirty="0" smtClean="0">
                <a:solidFill>
                  <a:srgbClr val="F4702F"/>
                </a:solidFill>
                <a:latin typeface="Verdana" pitchFamily="34" charset="0"/>
              </a:rPr>
              <a:t>Introduction</a:t>
            </a:r>
          </a:p>
          <a:p>
            <a:pPr algn="just" eaLnBrk="0" hangingPunct="0">
              <a:buSzPct val="75000"/>
              <a:defRPr/>
            </a:pPr>
            <a:r>
              <a:rPr lang="en-US" b="1" dirty="0" smtClean="0">
                <a:solidFill>
                  <a:srgbClr val="F4702F"/>
                </a:solidFill>
                <a:latin typeface="Verdana" pitchFamily="34" charset="0"/>
              </a:rPr>
              <a:t>Related work</a:t>
            </a:r>
            <a:endParaRPr lang="en-US" b="1" dirty="0">
              <a:solidFill>
                <a:srgbClr val="F4702F"/>
              </a:solidFill>
              <a:latin typeface="Verdana" pitchFamily="34" charset="0"/>
            </a:endParaRPr>
          </a:p>
        </p:txBody>
      </p:sp>
      <p:sp>
        <p:nvSpPr>
          <p:cNvPr id="6" name="Rectangle 6"/>
          <p:cNvSpPr>
            <a:spLocks noChangeArrowheads="1"/>
          </p:cNvSpPr>
          <p:nvPr/>
        </p:nvSpPr>
        <p:spPr bwMode="auto">
          <a:xfrm>
            <a:off x="914400" y="2590800"/>
            <a:ext cx="7772400" cy="3816429"/>
          </a:xfrm>
          <a:prstGeom prst="rect">
            <a:avLst/>
          </a:prstGeom>
          <a:noFill/>
          <a:ln w="9525">
            <a:noFill/>
            <a:miter lim="800000"/>
            <a:headEnd/>
            <a:tailEnd/>
          </a:ln>
        </p:spPr>
        <p:txBody>
          <a:bodyPr wrap="square">
            <a:spAutoFit/>
          </a:bodyPr>
          <a:lstStyle/>
          <a:p>
            <a:pPr algn="just" eaLnBrk="0" hangingPunct="0">
              <a:buSzPct val="75000"/>
              <a:defRPr/>
            </a:pPr>
            <a:r>
              <a:rPr lang="en-US" b="1" dirty="0" smtClean="0">
                <a:latin typeface="+mj-lt"/>
              </a:rPr>
              <a:t>Graph based scheduling.</a:t>
            </a:r>
          </a:p>
          <a:p>
            <a:pPr eaLnBrk="0" hangingPunct="0">
              <a:buSzPct val="75000"/>
              <a:buFont typeface="Wingdings" pitchFamily="2" charset="2"/>
              <a:buChar char="q"/>
              <a:defRPr/>
            </a:pPr>
            <a:r>
              <a:rPr lang="en-US" sz="1700" dirty="0" smtClean="0">
                <a:latin typeface="+mj-lt"/>
              </a:rPr>
              <a:t> If two nodes are within each other’s transmission range, then build an edge between the two nodes. </a:t>
            </a:r>
          </a:p>
          <a:p>
            <a:pPr eaLnBrk="0" hangingPunct="0">
              <a:buSzPct val="75000"/>
              <a:buFont typeface="Wingdings" pitchFamily="2" charset="2"/>
              <a:buChar char="q"/>
              <a:defRPr/>
            </a:pPr>
            <a:r>
              <a:rPr lang="en-US" sz="1700" dirty="0" smtClean="0">
                <a:latin typeface="+mj-lt"/>
              </a:rPr>
              <a:t> E.g., [</a:t>
            </a:r>
            <a:r>
              <a:rPr lang="en-US" sz="1700" dirty="0" smtClean="0"/>
              <a:t>Sharma, </a:t>
            </a:r>
            <a:r>
              <a:rPr lang="en-US" sz="1700" dirty="0" err="1" smtClean="0"/>
              <a:t>Mobicom</a:t>
            </a:r>
            <a:r>
              <a:rPr lang="en-US" sz="1700" dirty="0" smtClean="0"/>
              <a:t> 2006</a:t>
            </a:r>
            <a:r>
              <a:rPr lang="en-US" sz="1700" dirty="0" smtClean="0">
                <a:latin typeface="+mj-lt"/>
              </a:rPr>
              <a:t>] [Lin, ToN 2006] [</a:t>
            </a:r>
            <a:r>
              <a:rPr lang="en-US" sz="1700" dirty="0" err="1" smtClean="0"/>
              <a:t>Joo</a:t>
            </a:r>
            <a:r>
              <a:rPr lang="en-US" sz="1700" dirty="0" smtClean="0"/>
              <a:t>, Infocom 2008</a:t>
            </a:r>
            <a:r>
              <a:rPr lang="en-US" sz="1700" dirty="0" smtClean="0">
                <a:latin typeface="+mj-lt"/>
              </a:rPr>
              <a:t>] [Wang, </a:t>
            </a:r>
            <a:r>
              <a:rPr lang="en-US" sz="1700" dirty="0" err="1" smtClean="0">
                <a:latin typeface="+mj-lt"/>
              </a:rPr>
              <a:t>Mobicom</a:t>
            </a:r>
            <a:r>
              <a:rPr lang="en-US" sz="1700" dirty="0" smtClean="0">
                <a:latin typeface="+mj-lt"/>
              </a:rPr>
              <a:t> 2006]</a:t>
            </a:r>
          </a:p>
          <a:p>
            <a:pPr eaLnBrk="0" hangingPunct="0">
              <a:buSzPct val="75000"/>
              <a:buFont typeface="Wingdings" pitchFamily="2" charset="2"/>
              <a:buChar char="q"/>
              <a:defRPr/>
            </a:pPr>
            <a:r>
              <a:rPr lang="en-US" sz="1700" b="1" dirty="0" smtClean="0">
                <a:latin typeface="+mj-lt"/>
              </a:rPr>
              <a:t> Drawback: </a:t>
            </a:r>
            <a:r>
              <a:rPr lang="en-US" sz="1700" dirty="0" smtClean="0"/>
              <a:t>the accumulated interference from far-away senders can be sufficiently high to corrupt a transmission. </a:t>
            </a:r>
            <a:endParaRPr lang="en-US" sz="1700" b="1" dirty="0" smtClean="0">
              <a:latin typeface="+mj-lt"/>
            </a:endParaRPr>
          </a:p>
          <a:p>
            <a:pPr algn="just" eaLnBrk="0" hangingPunct="0">
              <a:buSzPct val="75000"/>
              <a:defRPr/>
            </a:pPr>
            <a:endParaRPr lang="en-US" b="1" dirty="0" smtClean="0">
              <a:latin typeface="+mj-lt"/>
            </a:endParaRPr>
          </a:p>
          <a:p>
            <a:pPr algn="just" eaLnBrk="0" hangingPunct="0">
              <a:buSzPct val="75000"/>
              <a:defRPr/>
            </a:pPr>
            <a:r>
              <a:rPr lang="en-US" b="1" dirty="0" smtClean="0">
                <a:latin typeface="+mj-lt"/>
              </a:rPr>
              <a:t>SINR based scheduling. </a:t>
            </a:r>
          </a:p>
          <a:p>
            <a:pPr eaLnBrk="0" hangingPunct="0">
              <a:buSzPct val="75000"/>
              <a:buFont typeface="Wingdings" pitchFamily="2" charset="2"/>
              <a:buChar char="q"/>
              <a:defRPr/>
            </a:pPr>
            <a:r>
              <a:rPr lang="en-US" sz="1700" dirty="0" smtClean="0"/>
              <a:t> A message is received successfully </a:t>
            </a:r>
            <a:r>
              <a:rPr lang="en-US" sz="1700" dirty="0" err="1" smtClean="0"/>
              <a:t>iff</a:t>
            </a:r>
            <a:r>
              <a:rPr lang="en-US" sz="1700" dirty="0" smtClean="0"/>
              <a:t> the SINR is no smaller than a hardware-defined threshold. </a:t>
            </a:r>
          </a:p>
          <a:p>
            <a:pPr eaLnBrk="0" hangingPunct="0">
              <a:buSzPct val="75000"/>
              <a:buFont typeface="Wingdings" pitchFamily="2" charset="2"/>
              <a:buChar char="q"/>
              <a:defRPr/>
            </a:pPr>
            <a:r>
              <a:rPr lang="en-US" sz="1700" dirty="0" smtClean="0"/>
              <a:t> E.g., [Huang, JSAC 2009] [</a:t>
            </a:r>
            <a:r>
              <a:rPr lang="en-US" sz="1700" dirty="0" err="1" smtClean="0"/>
              <a:t>Goussevskaia</a:t>
            </a:r>
            <a:r>
              <a:rPr lang="en-US" sz="1700" dirty="0" smtClean="0"/>
              <a:t>, </a:t>
            </a:r>
            <a:r>
              <a:rPr lang="en-US" sz="1700" dirty="0" err="1" smtClean="0"/>
              <a:t>Mobihoc</a:t>
            </a:r>
            <a:r>
              <a:rPr lang="en-US" sz="1700" dirty="0" smtClean="0"/>
              <a:t> 2007] [</a:t>
            </a:r>
            <a:r>
              <a:rPr lang="en-US" sz="1700" dirty="0" err="1" smtClean="0"/>
              <a:t>Goussevskaia</a:t>
            </a:r>
            <a:r>
              <a:rPr lang="en-US" sz="1700" dirty="0" smtClean="0"/>
              <a:t>, Infocom 2009]</a:t>
            </a:r>
          </a:p>
          <a:p>
            <a:pPr algn="just" eaLnBrk="0" hangingPunct="0">
              <a:buSzPct val="75000"/>
              <a:defRPr/>
            </a:pPr>
            <a:endParaRPr lang="en-US" b="1" dirty="0">
              <a:latin typeface="+mj-lt"/>
            </a:endParaRPr>
          </a:p>
        </p:txBody>
      </p:sp>
    </p:spTree>
    <p:extLst>
      <p:ext uri="{BB962C8B-B14F-4D97-AF65-F5344CB8AC3E}">
        <p14:creationId xmlns="" xmlns:p14="http://schemas.microsoft.com/office/powerpoint/2010/main" val="1861406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7"/>
          <p:cNvSpPr>
            <a:spLocks noChangeArrowheads="1"/>
          </p:cNvSpPr>
          <p:nvPr/>
        </p:nvSpPr>
        <p:spPr bwMode="auto">
          <a:xfrm>
            <a:off x="374469" y="778782"/>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74469" y="854982"/>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 name="Slide Number Placeholder 2"/>
          <p:cNvSpPr>
            <a:spLocks noGrp="1"/>
          </p:cNvSpPr>
          <p:nvPr>
            <p:ph type="sldNum" sz="quarter" idx="12"/>
          </p:nvPr>
        </p:nvSpPr>
        <p:spPr>
          <a:xfrm>
            <a:off x="6546669" y="6525532"/>
            <a:ext cx="2133600" cy="365125"/>
          </a:xfrm>
        </p:spPr>
        <p:txBody>
          <a:bodyPr/>
          <a:lstStyle/>
          <a:p>
            <a:fld id="{B6F15528-21DE-4FAA-801E-634DDDAF4B2B}" type="slidenum">
              <a:rPr lang="en-US" smtClean="0"/>
              <a:pPr/>
              <a:t>5</a:t>
            </a:fld>
            <a:endParaRPr lang="en-US"/>
          </a:p>
        </p:txBody>
      </p:sp>
      <p:sp>
        <p:nvSpPr>
          <p:cNvPr id="8" name="Rectangle 6"/>
          <p:cNvSpPr>
            <a:spLocks noChangeArrowheads="1"/>
          </p:cNvSpPr>
          <p:nvPr/>
        </p:nvSpPr>
        <p:spPr bwMode="auto">
          <a:xfrm>
            <a:off x="533400" y="1665982"/>
            <a:ext cx="8001000" cy="800219"/>
          </a:xfrm>
          <a:prstGeom prst="rect">
            <a:avLst/>
          </a:prstGeom>
          <a:noFill/>
          <a:ln w="9525">
            <a:noFill/>
            <a:miter lim="800000"/>
            <a:headEnd/>
            <a:tailEnd/>
          </a:ln>
        </p:spPr>
        <p:txBody>
          <a:bodyPr wrap="square">
            <a:spAutoFit/>
          </a:bodyPr>
          <a:lstStyle/>
          <a:p>
            <a:pPr algn="just" eaLnBrk="0" hangingPunct="0">
              <a:buSzPct val="75000"/>
              <a:defRPr/>
            </a:pPr>
            <a:r>
              <a:rPr lang="en-US" altLang="zh-CN" sz="2800" b="1" dirty="0" smtClean="0">
                <a:solidFill>
                  <a:srgbClr val="F4702F"/>
                </a:solidFill>
                <a:latin typeface="Verdana" pitchFamily="34" charset="0"/>
              </a:rPr>
              <a:t>Introduction</a:t>
            </a:r>
          </a:p>
          <a:p>
            <a:pPr algn="just" eaLnBrk="0" hangingPunct="0">
              <a:buSzPct val="75000"/>
              <a:defRPr/>
            </a:pPr>
            <a:r>
              <a:rPr lang="en-US" b="1" dirty="0" smtClean="0">
                <a:solidFill>
                  <a:srgbClr val="F4702F"/>
                </a:solidFill>
                <a:latin typeface="Verdana" pitchFamily="34" charset="0"/>
              </a:rPr>
              <a:t>Fading resistant link scheduling</a:t>
            </a:r>
            <a:endParaRPr lang="en-US" b="1" dirty="0">
              <a:solidFill>
                <a:srgbClr val="F4702F"/>
              </a:solidFill>
              <a:latin typeface="Verdana" pitchFamily="34" charset="0"/>
            </a:endParaRPr>
          </a:p>
        </p:txBody>
      </p:sp>
      <p:sp>
        <p:nvSpPr>
          <p:cNvPr id="6" name="Rectangle 5"/>
          <p:cNvSpPr/>
          <p:nvPr/>
        </p:nvSpPr>
        <p:spPr>
          <a:xfrm>
            <a:off x="1143000" y="4495800"/>
            <a:ext cx="3581400" cy="1200329"/>
          </a:xfrm>
          <a:prstGeom prst="rect">
            <a:avLst/>
          </a:prstGeom>
        </p:spPr>
        <p:txBody>
          <a:bodyPr wrap="square">
            <a:spAutoFit/>
          </a:bodyPr>
          <a:lstStyle/>
          <a:p>
            <a:r>
              <a:rPr lang="en-US" dirty="0" smtClean="0"/>
              <a:t>* In the Rayleigh-fading</a:t>
            </a:r>
          </a:p>
          <a:p>
            <a:r>
              <a:rPr lang="en-US" dirty="0" smtClean="0"/>
              <a:t>model, the signal strength is modeled by an exponentially</a:t>
            </a:r>
          </a:p>
          <a:p>
            <a:r>
              <a:rPr lang="en-US" dirty="0" smtClean="0"/>
              <a:t>distributed random variable.</a:t>
            </a:r>
            <a:endParaRPr lang="en-US" dirty="0"/>
          </a:p>
        </p:txBody>
      </p:sp>
      <p:pic>
        <p:nvPicPr>
          <p:cNvPr id="7" name="Picture 6" descr="250px-Rayleigh_fading_doppler_10Hz.svg.png"/>
          <p:cNvPicPr>
            <a:picLocks noChangeAspect="1"/>
          </p:cNvPicPr>
          <p:nvPr/>
        </p:nvPicPr>
        <p:blipFill>
          <a:blip r:embed="rId3" cstate="print"/>
          <a:stretch>
            <a:fillRect/>
          </a:stretch>
        </p:blipFill>
        <p:spPr>
          <a:xfrm>
            <a:off x="4724400" y="3200400"/>
            <a:ext cx="3191116" cy="2514600"/>
          </a:xfrm>
          <a:prstGeom prst="rect">
            <a:avLst/>
          </a:prstGeom>
        </p:spPr>
      </p:pic>
      <p:sp>
        <p:nvSpPr>
          <p:cNvPr id="9" name="Rectangle 8"/>
          <p:cNvSpPr/>
          <p:nvPr/>
        </p:nvSpPr>
        <p:spPr>
          <a:xfrm>
            <a:off x="1143000" y="2590800"/>
            <a:ext cx="6934200" cy="369332"/>
          </a:xfrm>
          <a:prstGeom prst="rect">
            <a:avLst/>
          </a:prstGeom>
          <a:ln>
            <a:solidFill>
              <a:srgbClr val="FF0000"/>
            </a:solidFill>
          </a:ln>
        </p:spPr>
        <p:txBody>
          <a:bodyPr wrap="square">
            <a:spAutoFit/>
          </a:bodyPr>
          <a:lstStyle/>
          <a:p>
            <a:r>
              <a:rPr lang="en-US" dirty="0" smtClean="0">
                <a:solidFill>
                  <a:srgbClr val="FF0000"/>
                </a:solidFill>
              </a:rPr>
              <a:t>Problem: the current SINR based methods do not consider fading effect. </a:t>
            </a:r>
            <a:endParaRPr lang="en-US" dirty="0">
              <a:solidFill>
                <a:srgbClr val="FF0000"/>
              </a:solidFill>
            </a:endParaRPr>
          </a:p>
        </p:txBody>
      </p:sp>
      <p:sp>
        <p:nvSpPr>
          <p:cNvPr id="10" name="Rectangle 9"/>
          <p:cNvSpPr/>
          <p:nvPr/>
        </p:nvSpPr>
        <p:spPr>
          <a:xfrm>
            <a:off x="1066800" y="3124200"/>
            <a:ext cx="3429000" cy="1200329"/>
          </a:xfrm>
          <a:prstGeom prst="rect">
            <a:avLst/>
          </a:prstGeom>
        </p:spPr>
        <p:txBody>
          <a:bodyPr wrap="square">
            <a:spAutoFit/>
          </a:bodyPr>
          <a:lstStyle/>
          <a:p>
            <a:r>
              <a:rPr lang="en-US" b="1" dirty="0" smtClean="0"/>
              <a:t>Solution</a:t>
            </a:r>
            <a:r>
              <a:rPr lang="en-US" dirty="0" smtClean="0"/>
              <a:t>: we formulate a link scheduling problem called Fading-Resistant Link Scheduling problem (Fading-R-LS). </a:t>
            </a:r>
            <a:endParaRPr lang="en-US" dirty="0"/>
          </a:p>
        </p:txBody>
      </p:sp>
    </p:spTree>
    <p:extLst>
      <p:ext uri="{BB962C8B-B14F-4D97-AF65-F5344CB8AC3E}">
        <p14:creationId xmlns="" xmlns:p14="http://schemas.microsoft.com/office/powerpoint/2010/main" val="1861406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7"/>
          <p:cNvSpPr>
            <a:spLocks noChangeArrowheads="1"/>
          </p:cNvSpPr>
          <p:nvPr/>
        </p:nvSpPr>
        <p:spPr bwMode="auto">
          <a:xfrm>
            <a:off x="374469" y="778782"/>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74469" y="854982"/>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 name="Slide Number Placeholder 2"/>
          <p:cNvSpPr>
            <a:spLocks noGrp="1"/>
          </p:cNvSpPr>
          <p:nvPr>
            <p:ph type="sldNum" sz="quarter" idx="12"/>
          </p:nvPr>
        </p:nvSpPr>
        <p:spPr>
          <a:xfrm>
            <a:off x="6546669" y="6525532"/>
            <a:ext cx="2133600" cy="365125"/>
          </a:xfrm>
        </p:spPr>
        <p:txBody>
          <a:bodyPr/>
          <a:lstStyle/>
          <a:p>
            <a:fld id="{B6F15528-21DE-4FAA-801E-634DDDAF4B2B}" type="slidenum">
              <a:rPr lang="en-US" smtClean="0"/>
              <a:pPr/>
              <a:t>6</a:t>
            </a:fld>
            <a:endParaRPr lang="en-US"/>
          </a:p>
        </p:txBody>
      </p:sp>
      <p:sp>
        <p:nvSpPr>
          <p:cNvPr id="8" name="Rectangle 6"/>
          <p:cNvSpPr>
            <a:spLocks noChangeArrowheads="1"/>
          </p:cNvSpPr>
          <p:nvPr/>
        </p:nvSpPr>
        <p:spPr bwMode="auto">
          <a:xfrm>
            <a:off x="533400" y="1665982"/>
            <a:ext cx="8001000" cy="800219"/>
          </a:xfrm>
          <a:prstGeom prst="rect">
            <a:avLst/>
          </a:prstGeom>
          <a:noFill/>
          <a:ln w="9525">
            <a:noFill/>
            <a:miter lim="800000"/>
            <a:headEnd/>
            <a:tailEnd/>
          </a:ln>
        </p:spPr>
        <p:txBody>
          <a:bodyPr wrap="square">
            <a:spAutoFit/>
          </a:bodyPr>
          <a:lstStyle/>
          <a:p>
            <a:pPr algn="just" eaLnBrk="0" hangingPunct="0">
              <a:buSzPct val="75000"/>
              <a:defRPr/>
            </a:pPr>
            <a:r>
              <a:rPr lang="en-US" altLang="zh-CN" sz="2800" b="1" dirty="0" smtClean="0">
                <a:solidFill>
                  <a:srgbClr val="F4702F"/>
                </a:solidFill>
                <a:latin typeface="Verdana" pitchFamily="34" charset="0"/>
              </a:rPr>
              <a:t>Introduction</a:t>
            </a:r>
          </a:p>
          <a:p>
            <a:pPr algn="just" eaLnBrk="0" hangingPunct="0">
              <a:buSzPct val="75000"/>
              <a:defRPr/>
            </a:pPr>
            <a:r>
              <a:rPr lang="en-US" b="1" dirty="0" smtClean="0">
                <a:solidFill>
                  <a:srgbClr val="F4702F"/>
                </a:solidFill>
                <a:latin typeface="Verdana" pitchFamily="34" charset="0"/>
              </a:rPr>
              <a:t>Contributions</a:t>
            </a:r>
            <a:endParaRPr lang="en-US" b="1" dirty="0">
              <a:solidFill>
                <a:srgbClr val="F4702F"/>
              </a:solidFill>
              <a:latin typeface="Verdana" pitchFamily="34" charset="0"/>
            </a:endParaRPr>
          </a:p>
        </p:txBody>
      </p:sp>
      <p:sp>
        <p:nvSpPr>
          <p:cNvPr id="7" name="Rectangle 6"/>
          <p:cNvSpPr/>
          <p:nvPr/>
        </p:nvSpPr>
        <p:spPr>
          <a:xfrm>
            <a:off x="685800" y="2514600"/>
            <a:ext cx="7696200" cy="2862322"/>
          </a:xfrm>
          <a:prstGeom prst="rect">
            <a:avLst/>
          </a:prstGeom>
        </p:spPr>
        <p:txBody>
          <a:bodyPr wrap="square">
            <a:spAutoFit/>
          </a:bodyPr>
          <a:lstStyle/>
          <a:p>
            <a:pPr marL="342900" indent="-342900">
              <a:buAutoNum type="arabicParenR"/>
            </a:pPr>
            <a:r>
              <a:rPr lang="en-US" b="1" dirty="0" smtClean="0"/>
              <a:t>Fading-R-LS formulation and analysis. </a:t>
            </a:r>
            <a:r>
              <a:rPr lang="en-US" dirty="0" smtClean="0"/>
              <a:t>The</a:t>
            </a:r>
            <a:r>
              <a:rPr lang="en-US" b="1" dirty="0" smtClean="0"/>
              <a:t> </a:t>
            </a:r>
            <a:r>
              <a:rPr lang="en-US" dirty="0" smtClean="0"/>
              <a:t>Fading-R-LS problem takes into account the fading effect. We give an ILP formulation and prove it is NP-hard.</a:t>
            </a:r>
          </a:p>
          <a:p>
            <a:pPr marL="342900" indent="-342900">
              <a:buAutoNum type="arabicParenR"/>
            </a:pPr>
            <a:endParaRPr lang="en-US" b="1" dirty="0" smtClean="0"/>
          </a:p>
          <a:p>
            <a:pPr marL="342900" indent="-342900">
              <a:buAutoNum type="arabicParenR"/>
            </a:pPr>
            <a:r>
              <a:rPr lang="en-US" b="1" dirty="0" smtClean="0"/>
              <a:t>Link diversity partition algorithm (LDP). </a:t>
            </a:r>
            <a:r>
              <a:rPr lang="en-US" dirty="0" smtClean="0"/>
              <a:t>LDP builds several link classes based on link lengths and schedule the links in each class separately. We prove that LDP has the performance guarantee of O(g(L)).</a:t>
            </a:r>
          </a:p>
          <a:p>
            <a:pPr marL="342900" indent="-342900">
              <a:buAutoNum type="arabicParenR"/>
            </a:pPr>
            <a:endParaRPr lang="en-US" b="1" dirty="0" smtClean="0"/>
          </a:p>
          <a:p>
            <a:pPr marL="342900" indent="-342900">
              <a:buAutoNum type="arabicParenR"/>
            </a:pPr>
            <a:r>
              <a:rPr lang="en-US" b="1" dirty="0" smtClean="0"/>
              <a:t>Recursive link elimination algorithm (RLE). </a:t>
            </a:r>
            <a:r>
              <a:rPr lang="en-US" dirty="0" smtClean="0"/>
              <a:t>RLE iteratively picks up the unpicked link with the shortest link length and eliminates other links that interfere with the picked link. </a:t>
            </a:r>
          </a:p>
        </p:txBody>
      </p:sp>
    </p:spTree>
    <p:extLst>
      <p:ext uri="{BB962C8B-B14F-4D97-AF65-F5344CB8AC3E}">
        <p14:creationId xmlns="" xmlns:p14="http://schemas.microsoft.com/office/powerpoint/2010/main" val="1861406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7"/>
          <p:cNvSpPr>
            <a:spLocks noChangeArrowheads="1"/>
          </p:cNvSpPr>
          <p:nvPr/>
        </p:nvSpPr>
        <p:spPr bwMode="auto">
          <a:xfrm>
            <a:off x="359229" y="717550"/>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59229" y="793750"/>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9942" name="Content Placeholder 2"/>
          <p:cNvSpPr>
            <a:spLocks noGrp="1"/>
          </p:cNvSpPr>
          <p:nvPr>
            <p:ph sz="half" idx="1"/>
          </p:nvPr>
        </p:nvSpPr>
        <p:spPr>
          <a:xfrm>
            <a:off x="990599" y="2286000"/>
            <a:ext cx="7010401" cy="3262313"/>
          </a:xfrm>
        </p:spPr>
        <p:txBody>
          <a:bodyPr>
            <a:normAutofit/>
          </a:bodyPr>
          <a:lstStyle/>
          <a:p>
            <a:pPr>
              <a:buClr>
                <a:srgbClr val="EE7114"/>
              </a:buClr>
            </a:pPr>
            <a:r>
              <a:rPr lang="en-US" altLang="zh-CN" sz="2800" dirty="0" smtClean="0">
                <a:solidFill>
                  <a:schemeClr val="bg1">
                    <a:lumMod val="75000"/>
                  </a:schemeClr>
                </a:solidFill>
                <a:latin typeface="Verdana" panose="020B0604030504040204" pitchFamily="34" charset="0"/>
                <a:ea typeface="Verdana" panose="020B0604030504040204" pitchFamily="34" charset="0"/>
                <a:cs typeface="Verdana" panose="020B0604030504040204" pitchFamily="34" charset="0"/>
              </a:rPr>
              <a:t>Introduction</a:t>
            </a:r>
            <a:endParaRPr lang="en-US" altLang="zh-CN" sz="2500" dirty="0">
              <a:solidFill>
                <a:schemeClr val="bg1">
                  <a:lumMod val="75000"/>
                </a:schemeClr>
              </a:solidFill>
            </a:endParaRPr>
          </a:p>
          <a:p>
            <a:pPr>
              <a:buClr>
                <a:srgbClr val="EE7114"/>
              </a:buClr>
            </a:pPr>
            <a:r>
              <a:rPr lang="en-US" altLang="zh-CN" sz="2800" dirty="0" smtClean="0">
                <a:latin typeface="Verdana" panose="020B0604030504040204" pitchFamily="34" charset="0"/>
                <a:ea typeface="Verdana" panose="020B0604030504040204" pitchFamily="34" charset="0"/>
                <a:cs typeface="Verdana" panose="020B0604030504040204" pitchFamily="34" charset="0"/>
              </a:rPr>
              <a:t>Algorithm Design</a:t>
            </a:r>
          </a:p>
          <a:p>
            <a:pPr>
              <a:buClr>
                <a:srgbClr val="EE7114"/>
              </a:buClr>
            </a:pPr>
            <a:r>
              <a:rPr lang="en-US" altLang="zh-CN" sz="2800" dirty="0" smtClean="0">
                <a:solidFill>
                  <a:schemeClr val="bg1">
                    <a:lumMod val="75000"/>
                  </a:schemeClr>
                </a:solidFill>
                <a:latin typeface="Verdana" panose="020B0604030504040204" pitchFamily="34" charset="0"/>
                <a:ea typeface="Verdana" panose="020B0604030504040204" pitchFamily="34" charset="0"/>
                <a:cs typeface="Verdana" panose="020B0604030504040204" pitchFamily="34" charset="0"/>
              </a:rPr>
              <a:t>Performance Evaluation</a:t>
            </a:r>
          </a:p>
          <a:p>
            <a:pPr>
              <a:buClr>
                <a:srgbClr val="EE7114"/>
              </a:buClr>
            </a:pPr>
            <a:r>
              <a:rPr lang="en-US" altLang="zh-CN" sz="2800" dirty="0" smtClean="0">
                <a:solidFill>
                  <a:schemeClr val="bg1">
                    <a:lumMod val="75000"/>
                  </a:schemeClr>
                </a:solidFill>
                <a:latin typeface="Verdana" panose="020B0604030504040204" pitchFamily="34" charset="0"/>
                <a:ea typeface="Verdana" panose="020B0604030504040204" pitchFamily="34" charset="0"/>
                <a:cs typeface="Verdana" panose="020B0604030504040204" pitchFamily="34" charset="0"/>
              </a:rPr>
              <a:t>Conclusion</a:t>
            </a:r>
            <a:endParaRPr lang="en-US" altLang="zh-CN" sz="2800" dirty="0">
              <a:solidFill>
                <a:schemeClr val="bg1">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 name="Title 1"/>
          <p:cNvSpPr>
            <a:spLocks noGrp="1"/>
          </p:cNvSpPr>
          <p:nvPr>
            <p:ph type="title"/>
          </p:nvPr>
        </p:nvSpPr>
        <p:spPr>
          <a:xfrm>
            <a:off x="365760" y="641350"/>
            <a:ext cx="8229600" cy="1143000"/>
          </a:xfrm>
        </p:spPr>
        <p:txBody>
          <a:bodyPr/>
          <a:lstStyle/>
          <a:p>
            <a:r>
              <a:rPr lang="en-US" dirty="0"/>
              <a:t>Outline</a:t>
            </a:r>
          </a:p>
        </p:txBody>
      </p:sp>
      <p:sp>
        <p:nvSpPr>
          <p:cNvPr id="3" name="Slide Number Placeholder 2"/>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 xmlns:p14="http://schemas.microsoft.com/office/powerpoint/2010/main" val="375461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838200" y="4724400"/>
            <a:ext cx="7010400" cy="1371600"/>
          </a:xfrm>
          <a:prstGeom prst="rect">
            <a:avLst/>
          </a:prstGeom>
          <a:solidFill>
            <a:srgbClr val="FF000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939" name="Rectangle 7"/>
          <p:cNvSpPr>
            <a:spLocks noChangeArrowheads="1"/>
          </p:cNvSpPr>
          <p:nvPr/>
        </p:nvSpPr>
        <p:spPr bwMode="auto">
          <a:xfrm>
            <a:off x="374469" y="778782"/>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74469" y="854982"/>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 name="Slide Number Placeholder 2"/>
          <p:cNvSpPr>
            <a:spLocks noGrp="1"/>
          </p:cNvSpPr>
          <p:nvPr>
            <p:ph type="sldNum" sz="quarter" idx="12"/>
          </p:nvPr>
        </p:nvSpPr>
        <p:spPr>
          <a:xfrm>
            <a:off x="6546669" y="6525532"/>
            <a:ext cx="2133600" cy="365125"/>
          </a:xfrm>
        </p:spPr>
        <p:txBody>
          <a:bodyPr/>
          <a:lstStyle/>
          <a:p>
            <a:fld id="{B6F15528-21DE-4FAA-801E-634DDDAF4B2B}" type="slidenum">
              <a:rPr lang="en-US" smtClean="0"/>
              <a:pPr/>
              <a:t>8</a:t>
            </a:fld>
            <a:endParaRPr lang="en-US"/>
          </a:p>
        </p:txBody>
      </p:sp>
      <p:sp>
        <p:nvSpPr>
          <p:cNvPr id="8" name="Rectangle 6"/>
          <p:cNvSpPr>
            <a:spLocks noChangeArrowheads="1"/>
          </p:cNvSpPr>
          <p:nvPr/>
        </p:nvSpPr>
        <p:spPr bwMode="auto">
          <a:xfrm>
            <a:off x="533400" y="1665982"/>
            <a:ext cx="8001000" cy="800219"/>
          </a:xfrm>
          <a:prstGeom prst="rect">
            <a:avLst/>
          </a:prstGeom>
          <a:noFill/>
          <a:ln w="9525">
            <a:noFill/>
            <a:miter lim="800000"/>
            <a:headEnd/>
            <a:tailEnd/>
          </a:ln>
        </p:spPr>
        <p:txBody>
          <a:bodyPr wrap="square">
            <a:spAutoFit/>
          </a:bodyPr>
          <a:lstStyle/>
          <a:p>
            <a:pPr algn="just" eaLnBrk="0" hangingPunct="0">
              <a:buSzPct val="75000"/>
              <a:defRPr/>
            </a:pPr>
            <a:r>
              <a:rPr lang="en-US" altLang="zh-CN" sz="2800" b="1" dirty="0" smtClean="0">
                <a:solidFill>
                  <a:srgbClr val="F4702F"/>
                </a:solidFill>
                <a:latin typeface="Verdana" pitchFamily="34" charset="0"/>
              </a:rPr>
              <a:t>Algorithm Design</a:t>
            </a:r>
          </a:p>
          <a:p>
            <a:pPr algn="just" eaLnBrk="0" hangingPunct="0">
              <a:buSzPct val="75000"/>
              <a:defRPr/>
            </a:pPr>
            <a:r>
              <a:rPr lang="en-US" b="1" dirty="0" smtClean="0">
                <a:solidFill>
                  <a:srgbClr val="F4702F"/>
                </a:solidFill>
                <a:latin typeface="Verdana" pitchFamily="34" charset="0"/>
              </a:rPr>
              <a:t>System model</a:t>
            </a:r>
            <a:endParaRPr lang="en-US" b="1" dirty="0">
              <a:solidFill>
                <a:srgbClr val="F4702F"/>
              </a:solidFill>
              <a:latin typeface="Verdana" pitchFamily="34" charset="0"/>
            </a:endParaRPr>
          </a:p>
        </p:txBody>
      </p:sp>
      <p:sp>
        <p:nvSpPr>
          <p:cNvPr id="6" name="Rectangle 5"/>
          <p:cNvSpPr/>
          <p:nvPr/>
        </p:nvSpPr>
        <p:spPr>
          <a:xfrm>
            <a:off x="838200" y="2590800"/>
            <a:ext cx="7086600" cy="2308324"/>
          </a:xfrm>
          <a:prstGeom prst="rect">
            <a:avLst/>
          </a:prstGeom>
        </p:spPr>
        <p:txBody>
          <a:bodyPr wrap="square">
            <a:spAutoFit/>
          </a:bodyPr>
          <a:lstStyle/>
          <a:p>
            <a:r>
              <a:rPr lang="en-US" b="1" dirty="0" smtClean="0"/>
              <a:t>Network model</a:t>
            </a:r>
            <a:r>
              <a:rPr lang="en-US" dirty="0" smtClean="0"/>
              <a:t>: a </a:t>
            </a:r>
            <a:r>
              <a:rPr lang="en-US" dirty="0" smtClean="0"/>
              <a:t>wireless network with </a:t>
            </a:r>
            <a:r>
              <a:rPr lang="en-US" i="1" dirty="0" smtClean="0"/>
              <a:t>N</a:t>
            </a:r>
            <a:r>
              <a:rPr lang="en-US" dirty="0" smtClean="0"/>
              <a:t> communication links </a:t>
            </a:r>
            <a:r>
              <a:rPr lang="pt-BR" i="1" dirty="0" smtClean="0"/>
              <a:t>L</a:t>
            </a:r>
            <a:r>
              <a:rPr lang="pt-BR" dirty="0" smtClean="0"/>
              <a:t> = </a:t>
            </a:r>
            <a:r>
              <a:rPr lang="pt-BR" dirty="0" smtClean="0"/>
              <a:t>{(</a:t>
            </a:r>
            <a:r>
              <a:rPr lang="pt-BR" i="1" dirty="0" smtClean="0"/>
              <a:t>s</a:t>
            </a:r>
            <a:r>
              <a:rPr lang="pt-BR" baseline="-25000" dirty="0" smtClean="0"/>
              <a:t>1</a:t>
            </a:r>
            <a:r>
              <a:rPr lang="pt-BR" dirty="0" smtClean="0"/>
              <a:t>, </a:t>
            </a:r>
            <a:r>
              <a:rPr lang="pt-BR" i="1" dirty="0" smtClean="0"/>
              <a:t>r</a:t>
            </a:r>
            <a:r>
              <a:rPr lang="pt-BR" baseline="-25000" dirty="0" smtClean="0"/>
              <a:t>1</a:t>
            </a:r>
            <a:r>
              <a:rPr lang="pt-BR" dirty="0" smtClean="0"/>
              <a:t>), ..., (</a:t>
            </a:r>
            <a:r>
              <a:rPr lang="pt-BR" i="1" dirty="0" smtClean="0"/>
              <a:t>s</a:t>
            </a:r>
            <a:r>
              <a:rPr lang="pt-BR" i="1" baseline="-25000" dirty="0" smtClean="0"/>
              <a:t>N</a:t>
            </a:r>
            <a:r>
              <a:rPr lang="pt-BR" dirty="0" smtClean="0"/>
              <a:t>, </a:t>
            </a:r>
            <a:r>
              <a:rPr lang="pt-BR" i="1" dirty="0" smtClean="0"/>
              <a:t>r</a:t>
            </a:r>
            <a:r>
              <a:rPr lang="pt-BR" i="1" baseline="-25000" dirty="0" smtClean="0"/>
              <a:t>N</a:t>
            </a:r>
            <a:r>
              <a:rPr lang="pt-BR" dirty="0" smtClean="0"/>
              <a:t>)}, </a:t>
            </a:r>
            <a:r>
              <a:rPr lang="en-US" altLang="zh-CN" dirty="0" smtClean="0"/>
              <a:t>where </a:t>
            </a:r>
            <a:r>
              <a:rPr lang="pt-BR" dirty="0" smtClean="0"/>
              <a:t>(</a:t>
            </a:r>
            <a:r>
              <a:rPr lang="pt-BR" i="1" dirty="0" smtClean="0"/>
              <a:t>s</a:t>
            </a:r>
            <a:r>
              <a:rPr lang="pt-BR" i="1" baseline="-25000" dirty="0" smtClean="0"/>
              <a:t>i</a:t>
            </a:r>
            <a:r>
              <a:rPr lang="pt-BR" dirty="0" smtClean="0"/>
              <a:t>, </a:t>
            </a:r>
            <a:r>
              <a:rPr lang="pt-BR" i="1" dirty="0" smtClean="0"/>
              <a:t>r</a:t>
            </a:r>
            <a:r>
              <a:rPr lang="pt-BR" i="1" baseline="-25000" dirty="0" smtClean="0"/>
              <a:t>i</a:t>
            </a:r>
            <a:r>
              <a:rPr lang="pt-BR" dirty="0" smtClean="0"/>
              <a:t>) </a:t>
            </a:r>
            <a:r>
              <a:rPr lang="en-US" dirty="0" smtClean="0"/>
              <a:t>represents </a:t>
            </a:r>
            <a:r>
              <a:rPr lang="en-US" dirty="0" smtClean="0"/>
              <a:t>a transmission link </a:t>
            </a:r>
            <a:r>
              <a:rPr lang="en-US" dirty="0" smtClean="0"/>
              <a:t>from sender </a:t>
            </a:r>
            <a:r>
              <a:rPr lang="pt-BR" i="1" dirty="0" smtClean="0"/>
              <a:t>s</a:t>
            </a:r>
            <a:r>
              <a:rPr lang="pt-BR" i="1" baseline="-25000" dirty="0" smtClean="0"/>
              <a:t>i</a:t>
            </a:r>
            <a:r>
              <a:rPr lang="en-US" dirty="0" smtClean="0"/>
              <a:t> </a:t>
            </a:r>
            <a:r>
              <a:rPr lang="en-US" dirty="0" smtClean="0"/>
              <a:t>to receiver </a:t>
            </a:r>
            <a:r>
              <a:rPr lang="pt-BR" i="1" dirty="0" smtClean="0"/>
              <a:t>r</a:t>
            </a:r>
            <a:r>
              <a:rPr lang="pt-BR" i="1" baseline="-25000" dirty="0" smtClean="0"/>
              <a:t>i</a:t>
            </a:r>
            <a:r>
              <a:rPr lang="en-US" dirty="0" smtClean="0"/>
              <a:t>. </a:t>
            </a:r>
            <a:endParaRPr lang="en-US" dirty="0" smtClean="0"/>
          </a:p>
          <a:p>
            <a:r>
              <a:rPr lang="en-US" b="1" dirty="0" smtClean="0"/>
              <a:t>Fading model</a:t>
            </a:r>
            <a:r>
              <a:rPr lang="en-US" dirty="0" smtClean="0"/>
              <a:t>: We use </a:t>
            </a:r>
            <a:r>
              <a:rPr lang="en-US" dirty="0" smtClean="0"/>
              <a:t>Z</a:t>
            </a:r>
            <a:r>
              <a:rPr lang="pt-BR" i="1" baseline="-25000" dirty="0" smtClean="0"/>
              <a:t>i</a:t>
            </a:r>
            <a:r>
              <a:rPr lang="pt-BR" baseline="-25000" dirty="0" smtClean="0"/>
              <a:t>,</a:t>
            </a:r>
            <a:r>
              <a:rPr lang="pt-BR" i="1" baseline="-25000" dirty="0" smtClean="0"/>
              <a:t>j</a:t>
            </a:r>
            <a:r>
              <a:rPr lang="en-US" dirty="0" smtClean="0"/>
              <a:t> to </a:t>
            </a:r>
            <a:r>
              <a:rPr lang="en-US" dirty="0" smtClean="0"/>
              <a:t>represent the instantaneous signal power received by </a:t>
            </a:r>
            <a:r>
              <a:rPr lang="pt-BR" i="1" dirty="0" smtClean="0"/>
              <a:t>r</a:t>
            </a:r>
            <a:r>
              <a:rPr lang="pt-BR" i="1" baseline="-25000" dirty="0" smtClean="0"/>
              <a:t>i </a:t>
            </a:r>
            <a:r>
              <a:rPr lang="pt-BR" i="1" baseline="-25000" dirty="0" smtClean="0"/>
              <a:t> </a:t>
            </a:r>
            <a:r>
              <a:rPr lang="en-US" dirty="0" smtClean="0"/>
              <a:t>from </a:t>
            </a:r>
            <a:r>
              <a:rPr lang="pt-BR" i="1" dirty="0" smtClean="0"/>
              <a:t>s</a:t>
            </a:r>
            <a:r>
              <a:rPr lang="pt-BR" i="1" baseline="-25000" dirty="0" smtClean="0"/>
              <a:t>i</a:t>
            </a:r>
            <a:r>
              <a:rPr lang="en-US" dirty="0" smtClean="0"/>
              <a:t>. Z</a:t>
            </a:r>
            <a:r>
              <a:rPr lang="pt-BR" i="1" baseline="-25000" dirty="0" smtClean="0"/>
              <a:t>i</a:t>
            </a:r>
            <a:r>
              <a:rPr lang="pt-BR" baseline="-25000" dirty="0" smtClean="0"/>
              <a:t>,</a:t>
            </a:r>
            <a:r>
              <a:rPr lang="pt-BR" i="1" baseline="-25000" dirty="0" smtClean="0"/>
              <a:t>j</a:t>
            </a:r>
            <a:r>
              <a:rPr lang="en-US" dirty="0" smtClean="0"/>
              <a:t> </a:t>
            </a:r>
            <a:r>
              <a:rPr lang="en-US" dirty="0" smtClean="0"/>
              <a:t>is a random variable with Cumulative Distribution Function (CDF) </a:t>
            </a:r>
            <a:r>
              <a:rPr lang="en-US" dirty="0" smtClean="0"/>
              <a:t>of</a:t>
            </a:r>
          </a:p>
          <a:p>
            <a:r>
              <a:rPr lang="en-US" dirty="0" smtClean="0"/>
              <a:t> </a:t>
            </a:r>
            <a:r>
              <a:rPr lang="en-US" dirty="0" smtClean="0"/>
              <a:t>                                                                                                                             (1)</a:t>
            </a:r>
            <a:endParaRPr lang="pt-BR" dirty="0" smtClean="0"/>
          </a:p>
          <a:p>
            <a:endParaRPr lang="en-US" dirty="0"/>
          </a:p>
        </p:txBody>
      </p:sp>
      <p:sp>
        <p:nvSpPr>
          <p:cNvPr id="9" name="Rectangle 8"/>
          <p:cNvSpPr/>
          <p:nvPr/>
        </p:nvSpPr>
        <p:spPr>
          <a:xfrm>
            <a:off x="914400" y="4724400"/>
            <a:ext cx="7010400" cy="646331"/>
          </a:xfrm>
          <a:prstGeom prst="rect">
            <a:avLst/>
          </a:prstGeom>
        </p:spPr>
        <p:txBody>
          <a:bodyPr wrap="square">
            <a:spAutoFit/>
          </a:bodyPr>
          <a:lstStyle/>
          <a:p>
            <a:r>
              <a:rPr lang="en-US" b="1" dirty="0" smtClean="0"/>
              <a:t>Theorem </a:t>
            </a:r>
            <a:r>
              <a:rPr lang="en-US" b="1" dirty="0" smtClean="0"/>
              <a:t>1</a:t>
            </a:r>
            <a:r>
              <a:rPr lang="en-US" dirty="0" smtClean="0"/>
              <a:t>: Given an active link </a:t>
            </a:r>
            <a:r>
              <a:rPr lang="pt-BR" dirty="0" smtClean="0"/>
              <a:t>(</a:t>
            </a:r>
            <a:r>
              <a:rPr lang="pt-BR" i="1" dirty="0" smtClean="0"/>
              <a:t>s</a:t>
            </a:r>
            <a:r>
              <a:rPr lang="pt-BR" i="1" baseline="-25000" dirty="0" smtClean="0"/>
              <a:t>j</a:t>
            </a:r>
            <a:r>
              <a:rPr lang="pt-BR" dirty="0" smtClean="0"/>
              <a:t>, </a:t>
            </a:r>
            <a:r>
              <a:rPr lang="pt-BR" i="1" dirty="0" smtClean="0"/>
              <a:t>r</a:t>
            </a:r>
            <a:r>
              <a:rPr lang="pt-BR" i="1" baseline="-25000" dirty="0" smtClean="0"/>
              <a:t>j</a:t>
            </a:r>
            <a:r>
              <a:rPr lang="pt-BR" dirty="0" smtClean="0"/>
              <a:t>) </a:t>
            </a:r>
            <a:r>
              <a:rPr lang="en-US" dirty="0" smtClean="0"/>
              <a:t>and active sender </a:t>
            </a:r>
            <a:r>
              <a:rPr lang="en-US" dirty="0" smtClean="0"/>
              <a:t>set </a:t>
            </a:r>
            <a:r>
              <a:rPr lang="en-US" i="1" dirty="0" smtClean="0"/>
              <a:t>P</a:t>
            </a:r>
            <a:r>
              <a:rPr lang="en-US" dirty="0" smtClean="0"/>
              <a:t>, the probability of successful transmission </a:t>
            </a:r>
            <a:r>
              <a:rPr lang="en-US" dirty="0" smtClean="0"/>
              <a:t>from </a:t>
            </a:r>
            <a:r>
              <a:rPr lang="pt-BR" i="1" dirty="0" smtClean="0"/>
              <a:t>s</a:t>
            </a:r>
            <a:r>
              <a:rPr lang="pt-BR" i="1" baseline="-25000" dirty="0" smtClean="0"/>
              <a:t>j</a:t>
            </a:r>
            <a:r>
              <a:rPr lang="en-US" dirty="0" smtClean="0"/>
              <a:t> </a:t>
            </a:r>
            <a:r>
              <a:rPr lang="en-US" dirty="0" smtClean="0"/>
              <a:t>to </a:t>
            </a:r>
            <a:r>
              <a:rPr lang="pt-BR" i="1" dirty="0" smtClean="0"/>
              <a:t>r</a:t>
            </a:r>
            <a:r>
              <a:rPr lang="pt-BR" i="1" baseline="-25000" dirty="0" smtClean="0"/>
              <a:t>j</a:t>
            </a:r>
            <a:r>
              <a:rPr lang="en-US" dirty="0" smtClean="0"/>
              <a:t> </a:t>
            </a:r>
            <a:r>
              <a:rPr lang="en-US" dirty="0" smtClean="0"/>
              <a:t>is:</a:t>
            </a:r>
            <a:endParaRPr lang="en-US" dirty="0"/>
          </a:p>
        </p:txBody>
      </p:sp>
      <p:pic>
        <p:nvPicPr>
          <p:cNvPr id="12" name="Picture 11" descr="A7~(]X7J7HK26$WBMM$F(KN.png"/>
          <p:cNvPicPr>
            <a:picLocks noChangeAspect="1"/>
          </p:cNvPicPr>
          <p:nvPr/>
        </p:nvPicPr>
        <p:blipFill>
          <a:blip r:embed="rId3" cstate="print"/>
          <a:stretch>
            <a:fillRect/>
          </a:stretch>
        </p:blipFill>
        <p:spPr>
          <a:xfrm>
            <a:off x="2667000" y="5410200"/>
            <a:ext cx="3409950" cy="647700"/>
          </a:xfrm>
          <a:prstGeom prst="rect">
            <a:avLst/>
          </a:prstGeom>
        </p:spPr>
      </p:pic>
      <p:pic>
        <p:nvPicPr>
          <p:cNvPr id="14" name="Picture 13" descr="(Y7E0M31ZCK}{S(1G]D$Q3Y.png"/>
          <p:cNvPicPr>
            <a:picLocks noChangeAspect="1"/>
          </p:cNvPicPr>
          <p:nvPr/>
        </p:nvPicPr>
        <p:blipFill>
          <a:blip r:embed="rId4" cstate="print"/>
          <a:stretch>
            <a:fillRect/>
          </a:stretch>
        </p:blipFill>
        <p:spPr>
          <a:xfrm>
            <a:off x="2743200" y="4267200"/>
            <a:ext cx="3352800" cy="391160"/>
          </a:xfrm>
          <a:prstGeom prst="rect">
            <a:avLst/>
          </a:prstGeom>
        </p:spPr>
      </p:pic>
    </p:spTree>
    <p:extLst>
      <p:ext uri="{BB962C8B-B14F-4D97-AF65-F5344CB8AC3E}">
        <p14:creationId xmlns="" xmlns:p14="http://schemas.microsoft.com/office/powerpoint/2010/main" val="1861406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838200" y="2819400"/>
            <a:ext cx="7010400" cy="2209800"/>
          </a:xfrm>
          <a:prstGeom prst="rect">
            <a:avLst/>
          </a:prstGeom>
          <a:solidFill>
            <a:srgbClr val="FF000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939" name="Rectangle 7"/>
          <p:cNvSpPr>
            <a:spLocks noChangeArrowheads="1"/>
          </p:cNvSpPr>
          <p:nvPr/>
        </p:nvSpPr>
        <p:spPr bwMode="auto">
          <a:xfrm>
            <a:off x="374469" y="778782"/>
            <a:ext cx="8305800" cy="76200"/>
          </a:xfrm>
          <a:prstGeom prst="rect">
            <a:avLst/>
          </a:prstGeom>
          <a:solidFill>
            <a:srgbClr val="FF6600"/>
          </a:solidFill>
          <a:ln w="9525">
            <a:solidFill>
              <a:schemeClr val="tx1"/>
            </a:solidFill>
            <a:round/>
            <a:headEnd/>
            <a:tailEnd/>
          </a:ln>
        </p:spPr>
        <p:txBody>
          <a:bodyPr/>
          <a:lstStyle/>
          <a:p>
            <a:pPr eaLnBrk="0" hangingPunct="0"/>
            <a:endParaRPr lang="en-US">
              <a:latin typeface="Calibri" charset="0"/>
            </a:endParaRPr>
          </a:p>
        </p:txBody>
      </p:sp>
      <p:sp>
        <p:nvSpPr>
          <p:cNvPr id="39940" name="Rectangle 8"/>
          <p:cNvSpPr>
            <a:spLocks noChangeArrowheads="1"/>
          </p:cNvSpPr>
          <p:nvPr/>
        </p:nvSpPr>
        <p:spPr bwMode="auto">
          <a:xfrm>
            <a:off x="374469" y="854982"/>
            <a:ext cx="8305800" cy="5562600"/>
          </a:xfrm>
          <a:prstGeom prst="rect">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latin typeface="Calibri" charset="0"/>
            </a:endParaRPr>
          </a:p>
        </p:txBody>
      </p:sp>
      <p:sp>
        <p:nvSpPr>
          <p:cNvPr id="3" name="Slide Number Placeholder 2"/>
          <p:cNvSpPr>
            <a:spLocks noGrp="1"/>
          </p:cNvSpPr>
          <p:nvPr>
            <p:ph type="sldNum" sz="quarter" idx="12"/>
          </p:nvPr>
        </p:nvSpPr>
        <p:spPr>
          <a:xfrm>
            <a:off x="6546669" y="6525532"/>
            <a:ext cx="2133600" cy="365125"/>
          </a:xfrm>
        </p:spPr>
        <p:txBody>
          <a:bodyPr/>
          <a:lstStyle/>
          <a:p>
            <a:fld id="{B6F15528-21DE-4FAA-801E-634DDDAF4B2B}" type="slidenum">
              <a:rPr lang="en-US" smtClean="0"/>
              <a:pPr/>
              <a:t>9</a:t>
            </a:fld>
            <a:endParaRPr lang="en-US"/>
          </a:p>
        </p:txBody>
      </p:sp>
      <p:sp>
        <p:nvSpPr>
          <p:cNvPr id="8" name="Rectangle 6"/>
          <p:cNvSpPr>
            <a:spLocks noChangeArrowheads="1"/>
          </p:cNvSpPr>
          <p:nvPr/>
        </p:nvSpPr>
        <p:spPr bwMode="auto">
          <a:xfrm>
            <a:off x="533400" y="1665982"/>
            <a:ext cx="8001000" cy="800219"/>
          </a:xfrm>
          <a:prstGeom prst="rect">
            <a:avLst/>
          </a:prstGeom>
          <a:noFill/>
          <a:ln w="9525">
            <a:noFill/>
            <a:miter lim="800000"/>
            <a:headEnd/>
            <a:tailEnd/>
          </a:ln>
        </p:spPr>
        <p:txBody>
          <a:bodyPr wrap="square">
            <a:spAutoFit/>
          </a:bodyPr>
          <a:lstStyle/>
          <a:p>
            <a:pPr algn="just" eaLnBrk="0" hangingPunct="0">
              <a:buSzPct val="75000"/>
              <a:defRPr/>
            </a:pPr>
            <a:r>
              <a:rPr lang="en-US" altLang="zh-CN" sz="2800" b="1" dirty="0" smtClean="0">
                <a:solidFill>
                  <a:srgbClr val="F4702F"/>
                </a:solidFill>
                <a:latin typeface="Verdana" pitchFamily="34" charset="0"/>
              </a:rPr>
              <a:t>Algorithm Design</a:t>
            </a:r>
          </a:p>
          <a:p>
            <a:pPr algn="just" eaLnBrk="0" hangingPunct="0">
              <a:buSzPct val="75000"/>
              <a:defRPr/>
            </a:pPr>
            <a:r>
              <a:rPr lang="en-US" b="1" dirty="0" smtClean="0">
                <a:solidFill>
                  <a:srgbClr val="F4702F"/>
                </a:solidFill>
                <a:latin typeface="Verdana" pitchFamily="34" charset="0"/>
              </a:rPr>
              <a:t>System model</a:t>
            </a:r>
            <a:endParaRPr lang="en-US" b="1" dirty="0">
              <a:solidFill>
                <a:srgbClr val="F4702F"/>
              </a:solidFill>
              <a:latin typeface="Verdana" pitchFamily="34" charset="0"/>
            </a:endParaRPr>
          </a:p>
        </p:txBody>
      </p:sp>
      <p:sp>
        <p:nvSpPr>
          <p:cNvPr id="6" name="Rectangle 5"/>
          <p:cNvSpPr/>
          <p:nvPr/>
        </p:nvSpPr>
        <p:spPr>
          <a:xfrm>
            <a:off x="838200" y="2743200"/>
            <a:ext cx="7086600" cy="2585323"/>
          </a:xfrm>
          <a:prstGeom prst="rect">
            <a:avLst/>
          </a:prstGeom>
        </p:spPr>
        <p:txBody>
          <a:bodyPr wrap="square">
            <a:spAutoFit/>
          </a:bodyPr>
          <a:lstStyle/>
          <a:p>
            <a:r>
              <a:rPr lang="en-US" b="1" dirty="0" smtClean="0">
                <a:solidFill>
                  <a:srgbClr val="FF0000"/>
                </a:solidFill>
              </a:rPr>
              <a:t>The Fading-R-LS </a:t>
            </a:r>
            <a:r>
              <a:rPr lang="en-US" b="1" dirty="0" smtClean="0">
                <a:solidFill>
                  <a:srgbClr val="FF0000"/>
                </a:solidFill>
              </a:rPr>
              <a:t>problem</a:t>
            </a:r>
            <a:r>
              <a:rPr lang="en-US" dirty="0" smtClean="0">
                <a:solidFill>
                  <a:srgbClr val="FF0000"/>
                </a:solidFill>
              </a:rPr>
              <a:t>:</a:t>
            </a:r>
          </a:p>
          <a:p>
            <a:endParaRPr lang="en-US" dirty="0" smtClean="0">
              <a:solidFill>
                <a:srgbClr val="FF0000"/>
              </a:solidFill>
            </a:endParaRPr>
          </a:p>
          <a:p>
            <a:r>
              <a:rPr lang="en-US" b="1" dirty="0" smtClean="0">
                <a:solidFill>
                  <a:srgbClr val="FF0000"/>
                </a:solidFill>
              </a:rPr>
              <a:t>Instance</a:t>
            </a:r>
            <a:r>
              <a:rPr lang="en-US" dirty="0" smtClean="0">
                <a:solidFill>
                  <a:srgbClr val="FF0000"/>
                </a:solidFill>
              </a:rPr>
              <a:t>: A finite set of senders </a:t>
            </a:r>
            <a:r>
              <a:rPr lang="en-US" i="1" dirty="0" smtClean="0">
                <a:solidFill>
                  <a:srgbClr val="FF0000"/>
                </a:solidFill>
              </a:rPr>
              <a:t>S</a:t>
            </a:r>
            <a:r>
              <a:rPr lang="en-US" dirty="0" smtClean="0">
                <a:solidFill>
                  <a:srgbClr val="FF0000"/>
                </a:solidFill>
              </a:rPr>
              <a:t> and their </a:t>
            </a:r>
            <a:r>
              <a:rPr lang="en-US" dirty="0" smtClean="0">
                <a:solidFill>
                  <a:srgbClr val="FF0000"/>
                </a:solidFill>
              </a:rPr>
              <a:t>respective receivers </a:t>
            </a:r>
            <a:r>
              <a:rPr lang="en-US" i="1" dirty="0" smtClean="0">
                <a:solidFill>
                  <a:srgbClr val="FF0000"/>
                </a:solidFill>
              </a:rPr>
              <a:t>R</a:t>
            </a:r>
            <a:r>
              <a:rPr lang="en-US" dirty="0" smtClean="0">
                <a:solidFill>
                  <a:srgbClr val="FF0000"/>
                </a:solidFill>
              </a:rPr>
              <a:t> in a geometric plane, decoding threshold </a:t>
            </a:r>
            <a:r>
              <a:rPr lang="el-GR" i="1" dirty="0" smtClean="0">
                <a:solidFill>
                  <a:srgbClr val="FF0000"/>
                </a:solidFill>
              </a:rPr>
              <a:t>γ</a:t>
            </a:r>
            <a:r>
              <a:rPr lang="en-US" baseline="-25000" dirty="0" smtClean="0">
                <a:solidFill>
                  <a:srgbClr val="FF0000"/>
                </a:solidFill>
              </a:rPr>
              <a:t>th</a:t>
            </a:r>
            <a:r>
              <a:rPr lang="en-US" dirty="0" smtClean="0">
                <a:solidFill>
                  <a:srgbClr val="FF0000"/>
                </a:solidFill>
              </a:rPr>
              <a:t>, acceptable </a:t>
            </a:r>
            <a:r>
              <a:rPr lang="en-US" dirty="0" smtClean="0">
                <a:solidFill>
                  <a:srgbClr val="FF0000"/>
                </a:solidFill>
              </a:rPr>
              <a:t>error </a:t>
            </a:r>
            <a:r>
              <a:rPr lang="en-US" dirty="0" smtClean="0">
                <a:solidFill>
                  <a:srgbClr val="FF0000"/>
                </a:solidFill>
              </a:rPr>
              <a:t>rate </a:t>
            </a:r>
            <a:r>
              <a:rPr lang="el-GR" i="1" dirty="0" smtClean="0">
                <a:solidFill>
                  <a:srgbClr val="FF0000"/>
                </a:solidFill>
                <a:latin typeface="Cambria"/>
              </a:rPr>
              <a:t>ϵ</a:t>
            </a:r>
            <a:r>
              <a:rPr lang="en-US" dirty="0" smtClean="0">
                <a:solidFill>
                  <a:srgbClr val="FF0000"/>
                </a:solidFill>
              </a:rPr>
              <a:t>, </a:t>
            </a:r>
            <a:r>
              <a:rPr lang="en-US" dirty="0" smtClean="0">
                <a:solidFill>
                  <a:srgbClr val="FF0000"/>
                </a:solidFill>
              </a:rPr>
              <a:t>and a constant </a:t>
            </a:r>
            <a:r>
              <a:rPr lang="el-GR" i="1" dirty="0" smtClean="0">
                <a:solidFill>
                  <a:srgbClr val="FF0000"/>
                </a:solidFill>
                <a:latin typeface="Times New Roman"/>
                <a:cs typeface="Times New Roman"/>
              </a:rPr>
              <a:t>Λ</a:t>
            </a:r>
            <a:r>
              <a:rPr lang="en-US" dirty="0" smtClean="0">
                <a:solidFill>
                  <a:srgbClr val="FF0000"/>
                </a:solidFill>
              </a:rPr>
              <a:t>.</a:t>
            </a:r>
          </a:p>
          <a:p>
            <a:endParaRPr lang="en-US" dirty="0" smtClean="0">
              <a:solidFill>
                <a:srgbClr val="FF0000"/>
              </a:solidFill>
            </a:endParaRPr>
          </a:p>
          <a:p>
            <a:r>
              <a:rPr lang="en-US" b="1" dirty="0" smtClean="0">
                <a:solidFill>
                  <a:srgbClr val="FF0000"/>
                </a:solidFill>
              </a:rPr>
              <a:t>Question</a:t>
            </a:r>
            <a:r>
              <a:rPr lang="en-US" dirty="0" smtClean="0">
                <a:solidFill>
                  <a:srgbClr val="FF0000"/>
                </a:solidFill>
              </a:rPr>
              <a:t>: Existence of a subset of senders </a:t>
            </a:r>
            <a:r>
              <a:rPr lang="en-US" i="1" dirty="0" smtClean="0">
                <a:solidFill>
                  <a:srgbClr val="FF0000"/>
                </a:solidFill>
              </a:rPr>
              <a:t>P</a:t>
            </a:r>
            <a:r>
              <a:rPr lang="en-US" dirty="0" smtClean="0">
                <a:solidFill>
                  <a:srgbClr val="FF0000"/>
                </a:solidFill>
              </a:rPr>
              <a:t>, namely </a:t>
            </a:r>
            <a:r>
              <a:rPr lang="en-US" dirty="0" smtClean="0">
                <a:solidFill>
                  <a:srgbClr val="FF0000"/>
                </a:solidFill>
              </a:rPr>
              <a:t>a schedule</a:t>
            </a:r>
            <a:r>
              <a:rPr lang="en-US" dirty="0" smtClean="0">
                <a:solidFill>
                  <a:srgbClr val="FF0000"/>
                </a:solidFill>
              </a:rPr>
              <a:t>, such that the total successful transmission rate </a:t>
            </a:r>
            <a:r>
              <a:rPr lang="en-US" dirty="0" smtClean="0">
                <a:solidFill>
                  <a:srgbClr val="FF0000"/>
                </a:solidFill>
              </a:rPr>
              <a:t>is no </a:t>
            </a:r>
            <a:r>
              <a:rPr lang="en-US" dirty="0" smtClean="0">
                <a:solidFill>
                  <a:srgbClr val="FF0000"/>
                </a:solidFill>
              </a:rPr>
              <a:t>smaller than </a:t>
            </a:r>
            <a:r>
              <a:rPr lang="el-GR" i="1" dirty="0" smtClean="0">
                <a:solidFill>
                  <a:srgbClr val="FF0000"/>
                </a:solidFill>
                <a:latin typeface="Times New Roman"/>
                <a:cs typeface="Times New Roman"/>
              </a:rPr>
              <a:t>Λ</a:t>
            </a:r>
            <a:r>
              <a:rPr lang="en-US" dirty="0" smtClean="0">
                <a:solidFill>
                  <a:srgbClr val="FF0000"/>
                </a:solidFill>
              </a:rPr>
              <a:t>.</a:t>
            </a:r>
            <a:endParaRPr lang="en-US" dirty="0" smtClean="0">
              <a:solidFill>
                <a:srgbClr val="FF0000"/>
              </a:solidFill>
            </a:endParaRPr>
          </a:p>
          <a:p>
            <a:endParaRPr lang="en-US" dirty="0">
              <a:solidFill>
                <a:srgbClr val="FF0000"/>
              </a:solidFill>
            </a:endParaRPr>
          </a:p>
        </p:txBody>
      </p:sp>
    </p:spTree>
    <p:extLst>
      <p:ext uri="{BB962C8B-B14F-4D97-AF65-F5344CB8AC3E}">
        <p14:creationId xmlns="" xmlns:p14="http://schemas.microsoft.com/office/powerpoint/2010/main" val="18614062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28210</TotalTime>
  <Words>3523</Words>
  <Application>Microsoft Office PowerPoint</Application>
  <PresentationFormat>On-screen Show (4:3)</PresentationFormat>
  <Paragraphs>285</Paragraphs>
  <Slides>22</Slides>
  <Notes>22</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Office Theme</vt:lpstr>
      <vt:lpstr>spearmint</vt:lpstr>
      <vt:lpstr> Fading-Resistant Link Scheduling in Wireless Networks</vt:lpstr>
      <vt:lpstr>Outline</vt:lpstr>
      <vt:lpstr>Slide 3</vt:lpstr>
      <vt:lpstr>Slide 4</vt:lpstr>
      <vt:lpstr>Slide 5</vt:lpstr>
      <vt:lpstr>Slide 6</vt:lpstr>
      <vt:lpstr>Outline</vt:lpstr>
      <vt:lpstr>Slide 8</vt:lpstr>
      <vt:lpstr>Slide 9</vt:lpstr>
      <vt:lpstr>Slide 10</vt:lpstr>
      <vt:lpstr>Slide 11</vt:lpstr>
      <vt:lpstr>Slide 12</vt:lpstr>
      <vt:lpstr>Slide 13</vt:lpstr>
      <vt:lpstr>Slide 14</vt:lpstr>
      <vt:lpstr>Slide 15</vt:lpstr>
      <vt:lpstr>Slide 16</vt:lpstr>
      <vt:lpstr>Outline</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Ze</dc:creator>
  <cp:lastModifiedBy>Chenxi Qiu</cp:lastModifiedBy>
  <cp:revision>1177</cp:revision>
  <cp:lastPrinted>2014-04-09T19:14:10Z</cp:lastPrinted>
  <dcterms:created xsi:type="dcterms:W3CDTF">2006-08-16T00:00:00Z</dcterms:created>
  <dcterms:modified xsi:type="dcterms:W3CDTF">2017-08-07T09:36:33Z</dcterms:modified>
</cp:coreProperties>
</file>