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3" r:id="rId2"/>
  </p:sldIdLst>
  <p:sldSz cx="32918400" cy="43891200"/>
  <p:notesSz cx="7772400" cy="10058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DejaVu Sans"/>
        <a:cs typeface="DejaVu Sans"/>
      </a:defRPr>
    </a:lvl1pPr>
    <a:lvl2pPr marL="548606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DejaVu Sans"/>
        <a:cs typeface="DejaVu Sans"/>
      </a:defRPr>
    </a:lvl2pPr>
    <a:lvl3pPr marL="109721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DejaVu Sans"/>
        <a:cs typeface="DejaVu Sans"/>
      </a:defRPr>
    </a:lvl3pPr>
    <a:lvl4pPr marL="164582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DejaVu Sans"/>
        <a:cs typeface="DejaVu Sans"/>
      </a:defRPr>
    </a:lvl4pPr>
    <a:lvl5pPr marL="2194426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DejaVu Sans"/>
        <a:cs typeface="DejaVu Sans"/>
      </a:defRPr>
    </a:lvl5pPr>
    <a:lvl6pPr marL="2743032" algn="l" defTabSz="1097212" rtl="0" eaLnBrk="1" latinLnBrk="0" hangingPunct="1">
      <a:defRPr kern="1200">
        <a:solidFill>
          <a:schemeClr val="tx1"/>
        </a:solidFill>
        <a:latin typeface="Arial" pitchFamily="34" charset="0"/>
        <a:ea typeface="DejaVu Sans"/>
        <a:cs typeface="DejaVu Sans"/>
      </a:defRPr>
    </a:lvl6pPr>
    <a:lvl7pPr marL="3291638" algn="l" defTabSz="1097212" rtl="0" eaLnBrk="1" latinLnBrk="0" hangingPunct="1">
      <a:defRPr kern="1200">
        <a:solidFill>
          <a:schemeClr val="tx1"/>
        </a:solidFill>
        <a:latin typeface="Arial" pitchFamily="34" charset="0"/>
        <a:ea typeface="DejaVu Sans"/>
        <a:cs typeface="DejaVu Sans"/>
      </a:defRPr>
    </a:lvl7pPr>
    <a:lvl8pPr marL="3840246" algn="l" defTabSz="1097212" rtl="0" eaLnBrk="1" latinLnBrk="0" hangingPunct="1">
      <a:defRPr kern="1200">
        <a:solidFill>
          <a:schemeClr val="tx1"/>
        </a:solidFill>
        <a:latin typeface="Arial" pitchFamily="34" charset="0"/>
        <a:ea typeface="DejaVu Sans"/>
        <a:cs typeface="DejaVu Sans"/>
      </a:defRPr>
    </a:lvl8pPr>
    <a:lvl9pPr marL="4388852" algn="l" defTabSz="1097212" rtl="0" eaLnBrk="1" latinLnBrk="0" hangingPunct="1">
      <a:defRPr kern="1200">
        <a:solidFill>
          <a:schemeClr val="tx1"/>
        </a:solidFill>
        <a:latin typeface="Arial" pitchFamily="34" charset="0"/>
        <a:ea typeface="DejaVu Sans"/>
        <a:cs typeface="DejaVu San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8640">
          <p15:clr>
            <a:srgbClr val="A4A3A4"/>
          </p15:clr>
        </p15:guide>
        <p15:guide id="2" pos="11520">
          <p15:clr>
            <a:srgbClr val="A4A3A4"/>
          </p15:clr>
        </p15:guide>
        <p15:guide id="3" orient="horz" pos="13482">
          <p15:clr>
            <a:srgbClr val="A4A3A4"/>
          </p15:clr>
        </p15:guide>
        <p15:guide id="4" pos="953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11C5"/>
    <a:srgbClr val="FF6600"/>
    <a:srgbClr val="008000"/>
    <a:srgbClr val="0000FF"/>
    <a:srgbClr val="66CCFF"/>
    <a:srgbClr val="0066FF"/>
    <a:srgbClr val="CCECFF"/>
    <a:srgbClr val="99CCFF"/>
    <a:srgbClr val="F8A4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20"/>
    <p:restoredTop sz="99385" autoAdjust="0"/>
  </p:normalViewPr>
  <p:slideViewPr>
    <p:cSldViewPr>
      <p:cViewPr>
        <p:scale>
          <a:sx n="25" d="100"/>
          <a:sy n="25" d="100"/>
        </p:scale>
        <p:origin x="-1206" y="2562"/>
      </p:cViewPr>
      <p:guideLst>
        <p:guide orient="horz" pos="8860"/>
        <p:guide orient="horz" pos="13825"/>
        <p:guide pos="12526"/>
        <p:guide pos="1036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32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032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7C8F98-AFF4-44A8-8DFD-E40933D6F048}" type="datetimeFigureOut">
              <a:rPr lang="en-US" smtClean="0"/>
              <a:t>6/24/2015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71738" y="754063"/>
            <a:ext cx="2828925" cy="3771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77875" y="4778375"/>
            <a:ext cx="6216650" cy="45259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53575"/>
            <a:ext cx="3368675" cy="5032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402138" y="9553575"/>
            <a:ext cx="3368675" cy="5032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AE4B2B-A44E-4300-B0D6-F5596DE67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36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6103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80517" algn="l" defTabSz="96103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61034" algn="l" defTabSz="96103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41552" algn="l" defTabSz="96103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22069" algn="l" defTabSz="96103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402586" algn="l" defTabSz="96103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883103" algn="l" defTabSz="96103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363620" algn="l" defTabSz="96103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44138" algn="l" defTabSz="96103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471738" y="754063"/>
            <a:ext cx="2828925" cy="3771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AE4B2B-A44E-4300-B0D6-F5596DE67F2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016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8050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2468881" y="13634496"/>
            <a:ext cx="27979992" cy="9408384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1645921" y="10270080"/>
            <a:ext cx="28967868" cy="121420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1645921" y="23565889"/>
            <a:ext cx="28967868" cy="121420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68896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2468881" y="13634496"/>
            <a:ext cx="27979992" cy="9408384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1645921" y="10270080"/>
            <a:ext cx="14136119" cy="121420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16489008" y="10270080"/>
            <a:ext cx="14136119" cy="121420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16489008" y="23565889"/>
            <a:ext cx="14136119" cy="121420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1645921" y="23565889"/>
            <a:ext cx="14136119" cy="121420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607628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2468881" y="13634496"/>
            <a:ext cx="27979992" cy="9408384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1645921" y="10270080"/>
            <a:ext cx="14136119" cy="121420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16489008" y="10270080"/>
            <a:ext cx="14136119" cy="121420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45544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2468881" y="13634496"/>
            <a:ext cx="27979992" cy="9408384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1645921" y="10270081"/>
            <a:ext cx="28967868" cy="25456896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25422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2468881" y="13634496"/>
            <a:ext cx="27979992" cy="9408384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1645921" y="10270080"/>
            <a:ext cx="28967868" cy="254563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7392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2468881" y="13634496"/>
            <a:ext cx="27979992" cy="9408384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1645921" y="10270080"/>
            <a:ext cx="14136119" cy="254563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16489008" y="10270080"/>
            <a:ext cx="14136119" cy="254563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87739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2468881" y="13634496"/>
            <a:ext cx="27979992" cy="9408384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72732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2468881" y="13634496"/>
            <a:ext cx="27979992" cy="22091904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87369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2468881" y="13634496"/>
            <a:ext cx="27979992" cy="9408384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1645921" y="10270080"/>
            <a:ext cx="14136119" cy="121420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1645921" y="23565889"/>
            <a:ext cx="14136119" cy="121420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16489008" y="10270080"/>
            <a:ext cx="14136119" cy="254563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89613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2468881" y="13634496"/>
            <a:ext cx="27979992" cy="9408384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1645921" y="10270080"/>
            <a:ext cx="14136119" cy="254563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16489008" y="10270080"/>
            <a:ext cx="14136119" cy="121420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16489008" y="23565889"/>
            <a:ext cx="14136119" cy="121420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52973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2468881" y="13634496"/>
            <a:ext cx="27979992" cy="9408384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1645921" y="10270080"/>
            <a:ext cx="14136119" cy="121420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16489008" y="10270080"/>
            <a:ext cx="14136119" cy="121420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1645921" y="23565889"/>
            <a:ext cx="28967543" cy="121420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26495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ceHolder 1"/>
          <p:cNvSpPr>
            <a:spLocks noGrp="1"/>
          </p:cNvSpPr>
          <p:nvPr>
            <p:ph type="title"/>
          </p:nvPr>
        </p:nvSpPr>
        <p:spPr bwMode="auto">
          <a:xfrm>
            <a:off x="2468881" y="13634722"/>
            <a:ext cx="27980640" cy="9408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the title text format</a:t>
            </a:r>
          </a:p>
        </p:txBody>
      </p:sp>
      <p:sp>
        <p:nvSpPr>
          <p:cNvPr id="1027" name="PlaceHolder 2"/>
          <p:cNvSpPr>
            <a:spLocks noGrp="1"/>
          </p:cNvSpPr>
          <p:nvPr>
            <p:ph type="body"/>
          </p:nvPr>
        </p:nvSpPr>
        <p:spPr bwMode="auto">
          <a:xfrm>
            <a:off x="1645922" y="10269222"/>
            <a:ext cx="28967907" cy="2545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the outline text format</a:t>
            </a:r>
          </a:p>
          <a:p>
            <a:pPr lvl="1"/>
            <a:r>
              <a:rPr lang="en-US" altLang="en-US" smtClean="0"/>
              <a:t>Second Outline Level</a:t>
            </a:r>
          </a:p>
          <a:p>
            <a:pPr lvl="2"/>
            <a:r>
              <a:rPr lang="en-US" altLang="en-US" smtClean="0"/>
              <a:t>Third Outline Level</a:t>
            </a:r>
          </a:p>
          <a:p>
            <a:pPr lvl="3"/>
            <a:r>
              <a:rPr lang="en-US" altLang="en-US" smtClean="0"/>
              <a:t>Fourth Outline Level</a:t>
            </a:r>
          </a:p>
          <a:p>
            <a:pPr lvl="4"/>
            <a:r>
              <a:rPr lang="en-US" altLang="en-US" smtClean="0"/>
              <a:t>Fifth Outline Level</a:t>
            </a:r>
          </a:p>
          <a:p>
            <a:pPr lvl="4"/>
            <a:r>
              <a:rPr lang="en-US" altLang="en-US" smtClean="0"/>
              <a:t>Sixth Outline Level</a:t>
            </a:r>
          </a:p>
          <a:p>
            <a:pPr lvl="4"/>
            <a:r>
              <a:rPr lang="en-US" altLang="en-US" smtClean="0"/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Arial" pitchFamily="34" charset="0"/>
        </a:defRPr>
      </a:lvl5pPr>
      <a:lvl6pPr marL="548606" algn="ctr" rtl="0" eaLnBrk="0" fontAlgn="base" hangingPunct="0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Arial" pitchFamily="34" charset="0"/>
        </a:defRPr>
      </a:lvl6pPr>
      <a:lvl7pPr marL="1097212" algn="ctr" rtl="0" eaLnBrk="0" fontAlgn="base" hangingPunct="0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Arial" pitchFamily="34" charset="0"/>
        </a:defRPr>
      </a:lvl7pPr>
      <a:lvl8pPr marL="1645820" algn="ctr" rtl="0" eaLnBrk="0" fontAlgn="base" hangingPunct="0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Arial" pitchFamily="34" charset="0"/>
        </a:defRPr>
      </a:lvl8pPr>
      <a:lvl9pPr marL="2194426" algn="ctr" rtl="0" eaLnBrk="0" fontAlgn="base" hangingPunct="0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Arial" pitchFamily="34" charset="0"/>
        </a:defRPr>
      </a:lvl9pPr>
    </p:titleStyle>
    <p:bodyStyle>
      <a:lvl1pPr marL="411455" indent="-411455" algn="l" rtl="0" eaLnBrk="0" fontAlgn="base" hangingPunct="0">
        <a:spcBef>
          <a:spcPct val="20000"/>
        </a:spcBef>
        <a:spcAft>
          <a:spcPct val="0"/>
        </a:spcAft>
        <a:buChar char="•"/>
        <a:defRPr sz="3900">
          <a:solidFill>
            <a:schemeClr val="tx1"/>
          </a:solidFill>
          <a:latin typeface="Arial" pitchFamily="34" charset="0"/>
        </a:defRPr>
      </a:lvl1pPr>
      <a:lvl2pPr marL="891486" indent="-342879" algn="l" rtl="0" eaLnBrk="0" fontAlgn="base" hangingPunct="0">
        <a:spcBef>
          <a:spcPct val="20000"/>
        </a:spcBef>
        <a:spcAft>
          <a:spcPct val="0"/>
        </a:spcAft>
        <a:buChar char="–"/>
        <a:defRPr sz="3400">
          <a:solidFill>
            <a:schemeClr val="tx1"/>
          </a:solidFill>
          <a:latin typeface="Arial" pitchFamily="34" charset="0"/>
        </a:defRPr>
      </a:lvl2pPr>
      <a:lvl3pPr marL="1371516" indent="-274304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Arial" pitchFamily="34" charset="0"/>
        </a:defRPr>
      </a:lvl3pPr>
      <a:lvl4pPr marL="1920122" indent="-274304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Arial" pitchFamily="34" charset="0"/>
        </a:defRPr>
      </a:lvl4pPr>
      <a:lvl5pPr marL="2468730" indent="-274304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Arial" pitchFamily="34" charset="0"/>
        </a:defRPr>
      </a:lvl5pPr>
      <a:lvl6pPr marL="3017336" indent="-274304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Arial" pitchFamily="34" charset="0"/>
        </a:defRPr>
      </a:lvl6pPr>
      <a:lvl7pPr marL="3565942" indent="-274304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Arial" pitchFamily="34" charset="0"/>
        </a:defRPr>
      </a:lvl7pPr>
      <a:lvl8pPr marL="4114548" indent="-274304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Arial" pitchFamily="34" charset="0"/>
        </a:defRPr>
      </a:lvl8pPr>
      <a:lvl9pPr marL="4663156" indent="-274304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jpeg"/><Relationship Id="rId11" Type="http://schemas.openxmlformats.org/officeDocument/2006/relationships/image" Target="../media/image8.png"/><Relationship Id="rId5" Type="http://schemas.openxmlformats.org/officeDocument/2006/relationships/image" Target="../media/image2.emf"/><Relationship Id="rId10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1" y="37642800"/>
            <a:ext cx="18897600" cy="4924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CustomShape 1"/>
          <p:cNvSpPr>
            <a:spLocks noChangeArrowheads="1"/>
          </p:cNvSpPr>
          <p:nvPr/>
        </p:nvSpPr>
        <p:spPr bwMode="auto">
          <a:xfrm>
            <a:off x="1" y="0"/>
            <a:ext cx="32918400" cy="1219200"/>
          </a:xfrm>
          <a:prstGeom prst="rect">
            <a:avLst/>
          </a:prstGeom>
          <a:solidFill>
            <a:srgbClr val="F667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721" tIns="54861" rIns="109721" bIns="5486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200"/>
          </a:p>
        </p:txBody>
      </p:sp>
      <p:sp>
        <p:nvSpPr>
          <p:cNvPr id="2053" name="CustomShape 2"/>
          <p:cNvSpPr>
            <a:spLocks noChangeArrowheads="1"/>
          </p:cNvSpPr>
          <p:nvPr/>
        </p:nvSpPr>
        <p:spPr bwMode="auto">
          <a:xfrm>
            <a:off x="8272066" y="4521300"/>
            <a:ext cx="18378011" cy="1899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7993" tIns="53997" rIns="107993" bIns="53997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sz="4200" dirty="0" err="1" smtClean="0">
                <a:solidFill>
                  <a:srgbClr val="522D80"/>
                </a:solidFill>
                <a:latin typeface="Cambria" pitchFamily="18" charset="0"/>
              </a:rPr>
              <a:t>Guoxin</a:t>
            </a:r>
            <a:r>
              <a:rPr lang="en-US" sz="4200" dirty="0" smtClean="0">
                <a:solidFill>
                  <a:srgbClr val="522D80"/>
                </a:solidFill>
                <a:latin typeface="Cambria" pitchFamily="18" charset="0"/>
              </a:rPr>
              <a:t> Liu and  </a:t>
            </a:r>
            <a:r>
              <a:rPr lang="en-US" sz="4200" dirty="0" err="1">
                <a:solidFill>
                  <a:srgbClr val="522D80"/>
                </a:solidFill>
                <a:latin typeface="Cambria" pitchFamily="18" charset="0"/>
              </a:rPr>
              <a:t>Haiying</a:t>
            </a:r>
            <a:r>
              <a:rPr lang="en-US" sz="4200" dirty="0">
                <a:solidFill>
                  <a:srgbClr val="522D80"/>
                </a:solidFill>
                <a:latin typeface="Cambria" pitchFamily="18" charset="0"/>
              </a:rPr>
              <a:t> </a:t>
            </a:r>
            <a:r>
              <a:rPr lang="en-US" sz="4200" dirty="0" smtClean="0">
                <a:solidFill>
                  <a:srgbClr val="522D80"/>
                </a:solidFill>
                <a:latin typeface="Cambria" pitchFamily="18" charset="0"/>
              </a:rPr>
              <a:t>Shen</a:t>
            </a:r>
            <a:endParaRPr lang="en-US" sz="4200" dirty="0">
              <a:solidFill>
                <a:srgbClr val="522D80"/>
              </a:solidFill>
              <a:latin typeface="Cambria" pitchFamily="18" charset="0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n-US" sz="4200" dirty="0">
                <a:solidFill>
                  <a:srgbClr val="522D80"/>
                </a:solidFill>
                <a:latin typeface="Cambria" pitchFamily="18" charset="0"/>
              </a:rPr>
              <a:t>Department of Electrical and Computer Engineering</a:t>
            </a:r>
            <a:r>
              <a:rPr lang="en-US" altLang="en-US" sz="4200" dirty="0">
                <a:solidFill>
                  <a:srgbClr val="522D80"/>
                </a:solidFill>
                <a:latin typeface="Cambria" pitchFamily="18" charset="0"/>
              </a:rPr>
              <a:t>, Clemson University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en-US" altLang="en-US" sz="4200" dirty="0">
                <a:solidFill>
                  <a:srgbClr val="522D80"/>
                </a:solidFill>
                <a:latin typeface="Cambria" pitchFamily="18" charset="0"/>
              </a:rPr>
              <a:t> </a:t>
            </a:r>
            <a:r>
              <a:rPr lang="en-US" altLang="en-US" sz="4200" dirty="0" smtClean="0">
                <a:solidFill>
                  <a:srgbClr val="522D80"/>
                </a:solidFill>
                <a:latin typeface="Cambria" pitchFamily="18" charset="0"/>
              </a:rPr>
              <a:t>({</a:t>
            </a:r>
            <a:r>
              <a:rPr lang="en-US" altLang="en-US" sz="4200" dirty="0" err="1" smtClean="0">
                <a:solidFill>
                  <a:srgbClr val="522D80"/>
                </a:solidFill>
                <a:latin typeface="Cambria" pitchFamily="18" charset="0"/>
              </a:rPr>
              <a:t>guoxinl</a:t>
            </a:r>
            <a:r>
              <a:rPr lang="en-US" altLang="en-US" sz="4200" dirty="0" smtClean="0">
                <a:solidFill>
                  <a:srgbClr val="522D80"/>
                </a:solidFill>
                <a:latin typeface="Cambria" pitchFamily="18" charset="0"/>
              </a:rPr>
              <a:t>, </a:t>
            </a:r>
            <a:r>
              <a:rPr lang="en-US" altLang="en-US" sz="4200" dirty="0" err="1" smtClean="0">
                <a:solidFill>
                  <a:srgbClr val="522D80"/>
                </a:solidFill>
                <a:latin typeface="Cambria" pitchFamily="18" charset="0"/>
              </a:rPr>
              <a:t>shenh</a:t>
            </a:r>
            <a:r>
              <a:rPr lang="en-US" altLang="en-US" sz="4200" dirty="0" smtClean="0">
                <a:solidFill>
                  <a:srgbClr val="522D80"/>
                </a:solidFill>
                <a:latin typeface="Cambria" pitchFamily="18" charset="0"/>
              </a:rPr>
              <a:t>}@clemson.edu</a:t>
            </a:r>
            <a:r>
              <a:rPr lang="en-US" altLang="en-US" sz="4200" dirty="0">
                <a:solidFill>
                  <a:srgbClr val="522D80"/>
                </a:solidFill>
                <a:latin typeface="Cambria" pitchFamily="18" charset="0"/>
              </a:rPr>
              <a:t>)</a:t>
            </a:r>
          </a:p>
        </p:txBody>
      </p:sp>
      <p:pic>
        <p:nvPicPr>
          <p:cNvPr id="2054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" y="2099087"/>
            <a:ext cx="7239575" cy="2779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CustomShape 4"/>
          <p:cNvSpPr>
            <a:spLocks noChangeArrowheads="1"/>
          </p:cNvSpPr>
          <p:nvPr/>
        </p:nvSpPr>
        <p:spPr bwMode="auto">
          <a:xfrm>
            <a:off x="1" y="6583680"/>
            <a:ext cx="32918400" cy="599440"/>
          </a:xfrm>
          <a:prstGeom prst="rect">
            <a:avLst/>
          </a:prstGeom>
          <a:solidFill>
            <a:srgbClr val="F667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721" tIns="54861" rIns="109721" bIns="5486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200"/>
          </a:p>
        </p:txBody>
      </p:sp>
      <p:sp>
        <p:nvSpPr>
          <p:cNvPr id="2056" name="CustomShape 5"/>
          <p:cNvSpPr>
            <a:spLocks noChangeArrowheads="1"/>
          </p:cNvSpPr>
          <p:nvPr/>
        </p:nvSpPr>
        <p:spPr bwMode="auto">
          <a:xfrm>
            <a:off x="1" y="43291761"/>
            <a:ext cx="32918400" cy="599440"/>
          </a:xfrm>
          <a:prstGeom prst="rect">
            <a:avLst/>
          </a:prstGeom>
          <a:solidFill>
            <a:srgbClr val="F667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721" tIns="54861" rIns="109721" bIns="5486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200"/>
          </a:p>
        </p:txBody>
      </p:sp>
      <p:sp>
        <p:nvSpPr>
          <p:cNvPr id="2057" name="CustomShape 6"/>
          <p:cNvSpPr>
            <a:spLocks noChangeArrowheads="1"/>
          </p:cNvSpPr>
          <p:nvPr/>
        </p:nvSpPr>
        <p:spPr bwMode="auto">
          <a:xfrm>
            <a:off x="1" y="0"/>
            <a:ext cx="337185" cy="44013120"/>
          </a:xfrm>
          <a:prstGeom prst="rect">
            <a:avLst/>
          </a:prstGeom>
          <a:solidFill>
            <a:srgbClr val="522D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721" tIns="54861" rIns="109721" bIns="5486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200"/>
          </a:p>
        </p:txBody>
      </p:sp>
      <p:sp>
        <p:nvSpPr>
          <p:cNvPr id="2058" name="CustomShape 7"/>
          <p:cNvSpPr>
            <a:spLocks noChangeArrowheads="1"/>
          </p:cNvSpPr>
          <p:nvPr/>
        </p:nvSpPr>
        <p:spPr bwMode="auto">
          <a:xfrm>
            <a:off x="32581215" y="1"/>
            <a:ext cx="337185" cy="43891200"/>
          </a:xfrm>
          <a:prstGeom prst="rect">
            <a:avLst/>
          </a:prstGeom>
          <a:solidFill>
            <a:srgbClr val="522D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721" tIns="54861" rIns="109721" bIns="5486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200"/>
          </a:p>
        </p:txBody>
      </p:sp>
      <p:sp>
        <p:nvSpPr>
          <p:cNvPr id="2059" name="CustomShape 12"/>
          <p:cNvSpPr>
            <a:spLocks noChangeArrowheads="1"/>
          </p:cNvSpPr>
          <p:nvPr/>
        </p:nvSpPr>
        <p:spPr bwMode="auto">
          <a:xfrm>
            <a:off x="634340" y="7724871"/>
            <a:ext cx="10287000" cy="1582421"/>
          </a:xfrm>
          <a:prstGeom prst="roundRect">
            <a:avLst>
              <a:gd name="adj" fmla="val 16667"/>
            </a:avLst>
          </a:prstGeom>
          <a:solidFill>
            <a:srgbClr val="F66733"/>
          </a:solidFill>
          <a:ln w="38160">
            <a:solidFill>
              <a:srgbClr val="522D80"/>
            </a:solidFill>
            <a:round/>
            <a:headEnd/>
            <a:tailEnd/>
          </a:ln>
        </p:spPr>
        <p:txBody>
          <a:bodyPr lIns="107993" tIns="53997" rIns="107993" bIns="53997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5800" b="1" dirty="0">
                <a:solidFill>
                  <a:srgbClr val="522D80"/>
                </a:solidFill>
                <a:latin typeface="Constantia" pitchFamily="18" charset="0"/>
              </a:rPr>
              <a:t>Background and Motivation</a:t>
            </a:r>
            <a:endParaRPr lang="en-US" altLang="en-US" sz="2200" dirty="0"/>
          </a:p>
        </p:txBody>
      </p:sp>
      <p:sp>
        <p:nvSpPr>
          <p:cNvPr id="2063" name="CustomShape 16"/>
          <p:cNvSpPr>
            <a:spLocks noChangeArrowheads="1"/>
          </p:cNvSpPr>
          <p:nvPr/>
        </p:nvSpPr>
        <p:spPr bwMode="auto">
          <a:xfrm>
            <a:off x="11259989" y="7724871"/>
            <a:ext cx="10287000" cy="1582421"/>
          </a:xfrm>
          <a:prstGeom prst="roundRect">
            <a:avLst>
              <a:gd name="adj" fmla="val 16667"/>
            </a:avLst>
          </a:prstGeom>
          <a:solidFill>
            <a:srgbClr val="F66733"/>
          </a:solidFill>
          <a:ln w="38160">
            <a:solidFill>
              <a:srgbClr val="522D80"/>
            </a:solidFill>
            <a:round/>
            <a:headEnd/>
            <a:tailEnd/>
          </a:ln>
        </p:spPr>
        <p:txBody>
          <a:bodyPr lIns="107993" tIns="53997" rIns="107993" bIns="53997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5800" b="1" dirty="0">
                <a:solidFill>
                  <a:srgbClr val="522D80"/>
                </a:solidFill>
                <a:latin typeface="Constantia" pitchFamily="18" charset="0"/>
              </a:rPr>
              <a:t>Design Details</a:t>
            </a:r>
            <a:endParaRPr lang="en-US" altLang="en-US" sz="2200" dirty="0"/>
          </a:p>
        </p:txBody>
      </p:sp>
      <p:sp>
        <p:nvSpPr>
          <p:cNvPr id="2068" name="TextBox 1"/>
          <p:cNvSpPr txBox="1">
            <a:spLocks noChangeArrowheads="1"/>
          </p:cNvSpPr>
          <p:nvPr/>
        </p:nvSpPr>
        <p:spPr bwMode="auto">
          <a:xfrm>
            <a:off x="7663121" y="1219201"/>
            <a:ext cx="20644009" cy="3296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721" tIns="54861" rIns="109721" bIns="54861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sz="6900" b="1" dirty="0">
                <a:solidFill>
                  <a:srgbClr val="7030A0"/>
                </a:solidFill>
                <a:latin typeface="Constantia" pitchFamily="18" charset="0"/>
              </a:rPr>
              <a:t>Harnessing the Power of Multiple Cloud Service Providers: An Economical and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en-US" sz="6900" b="1" dirty="0">
                <a:solidFill>
                  <a:srgbClr val="7030A0"/>
                </a:solidFill>
                <a:latin typeface="Constantia" pitchFamily="18" charset="0"/>
              </a:rPr>
              <a:t>SLA-Guaranteed Cloud Storage Service</a:t>
            </a:r>
            <a:endParaRPr lang="en-US" altLang="en-US" sz="6900" b="1" dirty="0">
              <a:solidFill>
                <a:srgbClr val="7030A0"/>
              </a:solidFill>
              <a:latin typeface="Constantia" pitchFamily="18" charset="0"/>
            </a:endParaRPr>
          </a:p>
        </p:txBody>
      </p:sp>
      <p:sp>
        <p:nvSpPr>
          <p:cNvPr id="2073" name="CustomShape 16"/>
          <p:cNvSpPr>
            <a:spLocks noChangeArrowheads="1"/>
          </p:cNvSpPr>
          <p:nvPr/>
        </p:nvSpPr>
        <p:spPr bwMode="auto">
          <a:xfrm>
            <a:off x="21875991" y="7724871"/>
            <a:ext cx="10287000" cy="1582421"/>
          </a:xfrm>
          <a:prstGeom prst="roundRect">
            <a:avLst>
              <a:gd name="adj" fmla="val 16667"/>
            </a:avLst>
          </a:prstGeom>
          <a:solidFill>
            <a:srgbClr val="F66733"/>
          </a:solidFill>
          <a:ln w="38160">
            <a:solidFill>
              <a:srgbClr val="522D80"/>
            </a:solidFill>
            <a:round/>
            <a:headEnd/>
            <a:tailEnd/>
          </a:ln>
        </p:spPr>
        <p:txBody>
          <a:bodyPr lIns="107993" tIns="53997" rIns="107993" bIns="53997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5800" b="1" dirty="0">
                <a:solidFill>
                  <a:srgbClr val="522D80"/>
                </a:solidFill>
                <a:latin typeface="Constantia" pitchFamily="18" charset="0"/>
              </a:rPr>
              <a:t>Experimental Results</a:t>
            </a:r>
            <a:endParaRPr lang="en-US" altLang="en-US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9170" y="3312736"/>
            <a:ext cx="4420600" cy="1442971"/>
          </a:xfrm>
          <a:prstGeom prst="rect">
            <a:avLst/>
          </a:prstGeom>
        </p:spPr>
      </p:pic>
      <p:pic>
        <p:nvPicPr>
          <p:cNvPr id="24" name="Picture 15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5208" y="1765492"/>
            <a:ext cx="1911646" cy="1883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6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5" name="CustomShape 14"/>
          <p:cNvSpPr>
            <a:spLocks noChangeArrowheads="1"/>
          </p:cNvSpPr>
          <p:nvPr/>
        </p:nvSpPr>
        <p:spPr bwMode="auto">
          <a:xfrm>
            <a:off x="634340" y="9678267"/>
            <a:ext cx="10287000" cy="13048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993" tIns="53997" rIns="107993" bIns="53997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>
              <a:buNone/>
            </a:pPr>
            <a:r>
              <a:rPr lang="en-US" sz="4300" dirty="0">
                <a:latin typeface="Calibri" panose="020F0502020204030204" pitchFamily="34" charset="0"/>
                <a:cs typeface="Calibri" panose="020F0502020204030204" pitchFamily="34" charset="0"/>
              </a:rPr>
              <a:t>Cloud storage (e.g., Amazon S3, Microsoft Azure and Google Cloud Storage), as an emerging commercial service, is becoming increasingly popular. For a cloud customer’s application, the data access latency is negatively proportional to the customer’s income. In order to maximize profits, cloud customers must provide low data Get/Put latency and high availability to their clients while minimizing the total payment cost to the Cloud Service Providers (</a:t>
            </a:r>
            <a:r>
              <a:rPr lang="en-US" sz="4300" dirty="0" smtClean="0">
                <a:latin typeface="Calibri" panose="020F0502020204030204" pitchFamily="34" charset="0"/>
                <a:cs typeface="Calibri" panose="020F0502020204030204" pitchFamily="34" charset="0"/>
              </a:rPr>
              <a:t>CSPs). Since different CSPs provide different storage service prices, customers tend to use services from different CSPs instead of a single CSP to minimize their payment cost (cost in short). However, the technical complexity of this task makes it non-trivial to customers, which calls for the assistance</a:t>
            </a:r>
          </a:p>
          <a:p>
            <a:pPr algn="just">
              <a:buNone/>
            </a:pPr>
            <a:r>
              <a:rPr lang="en-US" sz="4300" dirty="0" smtClean="0">
                <a:latin typeface="Calibri" panose="020F0502020204030204" pitchFamily="34" charset="0"/>
                <a:cs typeface="Calibri" panose="020F0502020204030204" pitchFamily="34" charset="0"/>
              </a:rPr>
              <a:t>from a third-party organization.</a:t>
            </a:r>
            <a:endParaRPr lang="en-US" sz="43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4" name="CustomShape 14"/>
          <p:cNvSpPr>
            <a:spLocks noChangeArrowheads="1"/>
          </p:cNvSpPr>
          <p:nvPr/>
        </p:nvSpPr>
        <p:spPr bwMode="auto">
          <a:xfrm>
            <a:off x="21875991" y="9600131"/>
            <a:ext cx="10287000" cy="5313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993" tIns="53997" rIns="107993" bIns="53997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None/>
            </a:pPr>
            <a:r>
              <a:rPr lang="en-US" sz="4300" dirty="0">
                <a:latin typeface="Cambria" pitchFamily="18" charset="0"/>
              </a:rPr>
              <a:t>We conducted trace-driven experiments on Clemson </a:t>
            </a:r>
            <a:r>
              <a:rPr lang="en-US" sz="4300" dirty="0" smtClean="0">
                <a:latin typeface="Cambria" pitchFamily="18" charset="0"/>
              </a:rPr>
              <a:t>University’s Palmetto </a:t>
            </a:r>
            <a:r>
              <a:rPr lang="en-US" sz="4300" dirty="0">
                <a:latin typeface="Cambria" pitchFamily="18" charset="0"/>
              </a:rPr>
              <a:t>Cluster </a:t>
            </a:r>
            <a:r>
              <a:rPr lang="en-US" sz="4300" dirty="0" smtClean="0">
                <a:latin typeface="Cambria" pitchFamily="18" charset="0"/>
              </a:rPr>
              <a:t>[3]. </a:t>
            </a:r>
            <a:r>
              <a:rPr lang="en-US" sz="4300" dirty="0">
                <a:latin typeface="Cambria" pitchFamily="18" charset="0"/>
              </a:rPr>
              <a:t>We simulated 50 </a:t>
            </a:r>
            <a:r>
              <a:rPr lang="en-US" sz="4300" dirty="0" smtClean="0">
                <a:latin typeface="Cambria" pitchFamily="18" charset="0"/>
              </a:rPr>
              <a:t>globally distributed </a:t>
            </a:r>
            <a:r>
              <a:rPr lang="en-US" sz="4300" dirty="0">
                <a:latin typeface="Cambria" pitchFamily="18" charset="0"/>
              </a:rPr>
              <a:t>datacenters in 25 cloud storage </a:t>
            </a:r>
            <a:r>
              <a:rPr lang="en-US" sz="4300" dirty="0" smtClean="0">
                <a:latin typeface="Cambria" pitchFamily="18" charset="0"/>
              </a:rPr>
              <a:t>regions, and compared ES</a:t>
            </a:r>
            <a:r>
              <a:rPr lang="en-US" sz="4300" baseline="30000" dirty="0" smtClean="0">
                <a:latin typeface="Cambria" pitchFamily="18" charset="0"/>
              </a:rPr>
              <a:t>3</a:t>
            </a:r>
            <a:r>
              <a:rPr lang="en-US" sz="4300" dirty="0">
                <a:latin typeface="Cambria" pitchFamily="18" charset="0"/>
              </a:rPr>
              <a:t> with </a:t>
            </a:r>
            <a:r>
              <a:rPr lang="en-US" sz="4300" dirty="0" err="1">
                <a:latin typeface="Cambria" pitchFamily="18" charset="0"/>
              </a:rPr>
              <a:t>SPANStore</a:t>
            </a:r>
            <a:r>
              <a:rPr lang="en-US" sz="4300" dirty="0">
                <a:latin typeface="Cambria" pitchFamily="18" charset="0"/>
              </a:rPr>
              <a:t> </a:t>
            </a:r>
            <a:r>
              <a:rPr lang="en-US" sz="4300" dirty="0" smtClean="0">
                <a:latin typeface="Cambria" pitchFamily="18" charset="0"/>
              </a:rPr>
              <a:t>[4], COPS [5], Cheapest, and Random. </a:t>
            </a:r>
            <a:endParaRPr lang="en-US" sz="4300" baseline="30000" dirty="0">
              <a:latin typeface="Cambria" pitchFamily="18" charset="0"/>
            </a:endParaRPr>
          </a:p>
        </p:txBody>
      </p:sp>
      <p:sp>
        <p:nvSpPr>
          <p:cNvPr id="126" name="CustomShape 14"/>
          <p:cNvSpPr>
            <a:spLocks noChangeArrowheads="1"/>
          </p:cNvSpPr>
          <p:nvPr/>
        </p:nvSpPr>
        <p:spPr bwMode="auto">
          <a:xfrm>
            <a:off x="577191" y="23422634"/>
            <a:ext cx="10287001" cy="3879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993" tIns="53997" rIns="107993" bIns="53997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>
              <a:buNone/>
            </a:pPr>
            <a:r>
              <a:rPr lang="en-US" sz="4300" b="1" dirty="0" smtClean="0">
                <a:latin typeface="Cambria" pitchFamily="18" charset="0"/>
              </a:rPr>
              <a:t>Latency minimization:</a:t>
            </a:r>
            <a:r>
              <a:rPr lang="en-US" sz="4300" dirty="0">
                <a:latin typeface="Cambria" pitchFamily="18" charset="0"/>
              </a:rPr>
              <a:t> </a:t>
            </a:r>
            <a:r>
              <a:rPr lang="en-US" sz="4300" dirty="0" smtClean="0">
                <a:latin typeface="Cambria" pitchFamily="18" charset="0"/>
              </a:rPr>
              <a:t>It allocates customer data into a </a:t>
            </a:r>
            <a:r>
              <a:rPr lang="en-US" sz="4300" dirty="0">
                <a:latin typeface="Cambria" pitchFamily="18" charset="0"/>
              </a:rPr>
              <a:t>datacenter with the shortest </a:t>
            </a:r>
            <a:r>
              <a:rPr lang="en-US" sz="4300" dirty="0" smtClean="0">
                <a:latin typeface="Cambria" pitchFamily="18" charset="0"/>
              </a:rPr>
              <a:t>latency.  However, It does not consider the Get/Put capacity limitation of a cloud service provider’s datacenter.</a:t>
            </a:r>
            <a:endParaRPr lang="en-US" sz="4300" dirty="0">
              <a:latin typeface="Cambria" pitchFamily="18" charset="0"/>
            </a:endParaRPr>
          </a:p>
        </p:txBody>
      </p:sp>
      <p:sp>
        <p:nvSpPr>
          <p:cNvPr id="113" name="CustomShape 17"/>
          <p:cNvSpPr>
            <a:spLocks noChangeArrowheads="1"/>
          </p:cNvSpPr>
          <p:nvPr/>
        </p:nvSpPr>
        <p:spPr bwMode="auto">
          <a:xfrm>
            <a:off x="21953220" y="38870178"/>
            <a:ext cx="10355580" cy="1584960"/>
          </a:xfrm>
          <a:prstGeom prst="roundRect">
            <a:avLst>
              <a:gd name="adj" fmla="val 16667"/>
            </a:avLst>
          </a:prstGeom>
          <a:solidFill>
            <a:srgbClr val="F66733"/>
          </a:solidFill>
          <a:ln w="38160">
            <a:solidFill>
              <a:srgbClr val="522D80"/>
            </a:solidFill>
            <a:round/>
            <a:headEnd/>
            <a:tailEnd/>
          </a:ln>
        </p:spPr>
        <p:txBody>
          <a:bodyPr lIns="107993" tIns="53997" rIns="107993" bIns="53997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5800" b="1" dirty="0">
                <a:solidFill>
                  <a:srgbClr val="522D80"/>
                </a:solidFill>
                <a:latin typeface="Constantia" pitchFamily="18" charset="0"/>
              </a:rPr>
              <a:t>       Acknowledgments</a:t>
            </a:r>
            <a:endParaRPr lang="en-US" altLang="en-US" sz="2200" dirty="0"/>
          </a:p>
        </p:txBody>
      </p:sp>
      <p:sp>
        <p:nvSpPr>
          <p:cNvPr id="157" name="CustomShape 14"/>
          <p:cNvSpPr>
            <a:spLocks noChangeArrowheads="1"/>
          </p:cNvSpPr>
          <p:nvPr/>
        </p:nvSpPr>
        <p:spPr bwMode="auto">
          <a:xfrm>
            <a:off x="21834994" y="20802600"/>
            <a:ext cx="10992786" cy="895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993" tIns="53997" rIns="107993" bIns="53997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None/>
            </a:pPr>
            <a:r>
              <a:rPr lang="en-US" sz="4300" b="1" dirty="0">
                <a:latin typeface="Cambria" pitchFamily="18" charset="0"/>
              </a:rPr>
              <a:t>Result</a:t>
            </a:r>
            <a:r>
              <a:rPr lang="en-US" sz="4300" dirty="0">
                <a:latin typeface="Cambria" pitchFamily="18" charset="0"/>
              </a:rPr>
              <a:t>: </a:t>
            </a:r>
            <a:r>
              <a:rPr lang="en-US" sz="4300" dirty="0" smtClean="0">
                <a:latin typeface="Cambria" pitchFamily="18" charset="0"/>
              </a:rPr>
              <a:t>Supply a Get SLA satisfied service.</a:t>
            </a:r>
            <a:endParaRPr lang="en-US" altLang="en-US" sz="4300" dirty="0">
              <a:latin typeface="Cambria" pitchFamily="18" charset="0"/>
            </a:endParaRPr>
          </a:p>
        </p:txBody>
      </p:sp>
      <p:sp>
        <p:nvSpPr>
          <p:cNvPr id="159" name="CustomShape 14"/>
          <p:cNvSpPr>
            <a:spLocks noChangeArrowheads="1"/>
          </p:cNvSpPr>
          <p:nvPr/>
        </p:nvSpPr>
        <p:spPr bwMode="auto">
          <a:xfrm>
            <a:off x="21953219" y="40541938"/>
            <a:ext cx="10287000" cy="2752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993" tIns="53997" rIns="107993" bIns="53997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None/>
            </a:pPr>
            <a:r>
              <a:rPr lang="en-US" sz="4300" dirty="0">
                <a:latin typeface="Cambria" pitchFamily="18" charset="0"/>
              </a:rPr>
              <a:t>U.S. </a:t>
            </a:r>
            <a:r>
              <a:rPr lang="en-US" sz="4300" dirty="0">
                <a:latin typeface="Cambria" pitchFamily="18" charset="0"/>
              </a:rPr>
              <a:t>NSF grants NSF-1404981, </a:t>
            </a:r>
            <a:r>
              <a:rPr lang="en-US" sz="4300" dirty="0" smtClean="0">
                <a:latin typeface="Cambria" pitchFamily="18" charset="0"/>
              </a:rPr>
              <a:t>IIS-1354123</a:t>
            </a:r>
            <a:r>
              <a:rPr lang="en-US" sz="4300" dirty="0">
                <a:latin typeface="Cambria" pitchFamily="18" charset="0"/>
              </a:rPr>
              <a:t>, CNS-1254006, CNS-1249603, </a:t>
            </a:r>
            <a:r>
              <a:rPr lang="en-US" sz="4300" dirty="0" smtClean="0">
                <a:latin typeface="Cambria" pitchFamily="18" charset="0"/>
              </a:rPr>
              <a:t>and Microsoft </a:t>
            </a:r>
            <a:r>
              <a:rPr lang="en-US" sz="4300" dirty="0">
                <a:latin typeface="Cambria" pitchFamily="18" charset="0"/>
              </a:rPr>
              <a:t>Research Faculty Fellowship 8300751.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7273" y="39573401"/>
            <a:ext cx="1797863" cy="727331"/>
          </a:xfrm>
          <a:prstGeom prst="rect">
            <a:avLst/>
          </a:prstGeom>
        </p:spPr>
      </p:pic>
      <p:pic>
        <p:nvPicPr>
          <p:cNvPr id="2085" name="Picture 15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70054" y="38822948"/>
            <a:ext cx="1014704" cy="1013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6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66" name="CustomShape 14"/>
          <p:cNvSpPr>
            <a:spLocks noChangeArrowheads="1"/>
          </p:cNvSpPr>
          <p:nvPr/>
        </p:nvSpPr>
        <p:spPr bwMode="auto">
          <a:xfrm>
            <a:off x="11132560" y="29467964"/>
            <a:ext cx="10287001" cy="1289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993" tIns="53997" rIns="107993" bIns="53997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None/>
            </a:pPr>
            <a:r>
              <a:rPr lang="en-US" sz="4400" b="1" dirty="0">
                <a:latin typeface="Cambria" pitchFamily="18" charset="0"/>
              </a:rPr>
              <a:t>Scheme </a:t>
            </a:r>
            <a:r>
              <a:rPr lang="en-US" sz="4400" b="1" dirty="0" smtClean="0">
                <a:latin typeface="Cambria" pitchFamily="18" charset="0"/>
              </a:rPr>
              <a:t>2: </a:t>
            </a:r>
            <a:r>
              <a:rPr lang="en-US" sz="4300" dirty="0">
                <a:latin typeface="Cambria" pitchFamily="18" charset="0"/>
              </a:rPr>
              <a:t>GA-based Data Allocation </a:t>
            </a:r>
            <a:r>
              <a:rPr lang="en-US" sz="4300" dirty="0" smtClean="0">
                <a:latin typeface="Cambria" pitchFamily="18" charset="0"/>
              </a:rPr>
              <a:t>Adjustment.</a:t>
            </a:r>
          </a:p>
          <a:p>
            <a:pPr algn="just" eaLnBrk="1" hangingPunct="1">
              <a:spcBef>
                <a:spcPct val="0"/>
              </a:spcBef>
              <a:buNone/>
            </a:pPr>
            <a:r>
              <a:rPr lang="en-US" sz="4300" b="1" dirty="0" smtClean="0">
                <a:latin typeface="Cambria" pitchFamily="18" charset="0"/>
              </a:rPr>
              <a:t>Genetic Algorithm (GA)</a:t>
            </a:r>
            <a:r>
              <a:rPr lang="en-US" sz="4300" dirty="0" smtClean="0">
                <a:latin typeface="Cambria" pitchFamily="18" charset="0"/>
              </a:rPr>
              <a:t>: A heuristic </a:t>
            </a:r>
            <a:r>
              <a:rPr lang="en-US" sz="4300" dirty="0">
                <a:latin typeface="Cambria" pitchFamily="18" charset="0"/>
              </a:rPr>
              <a:t>method that mimics the process of natural </a:t>
            </a:r>
            <a:r>
              <a:rPr lang="en-US" sz="4300" dirty="0" smtClean="0">
                <a:latin typeface="Cambria" pitchFamily="18" charset="0"/>
              </a:rPr>
              <a:t>selection.</a:t>
            </a:r>
          </a:p>
          <a:p>
            <a:pPr marL="571500" indent="-571500" algn="just" eaLnBrk="1" hangingPunct="1">
              <a:spcBef>
                <a:spcPct val="0"/>
              </a:spcBef>
            </a:pPr>
            <a:r>
              <a:rPr lang="en-US" sz="4300" dirty="0">
                <a:latin typeface="Cambria" pitchFamily="18" charset="0"/>
              </a:rPr>
              <a:t>Gene: Data allocation of a data </a:t>
            </a:r>
            <a:r>
              <a:rPr lang="en-US" sz="4300" dirty="0" smtClean="0">
                <a:latin typeface="Cambria" pitchFamily="18" charset="0"/>
              </a:rPr>
              <a:t>item.</a:t>
            </a:r>
            <a:endParaRPr lang="en-US" sz="4300" dirty="0">
              <a:latin typeface="Cambria" pitchFamily="18" charset="0"/>
            </a:endParaRPr>
          </a:p>
          <a:p>
            <a:pPr marL="571500" indent="-571500" algn="just" eaLnBrk="1" hangingPunct="1">
              <a:spcBef>
                <a:spcPct val="0"/>
              </a:spcBef>
            </a:pPr>
            <a:r>
              <a:rPr lang="en-US" sz="4300" dirty="0" smtClean="0">
                <a:latin typeface="Cambria" pitchFamily="18" charset="0"/>
              </a:rPr>
              <a:t>Parents: Global optimal with minimum total cost and Storage/Get/Put optimal with minimum Storage/Get/Put cost.</a:t>
            </a:r>
          </a:p>
          <a:p>
            <a:pPr marL="571500" indent="-571500" algn="just" eaLnBrk="1" hangingPunct="1">
              <a:spcBef>
                <a:spcPct val="0"/>
              </a:spcBef>
            </a:pPr>
            <a:r>
              <a:rPr lang="en-US" sz="4300" dirty="0" smtClean="0">
                <a:latin typeface="Cambria" pitchFamily="18" charset="0"/>
              </a:rPr>
              <a:t>Crossover</a:t>
            </a:r>
            <a:r>
              <a:rPr lang="en-US" sz="4300" dirty="0">
                <a:latin typeface="Cambria" pitchFamily="18" charset="0"/>
              </a:rPr>
              <a:t>: </a:t>
            </a:r>
            <a:r>
              <a:rPr lang="en-US" sz="4300" dirty="0" smtClean="0">
                <a:latin typeface="Cambria" pitchFamily="18" charset="0"/>
              </a:rPr>
              <a:t>Hatching between </a:t>
            </a:r>
            <a:r>
              <a:rPr lang="en-US" sz="4300" dirty="0">
                <a:latin typeface="Cambria" pitchFamily="18" charset="0"/>
              </a:rPr>
              <a:t>global-optimal and sub-optimal </a:t>
            </a:r>
            <a:r>
              <a:rPr lang="en-US" sz="4300" dirty="0" smtClean="0">
                <a:latin typeface="Cambria" pitchFamily="18" charset="0"/>
              </a:rPr>
              <a:t>solutions.</a:t>
            </a:r>
            <a:endParaRPr lang="en-US" sz="4300" dirty="0">
              <a:latin typeface="Cambria" pitchFamily="18" charset="0"/>
            </a:endParaRPr>
          </a:p>
          <a:p>
            <a:pPr marL="571500" indent="-571500" algn="just" eaLnBrk="1" hangingPunct="1">
              <a:spcBef>
                <a:spcPct val="0"/>
              </a:spcBef>
            </a:pPr>
            <a:r>
              <a:rPr lang="en-US" sz="4300" dirty="0">
                <a:latin typeface="Cambria" pitchFamily="18" charset="0"/>
              </a:rPr>
              <a:t>Mutation: Approach </a:t>
            </a:r>
            <a:r>
              <a:rPr lang="en-US" sz="4300" dirty="0" smtClean="0">
                <a:latin typeface="Cambria" pitchFamily="18" charset="0"/>
              </a:rPr>
              <a:t>to global optimal.</a:t>
            </a:r>
            <a:endParaRPr lang="en-US" sz="4300" dirty="0">
              <a:latin typeface="Cambria" pitchFamily="18" charset="0"/>
            </a:endParaRPr>
          </a:p>
          <a:p>
            <a:pPr marL="571500" indent="-571500" algn="just" eaLnBrk="1" hangingPunct="1">
              <a:spcBef>
                <a:spcPct val="0"/>
              </a:spcBef>
            </a:pPr>
            <a:endParaRPr lang="en-US" sz="4300" dirty="0" smtClean="0">
              <a:latin typeface="Cambria" pitchFamily="18" charset="0"/>
            </a:endParaRPr>
          </a:p>
          <a:p>
            <a:pPr marL="571500" indent="-571500" algn="just" eaLnBrk="1" hangingPunct="1">
              <a:spcBef>
                <a:spcPct val="0"/>
              </a:spcBef>
            </a:pPr>
            <a:endParaRPr lang="en-US" sz="4300" dirty="0">
              <a:latin typeface="Cambria" pitchFamily="18" charset="0"/>
            </a:endParaRPr>
          </a:p>
        </p:txBody>
      </p:sp>
      <p:sp>
        <p:nvSpPr>
          <p:cNvPr id="280" name="CustomShape 14"/>
          <p:cNvSpPr>
            <a:spLocks noChangeArrowheads="1"/>
          </p:cNvSpPr>
          <p:nvPr/>
        </p:nvSpPr>
        <p:spPr bwMode="auto">
          <a:xfrm>
            <a:off x="11132560" y="17373600"/>
            <a:ext cx="10287001" cy="13737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993" tIns="53997" rIns="107993" bIns="53997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None/>
            </a:pPr>
            <a:r>
              <a:rPr lang="en-US" sz="4400" b="1" dirty="0" smtClean="0">
                <a:latin typeface="Cambria" pitchFamily="18" charset="0"/>
              </a:rPr>
              <a:t>Scheme 1: </a:t>
            </a:r>
            <a:r>
              <a:rPr lang="en-US" sz="4300" dirty="0" smtClean="0">
                <a:latin typeface="Cambria" pitchFamily="18" charset="0"/>
              </a:rPr>
              <a:t>Data </a:t>
            </a:r>
            <a:r>
              <a:rPr lang="en-US" sz="4300" dirty="0">
                <a:latin typeface="Cambria" pitchFamily="18" charset="0"/>
              </a:rPr>
              <a:t>Allocation and Resource </a:t>
            </a:r>
            <a:r>
              <a:rPr lang="en-US" sz="4300" dirty="0" smtClean="0">
                <a:latin typeface="Cambria" pitchFamily="18" charset="0"/>
              </a:rPr>
              <a:t>Reservation. </a:t>
            </a:r>
          </a:p>
          <a:p>
            <a:pPr marL="571500" indent="-571500" algn="just" eaLnBrk="1" hangingPunct="1">
              <a:spcBef>
                <a:spcPct val="0"/>
              </a:spcBef>
            </a:pPr>
            <a:r>
              <a:rPr lang="en-US" altLang="en-US" sz="4300" dirty="0" smtClean="0">
                <a:latin typeface="Cambria" pitchFamily="18" charset="0"/>
              </a:rPr>
              <a:t>Storing the </a:t>
            </a:r>
            <a:r>
              <a:rPr lang="en-US" altLang="en-US" sz="4300" dirty="0">
                <a:latin typeface="Cambria" pitchFamily="18" charset="0"/>
              </a:rPr>
              <a:t>data in the datacenter that has the cheapest unit price </a:t>
            </a:r>
            <a:r>
              <a:rPr lang="en-US" altLang="en-US" sz="4300" dirty="0" smtClean="0">
                <a:latin typeface="Cambria" pitchFamily="18" charset="0"/>
              </a:rPr>
              <a:t>for its </a:t>
            </a:r>
            <a:r>
              <a:rPr lang="en-US" altLang="en-US" sz="4300" dirty="0">
                <a:latin typeface="Cambria" pitchFamily="18" charset="0"/>
              </a:rPr>
              <a:t>dominant cost (e.g., Get, Put or Storage) can reduce </a:t>
            </a:r>
            <a:r>
              <a:rPr lang="en-US" altLang="en-US" sz="4300" dirty="0" smtClean="0">
                <a:latin typeface="Cambria" pitchFamily="18" charset="0"/>
              </a:rPr>
              <a:t>the cost </a:t>
            </a:r>
            <a:r>
              <a:rPr lang="en-US" altLang="en-US" sz="4300" dirty="0">
                <a:latin typeface="Cambria" pitchFamily="18" charset="0"/>
              </a:rPr>
              <a:t>greatly</a:t>
            </a:r>
            <a:r>
              <a:rPr lang="en-US" altLang="en-US" sz="4300" dirty="0" smtClean="0">
                <a:latin typeface="Cambria" pitchFamily="18" charset="0"/>
              </a:rPr>
              <a:t>.</a:t>
            </a:r>
          </a:p>
          <a:p>
            <a:pPr marL="571500" indent="-571500" algn="just" eaLnBrk="1" hangingPunct="1">
              <a:spcBef>
                <a:spcPct val="0"/>
              </a:spcBef>
            </a:pPr>
            <a:r>
              <a:rPr lang="en-US" altLang="en-US" sz="4300" dirty="0" smtClean="0">
                <a:latin typeface="Cambria" pitchFamily="18" charset="0"/>
              </a:rPr>
              <a:t>Storing </a:t>
            </a:r>
            <a:r>
              <a:rPr lang="en-US" altLang="en-US" sz="4300" dirty="0">
                <a:latin typeface="Cambria" pitchFamily="18" charset="0"/>
              </a:rPr>
              <a:t>the Storage-intensive data in the datacenter that </a:t>
            </a:r>
            <a:r>
              <a:rPr lang="en-US" altLang="en-US" sz="4300" dirty="0" smtClean="0">
                <a:latin typeface="Cambria" pitchFamily="18" charset="0"/>
              </a:rPr>
              <a:t>results in </a:t>
            </a:r>
            <a:r>
              <a:rPr lang="en-US" altLang="en-US" sz="4300" dirty="0">
                <a:latin typeface="Cambria" pitchFamily="18" charset="0"/>
              </a:rPr>
              <a:t>the largest aggregate </a:t>
            </a:r>
            <a:r>
              <a:rPr lang="en-US" altLang="en-US" sz="4300" dirty="0" smtClean="0">
                <a:latin typeface="Cambria" pitchFamily="18" charset="0"/>
              </a:rPr>
              <a:t>data storage size </a:t>
            </a:r>
            <a:r>
              <a:rPr lang="en-US" altLang="en-US" sz="4300" dirty="0">
                <a:latin typeface="Cambria" pitchFamily="18" charset="0"/>
              </a:rPr>
              <a:t>can reduce the cost greatly </a:t>
            </a:r>
            <a:r>
              <a:rPr lang="en-US" altLang="en-US" sz="4300" dirty="0" smtClean="0">
                <a:latin typeface="Cambria" pitchFamily="18" charset="0"/>
              </a:rPr>
              <a:t>based </a:t>
            </a:r>
            <a:r>
              <a:rPr lang="en-US" altLang="en-US" sz="4300" dirty="0">
                <a:latin typeface="Cambria" pitchFamily="18" charset="0"/>
              </a:rPr>
              <a:t>on the tiered pricing </a:t>
            </a:r>
            <a:r>
              <a:rPr lang="en-US" altLang="en-US" sz="4300" dirty="0" smtClean="0">
                <a:latin typeface="Cambria" pitchFamily="18" charset="0"/>
              </a:rPr>
              <a:t>policy. </a:t>
            </a:r>
          </a:p>
          <a:p>
            <a:pPr marL="571500" indent="-571500" algn="just" eaLnBrk="1" hangingPunct="1">
              <a:spcBef>
                <a:spcPct val="0"/>
              </a:spcBef>
            </a:pPr>
            <a:r>
              <a:rPr lang="en-US" altLang="en-US" sz="4300" dirty="0" smtClean="0">
                <a:latin typeface="Cambria" pitchFamily="18" charset="0"/>
              </a:rPr>
              <a:t>Storing the </a:t>
            </a:r>
            <a:r>
              <a:rPr lang="en-US" altLang="en-US" sz="4300" dirty="0">
                <a:latin typeface="Cambria" pitchFamily="18" charset="0"/>
              </a:rPr>
              <a:t>data </a:t>
            </a:r>
            <a:r>
              <a:rPr lang="en-US" altLang="en-US" sz="4300" dirty="0" smtClean="0">
                <a:latin typeface="Cambria" pitchFamily="18" charset="0"/>
              </a:rPr>
              <a:t>in </a:t>
            </a:r>
            <a:r>
              <a:rPr lang="en-US" altLang="en-US" sz="4300" dirty="0">
                <a:latin typeface="Cambria" pitchFamily="18" charset="0"/>
              </a:rPr>
              <a:t>the datacenter with the </a:t>
            </a:r>
            <a:r>
              <a:rPr lang="en-US" altLang="en-US" sz="4300" dirty="0" smtClean="0">
                <a:latin typeface="Cambria" pitchFamily="18" charset="0"/>
              </a:rPr>
              <a:t>largest reservation </a:t>
            </a:r>
            <a:r>
              <a:rPr lang="en-US" altLang="en-US" sz="4300" dirty="0" smtClean="0">
                <a:latin typeface="Cambria" pitchFamily="18" charset="0"/>
              </a:rPr>
              <a:t>benefit </a:t>
            </a:r>
            <a:r>
              <a:rPr lang="en-US" altLang="en-US" sz="4300" dirty="0" smtClean="0">
                <a:latin typeface="Cambria" pitchFamily="18" charset="0"/>
              </a:rPr>
              <a:t>if </a:t>
            </a:r>
            <a:r>
              <a:rPr lang="en-US" altLang="en-US" sz="4300" dirty="0">
                <a:latin typeface="Cambria" pitchFamily="18" charset="0"/>
              </a:rPr>
              <a:t>the data </a:t>
            </a:r>
            <a:r>
              <a:rPr lang="en-US" altLang="en-US" sz="4300">
                <a:latin typeface="Cambria" pitchFamily="18" charset="0"/>
              </a:rPr>
              <a:t>is </a:t>
            </a:r>
            <a:r>
              <a:rPr lang="en-US" altLang="en-US" sz="4300" smtClean="0">
                <a:latin typeface="Cambria" pitchFamily="18" charset="0"/>
              </a:rPr>
              <a:t>Get-/</a:t>
            </a:r>
            <a:r>
              <a:rPr lang="en-US" altLang="en-US" sz="4300" dirty="0" smtClean="0">
                <a:latin typeface="Cambria" pitchFamily="18" charset="0"/>
              </a:rPr>
              <a:t>Put-intensive</a:t>
            </a:r>
            <a:r>
              <a:rPr lang="en-US" altLang="en-US" sz="4300" dirty="0">
                <a:latin typeface="Cambria" pitchFamily="18" charset="0"/>
              </a:rPr>
              <a:t>, in order to minimize the reservation </a:t>
            </a:r>
            <a:r>
              <a:rPr lang="en-US" altLang="en-US" sz="4300" dirty="0" smtClean="0">
                <a:latin typeface="Cambria" pitchFamily="18" charset="0"/>
              </a:rPr>
              <a:t>cost.</a:t>
            </a:r>
          </a:p>
          <a:p>
            <a:pPr algn="just" eaLnBrk="1" hangingPunct="1">
              <a:spcBef>
                <a:spcPct val="0"/>
              </a:spcBef>
              <a:buNone/>
            </a:pPr>
            <a:r>
              <a:rPr lang="en-US" altLang="en-US" sz="4300" dirty="0" smtClean="0">
                <a:latin typeface="Cambria" pitchFamily="18" charset="0"/>
              </a:rPr>
              <a:t>After </a:t>
            </a:r>
            <a:r>
              <a:rPr lang="en-US" altLang="en-US" sz="4300" dirty="0">
                <a:latin typeface="Cambria" pitchFamily="18" charset="0"/>
              </a:rPr>
              <a:t>the data allocation, the reservation of</a:t>
            </a:r>
          </a:p>
          <a:p>
            <a:pPr algn="just" eaLnBrk="1" hangingPunct="1">
              <a:spcBef>
                <a:spcPct val="0"/>
              </a:spcBef>
              <a:buNone/>
            </a:pPr>
            <a:r>
              <a:rPr lang="en-US" altLang="en-US" sz="4300" dirty="0">
                <a:latin typeface="Cambria" pitchFamily="18" charset="0"/>
              </a:rPr>
              <a:t>Gets/Puts in each datacenter is determined according to </a:t>
            </a:r>
            <a:r>
              <a:rPr lang="en-US" altLang="en-US" sz="4300" dirty="0" smtClean="0">
                <a:latin typeface="Cambria" pitchFamily="18" charset="0"/>
              </a:rPr>
              <a:t>[2].</a:t>
            </a:r>
            <a:endParaRPr lang="en-US" altLang="en-US" sz="4300" dirty="0">
              <a:latin typeface="Cambria" pitchFamily="18" charset="0"/>
            </a:endParaRPr>
          </a:p>
        </p:txBody>
      </p:sp>
      <p:sp>
        <p:nvSpPr>
          <p:cNvPr id="279" name="CustomShape 14"/>
          <p:cNvSpPr>
            <a:spLocks noChangeArrowheads="1"/>
          </p:cNvSpPr>
          <p:nvPr/>
        </p:nvSpPr>
        <p:spPr bwMode="auto">
          <a:xfrm>
            <a:off x="21892107" y="29641800"/>
            <a:ext cx="10287000" cy="4751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993" tIns="53997" rIns="107993" bIns="53997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None/>
            </a:pPr>
            <a:r>
              <a:rPr lang="en-US" altLang="en-US" sz="2900" dirty="0" smtClean="0">
                <a:latin typeface="Cambria" pitchFamily="18" charset="0"/>
              </a:rPr>
              <a:t>References:</a:t>
            </a:r>
          </a:p>
          <a:p>
            <a:pPr>
              <a:buNone/>
            </a:pPr>
            <a:r>
              <a:rPr lang="en-US" altLang="en-US" sz="2500" dirty="0" smtClean="0">
                <a:latin typeface="Cambria" pitchFamily="18" charset="0"/>
              </a:rPr>
              <a:t>[1] </a:t>
            </a:r>
            <a:r>
              <a:rPr lang="en-US" altLang="en-US" sz="2500" dirty="0">
                <a:latin typeface="Cambria" pitchFamily="18" charset="0"/>
              </a:rPr>
              <a:t>G. Liu and H. Shen. Geographical Cloud Storage </a:t>
            </a:r>
            <a:r>
              <a:rPr lang="en-US" altLang="en-US" sz="2500" dirty="0" smtClean="0">
                <a:latin typeface="Cambria" pitchFamily="18" charset="0"/>
              </a:rPr>
              <a:t>Service with </a:t>
            </a:r>
            <a:r>
              <a:rPr lang="en-US" altLang="en-US" sz="2500" dirty="0">
                <a:latin typeface="Cambria" pitchFamily="18" charset="0"/>
              </a:rPr>
              <a:t>SLA Guarantee over Multiple Cloud Providers. </a:t>
            </a:r>
            <a:r>
              <a:rPr lang="en-US" altLang="en-US" sz="2500" dirty="0" smtClean="0">
                <a:latin typeface="Cambria" pitchFamily="18" charset="0"/>
              </a:rPr>
              <a:t>Technical report</a:t>
            </a:r>
            <a:r>
              <a:rPr lang="en-US" altLang="en-US" sz="2500" dirty="0">
                <a:latin typeface="Cambria" pitchFamily="18" charset="0"/>
              </a:rPr>
              <a:t>, Clemson University, 2014.</a:t>
            </a:r>
          </a:p>
          <a:p>
            <a:pPr>
              <a:buNone/>
            </a:pPr>
            <a:r>
              <a:rPr lang="en-US" altLang="en-US" sz="2500" dirty="0" smtClean="0">
                <a:latin typeface="Cambria" pitchFamily="18" charset="0"/>
              </a:rPr>
              <a:t>[2] </a:t>
            </a:r>
            <a:r>
              <a:rPr lang="en-US" altLang="en-US" sz="2500" dirty="0">
                <a:latin typeface="Cambria" pitchFamily="18" charset="0"/>
              </a:rPr>
              <a:t>Palmetto Cluster. http://</a:t>
            </a:r>
            <a:r>
              <a:rPr lang="en-US" altLang="en-US" sz="2500" dirty="0" smtClean="0">
                <a:latin typeface="Cambria" pitchFamily="18" charset="0"/>
              </a:rPr>
              <a:t>citi.clemson.edu/palmetto/.</a:t>
            </a:r>
            <a:endParaRPr lang="en-US" altLang="en-US" sz="2500" dirty="0">
              <a:latin typeface="Cambria" pitchFamily="18" charset="0"/>
            </a:endParaRPr>
          </a:p>
          <a:p>
            <a:pPr>
              <a:buNone/>
            </a:pPr>
            <a:r>
              <a:rPr lang="en-US" altLang="en-US" sz="2500" dirty="0" smtClean="0">
                <a:latin typeface="Cambria" pitchFamily="18" charset="0"/>
              </a:rPr>
              <a:t>[3] </a:t>
            </a:r>
            <a:r>
              <a:rPr lang="en-US" altLang="en-US" sz="2500" dirty="0">
                <a:latin typeface="Cambria" pitchFamily="18" charset="0"/>
              </a:rPr>
              <a:t>Z. Wu, M. </a:t>
            </a:r>
            <a:r>
              <a:rPr lang="en-US" altLang="en-US" sz="2500" dirty="0" err="1">
                <a:latin typeface="Cambria" pitchFamily="18" charset="0"/>
              </a:rPr>
              <a:t>Butkiewicz</a:t>
            </a:r>
            <a:r>
              <a:rPr lang="en-US" altLang="en-US" sz="2500" dirty="0">
                <a:latin typeface="Cambria" pitchFamily="18" charset="0"/>
              </a:rPr>
              <a:t>, D. Perkins, E. Katz-Bassett, </a:t>
            </a:r>
            <a:r>
              <a:rPr lang="en-US" altLang="en-US" sz="2500" dirty="0" smtClean="0">
                <a:latin typeface="Cambria" pitchFamily="18" charset="0"/>
              </a:rPr>
              <a:t>and H</a:t>
            </a:r>
            <a:r>
              <a:rPr lang="en-US" altLang="en-US" sz="2500" dirty="0">
                <a:latin typeface="Cambria" pitchFamily="18" charset="0"/>
              </a:rPr>
              <a:t>. V. </a:t>
            </a:r>
            <a:r>
              <a:rPr lang="en-US" altLang="en-US" sz="2500" dirty="0" err="1">
                <a:latin typeface="Cambria" pitchFamily="18" charset="0"/>
              </a:rPr>
              <a:t>Madhyastha</a:t>
            </a:r>
            <a:r>
              <a:rPr lang="en-US" altLang="en-US" sz="2500" dirty="0">
                <a:latin typeface="Cambria" pitchFamily="18" charset="0"/>
              </a:rPr>
              <a:t>. </a:t>
            </a:r>
            <a:r>
              <a:rPr lang="en-US" altLang="en-US" sz="2500" dirty="0" err="1">
                <a:latin typeface="Cambria" pitchFamily="18" charset="0"/>
              </a:rPr>
              <a:t>SPANStore</a:t>
            </a:r>
            <a:r>
              <a:rPr lang="en-US" altLang="en-US" sz="2500" dirty="0">
                <a:latin typeface="Cambria" pitchFamily="18" charset="0"/>
              </a:rPr>
              <a:t>: Cost-Effective </a:t>
            </a:r>
            <a:r>
              <a:rPr lang="en-US" altLang="en-US" sz="2500" dirty="0" smtClean="0">
                <a:latin typeface="Cambria" pitchFamily="18" charset="0"/>
              </a:rPr>
              <a:t>Geo-Replicated Storage </a:t>
            </a:r>
            <a:r>
              <a:rPr lang="en-US" altLang="en-US" sz="2500" dirty="0">
                <a:latin typeface="Cambria" pitchFamily="18" charset="0"/>
              </a:rPr>
              <a:t>Spanning Multiple Cloud Services. In SOSP, 2013.</a:t>
            </a:r>
          </a:p>
          <a:p>
            <a:pPr>
              <a:buNone/>
            </a:pPr>
            <a:r>
              <a:rPr lang="en-US" altLang="en-US" sz="2500" dirty="0" smtClean="0">
                <a:latin typeface="Cambria" pitchFamily="18" charset="0"/>
              </a:rPr>
              <a:t>[4] </a:t>
            </a:r>
            <a:r>
              <a:rPr lang="en-US" altLang="en-US" sz="2500" dirty="0">
                <a:latin typeface="Cambria" pitchFamily="18" charset="0"/>
              </a:rPr>
              <a:t>W. Lloyd, M. J. Freedman, M. </a:t>
            </a:r>
            <a:r>
              <a:rPr lang="en-US" altLang="en-US" sz="2500" dirty="0" err="1">
                <a:latin typeface="Cambria" pitchFamily="18" charset="0"/>
              </a:rPr>
              <a:t>Kaminsky</a:t>
            </a:r>
            <a:r>
              <a:rPr lang="en-US" altLang="en-US" sz="2500" dirty="0">
                <a:latin typeface="Cambria" pitchFamily="18" charset="0"/>
              </a:rPr>
              <a:t>, and D. G. Andersen</a:t>
            </a:r>
            <a:r>
              <a:rPr lang="en-US" altLang="en-US" sz="2500" dirty="0" smtClean="0">
                <a:latin typeface="Cambria" pitchFamily="18" charset="0"/>
              </a:rPr>
              <a:t>. </a:t>
            </a:r>
            <a:r>
              <a:rPr lang="en-US" altLang="en-US" sz="2500" dirty="0" err="1" smtClean="0">
                <a:latin typeface="Cambria" pitchFamily="18" charset="0"/>
              </a:rPr>
              <a:t>Dont</a:t>
            </a:r>
            <a:r>
              <a:rPr lang="en-US" altLang="en-US" sz="2500" dirty="0" smtClean="0">
                <a:latin typeface="Cambria" pitchFamily="18" charset="0"/>
              </a:rPr>
              <a:t> </a:t>
            </a:r>
            <a:r>
              <a:rPr lang="en-US" altLang="en-US" sz="2500" dirty="0">
                <a:latin typeface="Cambria" pitchFamily="18" charset="0"/>
              </a:rPr>
              <a:t>Settle for Eventual: Scalable Causal Consistency </a:t>
            </a:r>
            <a:r>
              <a:rPr lang="en-US" altLang="en-US" sz="2500" dirty="0" smtClean="0">
                <a:latin typeface="Cambria" pitchFamily="18" charset="0"/>
              </a:rPr>
              <a:t>for Wide-Area </a:t>
            </a:r>
            <a:r>
              <a:rPr lang="en-US" altLang="en-US" sz="2500" dirty="0">
                <a:latin typeface="Cambria" pitchFamily="18" charset="0"/>
              </a:rPr>
              <a:t>Storage with COPS. In Proc. of SOSP, 2011.</a:t>
            </a:r>
          </a:p>
        </p:txBody>
      </p:sp>
      <p:sp>
        <p:nvSpPr>
          <p:cNvPr id="128" name="CustomShape 14"/>
          <p:cNvSpPr>
            <a:spLocks noChangeArrowheads="1"/>
          </p:cNvSpPr>
          <p:nvPr/>
        </p:nvSpPr>
        <p:spPr bwMode="auto">
          <a:xfrm>
            <a:off x="605764" y="26986883"/>
            <a:ext cx="10287001" cy="5583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993" tIns="53997" rIns="107993" bIns="53997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>
              <a:buNone/>
            </a:pPr>
            <a:r>
              <a:rPr lang="en-US" sz="4300" b="1" dirty="0" smtClean="0">
                <a:latin typeface="Cambria" pitchFamily="18" charset="0"/>
              </a:rPr>
              <a:t>Cost minimization: </a:t>
            </a:r>
            <a:r>
              <a:rPr lang="en-US" sz="4300" dirty="0">
                <a:latin typeface="Cambria" pitchFamily="18" charset="0"/>
              </a:rPr>
              <a:t>It </a:t>
            </a:r>
            <a:r>
              <a:rPr lang="en-US" sz="4300" dirty="0" smtClean="0">
                <a:latin typeface="Cambria" pitchFamily="18" charset="0"/>
              </a:rPr>
              <a:t>selects the </a:t>
            </a:r>
            <a:r>
              <a:rPr lang="en-US" sz="4300" dirty="0">
                <a:latin typeface="Cambria" pitchFamily="18" charset="0"/>
              </a:rPr>
              <a:t>datacenters with the cheapest cost in the </a:t>
            </a:r>
            <a:r>
              <a:rPr lang="en-US" sz="4300" dirty="0" smtClean="0">
                <a:latin typeface="Cambria" pitchFamily="18" charset="0"/>
              </a:rPr>
              <a:t>pay-as-you-go-manner. However, It does not consider the Get/Put SLA requirements (deadline and maximum percentage of requests violating deadlines) and the complex pricing policies. </a:t>
            </a:r>
            <a:endParaRPr lang="en-US" sz="4300" dirty="0">
              <a:latin typeface="Cambria" pitchFamily="18" charset="0"/>
            </a:endParaRPr>
          </a:p>
        </p:txBody>
      </p:sp>
      <p:pic>
        <p:nvPicPr>
          <p:cNvPr id="97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7833" y="5217995"/>
            <a:ext cx="3714750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8" name="CustomShape 14"/>
          <p:cNvSpPr>
            <a:spLocks noChangeArrowheads="1"/>
          </p:cNvSpPr>
          <p:nvPr/>
        </p:nvSpPr>
        <p:spPr bwMode="auto">
          <a:xfrm>
            <a:off x="609600" y="33126240"/>
            <a:ext cx="10287001" cy="5583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993" tIns="53997" rIns="107993" bIns="53997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>
              <a:buNone/>
            </a:pPr>
            <a:r>
              <a:rPr lang="en-US" sz="4300" b="1" dirty="0" smtClean="0">
                <a:latin typeface="Cambria" pitchFamily="18" charset="0"/>
              </a:rPr>
              <a:t>Broker: </a:t>
            </a:r>
            <a:r>
              <a:rPr lang="en-US" sz="4300" dirty="0" smtClean="0">
                <a:latin typeface="Cambria" pitchFamily="18" charset="0"/>
              </a:rPr>
              <a:t> </a:t>
            </a:r>
            <a:r>
              <a:rPr lang="en-US" sz="4300" dirty="0">
                <a:latin typeface="Cambria" pitchFamily="18" charset="0"/>
              </a:rPr>
              <a:t>A broker </a:t>
            </a:r>
            <a:r>
              <a:rPr lang="en-US" sz="4300" dirty="0" smtClean="0">
                <a:latin typeface="Cambria" pitchFamily="18" charset="0"/>
              </a:rPr>
              <a:t>collects resource </a:t>
            </a:r>
            <a:r>
              <a:rPr lang="en-US" sz="4300" dirty="0">
                <a:latin typeface="Cambria" pitchFamily="18" charset="0"/>
              </a:rPr>
              <a:t>usage requirements from many customers, </a:t>
            </a:r>
            <a:r>
              <a:rPr lang="en-US" sz="4300" dirty="0" smtClean="0">
                <a:latin typeface="Cambria" pitchFamily="18" charset="0"/>
              </a:rPr>
              <a:t>makes resource </a:t>
            </a:r>
            <a:r>
              <a:rPr lang="en-US" sz="4300" dirty="0">
                <a:latin typeface="Cambria" pitchFamily="18" charset="0"/>
              </a:rPr>
              <a:t>requests to multiple clouds, pays the CSPs for </a:t>
            </a:r>
            <a:r>
              <a:rPr lang="en-US" sz="4300" dirty="0" smtClean="0">
                <a:latin typeface="Cambria" pitchFamily="18" charset="0"/>
              </a:rPr>
              <a:t>the </a:t>
            </a:r>
            <a:r>
              <a:rPr lang="en-US" sz="4300" dirty="0">
                <a:latin typeface="Cambria" pitchFamily="18" charset="0"/>
              </a:rPr>
              <a:t>resources actually consumed as a customer, and charges </a:t>
            </a:r>
            <a:r>
              <a:rPr lang="en-US" sz="4300" dirty="0" smtClean="0">
                <a:latin typeface="Cambria" pitchFamily="18" charset="0"/>
              </a:rPr>
              <a:t>its customers </a:t>
            </a:r>
            <a:r>
              <a:rPr lang="en-US" sz="4300" dirty="0">
                <a:latin typeface="Cambria" pitchFamily="18" charset="0"/>
              </a:rPr>
              <a:t>as a CSP</a:t>
            </a:r>
            <a:r>
              <a:rPr lang="en-US" sz="4300" dirty="0" smtClean="0">
                <a:latin typeface="Cambria" pitchFamily="18" charset="0"/>
              </a:rPr>
              <a:t>.</a:t>
            </a:r>
          </a:p>
          <a:p>
            <a:pPr algn="just">
              <a:buNone/>
            </a:pPr>
            <a:r>
              <a:rPr lang="en-US" sz="4300" b="1" dirty="0" smtClean="0">
                <a:latin typeface="Cambria" pitchFamily="18" charset="0"/>
              </a:rPr>
              <a:t>ES</a:t>
            </a:r>
            <a:r>
              <a:rPr lang="en-US" sz="4300" b="1" baseline="30000" dirty="0">
                <a:latin typeface="Cambria" pitchFamily="18" charset="0"/>
              </a:rPr>
              <a:t>3</a:t>
            </a:r>
            <a:r>
              <a:rPr lang="en-US" sz="4300" b="1" dirty="0" smtClean="0">
                <a:latin typeface="Cambria" pitchFamily="18" charset="0"/>
              </a:rPr>
              <a:t>: </a:t>
            </a:r>
            <a:r>
              <a:rPr lang="en-US" sz="4300" dirty="0">
                <a:latin typeface="Cambria" pitchFamily="18" charset="0"/>
              </a:rPr>
              <a:t>Economical and SLA-guaranteed cloud Storage </a:t>
            </a:r>
            <a:r>
              <a:rPr lang="en-US" sz="4300" dirty="0" smtClean="0">
                <a:latin typeface="Cambria" pitchFamily="18" charset="0"/>
              </a:rPr>
              <a:t>Service for brokers.</a:t>
            </a:r>
            <a:endParaRPr lang="en-US" sz="4300" dirty="0">
              <a:latin typeface="Cambria" pitchFamily="18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1413" y="9829800"/>
            <a:ext cx="10089296" cy="6390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4" name="CustomShape 17"/>
          <p:cNvSpPr>
            <a:spLocks noChangeArrowheads="1"/>
          </p:cNvSpPr>
          <p:nvPr/>
        </p:nvSpPr>
        <p:spPr bwMode="auto">
          <a:xfrm>
            <a:off x="21982465" y="34899600"/>
            <a:ext cx="10355580" cy="1584960"/>
          </a:xfrm>
          <a:prstGeom prst="roundRect">
            <a:avLst>
              <a:gd name="adj" fmla="val 16667"/>
            </a:avLst>
          </a:prstGeom>
          <a:solidFill>
            <a:srgbClr val="F66733"/>
          </a:solidFill>
          <a:ln w="38160">
            <a:solidFill>
              <a:srgbClr val="522D80"/>
            </a:solidFill>
            <a:round/>
            <a:headEnd/>
            <a:tailEnd/>
          </a:ln>
        </p:spPr>
        <p:txBody>
          <a:bodyPr lIns="107993" tIns="53997" rIns="107993" bIns="53997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5800" b="1" dirty="0">
                <a:solidFill>
                  <a:srgbClr val="522D80"/>
                </a:solidFill>
                <a:latin typeface="Constantia" pitchFamily="18" charset="0"/>
              </a:rPr>
              <a:t>Future Work</a:t>
            </a:r>
            <a:endParaRPr lang="en-US" altLang="en-US" sz="2200" dirty="0"/>
          </a:p>
        </p:txBody>
      </p:sp>
      <p:sp>
        <p:nvSpPr>
          <p:cNvPr id="26" name="TextBox 7"/>
          <p:cNvSpPr txBox="1">
            <a:spLocks noChangeArrowheads="1"/>
          </p:cNvSpPr>
          <p:nvPr/>
        </p:nvSpPr>
        <p:spPr bwMode="auto">
          <a:xfrm>
            <a:off x="21945600" y="36653899"/>
            <a:ext cx="10258426" cy="2095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721" tIns="54861" rIns="109721" bIns="54861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None/>
            </a:pPr>
            <a:r>
              <a:rPr lang="en-US" sz="4300" dirty="0" smtClean="0">
                <a:latin typeface="Cambria" pitchFamily="18" charset="0"/>
              </a:rPr>
              <a:t>Develop dynamical Get redirection strategy under request </a:t>
            </a:r>
            <a:r>
              <a:rPr lang="en-US" sz="4300" dirty="0">
                <a:latin typeface="Cambria" pitchFamily="18" charset="0"/>
              </a:rPr>
              <a:t>burst </a:t>
            </a:r>
            <a:r>
              <a:rPr lang="en-US" sz="4300" dirty="0">
                <a:latin typeface="Cambria" pitchFamily="18" charset="0"/>
              </a:rPr>
              <a:t>to </a:t>
            </a:r>
            <a:r>
              <a:rPr lang="en-US" sz="4300" dirty="0">
                <a:latin typeface="Cambria" pitchFamily="18" charset="0"/>
              </a:rPr>
              <a:t>fully utilize Get reservation to reduce </a:t>
            </a:r>
            <a:r>
              <a:rPr lang="en-US" sz="4300" dirty="0">
                <a:latin typeface="Cambria" pitchFamily="18" charset="0"/>
              </a:rPr>
              <a:t>cost </a:t>
            </a:r>
            <a:r>
              <a:rPr lang="en-US" sz="4300" dirty="0">
                <a:latin typeface="Cambria" pitchFamily="18" charset="0"/>
              </a:rPr>
              <a:t>further</a:t>
            </a:r>
            <a:r>
              <a:rPr lang="en-US" sz="4300" dirty="0">
                <a:latin typeface="Cambria" pitchFamily="18" charset="0"/>
              </a:rPr>
              <a:t>.</a:t>
            </a:r>
            <a:endParaRPr lang="en-US" altLang="en-US" sz="4300" dirty="0">
              <a:latin typeface="Cambria" pitchFamily="18" charset="0"/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2465" y="14097000"/>
            <a:ext cx="10003439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2077" y="22016085"/>
            <a:ext cx="10043183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4" name="CustomShape 14"/>
          <p:cNvSpPr>
            <a:spLocks noChangeArrowheads="1"/>
          </p:cNvSpPr>
          <p:nvPr/>
        </p:nvSpPr>
        <p:spPr bwMode="auto">
          <a:xfrm>
            <a:off x="21963415" y="28727400"/>
            <a:ext cx="10992786" cy="895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993" tIns="53997" rIns="107993" bIns="53997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None/>
            </a:pPr>
            <a:r>
              <a:rPr lang="en-US" sz="4300" b="1" dirty="0">
                <a:latin typeface="Cambria" pitchFamily="18" charset="0"/>
              </a:rPr>
              <a:t>Result</a:t>
            </a:r>
            <a:r>
              <a:rPr lang="en-US" sz="4300" dirty="0">
                <a:latin typeface="Cambria" pitchFamily="18" charset="0"/>
              </a:rPr>
              <a:t>: </a:t>
            </a:r>
            <a:r>
              <a:rPr lang="en-US" sz="4300" dirty="0" smtClean="0">
                <a:latin typeface="Cambria" pitchFamily="18" charset="0"/>
              </a:rPr>
              <a:t>Supply a cost minimization service.</a:t>
            </a:r>
            <a:endParaRPr lang="en-US" altLang="en-US" sz="4300" dirty="0">
              <a:latin typeface="Cambria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24243918" y="20028187"/>
            <a:ext cx="53990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Figure </a:t>
            </a:r>
            <a:r>
              <a:rPr lang="en-US" sz="3200" dirty="0" smtClean="0"/>
              <a:t>3 </a:t>
            </a:r>
            <a:r>
              <a:rPr lang="en-US" sz="3200" dirty="0"/>
              <a:t>Get SLA </a:t>
            </a:r>
            <a:r>
              <a:rPr lang="en-US" sz="3200" dirty="0" smtClean="0"/>
              <a:t>guarantee.</a:t>
            </a:r>
            <a:endParaRPr lang="en-US" sz="3200" dirty="0"/>
          </a:p>
        </p:txBody>
      </p:sp>
      <p:sp>
        <p:nvSpPr>
          <p:cNvPr id="37" name="Rectangle 36"/>
          <p:cNvSpPr/>
          <p:nvPr/>
        </p:nvSpPr>
        <p:spPr>
          <a:xfrm>
            <a:off x="23990869" y="27813000"/>
            <a:ext cx="51491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Figure </a:t>
            </a:r>
            <a:r>
              <a:rPr lang="en-US" sz="3200" dirty="0" smtClean="0"/>
              <a:t>4 </a:t>
            </a:r>
            <a:r>
              <a:rPr lang="en-US" sz="3200" dirty="0"/>
              <a:t>Cost </a:t>
            </a:r>
            <a:r>
              <a:rPr lang="en-US" sz="3200" dirty="0" smtClean="0"/>
              <a:t>minimization.</a:t>
            </a:r>
            <a:endParaRPr lang="en-US" sz="3200" dirty="0"/>
          </a:p>
        </p:txBody>
      </p:sp>
      <p:sp>
        <p:nvSpPr>
          <p:cNvPr id="38" name="Rectangle 37"/>
          <p:cNvSpPr/>
          <p:nvPr/>
        </p:nvSpPr>
        <p:spPr>
          <a:xfrm>
            <a:off x="13606400" y="16407825"/>
            <a:ext cx="47035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Figure </a:t>
            </a:r>
            <a:r>
              <a:rPr lang="en-US" sz="3200" dirty="0" smtClean="0"/>
              <a:t>1 </a:t>
            </a:r>
            <a:r>
              <a:rPr lang="en-US" sz="3200" dirty="0" smtClean="0">
                <a:latin typeface="Cambria" pitchFamily="18" charset="0"/>
              </a:rPr>
              <a:t>Overview of ES</a:t>
            </a:r>
            <a:r>
              <a:rPr lang="en-US" sz="3200" baseline="30000" dirty="0" smtClean="0">
                <a:latin typeface="Cambria" pitchFamily="18" charset="0"/>
              </a:rPr>
              <a:t>3</a:t>
            </a:r>
            <a:r>
              <a:rPr lang="en-US" sz="3200" dirty="0" smtClean="0">
                <a:latin typeface="Cambria" pitchFamily="18" charset="0"/>
              </a:rPr>
              <a:t>.</a:t>
            </a:r>
            <a:endParaRPr lang="en-US" sz="3200" dirty="0"/>
          </a:p>
        </p:txBody>
      </p:sp>
      <p:sp>
        <p:nvSpPr>
          <p:cNvPr id="71" name="Rectangle 70"/>
          <p:cNvSpPr/>
          <p:nvPr/>
        </p:nvSpPr>
        <p:spPr>
          <a:xfrm>
            <a:off x="6553200" y="42595800"/>
            <a:ext cx="83345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Figure 2</a:t>
            </a:r>
            <a:r>
              <a:rPr lang="en-US" sz="3200" dirty="0" smtClean="0"/>
              <a:t> </a:t>
            </a:r>
            <a:r>
              <a:rPr lang="en-US" sz="3200" dirty="0">
                <a:latin typeface="Cambria" pitchFamily="18" charset="0"/>
              </a:rPr>
              <a:t>GA-based </a:t>
            </a:r>
            <a:r>
              <a:rPr lang="en-US" sz="3200" dirty="0" smtClean="0">
                <a:latin typeface="Cambria" pitchFamily="18" charset="0"/>
              </a:rPr>
              <a:t>data </a:t>
            </a:r>
            <a:r>
              <a:rPr lang="en-US" sz="3200" smtClean="0">
                <a:latin typeface="Cambria" pitchFamily="18" charset="0"/>
              </a:rPr>
              <a:t>allocation adjustment.</a:t>
            </a:r>
            <a:endParaRPr lang="en-US" sz="3200" dirty="0"/>
          </a:p>
        </p:txBody>
      </p:sp>
      <p:sp>
        <p:nvSpPr>
          <p:cNvPr id="40" name="Rounded Rectangle 39"/>
          <p:cNvSpPr/>
          <p:nvPr/>
        </p:nvSpPr>
        <p:spPr>
          <a:xfrm>
            <a:off x="685799" y="22551186"/>
            <a:ext cx="10178393" cy="8714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21985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4397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65956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87941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609926" algn="l" defTabSz="104397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131911" algn="l" defTabSz="104397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653897" algn="l" defTabSz="104397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175882" algn="l" defTabSz="104397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eaLnBrk="1" hangingPunct="1"/>
            <a:r>
              <a:rPr lang="en-US" sz="4400" b="1" dirty="0" smtClean="0">
                <a:solidFill>
                  <a:schemeClr val="tx1"/>
                </a:solidFill>
                <a:latin typeface="Cambria" pitchFamily="18" charset="0"/>
              </a:rPr>
              <a:t>Current solutions</a:t>
            </a:r>
            <a:endParaRPr lang="en-US" sz="4400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685800" y="32073103"/>
            <a:ext cx="10235540" cy="76909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21985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4397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65956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87941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609926" algn="l" defTabSz="104397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131911" algn="l" defTabSz="104397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653897" algn="l" defTabSz="104397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175882" algn="l" defTabSz="104397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eaLnBrk="1" hangingPunct="1"/>
            <a:r>
              <a:rPr lang="en-US" sz="4400" b="1" dirty="0" smtClean="0">
                <a:solidFill>
                  <a:schemeClr val="tx1"/>
                </a:solidFill>
                <a:latin typeface="Cambria" pitchFamily="18" charset="0"/>
              </a:rPr>
              <a:t>Our approach</a:t>
            </a:r>
            <a:endParaRPr lang="en-US" sz="4400" b="1" dirty="0">
              <a:solidFill>
                <a:schemeClr val="tx1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12983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nodeType="clickPar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8106</TotalTime>
  <Words>739</Words>
  <Application>Microsoft Office PowerPoint</Application>
  <PresentationFormat>Custom</PresentationFormat>
  <Paragraphs>45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 Izard</dc:creator>
  <cp:lastModifiedBy>Guoxin</cp:lastModifiedBy>
  <cp:revision>331</cp:revision>
  <dcterms:modified xsi:type="dcterms:W3CDTF">2015-06-24T16:23:02Z</dcterms:modified>
</cp:coreProperties>
</file>