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3" r:id="rId2"/>
  </p:sldIdLst>
  <p:sldSz cx="32918400" cy="43891200"/>
  <p:notesSz cx="7772400" cy="100584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DejaVu Sans"/>
        <a:cs typeface="DejaVu Sans"/>
      </a:defRPr>
    </a:lvl1pPr>
    <a:lvl2pPr marL="548606" algn="l" rtl="0" eaLnBrk="0" fontAlgn="base" hangingPunct="0">
      <a:spcBef>
        <a:spcPct val="0"/>
      </a:spcBef>
      <a:spcAft>
        <a:spcPct val="0"/>
      </a:spcAft>
      <a:defRPr kern="1200">
        <a:solidFill>
          <a:schemeClr val="tx1"/>
        </a:solidFill>
        <a:latin typeface="Arial" pitchFamily="34" charset="0"/>
        <a:ea typeface="DejaVu Sans"/>
        <a:cs typeface="DejaVu Sans"/>
      </a:defRPr>
    </a:lvl2pPr>
    <a:lvl3pPr marL="1097212" algn="l" rtl="0" eaLnBrk="0" fontAlgn="base" hangingPunct="0">
      <a:spcBef>
        <a:spcPct val="0"/>
      </a:spcBef>
      <a:spcAft>
        <a:spcPct val="0"/>
      </a:spcAft>
      <a:defRPr kern="1200">
        <a:solidFill>
          <a:schemeClr val="tx1"/>
        </a:solidFill>
        <a:latin typeface="Arial" pitchFamily="34" charset="0"/>
        <a:ea typeface="DejaVu Sans"/>
        <a:cs typeface="DejaVu Sans"/>
      </a:defRPr>
    </a:lvl3pPr>
    <a:lvl4pPr marL="1645820" algn="l" rtl="0" eaLnBrk="0" fontAlgn="base" hangingPunct="0">
      <a:spcBef>
        <a:spcPct val="0"/>
      </a:spcBef>
      <a:spcAft>
        <a:spcPct val="0"/>
      </a:spcAft>
      <a:defRPr kern="1200">
        <a:solidFill>
          <a:schemeClr val="tx1"/>
        </a:solidFill>
        <a:latin typeface="Arial" pitchFamily="34" charset="0"/>
        <a:ea typeface="DejaVu Sans"/>
        <a:cs typeface="DejaVu Sans"/>
      </a:defRPr>
    </a:lvl4pPr>
    <a:lvl5pPr marL="2194426" algn="l" rtl="0" eaLnBrk="0" fontAlgn="base" hangingPunct="0">
      <a:spcBef>
        <a:spcPct val="0"/>
      </a:spcBef>
      <a:spcAft>
        <a:spcPct val="0"/>
      </a:spcAft>
      <a:defRPr kern="1200">
        <a:solidFill>
          <a:schemeClr val="tx1"/>
        </a:solidFill>
        <a:latin typeface="Arial" pitchFamily="34" charset="0"/>
        <a:ea typeface="DejaVu Sans"/>
        <a:cs typeface="DejaVu Sans"/>
      </a:defRPr>
    </a:lvl5pPr>
    <a:lvl6pPr marL="2743032" algn="l" defTabSz="1097212" rtl="0" eaLnBrk="1" latinLnBrk="0" hangingPunct="1">
      <a:defRPr kern="1200">
        <a:solidFill>
          <a:schemeClr val="tx1"/>
        </a:solidFill>
        <a:latin typeface="Arial" pitchFamily="34" charset="0"/>
        <a:ea typeface="DejaVu Sans"/>
        <a:cs typeface="DejaVu Sans"/>
      </a:defRPr>
    </a:lvl6pPr>
    <a:lvl7pPr marL="3291638" algn="l" defTabSz="1097212" rtl="0" eaLnBrk="1" latinLnBrk="0" hangingPunct="1">
      <a:defRPr kern="1200">
        <a:solidFill>
          <a:schemeClr val="tx1"/>
        </a:solidFill>
        <a:latin typeface="Arial" pitchFamily="34" charset="0"/>
        <a:ea typeface="DejaVu Sans"/>
        <a:cs typeface="DejaVu Sans"/>
      </a:defRPr>
    </a:lvl7pPr>
    <a:lvl8pPr marL="3840246" algn="l" defTabSz="1097212" rtl="0" eaLnBrk="1" latinLnBrk="0" hangingPunct="1">
      <a:defRPr kern="1200">
        <a:solidFill>
          <a:schemeClr val="tx1"/>
        </a:solidFill>
        <a:latin typeface="Arial" pitchFamily="34" charset="0"/>
        <a:ea typeface="DejaVu Sans"/>
        <a:cs typeface="DejaVu Sans"/>
      </a:defRPr>
    </a:lvl8pPr>
    <a:lvl9pPr marL="4388852" algn="l" defTabSz="1097212" rtl="0" eaLnBrk="1" latinLnBrk="0" hangingPunct="1">
      <a:defRPr kern="1200">
        <a:solidFill>
          <a:schemeClr val="tx1"/>
        </a:solidFill>
        <a:latin typeface="Arial" pitchFamily="34" charset="0"/>
        <a:ea typeface="DejaVu Sans"/>
        <a:cs typeface="DejaVu Sans"/>
      </a:defRPr>
    </a:lvl9pPr>
  </p:defaultTextStyle>
  <p:extLst>
    <p:ext uri="{EFAFB233-063F-42B5-8137-9DF3F51BA10A}">
      <p15:sldGuideLst xmlns:p15="http://schemas.microsoft.com/office/powerpoint/2012/main">
        <p15:guide id="1" orient="horz" pos="8640">
          <p15:clr>
            <a:srgbClr val="A4A3A4"/>
          </p15:clr>
        </p15:guide>
        <p15:guide id="2" pos="11520">
          <p15:clr>
            <a:srgbClr val="A4A3A4"/>
          </p15:clr>
        </p15:guide>
        <p15:guide id="3" orient="horz" pos="13482">
          <p15:clr>
            <a:srgbClr val="A4A3A4"/>
          </p15:clr>
        </p15:guide>
        <p15:guide id="4" pos="9536">
          <p15:clr>
            <a:srgbClr val="A4A3A4"/>
          </p15:clr>
        </p15:guide>
        <p15:guide id="5" orient="horz" pos="8860">
          <p15:clr>
            <a:srgbClr val="A4A3A4"/>
          </p15:clr>
        </p15:guide>
        <p15:guide id="6" orient="horz" pos="13825">
          <p15:clr>
            <a:srgbClr val="A4A3A4"/>
          </p15:clr>
        </p15:guide>
        <p15:guide id="7" pos="12526">
          <p15:clr>
            <a:srgbClr val="A4A3A4"/>
          </p15:clr>
        </p15:guide>
        <p15:guide id="8" pos="103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357C"/>
    <a:srgbClr val="DD11C5"/>
    <a:srgbClr val="FF6600"/>
    <a:srgbClr val="008000"/>
    <a:srgbClr val="0000FF"/>
    <a:srgbClr val="66CCFF"/>
    <a:srgbClr val="0066FF"/>
    <a:srgbClr val="CCECFF"/>
    <a:srgbClr val="99CCFF"/>
    <a:srgbClr val="F8A4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14" autoAdjust="0"/>
  </p:normalViewPr>
  <p:slideViewPr>
    <p:cSldViewPr>
      <p:cViewPr varScale="1">
        <p:scale>
          <a:sx n="17" d="100"/>
          <a:sy n="17" d="100"/>
        </p:scale>
        <p:origin x="3690" y="162"/>
      </p:cViewPr>
      <p:guideLst>
        <p:guide orient="horz" pos="8640"/>
        <p:guide pos="11520"/>
        <p:guide orient="horz" pos="13482"/>
        <p:guide pos="9536"/>
        <p:guide orient="horz" pos="8860"/>
        <p:guide orient="horz" pos="13825"/>
        <p:guide pos="12526"/>
        <p:guide pos="1036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32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3238"/>
          </a:xfrm>
          <a:prstGeom prst="rect">
            <a:avLst/>
          </a:prstGeom>
        </p:spPr>
        <p:txBody>
          <a:bodyPr vert="horz" lIns="91440" tIns="45720" rIns="91440" bIns="45720" rtlCol="0"/>
          <a:lstStyle>
            <a:lvl1pPr algn="r">
              <a:defRPr sz="1200"/>
            </a:lvl1pPr>
          </a:lstStyle>
          <a:p>
            <a:fld id="{E37C8F98-AFF4-44A8-8DFD-E40933D6F048}" type="datetimeFigureOut">
              <a:rPr lang="en-US" smtClean="0"/>
              <a:t>9/14/2017</a:t>
            </a:fld>
            <a:endParaRPr lang="en-US"/>
          </a:p>
        </p:txBody>
      </p:sp>
      <p:sp>
        <p:nvSpPr>
          <p:cNvPr id="4" name="Slide Image Placeholder 3"/>
          <p:cNvSpPr>
            <a:spLocks noGrp="1" noRot="1" noChangeAspect="1"/>
          </p:cNvSpPr>
          <p:nvPr>
            <p:ph type="sldImg" idx="2"/>
          </p:nvPr>
        </p:nvSpPr>
        <p:spPr>
          <a:xfrm>
            <a:off x="2471738" y="754063"/>
            <a:ext cx="2828925" cy="3771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778375"/>
            <a:ext cx="6216650" cy="4525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53575"/>
            <a:ext cx="3368675" cy="5032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3238"/>
          </a:xfrm>
          <a:prstGeom prst="rect">
            <a:avLst/>
          </a:prstGeom>
        </p:spPr>
        <p:txBody>
          <a:bodyPr vert="horz" lIns="91440" tIns="45720" rIns="91440" bIns="45720" rtlCol="0" anchor="b"/>
          <a:lstStyle>
            <a:lvl1pPr algn="r">
              <a:defRPr sz="1200"/>
            </a:lvl1pPr>
          </a:lstStyle>
          <a:p>
            <a:fld id="{DFAE4B2B-A44E-4300-B0D6-F5596DE67F22}" type="slidenum">
              <a:rPr lang="en-US" smtClean="0"/>
              <a:t>‹#›</a:t>
            </a:fld>
            <a:endParaRPr lang="en-US"/>
          </a:p>
        </p:txBody>
      </p:sp>
    </p:spTree>
    <p:extLst>
      <p:ext uri="{BB962C8B-B14F-4D97-AF65-F5344CB8AC3E}">
        <p14:creationId xmlns:p14="http://schemas.microsoft.com/office/powerpoint/2010/main" val="294836919"/>
      </p:ext>
    </p:extLst>
  </p:cSld>
  <p:clrMap bg1="lt1" tx1="dk1" bg2="lt2" tx2="dk2" accent1="accent1" accent2="accent2" accent3="accent3" accent4="accent4" accent5="accent5" accent6="accent6" hlink="hlink" folHlink="folHlink"/>
  <p:notesStyle>
    <a:lvl1pPr marL="0" algn="l" defTabSz="961034" rtl="0" eaLnBrk="1" latinLnBrk="0" hangingPunct="1">
      <a:defRPr sz="1300" kern="1200">
        <a:solidFill>
          <a:schemeClr val="tx1"/>
        </a:solidFill>
        <a:latin typeface="+mn-lt"/>
        <a:ea typeface="+mn-ea"/>
        <a:cs typeface="+mn-cs"/>
      </a:defRPr>
    </a:lvl1pPr>
    <a:lvl2pPr marL="480517" algn="l" defTabSz="961034" rtl="0" eaLnBrk="1" latinLnBrk="0" hangingPunct="1">
      <a:defRPr sz="1300" kern="1200">
        <a:solidFill>
          <a:schemeClr val="tx1"/>
        </a:solidFill>
        <a:latin typeface="+mn-lt"/>
        <a:ea typeface="+mn-ea"/>
        <a:cs typeface="+mn-cs"/>
      </a:defRPr>
    </a:lvl2pPr>
    <a:lvl3pPr marL="961034" algn="l" defTabSz="961034" rtl="0" eaLnBrk="1" latinLnBrk="0" hangingPunct="1">
      <a:defRPr sz="1300" kern="1200">
        <a:solidFill>
          <a:schemeClr val="tx1"/>
        </a:solidFill>
        <a:latin typeface="+mn-lt"/>
        <a:ea typeface="+mn-ea"/>
        <a:cs typeface="+mn-cs"/>
      </a:defRPr>
    </a:lvl3pPr>
    <a:lvl4pPr marL="1441552" algn="l" defTabSz="961034" rtl="0" eaLnBrk="1" latinLnBrk="0" hangingPunct="1">
      <a:defRPr sz="1300" kern="1200">
        <a:solidFill>
          <a:schemeClr val="tx1"/>
        </a:solidFill>
        <a:latin typeface="+mn-lt"/>
        <a:ea typeface="+mn-ea"/>
        <a:cs typeface="+mn-cs"/>
      </a:defRPr>
    </a:lvl4pPr>
    <a:lvl5pPr marL="1922069" algn="l" defTabSz="961034" rtl="0" eaLnBrk="1" latinLnBrk="0" hangingPunct="1">
      <a:defRPr sz="1300" kern="1200">
        <a:solidFill>
          <a:schemeClr val="tx1"/>
        </a:solidFill>
        <a:latin typeface="+mn-lt"/>
        <a:ea typeface="+mn-ea"/>
        <a:cs typeface="+mn-cs"/>
      </a:defRPr>
    </a:lvl5pPr>
    <a:lvl6pPr marL="2402586" algn="l" defTabSz="961034" rtl="0" eaLnBrk="1" latinLnBrk="0" hangingPunct="1">
      <a:defRPr sz="1300" kern="1200">
        <a:solidFill>
          <a:schemeClr val="tx1"/>
        </a:solidFill>
        <a:latin typeface="+mn-lt"/>
        <a:ea typeface="+mn-ea"/>
        <a:cs typeface="+mn-cs"/>
      </a:defRPr>
    </a:lvl6pPr>
    <a:lvl7pPr marL="2883103" algn="l" defTabSz="961034" rtl="0" eaLnBrk="1" latinLnBrk="0" hangingPunct="1">
      <a:defRPr sz="1300" kern="1200">
        <a:solidFill>
          <a:schemeClr val="tx1"/>
        </a:solidFill>
        <a:latin typeface="+mn-lt"/>
        <a:ea typeface="+mn-ea"/>
        <a:cs typeface="+mn-cs"/>
      </a:defRPr>
    </a:lvl7pPr>
    <a:lvl8pPr marL="3363620" algn="l" defTabSz="961034" rtl="0" eaLnBrk="1" latinLnBrk="0" hangingPunct="1">
      <a:defRPr sz="1300" kern="1200">
        <a:solidFill>
          <a:schemeClr val="tx1"/>
        </a:solidFill>
        <a:latin typeface="+mn-lt"/>
        <a:ea typeface="+mn-ea"/>
        <a:cs typeface="+mn-cs"/>
      </a:defRPr>
    </a:lvl8pPr>
    <a:lvl9pPr marL="3844138" algn="l" defTabSz="961034"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1738" y="754063"/>
            <a:ext cx="2828925" cy="3771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E4B2B-A44E-4300-B0D6-F5596DE67F22}" type="slidenum">
              <a:rPr lang="en-US" smtClean="0"/>
              <a:t>1</a:t>
            </a:fld>
            <a:endParaRPr lang="en-US"/>
          </a:p>
        </p:txBody>
      </p:sp>
    </p:spTree>
    <p:extLst>
      <p:ext uri="{BB962C8B-B14F-4D97-AF65-F5344CB8AC3E}">
        <p14:creationId xmlns:p14="http://schemas.microsoft.com/office/powerpoint/2010/main" val="2324016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805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2468881" y="13634496"/>
            <a:ext cx="27979992" cy="9408384"/>
          </a:xfrm>
          <a:prstGeom prst="rect">
            <a:avLst/>
          </a:prstGeom>
        </p:spPr>
        <p:txBody>
          <a:bodyPr/>
          <a:lstStyle/>
          <a:p>
            <a:endParaRPr/>
          </a:p>
        </p:txBody>
      </p:sp>
      <p:sp>
        <p:nvSpPr>
          <p:cNvPr id="24" name="PlaceHolder 2"/>
          <p:cNvSpPr>
            <a:spLocks noGrp="1"/>
          </p:cNvSpPr>
          <p:nvPr>
            <p:ph type="body"/>
          </p:nvPr>
        </p:nvSpPr>
        <p:spPr>
          <a:xfrm>
            <a:off x="1645921" y="10270080"/>
            <a:ext cx="28967868" cy="12142080"/>
          </a:xfrm>
          <a:prstGeom prst="rect">
            <a:avLst/>
          </a:prstGeom>
        </p:spPr>
        <p:txBody>
          <a:bodyPr/>
          <a:lstStyle/>
          <a:p>
            <a:endParaRPr/>
          </a:p>
        </p:txBody>
      </p:sp>
      <p:sp>
        <p:nvSpPr>
          <p:cNvPr id="25" name="PlaceHolder 3"/>
          <p:cNvSpPr>
            <a:spLocks noGrp="1"/>
          </p:cNvSpPr>
          <p:nvPr>
            <p:ph type="body"/>
          </p:nvPr>
        </p:nvSpPr>
        <p:spPr>
          <a:xfrm>
            <a:off x="1645921" y="23565889"/>
            <a:ext cx="28967868" cy="12142080"/>
          </a:xfrm>
          <a:prstGeom prst="rect">
            <a:avLst/>
          </a:prstGeom>
        </p:spPr>
        <p:txBody>
          <a:bodyPr/>
          <a:lstStyle/>
          <a:p>
            <a:endParaRPr/>
          </a:p>
        </p:txBody>
      </p:sp>
    </p:spTree>
    <p:extLst>
      <p:ext uri="{BB962C8B-B14F-4D97-AF65-F5344CB8AC3E}">
        <p14:creationId xmlns:p14="http://schemas.microsoft.com/office/powerpoint/2010/main" val="2968896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2468881" y="13634496"/>
            <a:ext cx="27979992" cy="9408384"/>
          </a:xfrm>
          <a:prstGeom prst="rect">
            <a:avLst/>
          </a:prstGeom>
        </p:spPr>
        <p:txBody>
          <a:bodyPr/>
          <a:lstStyle/>
          <a:p>
            <a:endParaRPr/>
          </a:p>
        </p:txBody>
      </p:sp>
      <p:sp>
        <p:nvSpPr>
          <p:cNvPr id="27" name="PlaceHolder 2"/>
          <p:cNvSpPr>
            <a:spLocks noGrp="1"/>
          </p:cNvSpPr>
          <p:nvPr>
            <p:ph type="body"/>
          </p:nvPr>
        </p:nvSpPr>
        <p:spPr>
          <a:xfrm>
            <a:off x="1645921" y="10270080"/>
            <a:ext cx="14136119" cy="12142080"/>
          </a:xfrm>
          <a:prstGeom prst="rect">
            <a:avLst/>
          </a:prstGeom>
        </p:spPr>
        <p:txBody>
          <a:bodyPr/>
          <a:lstStyle/>
          <a:p>
            <a:endParaRPr/>
          </a:p>
        </p:txBody>
      </p:sp>
      <p:sp>
        <p:nvSpPr>
          <p:cNvPr id="28" name="PlaceHolder 3"/>
          <p:cNvSpPr>
            <a:spLocks noGrp="1"/>
          </p:cNvSpPr>
          <p:nvPr>
            <p:ph type="body"/>
          </p:nvPr>
        </p:nvSpPr>
        <p:spPr>
          <a:xfrm>
            <a:off x="16489008" y="10270080"/>
            <a:ext cx="14136119" cy="12142080"/>
          </a:xfrm>
          <a:prstGeom prst="rect">
            <a:avLst/>
          </a:prstGeom>
        </p:spPr>
        <p:txBody>
          <a:bodyPr/>
          <a:lstStyle/>
          <a:p>
            <a:endParaRPr/>
          </a:p>
        </p:txBody>
      </p:sp>
      <p:sp>
        <p:nvSpPr>
          <p:cNvPr id="29" name="PlaceHolder 4"/>
          <p:cNvSpPr>
            <a:spLocks noGrp="1"/>
          </p:cNvSpPr>
          <p:nvPr>
            <p:ph type="body"/>
          </p:nvPr>
        </p:nvSpPr>
        <p:spPr>
          <a:xfrm>
            <a:off x="16489008" y="23565889"/>
            <a:ext cx="14136119" cy="12142080"/>
          </a:xfrm>
          <a:prstGeom prst="rect">
            <a:avLst/>
          </a:prstGeom>
        </p:spPr>
        <p:txBody>
          <a:bodyPr/>
          <a:lstStyle/>
          <a:p>
            <a:endParaRPr/>
          </a:p>
        </p:txBody>
      </p:sp>
      <p:sp>
        <p:nvSpPr>
          <p:cNvPr id="30" name="PlaceHolder 5"/>
          <p:cNvSpPr>
            <a:spLocks noGrp="1"/>
          </p:cNvSpPr>
          <p:nvPr>
            <p:ph type="body"/>
          </p:nvPr>
        </p:nvSpPr>
        <p:spPr>
          <a:xfrm>
            <a:off x="1645921" y="23565889"/>
            <a:ext cx="14136119" cy="12142080"/>
          </a:xfrm>
          <a:prstGeom prst="rect">
            <a:avLst/>
          </a:prstGeom>
        </p:spPr>
        <p:txBody>
          <a:bodyPr/>
          <a:lstStyle/>
          <a:p>
            <a:endParaRPr/>
          </a:p>
        </p:txBody>
      </p:sp>
    </p:spTree>
    <p:extLst>
      <p:ext uri="{BB962C8B-B14F-4D97-AF65-F5344CB8AC3E}">
        <p14:creationId xmlns:p14="http://schemas.microsoft.com/office/powerpoint/2010/main" val="23607628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2468881" y="13634496"/>
            <a:ext cx="27979992" cy="9408384"/>
          </a:xfrm>
          <a:prstGeom prst="rect">
            <a:avLst/>
          </a:prstGeom>
        </p:spPr>
        <p:txBody>
          <a:bodyPr/>
          <a:lstStyle/>
          <a:p>
            <a:endParaRPr/>
          </a:p>
        </p:txBody>
      </p:sp>
      <p:sp>
        <p:nvSpPr>
          <p:cNvPr id="32" name="PlaceHolder 2"/>
          <p:cNvSpPr>
            <a:spLocks noGrp="1"/>
          </p:cNvSpPr>
          <p:nvPr>
            <p:ph type="body"/>
          </p:nvPr>
        </p:nvSpPr>
        <p:spPr>
          <a:xfrm>
            <a:off x="1645921" y="10270080"/>
            <a:ext cx="14136119" cy="12142080"/>
          </a:xfrm>
          <a:prstGeom prst="rect">
            <a:avLst/>
          </a:prstGeom>
        </p:spPr>
        <p:txBody>
          <a:bodyPr/>
          <a:lstStyle/>
          <a:p>
            <a:endParaRPr/>
          </a:p>
        </p:txBody>
      </p:sp>
      <p:sp>
        <p:nvSpPr>
          <p:cNvPr id="33" name="PlaceHolder 3"/>
          <p:cNvSpPr>
            <a:spLocks noGrp="1"/>
          </p:cNvSpPr>
          <p:nvPr>
            <p:ph type="body"/>
          </p:nvPr>
        </p:nvSpPr>
        <p:spPr>
          <a:xfrm>
            <a:off x="16489008" y="10270080"/>
            <a:ext cx="14136119" cy="12142080"/>
          </a:xfrm>
          <a:prstGeom prst="rect">
            <a:avLst/>
          </a:prstGeom>
        </p:spPr>
        <p:txBody>
          <a:bodyPr/>
          <a:lstStyle/>
          <a:p>
            <a:endParaRPr/>
          </a:p>
        </p:txBody>
      </p:sp>
    </p:spTree>
    <p:extLst>
      <p:ext uri="{BB962C8B-B14F-4D97-AF65-F5344CB8AC3E}">
        <p14:creationId xmlns:p14="http://schemas.microsoft.com/office/powerpoint/2010/main" val="3045544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2468881" y="13634496"/>
            <a:ext cx="27979992" cy="9408384"/>
          </a:xfrm>
          <a:prstGeom prst="rect">
            <a:avLst/>
          </a:prstGeom>
        </p:spPr>
        <p:txBody>
          <a:bodyPr/>
          <a:lstStyle/>
          <a:p>
            <a:endParaRPr/>
          </a:p>
        </p:txBody>
      </p:sp>
      <p:sp>
        <p:nvSpPr>
          <p:cNvPr id="3" name="PlaceHolder 2"/>
          <p:cNvSpPr>
            <a:spLocks noGrp="1"/>
          </p:cNvSpPr>
          <p:nvPr>
            <p:ph type="subTitle"/>
          </p:nvPr>
        </p:nvSpPr>
        <p:spPr>
          <a:xfrm>
            <a:off x="1645921" y="10270081"/>
            <a:ext cx="28967868" cy="25456896"/>
          </a:xfrm>
          <a:prstGeom prst="rect">
            <a:avLst/>
          </a:prstGeom>
        </p:spPr>
        <p:txBody>
          <a:bodyPr anchor="ctr"/>
          <a:lstStyle/>
          <a:p>
            <a:endParaRPr/>
          </a:p>
        </p:txBody>
      </p:sp>
    </p:spTree>
    <p:extLst>
      <p:ext uri="{BB962C8B-B14F-4D97-AF65-F5344CB8AC3E}">
        <p14:creationId xmlns:p14="http://schemas.microsoft.com/office/powerpoint/2010/main" val="1625422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2468881" y="13634496"/>
            <a:ext cx="27979992" cy="9408384"/>
          </a:xfrm>
          <a:prstGeom prst="rect">
            <a:avLst/>
          </a:prstGeom>
        </p:spPr>
        <p:txBody>
          <a:bodyPr/>
          <a:lstStyle/>
          <a:p>
            <a:endParaRPr/>
          </a:p>
        </p:txBody>
      </p:sp>
      <p:sp>
        <p:nvSpPr>
          <p:cNvPr id="5" name="PlaceHolder 2"/>
          <p:cNvSpPr>
            <a:spLocks noGrp="1"/>
          </p:cNvSpPr>
          <p:nvPr>
            <p:ph type="body"/>
          </p:nvPr>
        </p:nvSpPr>
        <p:spPr>
          <a:xfrm>
            <a:off x="1645921" y="10270080"/>
            <a:ext cx="28967868" cy="25456320"/>
          </a:xfrm>
          <a:prstGeom prst="rect">
            <a:avLst/>
          </a:prstGeom>
        </p:spPr>
        <p:txBody>
          <a:bodyPr/>
          <a:lstStyle/>
          <a:p>
            <a:endParaRPr/>
          </a:p>
        </p:txBody>
      </p:sp>
    </p:spTree>
    <p:extLst>
      <p:ext uri="{BB962C8B-B14F-4D97-AF65-F5344CB8AC3E}">
        <p14:creationId xmlns:p14="http://schemas.microsoft.com/office/powerpoint/2010/main" val="2227392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2468881" y="13634496"/>
            <a:ext cx="27979992" cy="9408384"/>
          </a:xfrm>
          <a:prstGeom prst="rect">
            <a:avLst/>
          </a:prstGeom>
        </p:spPr>
        <p:txBody>
          <a:bodyPr/>
          <a:lstStyle/>
          <a:p>
            <a:endParaRPr/>
          </a:p>
        </p:txBody>
      </p:sp>
      <p:sp>
        <p:nvSpPr>
          <p:cNvPr id="7" name="PlaceHolder 2"/>
          <p:cNvSpPr>
            <a:spLocks noGrp="1"/>
          </p:cNvSpPr>
          <p:nvPr>
            <p:ph type="body"/>
          </p:nvPr>
        </p:nvSpPr>
        <p:spPr>
          <a:xfrm>
            <a:off x="1645921" y="10270080"/>
            <a:ext cx="14136119" cy="25456320"/>
          </a:xfrm>
          <a:prstGeom prst="rect">
            <a:avLst/>
          </a:prstGeom>
        </p:spPr>
        <p:txBody>
          <a:bodyPr/>
          <a:lstStyle/>
          <a:p>
            <a:endParaRPr/>
          </a:p>
        </p:txBody>
      </p:sp>
      <p:sp>
        <p:nvSpPr>
          <p:cNvPr id="8" name="PlaceHolder 3"/>
          <p:cNvSpPr>
            <a:spLocks noGrp="1"/>
          </p:cNvSpPr>
          <p:nvPr>
            <p:ph type="body"/>
          </p:nvPr>
        </p:nvSpPr>
        <p:spPr>
          <a:xfrm>
            <a:off x="16489008" y="10270080"/>
            <a:ext cx="14136119" cy="25456320"/>
          </a:xfrm>
          <a:prstGeom prst="rect">
            <a:avLst/>
          </a:prstGeom>
        </p:spPr>
        <p:txBody>
          <a:bodyPr/>
          <a:lstStyle/>
          <a:p>
            <a:endParaRPr/>
          </a:p>
        </p:txBody>
      </p:sp>
    </p:spTree>
    <p:extLst>
      <p:ext uri="{BB962C8B-B14F-4D97-AF65-F5344CB8AC3E}">
        <p14:creationId xmlns:p14="http://schemas.microsoft.com/office/powerpoint/2010/main" val="2387739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2468881" y="13634496"/>
            <a:ext cx="27979992" cy="9408384"/>
          </a:xfrm>
          <a:prstGeom prst="rect">
            <a:avLst/>
          </a:prstGeom>
        </p:spPr>
        <p:txBody>
          <a:bodyPr/>
          <a:lstStyle/>
          <a:p>
            <a:endParaRPr/>
          </a:p>
        </p:txBody>
      </p:sp>
    </p:spTree>
    <p:extLst>
      <p:ext uri="{BB962C8B-B14F-4D97-AF65-F5344CB8AC3E}">
        <p14:creationId xmlns:p14="http://schemas.microsoft.com/office/powerpoint/2010/main" val="1372732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2468881" y="13634496"/>
            <a:ext cx="27979992" cy="22091904"/>
          </a:xfrm>
          <a:prstGeom prst="rect">
            <a:avLst/>
          </a:prstGeom>
        </p:spPr>
        <p:txBody>
          <a:bodyPr anchor="ctr"/>
          <a:lstStyle/>
          <a:p>
            <a:endParaRPr/>
          </a:p>
        </p:txBody>
      </p:sp>
    </p:spTree>
    <p:extLst>
      <p:ext uri="{BB962C8B-B14F-4D97-AF65-F5344CB8AC3E}">
        <p14:creationId xmlns:p14="http://schemas.microsoft.com/office/powerpoint/2010/main" val="348736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2468881" y="13634496"/>
            <a:ext cx="27979992" cy="9408384"/>
          </a:xfrm>
          <a:prstGeom prst="rect">
            <a:avLst/>
          </a:prstGeom>
        </p:spPr>
        <p:txBody>
          <a:bodyPr/>
          <a:lstStyle/>
          <a:p>
            <a:endParaRPr/>
          </a:p>
        </p:txBody>
      </p:sp>
      <p:sp>
        <p:nvSpPr>
          <p:cNvPr id="12" name="PlaceHolder 2"/>
          <p:cNvSpPr>
            <a:spLocks noGrp="1"/>
          </p:cNvSpPr>
          <p:nvPr>
            <p:ph type="body"/>
          </p:nvPr>
        </p:nvSpPr>
        <p:spPr>
          <a:xfrm>
            <a:off x="1645921" y="10270080"/>
            <a:ext cx="14136119" cy="12142080"/>
          </a:xfrm>
          <a:prstGeom prst="rect">
            <a:avLst/>
          </a:prstGeom>
        </p:spPr>
        <p:txBody>
          <a:bodyPr/>
          <a:lstStyle/>
          <a:p>
            <a:endParaRPr/>
          </a:p>
        </p:txBody>
      </p:sp>
      <p:sp>
        <p:nvSpPr>
          <p:cNvPr id="13" name="PlaceHolder 3"/>
          <p:cNvSpPr>
            <a:spLocks noGrp="1"/>
          </p:cNvSpPr>
          <p:nvPr>
            <p:ph type="body"/>
          </p:nvPr>
        </p:nvSpPr>
        <p:spPr>
          <a:xfrm>
            <a:off x="1645921" y="23565889"/>
            <a:ext cx="14136119" cy="12142080"/>
          </a:xfrm>
          <a:prstGeom prst="rect">
            <a:avLst/>
          </a:prstGeom>
        </p:spPr>
        <p:txBody>
          <a:bodyPr/>
          <a:lstStyle/>
          <a:p>
            <a:endParaRPr/>
          </a:p>
        </p:txBody>
      </p:sp>
      <p:sp>
        <p:nvSpPr>
          <p:cNvPr id="14" name="PlaceHolder 4"/>
          <p:cNvSpPr>
            <a:spLocks noGrp="1"/>
          </p:cNvSpPr>
          <p:nvPr>
            <p:ph type="body"/>
          </p:nvPr>
        </p:nvSpPr>
        <p:spPr>
          <a:xfrm>
            <a:off x="16489008" y="10270080"/>
            <a:ext cx="14136119" cy="25456320"/>
          </a:xfrm>
          <a:prstGeom prst="rect">
            <a:avLst/>
          </a:prstGeom>
        </p:spPr>
        <p:txBody>
          <a:bodyPr/>
          <a:lstStyle/>
          <a:p>
            <a:endParaRPr/>
          </a:p>
        </p:txBody>
      </p:sp>
    </p:spTree>
    <p:extLst>
      <p:ext uri="{BB962C8B-B14F-4D97-AF65-F5344CB8AC3E}">
        <p14:creationId xmlns:p14="http://schemas.microsoft.com/office/powerpoint/2010/main" val="489613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2468881" y="13634496"/>
            <a:ext cx="27979992" cy="9408384"/>
          </a:xfrm>
          <a:prstGeom prst="rect">
            <a:avLst/>
          </a:prstGeom>
        </p:spPr>
        <p:txBody>
          <a:bodyPr/>
          <a:lstStyle/>
          <a:p>
            <a:endParaRPr/>
          </a:p>
        </p:txBody>
      </p:sp>
      <p:sp>
        <p:nvSpPr>
          <p:cNvPr id="16" name="PlaceHolder 2"/>
          <p:cNvSpPr>
            <a:spLocks noGrp="1"/>
          </p:cNvSpPr>
          <p:nvPr>
            <p:ph type="body"/>
          </p:nvPr>
        </p:nvSpPr>
        <p:spPr>
          <a:xfrm>
            <a:off x="1645921" y="10270080"/>
            <a:ext cx="14136119" cy="25456320"/>
          </a:xfrm>
          <a:prstGeom prst="rect">
            <a:avLst/>
          </a:prstGeom>
        </p:spPr>
        <p:txBody>
          <a:bodyPr/>
          <a:lstStyle/>
          <a:p>
            <a:endParaRPr/>
          </a:p>
        </p:txBody>
      </p:sp>
      <p:sp>
        <p:nvSpPr>
          <p:cNvPr id="17" name="PlaceHolder 3"/>
          <p:cNvSpPr>
            <a:spLocks noGrp="1"/>
          </p:cNvSpPr>
          <p:nvPr>
            <p:ph type="body"/>
          </p:nvPr>
        </p:nvSpPr>
        <p:spPr>
          <a:xfrm>
            <a:off x="16489008" y="10270080"/>
            <a:ext cx="14136119" cy="12142080"/>
          </a:xfrm>
          <a:prstGeom prst="rect">
            <a:avLst/>
          </a:prstGeom>
        </p:spPr>
        <p:txBody>
          <a:bodyPr/>
          <a:lstStyle/>
          <a:p>
            <a:endParaRPr/>
          </a:p>
        </p:txBody>
      </p:sp>
      <p:sp>
        <p:nvSpPr>
          <p:cNvPr id="18" name="PlaceHolder 4"/>
          <p:cNvSpPr>
            <a:spLocks noGrp="1"/>
          </p:cNvSpPr>
          <p:nvPr>
            <p:ph type="body"/>
          </p:nvPr>
        </p:nvSpPr>
        <p:spPr>
          <a:xfrm>
            <a:off x="16489008" y="23565889"/>
            <a:ext cx="14136119" cy="12142080"/>
          </a:xfrm>
          <a:prstGeom prst="rect">
            <a:avLst/>
          </a:prstGeom>
        </p:spPr>
        <p:txBody>
          <a:bodyPr/>
          <a:lstStyle/>
          <a:p>
            <a:endParaRPr/>
          </a:p>
        </p:txBody>
      </p:sp>
    </p:spTree>
    <p:extLst>
      <p:ext uri="{BB962C8B-B14F-4D97-AF65-F5344CB8AC3E}">
        <p14:creationId xmlns:p14="http://schemas.microsoft.com/office/powerpoint/2010/main" val="195297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2468881" y="13634496"/>
            <a:ext cx="27979992" cy="9408384"/>
          </a:xfrm>
          <a:prstGeom prst="rect">
            <a:avLst/>
          </a:prstGeom>
        </p:spPr>
        <p:txBody>
          <a:bodyPr/>
          <a:lstStyle/>
          <a:p>
            <a:endParaRPr/>
          </a:p>
        </p:txBody>
      </p:sp>
      <p:sp>
        <p:nvSpPr>
          <p:cNvPr id="20" name="PlaceHolder 2"/>
          <p:cNvSpPr>
            <a:spLocks noGrp="1"/>
          </p:cNvSpPr>
          <p:nvPr>
            <p:ph type="body"/>
          </p:nvPr>
        </p:nvSpPr>
        <p:spPr>
          <a:xfrm>
            <a:off x="1645921" y="10270080"/>
            <a:ext cx="14136119" cy="12142080"/>
          </a:xfrm>
          <a:prstGeom prst="rect">
            <a:avLst/>
          </a:prstGeom>
        </p:spPr>
        <p:txBody>
          <a:bodyPr/>
          <a:lstStyle/>
          <a:p>
            <a:endParaRPr/>
          </a:p>
        </p:txBody>
      </p:sp>
      <p:sp>
        <p:nvSpPr>
          <p:cNvPr id="21" name="PlaceHolder 3"/>
          <p:cNvSpPr>
            <a:spLocks noGrp="1"/>
          </p:cNvSpPr>
          <p:nvPr>
            <p:ph type="body"/>
          </p:nvPr>
        </p:nvSpPr>
        <p:spPr>
          <a:xfrm>
            <a:off x="16489008" y="10270080"/>
            <a:ext cx="14136119" cy="12142080"/>
          </a:xfrm>
          <a:prstGeom prst="rect">
            <a:avLst/>
          </a:prstGeom>
        </p:spPr>
        <p:txBody>
          <a:bodyPr/>
          <a:lstStyle/>
          <a:p>
            <a:endParaRPr/>
          </a:p>
        </p:txBody>
      </p:sp>
      <p:sp>
        <p:nvSpPr>
          <p:cNvPr id="22" name="PlaceHolder 4"/>
          <p:cNvSpPr>
            <a:spLocks noGrp="1"/>
          </p:cNvSpPr>
          <p:nvPr>
            <p:ph type="body"/>
          </p:nvPr>
        </p:nvSpPr>
        <p:spPr>
          <a:xfrm>
            <a:off x="1645921" y="23565889"/>
            <a:ext cx="28967543" cy="12142080"/>
          </a:xfrm>
          <a:prstGeom prst="rect">
            <a:avLst/>
          </a:prstGeom>
        </p:spPr>
        <p:txBody>
          <a:bodyPr/>
          <a:lstStyle/>
          <a:p>
            <a:endParaRPr/>
          </a:p>
        </p:txBody>
      </p:sp>
    </p:spTree>
    <p:extLst>
      <p:ext uri="{BB962C8B-B14F-4D97-AF65-F5344CB8AC3E}">
        <p14:creationId xmlns:p14="http://schemas.microsoft.com/office/powerpoint/2010/main" val="1626495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PlaceHolder 1"/>
          <p:cNvSpPr>
            <a:spLocks noGrp="1"/>
          </p:cNvSpPr>
          <p:nvPr>
            <p:ph type="title"/>
          </p:nvPr>
        </p:nvSpPr>
        <p:spPr bwMode="auto">
          <a:xfrm>
            <a:off x="2468881" y="13634722"/>
            <a:ext cx="27980640" cy="9408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lvl="0"/>
            <a:r>
              <a:rPr lang="en-US" altLang="en-US"/>
              <a:t>Click to edit the title text format</a:t>
            </a:r>
          </a:p>
        </p:txBody>
      </p:sp>
      <p:sp>
        <p:nvSpPr>
          <p:cNvPr id="1027" name="PlaceHolder 2"/>
          <p:cNvSpPr>
            <a:spLocks noGrp="1"/>
          </p:cNvSpPr>
          <p:nvPr>
            <p:ph type="body"/>
          </p:nvPr>
        </p:nvSpPr>
        <p:spPr bwMode="auto">
          <a:xfrm>
            <a:off x="1645922" y="10269222"/>
            <a:ext cx="28967907" cy="2545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bodyPr>
          <a:lstStyle/>
          <a:p>
            <a:pPr lvl="0"/>
            <a:r>
              <a:rPr lang="en-US" altLang="en-US"/>
              <a:t>Click to edit the outline text format</a:t>
            </a:r>
          </a:p>
          <a:p>
            <a:pPr lvl="1"/>
            <a:r>
              <a:rPr lang="en-US" altLang="en-US"/>
              <a:t>Second Outline Level</a:t>
            </a:r>
          </a:p>
          <a:p>
            <a:pPr lvl="2"/>
            <a:r>
              <a:rPr lang="en-US" altLang="en-US"/>
              <a:t>Third Outline Level</a:t>
            </a:r>
          </a:p>
          <a:p>
            <a:pPr lvl="3"/>
            <a:r>
              <a:rPr lang="en-US" altLang="en-US"/>
              <a:t>Fourth Outline Level</a:t>
            </a:r>
          </a:p>
          <a:p>
            <a:pPr lvl="4"/>
            <a:r>
              <a:rPr lang="en-US" altLang="en-US"/>
              <a:t>Fifth Outline Level</a:t>
            </a:r>
          </a:p>
          <a:p>
            <a:pPr lvl="4"/>
            <a:r>
              <a:rPr lang="en-US" altLang="en-US"/>
              <a:t>Sixth Outline Level</a:t>
            </a:r>
          </a:p>
          <a:p>
            <a:pPr lvl="4"/>
            <a:r>
              <a:rPr lang="en-US" altLang="en-US"/>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5300">
          <a:solidFill>
            <a:schemeClr val="tx2"/>
          </a:solidFill>
          <a:latin typeface="Arial" pitchFamily="34" charset="0"/>
        </a:defRPr>
      </a:lvl1pPr>
      <a:lvl2pPr algn="ctr" rtl="0" eaLnBrk="0" fontAlgn="base" hangingPunct="0">
        <a:spcBef>
          <a:spcPct val="0"/>
        </a:spcBef>
        <a:spcAft>
          <a:spcPct val="0"/>
        </a:spcAft>
        <a:defRPr sz="5300">
          <a:solidFill>
            <a:schemeClr val="tx2"/>
          </a:solidFill>
          <a:latin typeface="Arial" pitchFamily="34" charset="0"/>
        </a:defRPr>
      </a:lvl2pPr>
      <a:lvl3pPr algn="ctr" rtl="0" eaLnBrk="0" fontAlgn="base" hangingPunct="0">
        <a:spcBef>
          <a:spcPct val="0"/>
        </a:spcBef>
        <a:spcAft>
          <a:spcPct val="0"/>
        </a:spcAft>
        <a:defRPr sz="5300">
          <a:solidFill>
            <a:schemeClr val="tx2"/>
          </a:solidFill>
          <a:latin typeface="Arial" pitchFamily="34" charset="0"/>
        </a:defRPr>
      </a:lvl3pPr>
      <a:lvl4pPr algn="ctr" rtl="0" eaLnBrk="0" fontAlgn="base" hangingPunct="0">
        <a:spcBef>
          <a:spcPct val="0"/>
        </a:spcBef>
        <a:spcAft>
          <a:spcPct val="0"/>
        </a:spcAft>
        <a:defRPr sz="5300">
          <a:solidFill>
            <a:schemeClr val="tx2"/>
          </a:solidFill>
          <a:latin typeface="Arial" pitchFamily="34" charset="0"/>
        </a:defRPr>
      </a:lvl4pPr>
      <a:lvl5pPr algn="ctr" rtl="0" eaLnBrk="0" fontAlgn="base" hangingPunct="0">
        <a:spcBef>
          <a:spcPct val="0"/>
        </a:spcBef>
        <a:spcAft>
          <a:spcPct val="0"/>
        </a:spcAft>
        <a:defRPr sz="5300">
          <a:solidFill>
            <a:schemeClr val="tx2"/>
          </a:solidFill>
          <a:latin typeface="Arial" pitchFamily="34" charset="0"/>
        </a:defRPr>
      </a:lvl5pPr>
      <a:lvl6pPr marL="548606" algn="ctr" rtl="0" eaLnBrk="0" fontAlgn="base" hangingPunct="0">
        <a:spcBef>
          <a:spcPct val="0"/>
        </a:spcBef>
        <a:spcAft>
          <a:spcPct val="0"/>
        </a:spcAft>
        <a:defRPr sz="5300">
          <a:solidFill>
            <a:schemeClr val="tx2"/>
          </a:solidFill>
          <a:latin typeface="Arial" pitchFamily="34" charset="0"/>
        </a:defRPr>
      </a:lvl6pPr>
      <a:lvl7pPr marL="1097212" algn="ctr" rtl="0" eaLnBrk="0" fontAlgn="base" hangingPunct="0">
        <a:spcBef>
          <a:spcPct val="0"/>
        </a:spcBef>
        <a:spcAft>
          <a:spcPct val="0"/>
        </a:spcAft>
        <a:defRPr sz="5300">
          <a:solidFill>
            <a:schemeClr val="tx2"/>
          </a:solidFill>
          <a:latin typeface="Arial" pitchFamily="34" charset="0"/>
        </a:defRPr>
      </a:lvl7pPr>
      <a:lvl8pPr marL="1645820" algn="ctr" rtl="0" eaLnBrk="0" fontAlgn="base" hangingPunct="0">
        <a:spcBef>
          <a:spcPct val="0"/>
        </a:spcBef>
        <a:spcAft>
          <a:spcPct val="0"/>
        </a:spcAft>
        <a:defRPr sz="5300">
          <a:solidFill>
            <a:schemeClr val="tx2"/>
          </a:solidFill>
          <a:latin typeface="Arial" pitchFamily="34" charset="0"/>
        </a:defRPr>
      </a:lvl8pPr>
      <a:lvl9pPr marL="2194426" algn="ctr" rtl="0" eaLnBrk="0" fontAlgn="base" hangingPunct="0">
        <a:spcBef>
          <a:spcPct val="0"/>
        </a:spcBef>
        <a:spcAft>
          <a:spcPct val="0"/>
        </a:spcAft>
        <a:defRPr sz="5300">
          <a:solidFill>
            <a:schemeClr val="tx2"/>
          </a:solidFill>
          <a:latin typeface="Arial" pitchFamily="34" charset="0"/>
        </a:defRPr>
      </a:lvl9pPr>
    </p:titleStyle>
    <p:bodyStyle>
      <a:lvl1pPr marL="411455" indent="-411455" algn="l" rtl="0" eaLnBrk="0" fontAlgn="base" hangingPunct="0">
        <a:spcBef>
          <a:spcPct val="20000"/>
        </a:spcBef>
        <a:spcAft>
          <a:spcPct val="0"/>
        </a:spcAft>
        <a:buChar char="•"/>
        <a:defRPr sz="3900">
          <a:solidFill>
            <a:schemeClr val="tx1"/>
          </a:solidFill>
          <a:latin typeface="Arial" pitchFamily="34" charset="0"/>
        </a:defRPr>
      </a:lvl1pPr>
      <a:lvl2pPr marL="891486" indent="-342879" algn="l" rtl="0" eaLnBrk="0" fontAlgn="base" hangingPunct="0">
        <a:spcBef>
          <a:spcPct val="20000"/>
        </a:spcBef>
        <a:spcAft>
          <a:spcPct val="0"/>
        </a:spcAft>
        <a:buChar char="–"/>
        <a:defRPr sz="3400">
          <a:solidFill>
            <a:schemeClr val="tx1"/>
          </a:solidFill>
          <a:latin typeface="Arial" pitchFamily="34" charset="0"/>
        </a:defRPr>
      </a:lvl2pPr>
      <a:lvl3pPr marL="1371516" indent="-274304" algn="l" rtl="0" eaLnBrk="0" fontAlgn="base" hangingPunct="0">
        <a:spcBef>
          <a:spcPct val="20000"/>
        </a:spcBef>
        <a:spcAft>
          <a:spcPct val="0"/>
        </a:spcAft>
        <a:buChar char="•"/>
        <a:defRPr sz="2800">
          <a:solidFill>
            <a:schemeClr val="tx1"/>
          </a:solidFill>
          <a:latin typeface="Arial" pitchFamily="34" charset="0"/>
        </a:defRPr>
      </a:lvl3pPr>
      <a:lvl4pPr marL="1920122" indent="-274304" algn="l" rtl="0" eaLnBrk="0" fontAlgn="base" hangingPunct="0">
        <a:spcBef>
          <a:spcPct val="20000"/>
        </a:spcBef>
        <a:spcAft>
          <a:spcPct val="0"/>
        </a:spcAft>
        <a:buChar char="–"/>
        <a:defRPr sz="2400">
          <a:solidFill>
            <a:schemeClr val="tx1"/>
          </a:solidFill>
          <a:latin typeface="Arial" pitchFamily="34" charset="0"/>
        </a:defRPr>
      </a:lvl4pPr>
      <a:lvl5pPr marL="2468730" indent="-274304" algn="l" rtl="0" eaLnBrk="0" fontAlgn="base" hangingPunct="0">
        <a:spcBef>
          <a:spcPct val="20000"/>
        </a:spcBef>
        <a:spcAft>
          <a:spcPct val="0"/>
        </a:spcAft>
        <a:buChar char="»"/>
        <a:defRPr sz="2400">
          <a:solidFill>
            <a:schemeClr val="tx1"/>
          </a:solidFill>
          <a:latin typeface="Arial" pitchFamily="34" charset="0"/>
        </a:defRPr>
      </a:lvl5pPr>
      <a:lvl6pPr marL="3017336" indent="-274304" algn="l" rtl="0" eaLnBrk="0" fontAlgn="base" hangingPunct="0">
        <a:spcBef>
          <a:spcPct val="20000"/>
        </a:spcBef>
        <a:spcAft>
          <a:spcPct val="0"/>
        </a:spcAft>
        <a:buChar char="»"/>
        <a:defRPr sz="2400">
          <a:solidFill>
            <a:schemeClr val="tx1"/>
          </a:solidFill>
          <a:latin typeface="Arial" pitchFamily="34" charset="0"/>
        </a:defRPr>
      </a:lvl6pPr>
      <a:lvl7pPr marL="3565942" indent="-274304" algn="l" rtl="0" eaLnBrk="0" fontAlgn="base" hangingPunct="0">
        <a:spcBef>
          <a:spcPct val="20000"/>
        </a:spcBef>
        <a:spcAft>
          <a:spcPct val="0"/>
        </a:spcAft>
        <a:buChar char="»"/>
        <a:defRPr sz="2400">
          <a:solidFill>
            <a:schemeClr val="tx1"/>
          </a:solidFill>
          <a:latin typeface="Arial" pitchFamily="34" charset="0"/>
        </a:defRPr>
      </a:lvl7pPr>
      <a:lvl8pPr marL="4114548" indent="-274304" algn="l" rtl="0" eaLnBrk="0" fontAlgn="base" hangingPunct="0">
        <a:spcBef>
          <a:spcPct val="20000"/>
        </a:spcBef>
        <a:spcAft>
          <a:spcPct val="0"/>
        </a:spcAft>
        <a:buChar char="»"/>
        <a:defRPr sz="2400">
          <a:solidFill>
            <a:schemeClr val="tx1"/>
          </a:solidFill>
          <a:latin typeface="Arial" pitchFamily="34" charset="0"/>
        </a:defRPr>
      </a:lvl8pPr>
      <a:lvl9pPr marL="4663156" indent="-274304" algn="l" rtl="0" eaLnBrk="0" fontAlgn="base" hangingPunct="0">
        <a:spcBef>
          <a:spcPct val="20000"/>
        </a:spcBef>
        <a:spcAft>
          <a:spcPct val="0"/>
        </a:spcAft>
        <a:buChar char="»"/>
        <a:defRPr sz="24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emf"/><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ustomShape 1"/>
          <p:cNvSpPr>
            <a:spLocks noChangeArrowheads="1"/>
          </p:cNvSpPr>
          <p:nvPr/>
        </p:nvSpPr>
        <p:spPr bwMode="auto">
          <a:xfrm>
            <a:off x="1" y="0"/>
            <a:ext cx="32918400" cy="1219200"/>
          </a:xfrm>
          <a:prstGeom prst="rect">
            <a:avLst/>
          </a:prstGeom>
          <a:solidFill>
            <a:srgbClr val="F66733"/>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9721" tIns="54861" rIns="109721" bIns="54861"/>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200">
              <a:latin typeface="Times New Roman" panose="02020603050405020304" pitchFamily="18" charset="0"/>
              <a:cs typeface="Times New Roman" panose="02020603050405020304" pitchFamily="18" charset="0"/>
            </a:endParaRPr>
          </a:p>
        </p:txBody>
      </p:sp>
      <p:sp>
        <p:nvSpPr>
          <p:cNvPr id="2053" name="CustomShape 2"/>
          <p:cNvSpPr>
            <a:spLocks noChangeArrowheads="1"/>
          </p:cNvSpPr>
          <p:nvPr/>
        </p:nvSpPr>
        <p:spPr bwMode="auto">
          <a:xfrm>
            <a:off x="7625629" y="4286687"/>
            <a:ext cx="18528208" cy="1899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None/>
            </a:pPr>
            <a:r>
              <a:rPr lang="en-US" sz="4200" dirty="0">
                <a:solidFill>
                  <a:srgbClr val="522D80"/>
                </a:solidFill>
                <a:latin typeface="Times New Roman" panose="02020603050405020304" pitchFamily="18" charset="0"/>
                <a:cs typeface="Times New Roman" panose="02020603050405020304" pitchFamily="18" charset="0"/>
              </a:rPr>
              <a:t>Zhuozhao Li and Haiying Shen</a:t>
            </a:r>
          </a:p>
          <a:p>
            <a:pPr algn="ctr" eaLnBrk="1" hangingPunct="1">
              <a:spcBef>
                <a:spcPct val="0"/>
              </a:spcBef>
              <a:buNone/>
            </a:pPr>
            <a:r>
              <a:rPr lang="en-US" altLang="en-US" sz="4200" dirty="0">
                <a:solidFill>
                  <a:srgbClr val="522D80"/>
                </a:solidFill>
                <a:latin typeface="Times New Roman" panose="02020603050405020304" pitchFamily="18" charset="0"/>
                <a:cs typeface="Times New Roman" panose="02020603050405020304" pitchFamily="18" charset="0"/>
              </a:rPr>
              <a:t>Department of Computer Science, University of Virginia</a:t>
            </a:r>
          </a:p>
          <a:p>
            <a:pPr algn="ctr" eaLnBrk="1" hangingPunct="1">
              <a:spcBef>
                <a:spcPct val="0"/>
              </a:spcBef>
              <a:buNone/>
            </a:pPr>
            <a:r>
              <a:rPr lang="en-US" altLang="en-US" sz="4200" dirty="0">
                <a:solidFill>
                  <a:srgbClr val="522D80"/>
                </a:solidFill>
                <a:latin typeface="Times New Roman" panose="02020603050405020304" pitchFamily="18" charset="0"/>
                <a:cs typeface="Times New Roman" panose="02020603050405020304" pitchFamily="18" charset="0"/>
              </a:rPr>
              <a:t> zl5uq, hs6ms@virginia.edu</a:t>
            </a:r>
          </a:p>
        </p:txBody>
      </p:sp>
      <p:sp>
        <p:nvSpPr>
          <p:cNvPr id="2055" name="CustomShape 4"/>
          <p:cNvSpPr>
            <a:spLocks noChangeArrowheads="1"/>
          </p:cNvSpPr>
          <p:nvPr/>
        </p:nvSpPr>
        <p:spPr bwMode="auto">
          <a:xfrm>
            <a:off x="1" y="6583680"/>
            <a:ext cx="32918400" cy="599440"/>
          </a:xfrm>
          <a:prstGeom prst="rect">
            <a:avLst/>
          </a:prstGeom>
          <a:solidFill>
            <a:srgbClr val="F66733"/>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9721" tIns="54861" rIns="109721" bIns="54861"/>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200">
              <a:latin typeface="Times New Roman" panose="02020603050405020304" pitchFamily="18" charset="0"/>
              <a:cs typeface="Times New Roman" panose="02020603050405020304" pitchFamily="18" charset="0"/>
            </a:endParaRPr>
          </a:p>
        </p:txBody>
      </p:sp>
      <p:sp>
        <p:nvSpPr>
          <p:cNvPr id="2056" name="CustomShape 5"/>
          <p:cNvSpPr>
            <a:spLocks noChangeArrowheads="1"/>
          </p:cNvSpPr>
          <p:nvPr/>
        </p:nvSpPr>
        <p:spPr bwMode="auto">
          <a:xfrm>
            <a:off x="1" y="43291761"/>
            <a:ext cx="32918400" cy="599440"/>
          </a:xfrm>
          <a:prstGeom prst="rect">
            <a:avLst/>
          </a:prstGeom>
          <a:solidFill>
            <a:srgbClr val="F66733"/>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9721" tIns="54861" rIns="109721" bIns="54861"/>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200">
              <a:latin typeface="Times New Roman" panose="02020603050405020304" pitchFamily="18" charset="0"/>
              <a:cs typeface="Times New Roman" panose="02020603050405020304" pitchFamily="18" charset="0"/>
            </a:endParaRPr>
          </a:p>
        </p:txBody>
      </p:sp>
      <p:sp>
        <p:nvSpPr>
          <p:cNvPr id="2057" name="CustomShape 6"/>
          <p:cNvSpPr>
            <a:spLocks noChangeArrowheads="1"/>
          </p:cNvSpPr>
          <p:nvPr/>
        </p:nvSpPr>
        <p:spPr bwMode="auto">
          <a:xfrm>
            <a:off x="1" y="0"/>
            <a:ext cx="337185" cy="44013120"/>
          </a:xfrm>
          <a:prstGeom prst="rect">
            <a:avLst/>
          </a:prstGeom>
          <a:solidFill>
            <a:srgbClr val="0A357C"/>
          </a:solidFill>
          <a:ln>
            <a:noFill/>
          </a:ln>
          <a:extLst/>
        </p:spPr>
        <p:txBody>
          <a:bodyPr lIns="109721" tIns="54861" rIns="109721" bIns="54861"/>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200">
              <a:latin typeface="Times New Roman" panose="02020603050405020304" pitchFamily="18" charset="0"/>
              <a:cs typeface="Times New Roman" panose="02020603050405020304" pitchFamily="18" charset="0"/>
            </a:endParaRPr>
          </a:p>
        </p:txBody>
      </p:sp>
      <p:sp>
        <p:nvSpPr>
          <p:cNvPr id="2058" name="CustomShape 7"/>
          <p:cNvSpPr>
            <a:spLocks noChangeArrowheads="1"/>
          </p:cNvSpPr>
          <p:nvPr/>
        </p:nvSpPr>
        <p:spPr bwMode="auto">
          <a:xfrm>
            <a:off x="32581215" y="1"/>
            <a:ext cx="337185" cy="43891200"/>
          </a:xfrm>
          <a:prstGeom prst="rect">
            <a:avLst/>
          </a:prstGeom>
          <a:solidFill>
            <a:srgbClr val="0A357C"/>
          </a:solidFill>
          <a:ln>
            <a:noFill/>
          </a:ln>
          <a:extLst/>
        </p:spPr>
        <p:txBody>
          <a:bodyPr lIns="109721" tIns="54861" rIns="109721" bIns="54861"/>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pPr>
            <a:endParaRPr lang="en-US" altLang="en-US" sz="2200">
              <a:latin typeface="Times New Roman" panose="02020603050405020304" pitchFamily="18" charset="0"/>
              <a:cs typeface="Times New Roman" panose="02020603050405020304" pitchFamily="18" charset="0"/>
            </a:endParaRPr>
          </a:p>
        </p:txBody>
      </p:sp>
      <p:sp>
        <p:nvSpPr>
          <p:cNvPr id="2059" name="CustomShape 12"/>
          <p:cNvSpPr>
            <a:spLocks noChangeArrowheads="1"/>
          </p:cNvSpPr>
          <p:nvPr/>
        </p:nvSpPr>
        <p:spPr bwMode="auto">
          <a:xfrm>
            <a:off x="634340" y="7724871"/>
            <a:ext cx="10287000" cy="1582421"/>
          </a:xfrm>
          <a:prstGeom prst="roundRect">
            <a:avLst>
              <a:gd name="adj" fmla="val 16667"/>
            </a:avLst>
          </a:prstGeom>
          <a:solidFill>
            <a:srgbClr val="F66733"/>
          </a:solidFill>
          <a:ln w="38160">
            <a:solidFill>
              <a:srgbClr val="522D80"/>
            </a:solidFill>
            <a:round/>
            <a:headEnd/>
            <a:tailEnd/>
          </a:ln>
        </p:spPr>
        <p:txBody>
          <a:bodyPr lIns="107993" tIns="53997" rIns="107993" bIns="5399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800" b="1" dirty="0">
                <a:solidFill>
                  <a:srgbClr val="522D80"/>
                </a:solidFill>
                <a:latin typeface="Times New Roman" panose="02020603050405020304" pitchFamily="18" charset="0"/>
                <a:cs typeface="Times New Roman" panose="02020603050405020304" pitchFamily="18" charset="0"/>
              </a:rPr>
              <a:t>Background and Motivation</a:t>
            </a:r>
            <a:endParaRPr lang="en-US" altLang="en-US" sz="2200" dirty="0">
              <a:latin typeface="Times New Roman" panose="02020603050405020304" pitchFamily="18" charset="0"/>
              <a:cs typeface="Times New Roman" panose="02020603050405020304" pitchFamily="18" charset="0"/>
            </a:endParaRPr>
          </a:p>
        </p:txBody>
      </p:sp>
      <p:sp>
        <p:nvSpPr>
          <p:cNvPr id="2063" name="CustomShape 16"/>
          <p:cNvSpPr>
            <a:spLocks noChangeArrowheads="1"/>
          </p:cNvSpPr>
          <p:nvPr/>
        </p:nvSpPr>
        <p:spPr bwMode="auto">
          <a:xfrm>
            <a:off x="11232132" y="15343596"/>
            <a:ext cx="10287000" cy="1582421"/>
          </a:xfrm>
          <a:prstGeom prst="roundRect">
            <a:avLst>
              <a:gd name="adj" fmla="val 16667"/>
            </a:avLst>
          </a:prstGeom>
          <a:solidFill>
            <a:srgbClr val="F66733"/>
          </a:solidFill>
          <a:ln w="38160">
            <a:solidFill>
              <a:srgbClr val="522D80"/>
            </a:solidFill>
            <a:round/>
            <a:headEnd/>
            <a:tailEnd/>
          </a:ln>
        </p:spPr>
        <p:txBody>
          <a:bodyPr lIns="107993" tIns="53997" rIns="107993" bIns="5399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800" b="1" dirty="0" err="1">
                <a:solidFill>
                  <a:srgbClr val="522D80"/>
                </a:solidFill>
                <a:latin typeface="Times New Roman" panose="02020603050405020304" pitchFamily="18" charset="0"/>
                <a:cs typeface="Times New Roman" panose="02020603050405020304" pitchFamily="18" charset="0"/>
              </a:rPr>
              <a:t>SchedOCS</a:t>
            </a:r>
            <a:r>
              <a:rPr lang="en-US" altLang="en-US" sz="5800" b="1" dirty="0">
                <a:solidFill>
                  <a:srgbClr val="522D80"/>
                </a:solidFill>
                <a:latin typeface="Times New Roman" panose="02020603050405020304" pitchFamily="18" charset="0"/>
                <a:cs typeface="Times New Roman" panose="02020603050405020304" pitchFamily="18" charset="0"/>
              </a:rPr>
              <a:t> Design</a:t>
            </a:r>
            <a:endParaRPr lang="en-US" altLang="en-US" sz="2200" dirty="0">
              <a:latin typeface="Times New Roman" panose="02020603050405020304" pitchFamily="18" charset="0"/>
              <a:cs typeface="Times New Roman" panose="02020603050405020304" pitchFamily="18" charset="0"/>
            </a:endParaRPr>
          </a:p>
        </p:txBody>
      </p:sp>
      <p:sp>
        <p:nvSpPr>
          <p:cNvPr id="2068" name="TextBox 1"/>
          <p:cNvSpPr txBox="1">
            <a:spLocks noChangeArrowheads="1"/>
          </p:cNvSpPr>
          <p:nvPr/>
        </p:nvSpPr>
        <p:spPr bwMode="auto">
          <a:xfrm>
            <a:off x="5512342" y="1607981"/>
            <a:ext cx="22635233" cy="2234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21" tIns="54861" rIns="109721" bIns="54861">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None/>
            </a:pPr>
            <a:r>
              <a:rPr lang="en-US" sz="6900" b="1" dirty="0">
                <a:solidFill>
                  <a:srgbClr val="7030A0"/>
                </a:solidFill>
                <a:latin typeface="Times New Roman" panose="02020603050405020304" pitchFamily="18" charset="0"/>
                <a:cs typeface="Times New Roman" panose="02020603050405020304" pitchFamily="18" charset="0"/>
              </a:rPr>
              <a:t>Job Scheduling for Data-Parallel Frameworks with Hybrid Electrical/Optical Datacenter Networks</a:t>
            </a:r>
            <a:endParaRPr lang="en-US" altLang="en-US" sz="6900" b="1" dirty="0">
              <a:solidFill>
                <a:srgbClr val="7030A0"/>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951503" y="4166669"/>
            <a:ext cx="4420600" cy="1442971"/>
          </a:xfrm>
          <a:prstGeom prst="rect">
            <a:avLst/>
          </a:prstGeom>
        </p:spPr>
      </p:pic>
      <p:pic>
        <p:nvPicPr>
          <p:cNvPr id="24" name="Picture 1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4657" y="1707760"/>
            <a:ext cx="1911646" cy="1883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60">
                <a:solidFill>
                  <a:srgbClr val="000000"/>
                </a:solidFill>
                <a:round/>
                <a:headEnd/>
                <a:tailEnd/>
              </a14:hiddenLine>
            </a:ext>
          </a:extLst>
        </p:spPr>
      </p:pic>
      <p:sp>
        <p:nvSpPr>
          <p:cNvPr id="25" name="CustomShape 14"/>
          <p:cNvSpPr>
            <a:spLocks noChangeArrowheads="1"/>
          </p:cNvSpPr>
          <p:nvPr/>
        </p:nvSpPr>
        <p:spPr bwMode="auto">
          <a:xfrm>
            <a:off x="632154" y="9937630"/>
            <a:ext cx="10281318" cy="8022587"/>
          </a:xfrm>
          <a:prstGeom prst="rect">
            <a:avLst/>
          </a:prstGeom>
          <a:solidFill>
            <a:schemeClr val="bg1"/>
          </a:solidFill>
          <a:ln>
            <a:noFill/>
          </a:ln>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a:buNone/>
            </a:pPr>
            <a:r>
              <a:rPr lang="en-US" sz="4300" dirty="0">
                <a:latin typeface="Times New Roman" panose="02020603050405020304" pitchFamily="18" charset="0"/>
                <a:cs typeface="Times New Roman" panose="02020603050405020304" pitchFamily="18" charset="0"/>
              </a:rPr>
              <a:t>Optical circuit switch (OCS) is a solution to increase network capacity with low </a:t>
            </a:r>
            <a:r>
              <a:rPr lang="en-US" sz="4300" dirty="0" err="1">
                <a:latin typeface="Times New Roman" panose="02020603050405020304" pitchFamily="18" charset="0"/>
                <a:cs typeface="Times New Roman" panose="02020603050405020304" pitchFamily="18" charset="0"/>
              </a:rPr>
              <a:t>CapEx</a:t>
            </a:r>
            <a:r>
              <a:rPr lang="en-US" sz="4300" dirty="0">
                <a:latin typeface="Times New Roman" panose="02020603050405020304" pitchFamily="18" charset="0"/>
                <a:cs typeface="Times New Roman" panose="02020603050405020304" pitchFamily="18" charset="0"/>
              </a:rPr>
              <a:t> and </a:t>
            </a:r>
            <a:r>
              <a:rPr lang="en-US" sz="4300" dirty="0" err="1">
                <a:latin typeface="Times New Roman" panose="02020603050405020304" pitchFamily="18" charset="0"/>
                <a:cs typeface="Times New Roman" panose="02020603050405020304" pitchFamily="18" charset="0"/>
              </a:rPr>
              <a:t>OpEx</a:t>
            </a:r>
            <a:r>
              <a:rPr lang="en-US" sz="4300" dirty="0">
                <a:latin typeface="Times New Roman" panose="02020603050405020304" pitchFamily="18" charset="0"/>
                <a:cs typeface="Times New Roman" panose="02020603050405020304" pitchFamily="18" charset="0"/>
              </a:rPr>
              <a:t>. Recently, several studies [1, 2, 3] propose to augment the traditional electrical packet switch (EPS) datacenter net-work with an on-demand rack-to-rack network using the OCS (namely Hybrid-DCN). In Hybrid-DCN, OCS can be used only for large data transfers (e.g., 1.125GB) between racks, so that the overhead (on the order of 𝜇𝑠-to-𝑚𝑠) used to reconfigure the input-to-output connections of OCS is negligible.</a:t>
            </a:r>
          </a:p>
        </p:txBody>
      </p:sp>
      <p:sp>
        <p:nvSpPr>
          <p:cNvPr id="124" name="CustomShape 14"/>
          <p:cNvSpPr>
            <a:spLocks noChangeArrowheads="1"/>
          </p:cNvSpPr>
          <p:nvPr/>
        </p:nvSpPr>
        <p:spPr bwMode="auto">
          <a:xfrm>
            <a:off x="21875991" y="9600131"/>
            <a:ext cx="10287000" cy="531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endParaRPr lang="en-US" sz="4300" baseline="30000" dirty="0">
              <a:latin typeface="Times New Roman" panose="02020603050405020304" pitchFamily="18" charset="0"/>
              <a:cs typeface="Times New Roman" panose="02020603050405020304" pitchFamily="18" charset="0"/>
            </a:endParaRPr>
          </a:p>
        </p:txBody>
      </p:sp>
      <p:sp>
        <p:nvSpPr>
          <p:cNvPr id="126" name="CustomShape 14"/>
          <p:cNvSpPr>
            <a:spLocks noChangeArrowheads="1"/>
          </p:cNvSpPr>
          <p:nvPr/>
        </p:nvSpPr>
        <p:spPr bwMode="auto">
          <a:xfrm>
            <a:off x="724762" y="29884771"/>
            <a:ext cx="10287001" cy="13176602"/>
          </a:xfrm>
          <a:prstGeom prst="rect">
            <a:avLst/>
          </a:prstGeom>
          <a:solidFill>
            <a:schemeClr val="bg1"/>
          </a:solidFill>
          <a:ln>
            <a:noFill/>
          </a:ln>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a:buNone/>
            </a:pPr>
            <a:r>
              <a:rPr lang="en-US" sz="4300" dirty="0">
                <a:latin typeface="Times New Roman" panose="02020603050405020304" pitchFamily="18" charset="0"/>
                <a:cs typeface="Times New Roman" panose="02020603050405020304" pitchFamily="18" charset="0"/>
              </a:rPr>
              <a:t>Job schedulers for data-parallel frameworks must keep pace to meet the needs of such hybrid networks. However, current job schedulers for the data-parallel frameworks [4, 5] are not designed for the Hybrid-DCN and fail to use OCS to accelerate the data transfer. To take full advantage of Hybrid-DCN, we could aggregate the data to be transferred by placing the tasks of a job (e.g., map and reduce tasks in MapReduce) in only a few racks. However, it may sacrifice the basic principle of data-parallel frameworks – parallelism (i.e., the tasks of a job running concurrently). There is a tradeoff between parallelism and traffic aggregation. If a rack does not have sufficient available resources to run all the assigned tasks concurrently, it increases the latency of the job (i.e., the duration from the start of a job until its completion). </a:t>
            </a:r>
          </a:p>
        </p:txBody>
      </p:sp>
      <p:sp>
        <p:nvSpPr>
          <p:cNvPr id="159" name="CustomShape 14"/>
          <p:cNvSpPr>
            <a:spLocks noChangeArrowheads="1"/>
          </p:cNvSpPr>
          <p:nvPr/>
        </p:nvSpPr>
        <p:spPr bwMode="auto">
          <a:xfrm>
            <a:off x="21953219" y="40359735"/>
            <a:ext cx="10287000" cy="2752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buNone/>
            </a:pPr>
            <a:r>
              <a:rPr lang="en-US" sz="4300" dirty="0">
                <a:latin typeface="Times New Roman" panose="02020603050405020304" pitchFamily="18" charset="0"/>
                <a:cs typeface="Times New Roman" panose="02020603050405020304" pitchFamily="18" charset="0"/>
              </a:rPr>
              <a:t>This research was supported in part by U.S. NSF grants ACI-1719397 and CNS-1733596, and Microsoft Research Faculty Fellowship 8300751.</a:t>
            </a:r>
          </a:p>
        </p:txBody>
      </p:sp>
      <p:grpSp>
        <p:nvGrpSpPr>
          <p:cNvPr id="235" name="Group 234">
            <a:extLst>
              <a:ext uri="{FF2B5EF4-FFF2-40B4-BE49-F238E27FC236}">
                <a16:creationId xmlns="" xmlns:a16="http://schemas.microsoft.com/office/drawing/2014/main" id="{1737B657-1C1B-462D-8043-FDD09F02355B}"/>
              </a:ext>
            </a:extLst>
          </p:cNvPr>
          <p:cNvGrpSpPr/>
          <p:nvPr/>
        </p:nvGrpSpPr>
        <p:grpSpPr>
          <a:xfrm>
            <a:off x="21933266" y="38317744"/>
            <a:ext cx="10355580" cy="1584960"/>
            <a:chOff x="21916756" y="38708502"/>
            <a:chExt cx="10355580" cy="1584960"/>
          </a:xfrm>
        </p:grpSpPr>
        <p:sp>
          <p:nvSpPr>
            <p:cNvPr id="113" name="CustomShape 17"/>
            <p:cNvSpPr>
              <a:spLocks noChangeArrowheads="1"/>
            </p:cNvSpPr>
            <p:nvPr/>
          </p:nvSpPr>
          <p:spPr bwMode="auto">
            <a:xfrm>
              <a:off x="21916756" y="38708502"/>
              <a:ext cx="10355580" cy="1584960"/>
            </a:xfrm>
            <a:prstGeom prst="roundRect">
              <a:avLst>
                <a:gd name="adj" fmla="val 16667"/>
              </a:avLst>
            </a:prstGeom>
            <a:solidFill>
              <a:srgbClr val="F66733"/>
            </a:solidFill>
            <a:ln w="38160">
              <a:solidFill>
                <a:srgbClr val="522D80"/>
              </a:solidFill>
              <a:round/>
              <a:headEnd/>
              <a:tailEnd/>
            </a:ln>
          </p:spPr>
          <p:txBody>
            <a:bodyPr lIns="107993" tIns="53997" rIns="107993" bIns="5399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800" b="1" dirty="0">
                  <a:solidFill>
                    <a:srgbClr val="522D80"/>
                  </a:solidFill>
                  <a:latin typeface="Times New Roman" panose="02020603050405020304" pitchFamily="18" charset="0"/>
                  <a:cs typeface="Times New Roman" panose="02020603050405020304" pitchFamily="18" charset="0"/>
                </a:rPr>
                <a:t>       Acknowledgments</a:t>
              </a:r>
              <a:endParaRPr lang="en-US" altLang="en-US" sz="22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126829" y="39542685"/>
              <a:ext cx="1797863" cy="727331"/>
            </a:xfrm>
            <a:prstGeom prst="rect">
              <a:avLst/>
            </a:prstGeom>
          </p:spPr>
        </p:pic>
        <p:pic>
          <p:nvPicPr>
            <p:cNvPr id="2085" name="Picture 15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3130316" y="38762078"/>
              <a:ext cx="1014704" cy="1013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60">
                  <a:solidFill>
                    <a:srgbClr val="000000"/>
                  </a:solidFill>
                  <a:round/>
                  <a:headEnd/>
                  <a:tailEnd/>
                </a14:hiddenLine>
              </a:ext>
            </a:extLst>
          </p:spPr>
        </p:pic>
      </p:grpSp>
      <p:sp>
        <p:nvSpPr>
          <p:cNvPr id="280" name="CustomShape 14"/>
          <p:cNvSpPr>
            <a:spLocks noChangeArrowheads="1"/>
          </p:cNvSpPr>
          <p:nvPr/>
        </p:nvSpPr>
        <p:spPr bwMode="auto">
          <a:xfrm>
            <a:off x="11311063" y="17423627"/>
            <a:ext cx="10287001" cy="3052630"/>
          </a:xfrm>
          <a:prstGeom prst="rect">
            <a:avLst/>
          </a:prstGeom>
          <a:solidFill>
            <a:schemeClr val="bg1"/>
          </a:solidFill>
          <a:ln>
            <a:noFill/>
          </a:ln>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300" dirty="0" err="1">
                <a:latin typeface="Times New Roman" panose="02020603050405020304" pitchFamily="18" charset="0"/>
                <a:cs typeface="Times New Roman" panose="02020603050405020304" pitchFamily="18" charset="0"/>
              </a:rPr>
              <a:t>SchedOCS</a:t>
            </a:r>
            <a:r>
              <a:rPr lang="en-US" sz="4300" dirty="0">
                <a:latin typeface="Times New Roman" panose="02020603050405020304" pitchFamily="18" charset="0"/>
                <a:cs typeface="Times New Roman" panose="02020603050405020304" pitchFamily="18" charset="0"/>
              </a:rPr>
              <a:t> attempts to aggregate the shuffle data transfers of a job in order to use OCS effectively. </a:t>
            </a:r>
            <a:r>
              <a:rPr lang="en-US" sz="4300" dirty="0" err="1">
                <a:latin typeface="Times New Roman" panose="02020603050405020304" pitchFamily="18" charset="0"/>
                <a:cs typeface="Times New Roman" panose="02020603050405020304" pitchFamily="18" charset="0"/>
              </a:rPr>
              <a:t>SchedOCS</a:t>
            </a:r>
            <a:r>
              <a:rPr lang="en-US" sz="4300" dirty="0">
                <a:latin typeface="Times New Roman" panose="02020603050405020304" pitchFamily="18" charset="0"/>
                <a:cs typeface="Times New Roman" panose="02020603050405020304" pitchFamily="18" charset="0"/>
              </a:rPr>
              <a:t> consists of an offline scheduler and a real-time scheduler. </a:t>
            </a: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a:p>
            <a:pPr algn="just" eaLnBrk="1" hangingPunct="1">
              <a:spcBef>
                <a:spcPct val="0"/>
              </a:spcBef>
              <a:buNone/>
            </a:pPr>
            <a:endParaRPr lang="en-US" sz="4300" dirty="0">
              <a:latin typeface="Times New Roman" panose="02020603050405020304" pitchFamily="18" charset="0"/>
              <a:cs typeface="Times New Roman" panose="02020603050405020304" pitchFamily="18" charset="0"/>
            </a:endParaRPr>
          </a:p>
        </p:txBody>
      </p:sp>
      <p:sp>
        <p:nvSpPr>
          <p:cNvPr id="279" name="CustomShape 14"/>
          <p:cNvSpPr>
            <a:spLocks noChangeArrowheads="1"/>
          </p:cNvSpPr>
          <p:nvPr/>
        </p:nvSpPr>
        <p:spPr bwMode="auto">
          <a:xfrm>
            <a:off x="21886639" y="24859543"/>
            <a:ext cx="10287000" cy="8726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altLang="en-US" sz="3600" b="1" dirty="0">
                <a:latin typeface="Times New Roman" panose="02020603050405020304" pitchFamily="18" charset="0"/>
                <a:cs typeface="Times New Roman" panose="02020603050405020304" pitchFamily="18" charset="0"/>
              </a:rPr>
              <a:t>References:</a:t>
            </a:r>
          </a:p>
          <a:p>
            <a:pPr>
              <a:buNone/>
            </a:pPr>
            <a:r>
              <a:rPr lang="en-US" altLang="en-US" sz="2800" dirty="0">
                <a:latin typeface="Times New Roman" panose="02020603050405020304" pitchFamily="18" charset="0"/>
                <a:cs typeface="Times New Roman" panose="02020603050405020304" pitchFamily="18" charset="0"/>
              </a:rPr>
              <a:t>[1] K. Chen, A. Singla, A. Singh, K. Ramachandran, L. Xu, Y. Zhang, X. Wen, and Y. Chen. OSA: An optical switching architecture for data center networks with unprecedented flexibility. In Proc. of NSDI, 2012.</a:t>
            </a:r>
          </a:p>
          <a:p>
            <a:pPr>
              <a:buNone/>
            </a:pPr>
            <a:r>
              <a:rPr lang="en-US" altLang="en-US" sz="2800" dirty="0">
                <a:latin typeface="Times New Roman" panose="02020603050405020304" pitchFamily="18" charset="0"/>
                <a:cs typeface="Times New Roman" panose="02020603050405020304" pitchFamily="18" charset="0"/>
              </a:rPr>
              <a:t>[2] N. Farrington, G. Porter, S. Radhakrishnan, H. H. </a:t>
            </a:r>
            <a:r>
              <a:rPr lang="en-US" altLang="en-US" sz="2800" dirty="0" err="1">
                <a:latin typeface="Times New Roman" panose="02020603050405020304" pitchFamily="18" charset="0"/>
                <a:cs typeface="Times New Roman" panose="02020603050405020304" pitchFamily="18" charset="0"/>
              </a:rPr>
              <a:t>Bazzaz</a:t>
            </a:r>
            <a:r>
              <a:rPr lang="en-US" altLang="en-US" sz="2800" dirty="0">
                <a:latin typeface="Times New Roman" panose="02020603050405020304" pitchFamily="18" charset="0"/>
                <a:cs typeface="Times New Roman" panose="02020603050405020304" pitchFamily="18" charset="0"/>
              </a:rPr>
              <a:t>, V. </a:t>
            </a:r>
            <a:r>
              <a:rPr lang="en-US" altLang="en-US" sz="2800" dirty="0" err="1">
                <a:latin typeface="Times New Roman" panose="02020603050405020304" pitchFamily="18" charset="0"/>
                <a:cs typeface="Times New Roman" panose="02020603050405020304" pitchFamily="18" charset="0"/>
              </a:rPr>
              <a:t>Subramanya</a:t>
            </a:r>
            <a:r>
              <a:rPr lang="en-US" altLang="en-US" sz="2800" dirty="0">
                <a:latin typeface="Times New Roman" panose="02020603050405020304" pitchFamily="18" charset="0"/>
                <a:cs typeface="Times New Roman" panose="02020603050405020304" pitchFamily="18" charset="0"/>
              </a:rPr>
              <a:t>, Y. </a:t>
            </a:r>
            <a:r>
              <a:rPr lang="en-US" altLang="en-US" sz="2800" dirty="0" err="1">
                <a:latin typeface="Times New Roman" panose="02020603050405020304" pitchFamily="18" charset="0"/>
                <a:cs typeface="Times New Roman" panose="02020603050405020304" pitchFamily="18" charset="0"/>
              </a:rPr>
              <a:t>Fainman</a:t>
            </a:r>
            <a:r>
              <a:rPr lang="en-US" altLang="en-US" sz="2800" dirty="0">
                <a:latin typeface="Times New Roman" panose="02020603050405020304" pitchFamily="18" charset="0"/>
                <a:cs typeface="Times New Roman" panose="02020603050405020304" pitchFamily="18" charset="0"/>
              </a:rPr>
              <a:t>, G. Papen, and A. </a:t>
            </a:r>
            <a:r>
              <a:rPr lang="en-US" altLang="en-US" sz="2800" dirty="0" err="1">
                <a:latin typeface="Times New Roman" panose="02020603050405020304" pitchFamily="18" charset="0"/>
                <a:cs typeface="Times New Roman" panose="02020603050405020304" pitchFamily="18" charset="0"/>
              </a:rPr>
              <a:t>Vahdat</a:t>
            </a:r>
            <a:r>
              <a:rPr lang="en-US" altLang="en-US" sz="2800" dirty="0">
                <a:latin typeface="Times New Roman" panose="02020603050405020304" pitchFamily="18" charset="0"/>
                <a:cs typeface="Times New Roman" panose="02020603050405020304" pitchFamily="18" charset="0"/>
              </a:rPr>
              <a:t>. Helios: A Hybrid Electrical/Optical Switch Architecture for Modular Data Centers. In Proc. of SIGCOMM, 2010</a:t>
            </a:r>
          </a:p>
          <a:p>
            <a:pPr>
              <a:buNone/>
            </a:pPr>
            <a:r>
              <a:rPr lang="en-US" altLang="en-US" sz="2800" dirty="0">
                <a:latin typeface="Times New Roman" panose="02020603050405020304" pitchFamily="18" charset="0"/>
                <a:cs typeface="Times New Roman" panose="02020603050405020304" pitchFamily="18" charset="0"/>
              </a:rPr>
              <a:t>[3] G. Wang, D.G. Andersen, M. Kaminsky, K. </a:t>
            </a:r>
            <a:r>
              <a:rPr lang="en-US" altLang="en-US" sz="2800" dirty="0" err="1">
                <a:latin typeface="Times New Roman" panose="02020603050405020304" pitchFamily="18" charset="0"/>
                <a:cs typeface="Times New Roman" panose="02020603050405020304" pitchFamily="18" charset="0"/>
              </a:rPr>
              <a:t>Papagiannaki</a:t>
            </a:r>
            <a:r>
              <a:rPr lang="en-US" altLang="en-US" sz="2800" dirty="0">
                <a:latin typeface="Times New Roman" panose="02020603050405020304" pitchFamily="18" charset="0"/>
                <a:cs typeface="Times New Roman" panose="02020603050405020304" pitchFamily="18" charset="0"/>
              </a:rPr>
              <a:t>, TS Ng, M. </a:t>
            </a:r>
            <a:r>
              <a:rPr lang="en-US" altLang="en-US" sz="2800" dirty="0" err="1">
                <a:latin typeface="Times New Roman" panose="02020603050405020304" pitchFamily="18" charset="0"/>
                <a:cs typeface="Times New Roman" panose="02020603050405020304" pitchFamily="18" charset="0"/>
              </a:rPr>
              <a:t>Kozuch</a:t>
            </a:r>
            <a:r>
              <a:rPr lang="en-US" altLang="en-US" sz="2800" dirty="0">
                <a:latin typeface="Times New Roman" panose="02020603050405020304" pitchFamily="18" charset="0"/>
                <a:cs typeface="Times New Roman" panose="02020603050405020304" pitchFamily="18" charset="0"/>
              </a:rPr>
              <a:t>, and M. Ryan. c-Through: Part-time optics in data centers. In Proc. of SIGCOMM, 2010.</a:t>
            </a:r>
          </a:p>
          <a:p>
            <a:pPr>
              <a:buNone/>
            </a:pPr>
            <a:r>
              <a:rPr lang="en-US" altLang="en-US" sz="2800" dirty="0">
                <a:latin typeface="Times New Roman" panose="02020603050405020304" pitchFamily="18" charset="0"/>
                <a:cs typeface="Times New Roman" panose="02020603050405020304" pitchFamily="18" charset="0"/>
              </a:rPr>
              <a:t>[4] V. </a:t>
            </a:r>
            <a:r>
              <a:rPr lang="en-US" altLang="en-US" sz="2800" dirty="0" err="1">
                <a:latin typeface="Times New Roman" panose="02020603050405020304" pitchFamily="18" charset="0"/>
                <a:cs typeface="Times New Roman" panose="02020603050405020304" pitchFamily="18" charset="0"/>
              </a:rPr>
              <a:t>Jalaparti</a:t>
            </a:r>
            <a:r>
              <a:rPr lang="en-US" altLang="en-US" sz="2800" dirty="0">
                <a:latin typeface="Times New Roman" panose="02020603050405020304" pitchFamily="18" charset="0"/>
                <a:cs typeface="Times New Roman" panose="02020603050405020304" pitchFamily="18" charset="0"/>
              </a:rPr>
              <a:t>, P. </a:t>
            </a:r>
            <a:r>
              <a:rPr lang="en-US" altLang="en-US" sz="2800" dirty="0" err="1">
                <a:latin typeface="Times New Roman" panose="02020603050405020304" pitchFamily="18" charset="0"/>
                <a:cs typeface="Times New Roman" panose="02020603050405020304" pitchFamily="18" charset="0"/>
              </a:rPr>
              <a:t>Bodik</a:t>
            </a:r>
            <a:r>
              <a:rPr lang="en-US" altLang="en-US" sz="2800" dirty="0">
                <a:latin typeface="Times New Roman" panose="02020603050405020304" pitchFamily="18" charset="0"/>
                <a:cs typeface="Times New Roman" panose="02020603050405020304" pitchFamily="18" charset="0"/>
              </a:rPr>
              <a:t>, I. </a:t>
            </a:r>
            <a:r>
              <a:rPr lang="en-US" altLang="en-US" sz="2800" dirty="0" err="1">
                <a:latin typeface="Times New Roman" panose="02020603050405020304" pitchFamily="18" charset="0"/>
                <a:cs typeface="Times New Roman" panose="02020603050405020304" pitchFamily="18" charset="0"/>
              </a:rPr>
              <a:t>Menache</a:t>
            </a:r>
            <a:r>
              <a:rPr lang="en-US" altLang="en-US" sz="2800" dirty="0">
                <a:latin typeface="Times New Roman" panose="02020603050405020304" pitchFamily="18" charset="0"/>
                <a:cs typeface="Times New Roman" panose="02020603050405020304" pitchFamily="18" charset="0"/>
              </a:rPr>
              <a:t>, S. Rao, K. </a:t>
            </a:r>
            <a:r>
              <a:rPr lang="en-US" altLang="en-US" sz="2800" dirty="0" err="1">
                <a:latin typeface="Times New Roman" panose="02020603050405020304" pitchFamily="18" charset="0"/>
                <a:cs typeface="Times New Roman" panose="02020603050405020304" pitchFamily="18" charset="0"/>
              </a:rPr>
              <a:t>Makarychev</a:t>
            </a:r>
            <a:r>
              <a:rPr lang="en-US" altLang="en-US" sz="2800" dirty="0">
                <a:latin typeface="Times New Roman" panose="02020603050405020304" pitchFamily="18" charset="0"/>
                <a:cs typeface="Times New Roman" panose="02020603050405020304" pitchFamily="18" charset="0"/>
              </a:rPr>
              <a:t>, and M. Caesar. Network-Aware Scheduling for Data-Parallel Jobs: Plan When You Can. In Proc. of SIGCOMM, 2015.</a:t>
            </a:r>
          </a:p>
          <a:p>
            <a:pPr>
              <a:buNone/>
            </a:pPr>
            <a:r>
              <a:rPr lang="en-US" altLang="en-US" sz="2800" dirty="0">
                <a:latin typeface="Times New Roman" panose="02020603050405020304" pitchFamily="18" charset="0"/>
                <a:cs typeface="Times New Roman" panose="02020603050405020304" pitchFamily="18" charset="0"/>
              </a:rPr>
              <a:t>[5] M. </a:t>
            </a:r>
            <a:r>
              <a:rPr lang="en-US" altLang="en-US" sz="2800" dirty="0" err="1">
                <a:latin typeface="Times New Roman" panose="02020603050405020304" pitchFamily="18" charset="0"/>
                <a:cs typeface="Times New Roman" panose="02020603050405020304" pitchFamily="18" charset="0"/>
              </a:rPr>
              <a:t>Zaharia</a:t>
            </a:r>
            <a:r>
              <a:rPr lang="en-US" altLang="en-US" sz="2800" dirty="0">
                <a:latin typeface="Times New Roman" panose="02020603050405020304" pitchFamily="18" charset="0"/>
                <a:cs typeface="Times New Roman" panose="02020603050405020304" pitchFamily="18" charset="0"/>
              </a:rPr>
              <a:t>, D. </a:t>
            </a:r>
            <a:r>
              <a:rPr lang="en-US" altLang="en-US" sz="2800" dirty="0" err="1">
                <a:latin typeface="Times New Roman" panose="02020603050405020304" pitchFamily="18" charset="0"/>
                <a:cs typeface="Times New Roman" panose="02020603050405020304" pitchFamily="18" charset="0"/>
              </a:rPr>
              <a:t>Borthakur</a:t>
            </a:r>
            <a:r>
              <a:rPr lang="en-US" altLang="en-US" sz="2800" dirty="0">
                <a:latin typeface="Times New Roman" panose="02020603050405020304" pitchFamily="18" charset="0"/>
                <a:cs typeface="Times New Roman" panose="02020603050405020304" pitchFamily="18" charset="0"/>
              </a:rPr>
              <a:t>, S. Sen, K. </a:t>
            </a:r>
            <a:r>
              <a:rPr lang="en-US" altLang="en-US" sz="2800" dirty="0" err="1">
                <a:latin typeface="Times New Roman" panose="02020603050405020304" pitchFamily="18" charset="0"/>
                <a:cs typeface="Times New Roman" panose="02020603050405020304" pitchFamily="18" charset="0"/>
              </a:rPr>
              <a:t>Elmeleegy</a:t>
            </a:r>
            <a:r>
              <a:rPr lang="en-US" altLang="en-US" sz="2800" dirty="0">
                <a:latin typeface="Times New Roman" panose="02020603050405020304" pitchFamily="18" charset="0"/>
                <a:cs typeface="Times New Roman" panose="02020603050405020304" pitchFamily="18" charset="0"/>
              </a:rPr>
              <a:t>, S. </a:t>
            </a:r>
            <a:r>
              <a:rPr lang="en-US" altLang="en-US" sz="2800" dirty="0" err="1">
                <a:latin typeface="Times New Roman" panose="02020603050405020304" pitchFamily="18" charset="0"/>
                <a:cs typeface="Times New Roman" panose="02020603050405020304" pitchFamily="18" charset="0"/>
              </a:rPr>
              <a:t>Shenker</a:t>
            </a:r>
            <a:r>
              <a:rPr lang="en-US" altLang="en-US" sz="2800" dirty="0">
                <a:latin typeface="Times New Roman" panose="02020603050405020304" pitchFamily="18" charset="0"/>
                <a:cs typeface="Times New Roman" panose="02020603050405020304" pitchFamily="18" charset="0"/>
              </a:rPr>
              <a:t>, and I. </a:t>
            </a:r>
            <a:r>
              <a:rPr lang="en-US" altLang="en-US" sz="2800" dirty="0" err="1">
                <a:latin typeface="Times New Roman" panose="02020603050405020304" pitchFamily="18" charset="0"/>
                <a:cs typeface="Times New Roman" panose="02020603050405020304" pitchFamily="18" charset="0"/>
              </a:rPr>
              <a:t>Stoica</a:t>
            </a:r>
            <a:r>
              <a:rPr lang="en-US" altLang="en-US" sz="2800" dirty="0">
                <a:latin typeface="Times New Roman" panose="02020603050405020304" pitchFamily="18" charset="0"/>
                <a:cs typeface="Times New Roman" panose="02020603050405020304" pitchFamily="18" charset="0"/>
              </a:rPr>
              <a:t>. Delay scheduling: a simple technique for achieving locality and fairness in cluster scheduling. In Proc. of </a:t>
            </a:r>
            <a:r>
              <a:rPr lang="en-US" altLang="en-US" sz="2800" dirty="0" err="1">
                <a:latin typeface="Times New Roman" panose="02020603050405020304" pitchFamily="18" charset="0"/>
                <a:cs typeface="Times New Roman" panose="02020603050405020304" pitchFamily="18" charset="0"/>
              </a:rPr>
              <a:t>EuroSys</a:t>
            </a:r>
            <a:r>
              <a:rPr lang="en-US" altLang="en-US" sz="2800" dirty="0">
                <a:latin typeface="Times New Roman" panose="02020603050405020304" pitchFamily="18" charset="0"/>
                <a:cs typeface="Times New Roman" panose="02020603050405020304" pitchFamily="18" charset="0"/>
              </a:rPr>
              <a:t>, 2010.</a:t>
            </a:r>
          </a:p>
        </p:txBody>
      </p:sp>
      <p:sp>
        <p:nvSpPr>
          <p:cNvPr id="128" name="CustomShape 14"/>
          <p:cNvSpPr>
            <a:spLocks noChangeArrowheads="1"/>
          </p:cNvSpPr>
          <p:nvPr/>
        </p:nvSpPr>
        <p:spPr bwMode="auto">
          <a:xfrm>
            <a:off x="607927" y="29367229"/>
            <a:ext cx="10287001" cy="2048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a:buNone/>
            </a:pPr>
            <a:endParaRPr lang="en-US" sz="4300" dirty="0">
              <a:latin typeface="Times New Roman" panose="02020603050405020304" pitchFamily="18" charset="0"/>
              <a:cs typeface="Times New Roman" panose="02020603050405020304" pitchFamily="18" charset="0"/>
            </a:endParaRPr>
          </a:p>
        </p:txBody>
      </p:sp>
      <p:sp>
        <p:nvSpPr>
          <p:cNvPr id="2064" name="CustomShape 17"/>
          <p:cNvSpPr>
            <a:spLocks noChangeArrowheads="1"/>
          </p:cNvSpPr>
          <p:nvPr/>
        </p:nvSpPr>
        <p:spPr bwMode="auto">
          <a:xfrm>
            <a:off x="21841701" y="33765122"/>
            <a:ext cx="10355580" cy="1584960"/>
          </a:xfrm>
          <a:prstGeom prst="roundRect">
            <a:avLst>
              <a:gd name="adj" fmla="val 16667"/>
            </a:avLst>
          </a:prstGeom>
          <a:solidFill>
            <a:srgbClr val="F66733"/>
          </a:solidFill>
          <a:ln w="38160">
            <a:solidFill>
              <a:srgbClr val="522D80"/>
            </a:solidFill>
            <a:round/>
            <a:headEnd/>
            <a:tailEnd/>
          </a:ln>
        </p:spPr>
        <p:txBody>
          <a:bodyPr lIns="107993" tIns="53997" rIns="107993" bIns="5399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800" b="1" dirty="0">
                <a:solidFill>
                  <a:srgbClr val="522D80"/>
                </a:solidFill>
                <a:latin typeface="Times New Roman" panose="02020603050405020304" pitchFamily="18" charset="0"/>
                <a:cs typeface="Times New Roman" panose="02020603050405020304" pitchFamily="18" charset="0"/>
              </a:rPr>
              <a:t>Future Work</a:t>
            </a:r>
            <a:endParaRPr lang="en-US" altLang="en-US" sz="2200" dirty="0">
              <a:latin typeface="Times New Roman" panose="02020603050405020304" pitchFamily="18" charset="0"/>
              <a:cs typeface="Times New Roman" panose="02020603050405020304" pitchFamily="18" charset="0"/>
            </a:endParaRPr>
          </a:p>
        </p:txBody>
      </p:sp>
      <p:sp>
        <p:nvSpPr>
          <p:cNvPr id="26" name="TextBox 7"/>
          <p:cNvSpPr txBox="1">
            <a:spLocks noChangeArrowheads="1"/>
          </p:cNvSpPr>
          <p:nvPr/>
        </p:nvSpPr>
        <p:spPr bwMode="auto">
          <a:xfrm>
            <a:off x="21883917" y="35807113"/>
            <a:ext cx="10258426" cy="20959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21" tIns="54861" rIns="109721" bIns="54861">
            <a:spAutoFit/>
          </a:bodyP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buNone/>
            </a:pPr>
            <a:r>
              <a:rPr lang="en-US" sz="4300" dirty="0">
                <a:latin typeface="Times New Roman" panose="02020603050405020304" pitchFamily="18" charset="0"/>
                <a:cs typeface="Times New Roman" panose="02020603050405020304" pitchFamily="18" charset="0"/>
              </a:rPr>
              <a:t>As the future work, we plan to implement and evaluate </a:t>
            </a:r>
            <a:r>
              <a:rPr lang="en-US" sz="4300" dirty="0" err="1">
                <a:latin typeface="Times New Roman" panose="02020603050405020304" pitchFamily="18" charset="0"/>
                <a:cs typeface="Times New Roman" panose="02020603050405020304" pitchFamily="18" charset="0"/>
              </a:rPr>
              <a:t>SchedOCS</a:t>
            </a:r>
            <a:r>
              <a:rPr lang="en-US" sz="4300" dirty="0">
                <a:latin typeface="Times New Roman" panose="02020603050405020304" pitchFamily="18" charset="0"/>
                <a:cs typeface="Times New Roman" panose="02020603050405020304" pitchFamily="18" charset="0"/>
              </a:rPr>
              <a:t> in simulation and real cluster.</a:t>
            </a:r>
            <a:endParaRPr lang="en-US" altLang="en-US" sz="4300" dirty="0">
              <a:latin typeface="Times New Roman" panose="02020603050405020304" pitchFamily="18" charset="0"/>
              <a:cs typeface="Times New Roman" panose="02020603050405020304" pitchFamily="18" charset="0"/>
            </a:endParaRPr>
          </a:p>
        </p:txBody>
      </p:sp>
      <p:sp>
        <p:nvSpPr>
          <p:cNvPr id="40" name="Rounded Rectangle 39"/>
          <p:cNvSpPr/>
          <p:nvPr/>
        </p:nvSpPr>
        <p:spPr>
          <a:xfrm>
            <a:off x="740088" y="28560545"/>
            <a:ext cx="10178393" cy="87144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521985" algn="l" rtl="0" eaLnBrk="0" fontAlgn="base" hangingPunct="0">
              <a:spcBef>
                <a:spcPct val="0"/>
              </a:spcBef>
              <a:spcAft>
                <a:spcPct val="0"/>
              </a:spcAft>
              <a:defRPr kern="1200">
                <a:solidFill>
                  <a:schemeClr val="lt1"/>
                </a:solidFill>
                <a:latin typeface="+mn-lt"/>
                <a:ea typeface="+mn-ea"/>
                <a:cs typeface="+mn-cs"/>
              </a:defRPr>
            </a:lvl2pPr>
            <a:lvl3pPr marL="1043970" algn="l" rtl="0" eaLnBrk="0" fontAlgn="base" hangingPunct="0">
              <a:spcBef>
                <a:spcPct val="0"/>
              </a:spcBef>
              <a:spcAft>
                <a:spcPct val="0"/>
              </a:spcAft>
              <a:defRPr kern="1200">
                <a:solidFill>
                  <a:schemeClr val="lt1"/>
                </a:solidFill>
                <a:latin typeface="+mn-lt"/>
                <a:ea typeface="+mn-ea"/>
                <a:cs typeface="+mn-cs"/>
              </a:defRPr>
            </a:lvl3pPr>
            <a:lvl4pPr marL="1565956" algn="l" rtl="0" eaLnBrk="0" fontAlgn="base" hangingPunct="0">
              <a:spcBef>
                <a:spcPct val="0"/>
              </a:spcBef>
              <a:spcAft>
                <a:spcPct val="0"/>
              </a:spcAft>
              <a:defRPr kern="1200">
                <a:solidFill>
                  <a:schemeClr val="lt1"/>
                </a:solidFill>
                <a:latin typeface="+mn-lt"/>
                <a:ea typeface="+mn-ea"/>
                <a:cs typeface="+mn-cs"/>
              </a:defRPr>
            </a:lvl4pPr>
            <a:lvl5pPr marL="2087941" algn="l" rtl="0" eaLnBrk="0" fontAlgn="base" hangingPunct="0">
              <a:spcBef>
                <a:spcPct val="0"/>
              </a:spcBef>
              <a:spcAft>
                <a:spcPct val="0"/>
              </a:spcAft>
              <a:defRPr kern="1200">
                <a:solidFill>
                  <a:schemeClr val="lt1"/>
                </a:solidFill>
                <a:latin typeface="+mn-lt"/>
                <a:ea typeface="+mn-ea"/>
                <a:cs typeface="+mn-cs"/>
              </a:defRPr>
            </a:lvl5pPr>
            <a:lvl6pPr marL="2609926" algn="l" defTabSz="1043970" rtl="0" eaLnBrk="1" latinLnBrk="0" hangingPunct="1">
              <a:defRPr kern="1200">
                <a:solidFill>
                  <a:schemeClr val="lt1"/>
                </a:solidFill>
                <a:latin typeface="+mn-lt"/>
                <a:ea typeface="+mn-ea"/>
                <a:cs typeface="+mn-cs"/>
              </a:defRPr>
            </a:lvl6pPr>
            <a:lvl7pPr marL="3131911" algn="l" defTabSz="1043970" rtl="0" eaLnBrk="1" latinLnBrk="0" hangingPunct="1">
              <a:defRPr kern="1200">
                <a:solidFill>
                  <a:schemeClr val="lt1"/>
                </a:solidFill>
                <a:latin typeface="+mn-lt"/>
                <a:ea typeface="+mn-ea"/>
                <a:cs typeface="+mn-cs"/>
              </a:defRPr>
            </a:lvl7pPr>
            <a:lvl8pPr marL="3653897" algn="l" defTabSz="1043970" rtl="0" eaLnBrk="1" latinLnBrk="0" hangingPunct="1">
              <a:defRPr kern="1200">
                <a:solidFill>
                  <a:schemeClr val="lt1"/>
                </a:solidFill>
                <a:latin typeface="+mn-lt"/>
                <a:ea typeface="+mn-ea"/>
                <a:cs typeface="+mn-cs"/>
              </a:defRPr>
            </a:lvl8pPr>
            <a:lvl9pPr marL="4175882" algn="l" defTabSz="1043970" rtl="0" eaLnBrk="1" latinLnBrk="0" hangingPunct="1">
              <a:defRPr kern="1200">
                <a:solidFill>
                  <a:schemeClr val="lt1"/>
                </a:solidFill>
                <a:latin typeface="+mn-lt"/>
                <a:ea typeface="+mn-ea"/>
                <a:cs typeface="+mn-cs"/>
              </a:defRPr>
            </a:lvl9pPr>
          </a:lstStyle>
          <a:p>
            <a:pPr algn="just" eaLnBrk="1" hangingPunct="1"/>
            <a:r>
              <a:rPr lang="en-US" sz="4400" b="1" dirty="0">
                <a:solidFill>
                  <a:schemeClr val="tx1"/>
                </a:solidFill>
                <a:latin typeface="Times New Roman" panose="02020603050405020304" pitchFamily="18" charset="0"/>
                <a:cs typeface="Times New Roman" panose="02020603050405020304" pitchFamily="18" charset="0"/>
              </a:rPr>
              <a:t>Current job schedulers</a:t>
            </a:r>
          </a:p>
        </p:txBody>
      </p:sp>
      <p:sp>
        <p:nvSpPr>
          <p:cNvPr id="43" name="CustomShape 14"/>
          <p:cNvSpPr>
            <a:spLocks noChangeArrowheads="1"/>
          </p:cNvSpPr>
          <p:nvPr/>
        </p:nvSpPr>
        <p:spPr bwMode="auto">
          <a:xfrm>
            <a:off x="640337" y="30815029"/>
            <a:ext cx="10287001" cy="2048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a:buNone/>
            </a:pPr>
            <a:endParaRPr lang="en-US" sz="43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7"/>
          <a:stretch>
            <a:fillRect/>
          </a:stretch>
        </p:blipFill>
        <p:spPr>
          <a:xfrm>
            <a:off x="337186" y="1215489"/>
            <a:ext cx="5225414" cy="5263391"/>
          </a:xfrm>
          <a:prstGeom prst="rect">
            <a:avLst/>
          </a:prstGeom>
        </p:spPr>
      </p:pic>
      <p:grpSp>
        <p:nvGrpSpPr>
          <p:cNvPr id="46" name="Group 45">
            <a:extLst>
              <a:ext uri="{FF2B5EF4-FFF2-40B4-BE49-F238E27FC236}">
                <a16:creationId xmlns="" xmlns:a16="http://schemas.microsoft.com/office/drawing/2014/main" id="{CA9A5ABD-09FC-43FA-8241-A4DEE529D0CC}"/>
              </a:ext>
            </a:extLst>
          </p:cNvPr>
          <p:cNvGrpSpPr/>
          <p:nvPr/>
        </p:nvGrpSpPr>
        <p:grpSpPr>
          <a:xfrm>
            <a:off x="785009" y="18590132"/>
            <a:ext cx="9980654" cy="8150592"/>
            <a:chOff x="1365655" y="2084778"/>
            <a:chExt cx="5457324" cy="2705164"/>
          </a:xfrm>
        </p:grpSpPr>
        <p:pic>
          <p:nvPicPr>
            <p:cNvPr id="47" name="Picture 46">
              <a:extLst>
                <a:ext uri="{FF2B5EF4-FFF2-40B4-BE49-F238E27FC236}">
                  <a16:creationId xmlns="" xmlns:a16="http://schemas.microsoft.com/office/drawing/2014/main" id="{B5C5E9CA-9897-49B3-852A-83DD4CE2EFEE}"/>
                </a:ext>
              </a:extLst>
            </p:cNvPr>
            <p:cNvPicPr>
              <a:picLocks noChangeAspect="1"/>
            </p:cNvPicPr>
            <p:nvPr/>
          </p:nvPicPr>
          <p:blipFill rotWithShape="1">
            <a:blip r:embed="rId8"/>
            <a:srcRect l="2074" r="10837"/>
            <a:stretch/>
          </p:blipFill>
          <p:spPr>
            <a:xfrm>
              <a:off x="2301240" y="3889190"/>
              <a:ext cx="617220" cy="274344"/>
            </a:xfrm>
            <a:prstGeom prst="rect">
              <a:avLst/>
            </a:prstGeom>
          </p:spPr>
        </p:pic>
        <p:pic>
          <p:nvPicPr>
            <p:cNvPr id="48" name="Picture 47">
              <a:extLst>
                <a:ext uri="{FF2B5EF4-FFF2-40B4-BE49-F238E27FC236}">
                  <a16:creationId xmlns="" xmlns:a16="http://schemas.microsoft.com/office/drawing/2014/main" id="{880DCD63-96B8-43EA-AA87-73CBBCCB395C}"/>
                </a:ext>
              </a:extLst>
            </p:cNvPr>
            <p:cNvPicPr>
              <a:picLocks noChangeAspect="1"/>
            </p:cNvPicPr>
            <p:nvPr/>
          </p:nvPicPr>
          <p:blipFill rotWithShape="1">
            <a:blip r:embed="rId8"/>
            <a:srcRect l="2074" r="10837"/>
            <a:stretch/>
          </p:blipFill>
          <p:spPr>
            <a:xfrm>
              <a:off x="3002232" y="3886651"/>
              <a:ext cx="617220" cy="274344"/>
            </a:xfrm>
            <a:prstGeom prst="rect">
              <a:avLst/>
            </a:prstGeom>
          </p:spPr>
        </p:pic>
        <p:pic>
          <p:nvPicPr>
            <p:cNvPr id="49" name="Picture 48">
              <a:extLst>
                <a:ext uri="{FF2B5EF4-FFF2-40B4-BE49-F238E27FC236}">
                  <a16:creationId xmlns="" xmlns:a16="http://schemas.microsoft.com/office/drawing/2014/main" id="{B24A2C8E-520E-439E-B30E-65F4C6814F96}"/>
                </a:ext>
              </a:extLst>
            </p:cNvPr>
            <p:cNvPicPr>
              <a:picLocks noChangeAspect="1"/>
            </p:cNvPicPr>
            <p:nvPr/>
          </p:nvPicPr>
          <p:blipFill rotWithShape="1">
            <a:blip r:embed="rId8"/>
            <a:srcRect l="2074" r="10837"/>
            <a:stretch/>
          </p:blipFill>
          <p:spPr>
            <a:xfrm>
              <a:off x="3703224" y="3886651"/>
              <a:ext cx="617220" cy="274344"/>
            </a:xfrm>
            <a:prstGeom prst="rect">
              <a:avLst/>
            </a:prstGeom>
          </p:spPr>
        </p:pic>
        <p:sp>
          <p:nvSpPr>
            <p:cNvPr id="50" name="Rectangle 49">
              <a:extLst>
                <a:ext uri="{FF2B5EF4-FFF2-40B4-BE49-F238E27FC236}">
                  <a16:creationId xmlns="" xmlns:a16="http://schemas.microsoft.com/office/drawing/2014/main" id="{0429122E-24E0-4530-8BF7-9684573C6AEA}"/>
                </a:ext>
              </a:extLst>
            </p:cNvPr>
            <p:cNvSpPr/>
            <p:nvPr/>
          </p:nvSpPr>
          <p:spPr>
            <a:xfrm>
              <a:off x="2003020" y="2084778"/>
              <a:ext cx="1377217" cy="553648"/>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latin typeface="Times New Roman" panose="02020603050405020304" pitchFamily="18" charset="0"/>
                  <a:cs typeface="Times New Roman" panose="02020603050405020304" pitchFamily="18" charset="0"/>
                </a:rPr>
                <a:t>EPS Core </a:t>
              </a:r>
              <a:r>
                <a:rPr lang="en-US" altLang="zh-CN" sz="4000" dirty="0">
                  <a:solidFill>
                    <a:schemeClr val="tx1"/>
                  </a:solidFill>
                  <a:latin typeface="Times New Roman" panose="02020603050405020304" pitchFamily="18" charset="0"/>
                  <a:cs typeface="Times New Roman" panose="02020603050405020304" pitchFamily="18" charset="0"/>
                </a:rPr>
                <a:t>Switch</a:t>
              </a:r>
              <a:endParaRPr lang="en-US" sz="4000" dirty="0">
                <a:solidFill>
                  <a:schemeClr val="tx1"/>
                </a:solidFill>
                <a:latin typeface="Times New Roman" panose="02020603050405020304" pitchFamily="18" charset="0"/>
                <a:cs typeface="Times New Roman" panose="02020603050405020304" pitchFamily="18" charset="0"/>
              </a:endParaRPr>
            </a:p>
          </p:txBody>
        </p:sp>
        <p:cxnSp>
          <p:nvCxnSpPr>
            <p:cNvPr id="51" name="Straight Connector 50">
              <a:extLst>
                <a:ext uri="{FF2B5EF4-FFF2-40B4-BE49-F238E27FC236}">
                  <a16:creationId xmlns="" xmlns:a16="http://schemas.microsoft.com/office/drawing/2014/main" id="{B7FEBE37-DF03-431F-BFA5-E2E3F345EC2B}"/>
                </a:ext>
              </a:extLst>
            </p:cNvPr>
            <p:cNvCxnSpPr>
              <a:cxnSpLocks/>
              <a:stCxn id="50" idx="2"/>
              <a:endCxn id="47" idx="0"/>
            </p:cNvCxnSpPr>
            <p:nvPr/>
          </p:nvCxnSpPr>
          <p:spPr>
            <a:xfrm flipH="1">
              <a:off x="2609850" y="2638426"/>
              <a:ext cx="81778" cy="1250764"/>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6B93D6A5-75DE-4B10-A737-3B917F9867B8}"/>
                </a:ext>
              </a:extLst>
            </p:cNvPr>
            <p:cNvCxnSpPr>
              <a:cxnSpLocks/>
              <a:stCxn id="50" idx="2"/>
              <a:endCxn id="48" idx="0"/>
            </p:cNvCxnSpPr>
            <p:nvPr/>
          </p:nvCxnSpPr>
          <p:spPr>
            <a:xfrm>
              <a:off x="2691628" y="2638426"/>
              <a:ext cx="619214" cy="1248225"/>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A8CD8DCE-18DC-45E3-84AB-975C872CCB87}"/>
                </a:ext>
              </a:extLst>
            </p:cNvPr>
            <p:cNvCxnSpPr>
              <a:cxnSpLocks/>
              <a:stCxn id="50" idx="2"/>
              <a:endCxn id="49" idx="0"/>
            </p:cNvCxnSpPr>
            <p:nvPr/>
          </p:nvCxnSpPr>
          <p:spPr>
            <a:xfrm>
              <a:off x="2691628" y="2638426"/>
              <a:ext cx="1320206" cy="1248225"/>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29B5FB26-F438-4E44-9DD2-0022879AD53E}"/>
                </a:ext>
              </a:extLst>
            </p:cNvPr>
            <p:cNvCxnSpPr>
              <a:cxnSpLocks/>
              <a:stCxn id="50" idx="2"/>
              <a:endCxn id="75" idx="0"/>
            </p:cNvCxnSpPr>
            <p:nvPr/>
          </p:nvCxnSpPr>
          <p:spPr>
            <a:xfrm>
              <a:off x="2691628" y="2638426"/>
              <a:ext cx="2420757" cy="1251719"/>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13F51B2C-CDE2-4336-84F9-A0FF00057CBE}"/>
                </a:ext>
              </a:extLst>
            </p:cNvPr>
            <p:cNvCxnSpPr>
              <a:cxnSpLocks/>
              <a:stCxn id="50" idx="2"/>
              <a:endCxn id="76" idx="0"/>
            </p:cNvCxnSpPr>
            <p:nvPr/>
          </p:nvCxnSpPr>
          <p:spPr>
            <a:xfrm>
              <a:off x="2691628" y="2638426"/>
              <a:ext cx="3121748" cy="124918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6" name="Rectangle 55">
              <a:extLst>
                <a:ext uri="{FF2B5EF4-FFF2-40B4-BE49-F238E27FC236}">
                  <a16:creationId xmlns="" xmlns:a16="http://schemas.microsoft.com/office/drawing/2014/main" id="{F53E512C-D72A-42C9-9E63-E657778AAD5D}"/>
                </a:ext>
              </a:extLst>
            </p:cNvPr>
            <p:cNvSpPr/>
            <p:nvPr/>
          </p:nvSpPr>
          <p:spPr>
            <a:xfrm>
              <a:off x="2301240" y="4163534"/>
              <a:ext cx="449580" cy="210346"/>
            </a:xfrm>
            <a:prstGeom prst="rect">
              <a:avLst/>
            </a:prstGeom>
            <a:solidFill>
              <a:schemeClr val="accent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57" name="Rectangle 56">
              <a:extLst>
                <a:ext uri="{FF2B5EF4-FFF2-40B4-BE49-F238E27FC236}">
                  <a16:creationId xmlns="" xmlns:a16="http://schemas.microsoft.com/office/drawing/2014/main" id="{391E06B3-CFE4-43C5-A52C-F79CA63C801F}"/>
                </a:ext>
              </a:extLst>
            </p:cNvPr>
            <p:cNvSpPr/>
            <p:nvPr/>
          </p:nvSpPr>
          <p:spPr>
            <a:xfrm>
              <a:off x="2301240" y="4369250"/>
              <a:ext cx="449580" cy="210346"/>
            </a:xfrm>
            <a:prstGeom prst="rect">
              <a:avLst/>
            </a:prstGeom>
            <a:solidFill>
              <a:schemeClr val="accent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58" name="Rectangle 57">
              <a:extLst>
                <a:ext uri="{FF2B5EF4-FFF2-40B4-BE49-F238E27FC236}">
                  <a16:creationId xmlns="" xmlns:a16="http://schemas.microsoft.com/office/drawing/2014/main" id="{73068797-57F5-4E9B-AB8D-2348A8CA8280}"/>
                </a:ext>
              </a:extLst>
            </p:cNvPr>
            <p:cNvSpPr/>
            <p:nvPr/>
          </p:nvSpPr>
          <p:spPr>
            <a:xfrm>
              <a:off x="2301240" y="4579596"/>
              <a:ext cx="449580" cy="210346"/>
            </a:xfrm>
            <a:prstGeom prst="rect">
              <a:avLst/>
            </a:prstGeom>
            <a:solidFill>
              <a:schemeClr val="accent2">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59" name="TextBox 58">
              <a:extLst>
                <a:ext uri="{FF2B5EF4-FFF2-40B4-BE49-F238E27FC236}">
                  <a16:creationId xmlns="" xmlns:a16="http://schemas.microsoft.com/office/drawing/2014/main" id="{D22F899A-EB3C-47B9-A632-2B025E29EC07}"/>
                </a:ext>
              </a:extLst>
            </p:cNvPr>
            <p:cNvSpPr txBox="1"/>
            <p:nvPr/>
          </p:nvSpPr>
          <p:spPr>
            <a:xfrm>
              <a:off x="1365655" y="4343852"/>
              <a:ext cx="1258299" cy="214516"/>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Servers</a:t>
              </a:r>
            </a:p>
          </p:txBody>
        </p:sp>
        <p:grpSp>
          <p:nvGrpSpPr>
            <p:cNvPr id="60" name="Group 59">
              <a:extLst>
                <a:ext uri="{FF2B5EF4-FFF2-40B4-BE49-F238E27FC236}">
                  <a16:creationId xmlns="" xmlns:a16="http://schemas.microsoft.com/office/drawing/2014/main" id="{1BE04EE1-B248-44D5-AF1B-85A5F3DE617C}"/>
                </a:ext>
              </a:extLst>
            </p:cNvPr>
            <p:cNvGrpSpPr/>
            <p:nvPr/>
          </p:nvGrpSpPr>
          <p:grpSpPr>
            <a:xfrm>
              <a:off x="4123816" y="2084778"/>
              <a:ext cx="810198" cy="551742"/>
              <a:chOff x="4499610" y="2084778"/>
              <a:chExt cx="916306" cy="551742"/>
            </a:xfrm>
          </p:grpSpPr>
          <p:sp>
            <p:nvSpPr>
              <p:cNvPr id="83" name="Rectangle 82">
                <a:extLst>
                  <a:ext uri="{FF2B5EF4-FFF2-40B4-BE49-F238E27FC236}">
                    <a16:creationId xmlns="" xmlns:a16="http://schemas.microsoft.com/office/drawing/2014/main" id="{D542CAD7-AD06-446F-977E-3E0CF407DE63}"/>
                  </a:ext>
                </a:extLst>
              </p:cNvPr>
              <p:cNvSpPr/>
              <p:nvPr/>
            </p:nvSpPr>
            <p:spPr>
              <a:xfrm>
                <a:off x="4571999" y="2084778"/>
                <a:ext cx="769620" cy="551742"/>
              </a:xfrm>
              <a:prstGeom prst="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Times New Roman" panose="02020603050405020304" pitchFamily="18" charset="0"/>
                  <a:cs typeface="Times New Roman" panose="02020603050405020304" pitchFamily="18" charset="0"/>
                </a:endParaRPr>
              </a:p>
            </p:txBody>
          </p:sp>
          <p:cxnSp>
            <p:nvCxnSpPr>
              <p:cNvPr id="84" name="Straight Connector 83">
                <a:extLst>
                  <a:ext uri="{FF2B5EF4-FFF2-40B4-BE49-F238E27FC236}">
                    <a16:creationId xmlns="" xmlns:a16="http://schemas.microsoft.com/office/drawing/2014/main" id="{741E94D4-24FC-4947-A72E-5E9A5CD28D3F}"/>
                  </a:ext>
                </a:extLst>
              </p:cNvPr>
              <p:cNvCxnSpPr/>
              <p:nvPr/>
            </p:nvCxnSpPr>
            <p:spPr>
              <a:xfrm>
                <a:off x="4499610" y="2150745"/>
                <a:ext cx="723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 xmlns:a16="http://schemas.microsoft.com/office/drawing/2014/main" id="{8A1FA9DA-4984-485D-AC24-AD7F1B975F94}"/>
                  </a:ext>
                </a:extLst>
              </p:cNvPr>
              <p:cNvCxnSpPr/>
              <p:nvPr/>
            </p:nvCxnSpPr>
            <p:spPr>
              <a:xfrm>
                <a:off x="4499610" y="2354580"/>
                <a:ext cx="723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 xmlns:a16="http://schemas.microsoft.com/office/drawing/2014/main" id="{E2BE3E38-03B1-4377-BCE1-6356F7CE036F}"/>
                  </a:ext>
                </a:extLst>
              </p:cNvPr>
              <p:cNvCxnSpPr/>
              <p:nvPr/>
            </p:nvCxnSpPr>
            <p:spPr>
              <a:xfrm>
                <a:off x="4499610" y="2548890"/>
                <a:ext cx="723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 xmlns:a16="http://schemas.microsoft.com/office/drawing/2014/main" id="{EFDF2DC7-90E1-454C-A644-7F7D27500DFB}"/>
                  </a:ext>
                </a:extLst>
              </p:cNvPr>
              <p:cNvCxnSpPr/>
              <p:nvPr/>
            </p:nvCxnSpPr>
            <p:spPr>
              <a:xfrm>
                <a:off x="5343525" y="2150745"/>
                <a:ext cx="723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 xmlns:a16="http://schemas.microsoft.com/office/drawing/2014/main" id="{B71E925B-E1DB-4E17-B559-738AEC2FBDD8}"/>
                  </a:ext>
                </a:extLst>
              </p:cNvPr>
              <p:cNvCxnSpPr/>
              <p:nvPr/>
            </p:nvCxnSpPr>
            <p:spPr>
              <a:xfrm>
                <a:off x="5343526" y="2356485"/>
                <a:ext cx="723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 xmlns:a16="http://schemas.microsoft.com/office/drawing/2014/main" id="{B9DCFA39-A23F-4F38-ABBA-5E7F51F91A6C}"/>
                  </a:ext>
                </a:extLst>
              </p:cNvPr>
              <p:cNvCxnSpPr/>
              <p:nvPr/>
            </p:nvCxnSpPr>
            <p:spPr>
              <a:xfrm>
                <a:off x="5343525" y="2548890"/>
                <a:ext cx="723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1" name="Straight Connector 60">
              <a:extLst>
                <a:ext uri="{FF2B5EF4-FFF2-40B4-BE49-F238E27FC236}">
                  <a16:creationId xmlns="" xmlns:a16="http://schemas.microsoft.com/office/drawing/2014/main" id="{79D20BB4-63D7-4FC0-8155-0B0295CB9F10}"/>
                </a:ext>
              </a:extLst>
            </p:cNvPr>
            <p:cNvCxnSpPr>
              <a:endCxn id="47" idx="0"/>
            </p:cNvCxnSpPr>
            <p:nvPr/>
          </p:nvCxnSpPr>
          <p:spPr>
            <a:xfrm flipH="1">
              <a:off x="2609850" y="2150745"/>
              <a:ext cx="1529078" cy="173844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 xmlns:a16="http://schemas.microsoft.com/office/drawing/2014/main" id="{0C42D5AC-B879-42AE-83F0-41629CDE64E9}"/>
                </a:ext>
              </a:extLst>
            </p:cNvPr>
            <p:cNvCxnSpPr>
              <a:endCxn id="48" idx="0"/>
            </p:cNvCxnSpPr>
            <p:nvPr/>
          </p:nvCxnSpPr>
          <p:spPr>
            <a:xfrm flipH="1">
              <a:off x="3310842" y="2352304"/>
              <a:ext cx="803099" cy="153434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 xmlns:a16="http://schemas.microsoft.com/office/drawing/2014/main" id="{86B74F9C-6A31-4CB5-BAB6-BEA71A45BDEF}"/>
                </a:ext>
              </a:extLst>
            </p:cNvPr>
            <p:cNvCxnSpPr>
              <a:endCxn id="49" idx="0"/>
            </p:cNvCxnSpPr>
            <p:nvPr/>
          </p:nvCxnSpPr>
          <p:spPr>
            <a:xfrm flipH="1">
              <a:off x="4011834" y="2548890"/>
              <a:ext cx="107157" cy="133776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 xmlns:a16="http://schemas.microsoft.com/office/drawing/2014/main" id="{C0A31272-AAFF-417B-9389-A22B199093D1}"/>
                </a:ext>
              </a:extLst>
            </p:cNvPr>
            <p:cNvCxnSpPr>
              <a:endCxn id="75" idx="0"/>
            </p:cNvCxnSpPr>
            <p:nvPr/>
          </p:nvCxnSpPr>
          <p:spPr>
            <a:xfrm>
              <a:off x="4932328" y="2548890"/>
              <a:ext cx="180057" cy="134125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 xmlns:a16="http://schemas.microsoft.com/office/drawing/2014/main" id="{BF2E16DE-B421-4216-9068-DE9F4908D285}"/>
                </a:ext>
              </a:extLst>
            </p:cNvPr>
            <p:cNvCxnSpPr>
              <a:endCxn id="76" idx="0"/>
            </p:cNvCxnSpPr>
            <p:nvPr/>
          </p:nvCxnSpPr>
          <p:spPr>
            <a:xfrm>
              <a:off x="4941683" y="2356484"/>
              <a:ext cx="871694" cy="153112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 xmlns:a16="http://schemas.microsoft.com/office/drawing/2014/main" id="{63D31AFE-87A5-43FA-A69A-13E270598AB2}"/>
                </a:ext>
              </a:extLst>
            </p:cNvPr>
            <p:cNvSpPr txBox="1"/>
            <p:nvPr/>
          </p:nvSpPr>
          <p:spPr>
            <a:xfrm>
              <a:off x="1631230" y="3325940"/>
              <a:ext cx="937261" cy="439247"/>
            </a:xfrm>
            <a:prstGeom prst="rect">
              <a:avLst/>
            </a:prstGeom>
            <a:noFill/>
          </p:spPr>
          <p:txBody>
            <a:bodyPr wrap="square" rtlCol="0">
              <a:spAutoFit/>
            </a:bodyPr>
            <a:lstStyle/>
            <a:p>
              <a:pPr algn="ctr"/>
              <a:r>
                <a:rPr lang="en-US" sz="4000" dirty="0" err="1">
                  <a:latin typeface="Times New Roman" panose="02020603050405020304" pitchFamily="18" charset="0"/>
                  <a:cs typeface="Times New Roman" panose="02020603050405020304" pitchFamily="18" charset="0"/>
                </a:rPr>
                <a:t>ToR</a:t>
              </a:r>
              <a:r>
                <a:rPr lang="en-US" sz="4000" dirty="0">
                  <a:latin typeface="Times New Roman" panose="02020603050405020304" pitchFamily="18" charset="0"/>
                  <a:cs typeface="Times New Roman" panose="02020603050405020304" pitchFamily="18" charset="0"/>
                </a:rPr>
                <a:t> Switch</a:t>
              </a:r>
            </a:p>
          </p:txBody>
        </p:sp>
        <p:cxnSp>
          <p:nvCxnSpPr>
            <p:cNvPr id="68" name="Straight Connector 67">
              <a:extLst>
                <a:ext uri="{FF2B5EF4-FFF2-40B4-BE49-F238E27FC236}">
                  <a16:creationId xmlns="" xmlns:a16="http://schemas.microsoft.com/office/drawing/2014/main" id="{156A8DC6-6331-465B-9200-B79A6351E969}"/>
                </a:ext>
              </a:extLst>
            </p:cNvPr>
            <p:cNvCxnSpPr/>
            <p:nvPr/>
          </p:nvCxnSpPr>
          <p:spPr>
            <a:xfrm>
              <a:off x="4930011" y="2150743"/>
              <a:ext cx="1584358" cy="173686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 xmlns:a16="http://schemas.microsoft.com/office/drawing/2014/main" id="{0CCF0FA7-F7D4-4C68-9AF4-278A8DD22853}"/>
                </a:ext>
              </a:extLst>
            </p:cNvPr>
            <p:cNvCxnSpPr>
              <a:cxnSpLocks/>
              <a:stCxn id="50" idx="2"/>
              <a:endCxn id="77" idx="0"/>
            </p:cNvCxnSpPr>
            <p:nvPr/>
          </p:nvCxnSpPr>
          <p:spPr>
            <a:xfrm>
              <a:off x="2691628" y="2638426"/>
              <a:ext cx="3822741" cy="124918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 xmlns:a16="http://schemas.microsoft.com/office/drawing/2014/main" id="{69DB9C9B-7034-4035-8D41-F00A87084E5C}"/>
                </a:ext>
              </a:extLst>
            </p:cNvPr>
            <p:cNvCxnSpPr/>
            <p:nvPr/>
          </p:nvCxnSpPr>
          <p:spPr>
            <a:xfrm>
              <a:off x="4187823" y="2150744"/>
              <a:ext cx="680498" cy="398146"/>
            </a:xfrm>
            <a:prstGeom prst="line">
              <a:avLst/>
            </a:prstGeom>
            <a:ln w="6350">
              <a:solidFill>
                <a:schemeClr val="tx1">
                  <a:lumMod val="95000"/>
                  <a:lumOff val="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 xmlns:a16="http://schemas.microsoft.com/office/drawing/2014/main" id="{E0FB05EC-ED44-4CDB-BB83-B1635D2DCA34}"/>
                </a:ext>
              </a:extLst>
            </p:cNvPr>
            <p:cNvCxnSpPr>
              <a:cxnSpLocks/>
              <a:stCxn id="83" idx="1"/>
              <a:endCxn id="83" idx="3"/>
            </p:cNvCxnSpPr>
            <p:nvPr/>
          </p:nvCxnSpPr>
          <p:spPr>
            <a:xfrm>
              <a:off x="4187823" y="2360649"/>
              <a:ext cx="680498" cy="0"/>
            </a:xfrm>
            <a:prstGeom prst="line">
              <a:avLst/>
            </a:prstGeom>
            <a:ln w="6350">
              <a:solidFill>
                <a:schemeClr val="tx1">
                  <a:lumMod val="95000"/>
                  <a:lumOff val="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 xmlns:a16="http://schemas.microsoft.com/office/drawing/2014/main" id="{A267CCD4-57CB-40C1-A444-40E589CE6C17}"/>
                </a:ext>
              </a:extLst>
            </p:cNvPr>
            <p:cNvCxnSpPr/>
            <p:nvPr/>
          </p:nvCxnSpPr>
          <p:spPr>
            <a:xfrm flipV="1">
              <a:off x="4176012" y="2150743"/>
              <a:ext cx="692150" cy="398147"/>
            </a:xfrm>
            <a:prstGeom prst="line">
              <a:avLst/>
            </a:prstGeom>
            <a:ln w="6350">
              <a:solidFill>
                <a:schemeClr val="tx1">
                  <a:lumMod val="95000"/>
                  <a:lumOff val="5000"/>
                </a:schemeClr>
              </a:solidFill>
              <a:prstDash val="solid"/>
            </a:ln>
          </p:spPr>
          <p:style>
            <a:lnRef idx="1">
              <a:schemeClr val="accent1"/>
            </a:lnRef>
            <a:fillRef idx="0">
              <a:schemeClr val="accent1"/>
            </a:fillRef>
            <a:effectRef idx="0">
              <a:schemeClr val="accent1"/>
            </a:effectRef>
            <a:fontRef idx="minor">
              <a:schemeClr val="tx1"/>
            </a:fontRef>
          </p:style>
        </p:cxnSp>
        <p:pic>
          <p:nvPicPr>
            <p:cNvPr id="75" name="Picture 74">
              <a:extLst>
                <a:ext uri="{FF2B5EF4-FFF2-40B4-BE49-F238E27FC236}">
                  <a16:creationId xmlns="" xmlns:a16="http://schemas.microsoft.com/office/drawing/2014/main" id="{071E86D8-7FC8-4C72-BCF1-BEEC97AF4DD4}"/>
                </a:ext>
              </a:extLst>
            </p:cNvPr>
            <p:cNvPicPr>
              <a:picLocks noChangeAspect="1"/>
            </p:cNvPicPr>
            <p:nvPr/>
          </p:nvPicPr>
          <p:blipFill rotWithShape="1">
            <a:blip r:embed="rId8"/>
            <a:srcRect l="2074" r="10837"/>
            <a:stretch/>
          </p:blipFill>
          <p:spPr>
            <a:xfrm>
              <a:off x="4803775" y="3890145"/>
              <a:ext cx="617220" cy="274344"/>
            </a:xfrm>
            <a:prstGeom prst="rect">
              <a:avLst/>
            </a:prstGeom>
          </p:spPr>
        </p:pic>
        <p:pic>
          <p:nvPicPr>
            <p:cNvPr id="76" name="Picture 75">
              <a:extLst>
                <a:ext uri="{FF2B5EF4-FFF2-40B4-BE49-F238E27FC236}">
                  <a16:creationId xmlns="" xmlns:a16="http://schemas.microsoft.com/office/drawing/2014/main" id="{9B4A91E3-13CE-4281-B220-B2604D42A348}"/>
                </a:ext>
              </a:extLst>
            </p:cNvPr>
            <p:cNvPicPr>
              <a:picLocks noChangeAspect="1"/>
            </p:cNvPicPr>
            <p:nvPr/>
          </p:nvPicPr>
          <p:blipFill rotWithShape="1">
            <a:blip r:embed="rId8"/>
            <a:srcRect l="2074" r="10837"/>
            <a:stretch/>
          </p:blipFill>
          <p:spPr>
            <a:xfrm>
              <a:off x="5504767" y="3887606"/>
              <a:ext cx="617220" cy="274344"/>
            </a:xfrm>
            <a:prstGeom prst="rect">
              <a:avLst/>
            </a:prstGeom>
          </p:spPr>
        </p:pic>
        <p:pic>
          <p:nvPicPr>
            <p:cNvPr id="77" name="Picture 76">
              <a:extLst>
                <a:ext uri="{FF2B5EF4-FFF2-40B4-BE49-F238E27FC236}">
                  <a16:creationId xmlns="" xmlns:a16="http://schemas.microsoft.com/office/drawing/2014/main" id="{A6C146FF-3807-4B4F-A111-96DF5F22FA9D}"/>
                </a:ext>
              </a:extLst>
            </p:cNvPr>
            <p:cNvPicPr>
              <a:picLocks noChangeAspect="1"/>
            </p:cNvPicPr>
            <p:nvPr/>
          </p:nvPicPr>
          <p:blipFill rotWithShape="1">
            <a:blip r:embed="rId8"/>
            <a:srcRect l="2074" r="10837"/>
            <a:stretch/>
          </p:blipFill>
          <p:spPr>
            <a:xfrm>
              <a:off x="6205759" y="3887606"/>
              <a:ext cx="617220" cy="274344"/>
            </a:xfrm>
            <a:prstGeom prst="rect">
              <a:avLst/>
            </a:prstGeom>
          </p:spPr>
        </p:pic>
        <p:sp>
          <p:nvSpPr>
            <p:cNvPr id="78" name="TextBox 77">
              <a:extLst>
                <a:ext uri="{FF2B5EF4-FFF2-40B4-BE49-F238E27FC236}">
                  <a16:creationId xmlns="" xmlns:a16="http://schemas.microsoft.com/office/drawing/2014/main" id="{E569C21C-687A-42BD-AD01-243CF2104A7B}"/>
                </a:ext>
              </a:extLst>
            </p:cNvPr>
            <p:cNvSpPr txBox="1"/>
            <p:nvPr/>
          </p:nvSpPr>
          <p:spPr>
            <a:xfrm>
              <a:off x="4231748" y="2629448"/>
              <a:ext cx="628713" cy="439247"/>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OCS</a:t>
              </a:r>
            </a:p>
          </p:txBody>
        </p:sp>
        <p:cxnSp>
          <p:nvCxnSpPr>
            <p:cNvPr id="79" name="Straight Connector 78">
              <a:extLst>
                <a:ext uri="{FF2B5EF4-FFF2-40B4-BE49-F238E27FC236}">
                  <a16:creationId xmlns="" xmlns:a16="http://schemas.microsoft.com/office/drawing/2014/main" id="{3DF7AD2E-D2D3-44A3-B9F3-DF03B7148844}"/>
                </a:ext>
              </a:extLst>
            </p:cNvPr>
            <p:cNvCxnSpPr/>
            <p:nvPr/>
          </p:nvCxnSpPr>
          <p:spPr>
            <a:xfrm flipH="1">
              <a:off x="4641914" y="4750972"/>
              <a:ext cx="48661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 xmlns:a16="http://schemas.microsoft.com/office/drawing/2014/main" id="{E3EB356E-9EB9-4C10-A0F7-B4659F527C36}"/>
                </a:ext>
              </a:extLst>
            </p:cNvPr>
            <p:cNvCxnSpPr/>
            <p:nvPr/>
          </p:nvCxnSpPr>
          <p:spPr>
            <a:xfrm flipH="1">
              <a:off x="4663642" y="4347521"/>
              <a:ext cx="486618"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1" name="TextBox 80">
                  <a:extLst>
                    <a:ext uri="{FF2B5EF4-FFF2-40B4-BE49-F238E27FC236}">
                      <a16:creationId xmlns="" xmlns:a16="http://schemas.microsoft.com/office/drawing/2014/main" id="{5D1BB3E8-20C1-4FBE-AF43-D42ACE313F82}"/>
                    </a:ext>
                  </a:extLst>
                </p:cNvPr>
                <p:cNvSpPr txBox="1"/>
                <p:nvPr/>
              </p:nvSpPr>
              <p:spPr>
                <a:xfrm>
                  <a:off x="5207447" y="4184991"/>
                  <a:ext cx="532006" cy="234946"/>
                </a:xfrm>
                <a:prstGeom prst="rect">
                  <a:avLst/>
                </a:prstGeom>
                <a:noFill/>
              </p:spPr>
              <p:txBody>
                <a:bodyPr wrap="square" rtlCol="0">
                  <a:spAutoFit/>
                </a:bodyPr>
                <a:lstStyle>
                  <a:defPPr>
                    <a:defRPr lang="en-US"/>
                  </a:defPPr>
                  <a:lvl1pPr algn="ctr">
                    <a:defRPr sz="2800"/>
                  </a:lvl1pPr>
                </a:lstStyle>
                <a:p>
                  <a:pPr/>
                  <a14:m>
                    <m:oMathPara xmlns:m="http://schemas.openxmlformats.org/officeDocument/2006/math">
                      <m:oMathParaPr>
                        <m:jc m:val="centerGroup"/>
                      </m:oMathParaPr>
                      <m:oMath xmlns:m="http://schemas.openxmlformats.org/officeDocument/2006/math">
                        <m:sSub>
                          <m:sSubPr>
                            <m:ctrlPr>
                              <a:rPr lang="en-US" sz="4000" i="1" dirty="0">
                                <a:latin typeface="Cambria Math" panose="02040503050406030204" pitchFamily="18" charset="0"/>
                              </a:rPr>
                            </m:ctrlPr>
                          </m:sSubPr>
                          <m:e>
                            <m:r>
                              <a:rPr lang="en-US" sz="4000" i="1" dirty="0">
                                <a:latin typeface="Cambria Math" panose="02040503050406030204" pitchFamily="18" charset="0"/>
                              </a:rPr>
                              <m:t>𝑏𝑤</m:t>
                            </m:r>
                          </m:e>
                          <m:sub>
                            <m:r>
                              <a:rPr lang="en-US" sz="4000" i="1" dirty="0">
                                <a:latin typeface="Cambria Math" panose="02040503050406030204" pitchFamily="18" charset="0"/>
                              </a:rPr>
                              <m:t>𝑒</m:t>
                            </m:r>
                          </m:sub>
                        </m:sSub>
                      </m:oMath>
                    </m:oMathPara>
                  </a14:m>
                  <a:endParaRPr lang="en-US" sz="4000" i="1" dirty="0">
                    <a:latin typeface="Times New Roman" panose="02020603050405020304" pitchFamily="18" charset="0"/>
                    <a:cs typeface="Times New Roman" panose="02020603050405020304" pitchFamily="18" charset="0"/>
                  </a:endParaRPr>
                </a:p>
              </p:txBody>
            </p:sp>
          </mc:Choice>
          <mc:Fallback xmlns="">
            <p:sp>
              <p:nvSpPr>
                <p:cNvPr id="81" name="TextBox 80">
                  <a:extLst>
                    <a:ext uri="{FF2B5EF4-FFF2-40B4-BE49-F238E27FC236}">
                      <a16:creationId xmlns:a16="http://schemas.microsoft.com/office/drawing/2014/main" id="{5D1BB3E8-20C1-4FBE-AF43-D42ACE313F82}"/>
                    </a:ext>
                  </a:extLst>
                </p:cNvPr>
                <p:cNvSpPr txBox="1">
                  <a:spLocks noRot="1" noChangeAspect="1" noMove="1" noResize="1" noEditPoints="1" noAdjustHandles="1" noChangeArrowheads="1" noChangeShapeType="1" noTextEdit="1"/>
                </p:cNvSpPr>
                <p:nvPr/>
              </p:nvSpPr>
              <p:spPr>
                <a:xfrm>
                  <a:off x="5207447" y="4184991"/>
                  <a:ext cx="532006" cy="234946"/>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2" name="TextBox 81">
                  <a:extLst>
                    <a:ext uri="{FF2B5EF4-FFF2-40B4-BE49-F238E27FC236}">
                      <a16:creationId xmlns="" xmlns:a16="http://schemas.microsoft.com/office/drawing/2014/main" id="{8D32307C-044F-4BDF-869C-6BEBA087F303}"/>
                    </a:ext>
                  </a:extLst>
                </p:cNvPr>
                <p:cNvSpPr txBox="1"/>
                <p:nvPr/>
              </p:nvSpPr>
              <p:spPr>
                <a:xfrm>
                  <a:off x="5160511" y="4554186"/>
                  <a:ext cx="532006" cy="2349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4000" i="1" dirty="0" smtClean="0">
                                <a:latin typeface="Cambria Math" panose="02040503050406030204" pitchFamily="18" charset="0"/>
                              </a:rPr>
                            </m:ctrlPr>
                          </m:sSubPr>
                          <m:e>
                            <m:r>
                              <a:rPr lang="en-US" sz="4000" b="0" i="1" dirty="0" smtClean="0">
                                <a:latin typeface="Cambria Math" panose="02040503050406030204" pitchFamily="18" charset="0"/>
                              </a:rPr>
                              <m:t>𝑏𝑤</m:t>
                            </m:r>
                          </m:e>
                          <m:sub>
                            <m:r>
                              <a:rPr lang="en-US" sz="4000" b="0" i="1" dirty="0" smtClean="0">
                                <a:latin typeface="Cambria Math" panose="02040503050406030204" pitchFamily="18" charset="0"/>
                              </a:rPr>
                              <m:t>𝑜</m:t>
                            </m:r>
                          </m:sub>
                        </m:sSub>
                      </m:oMath>
                    </m:oMathPara>
                  </a14:m>
                  <a:endParaRPr lang="en-US" sz="4000" i="1" dirty="0">
                    <a:latin typeface="Times New Roman" panose="02020603050405020304" pitchFamily="18" charset="0"/>
                    <a:cs typeface="Times New Roman" panose="02020603050405020304" pitchFamily="18" charset="0"/>
                  </a:endParaRPr>
                </a:p>
              </p:txBody>
            </p:sp>
          </mc:Choice>
          <mc:Fallback xmlns="">
            <p:sp>
              <p:nvSpPr>
                <p:cNvPr id="82" name="TextBox 81">
                  <a:extLst>
                    <a:ext uri="{FF2B5EF4-FFF2-40B4-BE49-F238E27FC236}">
                      <a16:creationId xmlns:a16="http://schemas.microsoft.com/office/drawing/2014/main" id="{8D32307C-044F-4BDF-869C-6BEBA087F303}"/>
                    </a:ext>
                  </a:extLst>
                </p:cNvPr>
                <p:cNvSpPr txBox="1">
                  <a:spLocks noRot="1" noChangeAspect="1" noMove="1" noResize="1" noEditPoints="1" noAdjustHandles="1" noChangeArrowheads="1" noChangeShapeType="1" noTextEdit="1"/>
                </p:cNvSpPr>
                <p:nvPr/>
              </p:nvSpPr>
              <p:spPr>
                <a:xfrm>
                  <a:off x="5160511" y="4554186"/>
                  <a:ext cx="532006" cy="234946"/>
                </a:xfrm>
                <a:prstGeom prst="rect">
                  <a:avLst/>
                </a:prstGeom>
                <a:blipFill>
                  <a:blip r:embed="rId10"/>
                  <a:stretch>
                    <a:fillRect/>
                  </a:stretch>
                </a:blipFill>
              </p:spPr>
              <p:txBody>
                <a:bodyPr/>
                <a:lstStyle/>
                <a:p>
                  <a:r>
                    <a:rPr lang="en-US">
                      <a:noFill/>
                    </a:rPr>
                    <a:t> </a:t>
                  </a:r>
                </a:p>
              </p:txBody>
            </p:sp>
          </mc:Fallback>
        </mc:AlternateContent>
      </p:grpSp>
      <p:sp>
        <p:nvSpPr>
          <p:cNvPr id="90" name="Rectangle 89">
            <a:extLst>
              <a:ext uri="{FF2B5EF4-FFF2-40B4-BE49-F238E27FC236}">
                <a16:creationId xmlns="" xmlns:a16="http://schemas.microsoft.com/office/drawing/2014/main" id="{92856616-739F-4E32-8C2F-896088D29810}"/>
              </a:ext>
            </a:extLst>
          </p:cNvPr>
          <p:cNvSpPr/>
          <p:nvPr/>
        </p:nvSpPr>
        <p:spPr>
          <a:xfrm>
            <a:off x="1841722" y="27171954"/>
            <a:ext cx="7566495" cy="707886"/>
          </a:xfrm>
          <a:prstGeom prst="rect">
            <a:avLst/>
          </a:prstGeom>
        </p:spPr>
        <p:txBody>
          <a:bodyPr wrap="none">
            <a:spAutoFit/>
          </a:bodyPr>
          <a:lstStyle/>
          <a:p>
            <a:r>
              <a:rPr lang="en-US" sz="4000" dirty="0">
                <a:latin typeface="Times New Roman" panose="02020603050405020304" pitchFamily="18" charset="0"/>
                <a:cs typeface="Times New Roman" panose="02020603050405020304" pitchFamily="18" charset="0"/>
              </a:rPr>
              <a:t>Figure 1: Hybrid-DCN architecture.</a:t>
            </a:r>
          </a:p>
        </p:txBody>
      </p:sp>
      <p:sp>
        <p:nvSpPr>
          <p:cNvPr id="115" name="Rounded Rectangle 39">
            <a:extLst>
              <a:ext uri="{FF2B5EF4-FFF2-40B4-BE49-F238E27FC236}">
                <a16:creationId xmlns="" xmlns:a16="http://schemas.microsoft.com/office/drawing/2014/main" id="{12AFA24E-42BF-4263-B9CE-5D9BA81BBB2E}"/>
              </a:ext>
            </a:extLst>
          </p:cNvPr>
          <p:cNvSpPr/>
          <p:nvPr/>
        </p:nvSpPr>
        <p:spPr>
          <a:xfrm>
            <a:off x="11292832" y="33279780"/>
            <a:ext cx="10178393" cy="87144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521985" algn="l" rtl="0" eaLnBrk="0" fontAlgn="base" hangingPunct="0">
              <a:spcBef>
                <a:spcPct val="0"/>
              </a:spcBef>
              <a:spcAft>
                <a:spcPct val="0"/>
              </a:spcAft>
              <a:defRPr kern="1200">
                <a:solidFill>
                  <a:schemeClr val="lt1"/>
                </a:solidFill>
                <a:latin typeface="+mn-lt"/>
                <a:ea typeface="+mn-ea"/>
                <a:cs typeface="+mn-cs"/>
              </a:defRPr>
            </a:lvl2pPr>
            <a:lvl3pPr marL="1043970" algn="l" rtl="0" eaLnBrk="0" fontAlgn="base" hangingPunct="0">
              <a:spcBef>
                <a:spcPct val="0"/>
              </a:spcBef>
              <a:spcAft>
                <a:spcPct val="0"/>
              </a:spcAft>
              <a:defRPr kern="1200">
                <a:solidFill>
                  <a:schemeClr val="lt1"/>
                </a:solidFill>
                <a:latin typeface="+mn-lt"/>
                <a:ea typeface="+mn-ea"/>
                <a:cs typeface="+mn-cs"/>
              </a:defRPr>
            </a:lvl3pPr>
            <a:lvl4pPr marL="1565956" algn="l" rtl="0" eaLnBrk="0" fontAlgn="base" hangingPunct="0">
              <a:spcBef>
                <a:spcPct val="0"/>
              </a:spcBef>
              <a:spcAft>
                <a:spcPct val="0"/>
              </a:spcAft>
              <a:defRPr kern="1200">
                <a:solidFill>
                  <a:schemeClr val="lt1"/>
                </a:solidFill>
                <a:latin typeface="+mn-lt"/>
                <a:ea typeface="+mn-ea"/>
                <a:cs typeface="+mn-cs"/>
              </a:defRPr>
            </a:lvl4pPr>
            <a:lvl5pPr marL="2087941" algn="l" rtl="0" eaLnBrk="0" fontAlgn="base" hangingPunct="0">
              <a:spcBef>
                <a:spcPct val="0"/>
              </a:spcBef>
              <a:spcAft>
                <a:spcPct val="0"/>
              </a:spcAft>
              <a:defRPr kern="1200">
                <a:solidFill>
                  <a:schemeClr val="lt1"/>
                </a:solidFill>
                <a:latin typeface="+mn-lt"/>
                <a:ea typeface="+mn-ea"/>
                <a:cs typeface="+mn-cs"/>
              </a:defRPr>
            </a:lvl5pPr>
            <a:lvl6pPr marL="2609926" algn="l" defTabSz="1043970" rtl="0" eaLnBrk="1" latinLnBrk="0" hangingPunct="1">
              <a:defRPr kern="1200">
                <a:solidFill>
                  <a:schemeClr val="lt1"/>
                </a:solidFill>
                <a:latin typeface="+mn-lt"/>
                <a:ea typeface="+mn-ea"/>
                <a:cs typeface="+mn-cs"/>
              </a:defRPr>
            </a:lvl6pPr>
            <a:lvl7pPr marL="3131911" algn="l" defTabSz="1043970" rtl="0" eaLnBrk="1" latinLnBrk="0" hangingPunct="1">
              <a:defRPr kern="1200">
                <a:solidFill>
                  <a:schemeClr val="lt1"/>
                </a:solidFill>
                <a:latin typeface="+mn-lt"/>
                <a:ea typeface="+mn-ea"/>
                <a:cs typeface="+mn-cs"/>
              </a:defRPr>
            </a:lvl7pPr>
            <a:lvl8pPr marL="3653897" algn="l" defTabSz="1043970" rtl="0" eaLnBrk="1" latinLnBrk="0" hangingPunct="1">
              <a:defRPr kern="1200">
                <a:solidFill>
                  <a:schemeClr val="lt1"/>
                </a:solidFill>
                <a:latin typeface="+mn-lt"/>
                <a:ea typeface="+mn-ea"/>
                <a:cs typeface="+mn-cs"/>
              </a:defRPr>
            </a:lvl8pPr>
            <a:lvl9pPr marL="4175882" algn="l" defTabSz="1043970" rtl="0" eaLnBrk="1" latinLnBrk="0" hangingPunct="1">
              <a:defRPr kern="1200">
                <a:solidFill>
                  <a:schemeClr val="lt1"/>
                </a:solidFill>
                <a:latin typeface="+mn-lt"/>
                <a:ea typeface="+mn-ea"/>
                <a:cs typeface="+mn-cs"/>
              </a:defRPr>
            </a:lvl9pPr>
          </a:lstStyle>
          <a:p>
            <a:pPr algn="just" eaLnBrk="1" hangingPunct="1"/>
            <a:r>
              <a:rPr lang="en-US" sz="4400" b="1" dirty="0">
                <a:solidFill>
                  <a:schemeClr val="tx1"/>
                </a:solidFill>
                <a:latin typeface="Times New Roman" panose="02020603050405020304" pitchFamily="18" charset="0"/>
                <a:cs typeface="Times New Roman" panose="02020603050405020304" pitchFamily="18" charset="0"/>
              </a:rPr>
              <a:t>Offline scheduler</a:t>
            </a:r>
          </a:p>
        </p:txBody>
      </p:sp>
      <p:grpSp>
        <p:nvGrpSpPr>
          <p:cNvPr id="232" name="Group 231">
            <a:extLst>
              <a:ext uri="{FF2B5EF4-FFF2-40B4-BE49-F238E27FC236}">
                <a16:creationId xmlns="" xmlns:a16="http://schemas.microsoft.com/office/drawing/2014/main" id="{DD4D2CC7-D9E5-48ED-89B5-4B2EB717C3E8}"/>
              </a:ext>
            </a:extLst>
          </p:cNvPr>
          <p:cNvGrpSpPr/>
          <p:nvPr/>
        </p:nvGrpSpPr>
        <p:grpSpPr>
          <a:xfrm>
            <a:off x="10765663" y="20784760"/>
            <a:ext cx="10666834" cy="12054691"/>
            <a:chOff x="11489490" y="12939766"/>
            <a:chExt cx="9420751" cy="11653538"/>
          </a:xfrm>
        </p:grpSpPr>
        <p:grpSp>
          <p:nvGrpSpPr>
            <p:cNvPr id="91" name="Group 90">
              <a:extLst>
                <a:ext uri="{FF2B5EF4-FFF2-40B4-BE49-F238E27FC236}">
                  <a16:creationId xmlns="" xmlns:a16="http://schemas.microsoft.com/office/drawing/2014/main" id="{D1626BD0-95EC-4090-8379-A02B2AE6827B}"/>
                </a:ext>
              </a:extLst>
            </p:cNvPr>
            <p:cNvGrpSpPr/>
            <p:nvPr/>
          </p:nvGrpSpPr>
          <p:grpSpPr>
            <a:xfrm>
              <a:off x="11489490" y="12939766"/>
              <a:ext cx="9420751" cy="10690762"/>
              <a:chOff x="1825683" y="357597"/>
              <a:chExt cx="3986065" cy="4799553"/>
            </a:xfrm>
          </p:grpSpPr>
          <p:sp>
            <p:nvSpPr>
              <p:cNvPr id="92" name="TextBox 91">
                <a:extLst>
                  <a:ext uri="{FF2B5EF4-FFF2-40B4-BE49-F238E27FC236}">
                    <a16:creationId xmlns="" xmlns:a16="http://schemas.microsoft.com/office/drawing/2014/main" id="{8AF092BC-FDCA-463B-BE29-C38AB7176E96}"/>
                  </a:ext>
                </a:extLst>
              </p:cNvPr>
              <p:cNvSpPr txBox="1"/>
              <p:nvPr/>
            </p:nvSpPr>
            <p:spPr>
              <a:xfrm>
                <a:off x="2991435" y="357597"/>
                <a:ext cx="1480904" cy="307225"/>
              </a:xfrm>
              <a:prstGeom prst="rect">
                <a:avLst/>
              </a:prstGeom>
              <a:noFill/>
            </p:spPr>
            <p:txBody>
              <a:bodyPr wrap="none" rtlCol="0">
                <a:spAutoFit/>
              </a:bodyPr>
              <a:lstStyle/>
              <a:p>
                <a:r>
                  <a:rPr lang="en-US" sz="4000" b="1" dirty="0">
                    <a:latin typeface="Times New Roman" panose="02020603050405020304" pitchFamily="18" charset="0"/>
                    <a:cs typeface="Times New Roman" panose="02020603050405020304" pitchFamily="18" charset="0"/>
                  </a:rPr>
                  <a:t>Offline scheduler</a:t>
                </a:r>
              </a:p>
            </p:txBody>
          </p:sp>
          <p:sp>
            <p:nvSpPr>
              <p:cNvPr id="93" name="TextBox 92">
                <a:extLst>
                  <a:ext uri="{FF2B5EF4-FFF2-40B4-BE49-F238E27FC236}">
                    <a16:creationId xmlns="" xmlns:a16="http://schemas.microsoft.com/office/drawing/2014/main" id="{CD12D5C2-2BA9-4576-9592-A276A95D5551}"/>
                  </a:ext>
                </a:extLst>
              </p:cNvPr>
              <p:cNvSpPr txBox="1"/>
              <p:nvPr/>
            </p:nvSpPr>
            <p:spPr>
              <a:xfrm>
                <a:off x="3208797" y="1873775"/>
                <a:ext cx="1160426" cy="307225"/>
              </a:xfrm>
              <a:prstGeom prst="rect">
                <a:avLst/>
              </a:prstGeom>
              <a:noFill/>
            </p:spPr>
            <p:txBody>
              <a:bodyPr wrap="none" rtlCol="0">
                <a:spAutoFit/>
              </a:bodyPr>
              <a:lstStyle/>
              <a:p>
                <a:r>
                  <a:rPr lang="en-US" sz="4000" b="1" dirty="0">
                    <a:latin typeface="Times New Roman" panose="02020603050405020304" pitchFamily="18" charset="0"/>
                    <a:cs typeface="Times New Roman" panose="02020603050405020304" pitchFamily="18" charset="0"/>
                  </a:rPr>
                  <a:t>Job Manager</a:t>
                </a:r>
              </a:p>
            </p:txBody>
          </p:sp>
          <p:sp>
            <p:nvSpPr>
              <p:cNvPr id="94" name="Rectangle 93">
                <a:extLst>
                  <a:ext uri="{FF2B5EF4-FFF2-40B4-BE49-F238E27FC236}">
                    <a16:creationId xmlns="" xmlns:a16="http://schemas.microsoft.com/office/drawing/2014/main" id="{E6CCE496-32D8-491A-A941-20425718E551}"/>
                  </a:ext>
                </a:extLst>
              </p:cNvPr>
              <p:cNvSpPr/>
              <p:nvPr/>
            </p:nvSpPr>
            <p:spPr>
              <a:xfrm>
                <a:off x="2157010" y="1023744"/>
                <a:ext cx="3483527" cy="72237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latin typeface="Times New Roman" panose="02020603050405020304" pitchFamily="18" charset="0"/>
                    <a:cs typeface="Times New Roman" panose="02020603050405020304" pitchFamily="18" charset="0"/>
                  </a:rPr>
                  <a:t>All feasible (map-width, reduce-width) pairs</a:t>
                </a:r>
              </a:p>
            </p:txBody>
          </p:sp>
          <p:cxnSp>
            <p:nvCxnSpPr>
              <p:cNvPr id="95" name="Straight Arrow Connector 94">
                <a:extLst>
                  <a:ext uri="{FF2B5EF4-FFF2-40B4-BE49-F238E27FC236}">
                    <a16:creationId xmlns="" xmlns:a16="http://schemas.microsoft.com/office/drawing/2014/main" id="{A2EEE8C1-1025-40D2-94F4-6A15273F7057}"/>
                  </a:ext>
                </a:extLst>
              </p:cNvPr>
              <p:cNvCxnSpPr>
                <a:cxnSpLocks/>
              </p:cNvCxnSpPr>
              <p:nvPr/>
            </p:nvCxnSpPr>
            <p:spPr>
              <a:xfrm flipH="1">
                <a:off x="5066861" y="1749938"/>
                <a:ext cx="3190" cy="413070"/>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 xmlns:a16="http://schemas.microsoft.com/office/drawing/2014/main" id="{7E6FD9B2-FCD6-494D-9F03-05CE75007328}"/>
                  </a:ext>
                </a:extLst>
              </p:cNvPr>
              <p:cNvSpPr txBox="1"/>
              <p:nvPr/>
            </p:nvSpPr>
            <p:spPr>
              <a:xfrm>
                <a:off x="3247699" y="754805"/>
                <a:ext cx="1050326" cy="307225"/>
              </a:xfrm>
              <a:prstGeom prst="rect">
                <a:avLst/>
              </a:prstGeom>
              <a:noFill/>
            </p:spPr>
            <p:txBody>
              <a:bodyPr wrap="none" rtlCol="0">
                <a:spAutoFit/>
              </a:bodyPr>
              <a:lstStyle/>
              <a:p>
                <a:r>
                  <a:rPr lang="en-US" sz="4000" b="1" dirty="0">
                    <a:latin typeface="Times New Roman" panose="02020603050405020304" pitchFamily="18" charset="0"/>
                    <a:cs typeface="Times New Roman" panose="02020603050405020304" pitchFamily="18" charset="0"/>
                  </a:rPr>
                  <a:t>Job Profiler</a:t>
                </a:r>
              </a:p>
            </p:txBody>
          </p:sp>
          <p:sp>
            <p:nvSpPr>
              <p:cNvPr id="98" name="TextBox 97">
                <a:extLst>
                  <a:ext uri="{FF2B5EF4-FFF2-40B4-BE49-F238E27FC236}">
                    <a16:creationId xmlns="" xmlns:a16="http://schemas.microsoft.com/office/drawing/2014/main" id="{74EF2B3F-F800-4629-A1BF-18F34393E056}"/>
                  </a:ext>
                </a:extLst>
              </p:cNvPr>
              <p:cNvSpPr txBox="1"/>
              <p:nvPr/>
            </p:nvSpPr>
            <p:spPr>
              <a:xfrm>
                <a:off x="2959436" y="4307117"/>
                <a:ext cx="2329307" cy="317801"/>
              </a:xfrm>
              <a:prstGeom prst="rect">
                <a:avLst/>
              </a:prstGeom>
              <a:noFill/>
            </p:spPr>
            <p:txBody>
              <a:bodyPr wrap="square" rtlCol="0">
                <a:spAutoFit/>
              </a:bodyPr>
              <a:lstStyle/>
              <a:p>
                <a:r>
                  <a:rPr lang="en-US" sz="4000" b="1" dirty="0">
                    <a:latin typeface="Times New Roman" panose="02020603050405020304" pitchFamily="18" charset="0"/>
                    <a:cs typeface="Times New Roman" panose="02020603050405020304" pitchFamily="18" charset="0"/>
                  </a:rPr>
                  <a:t>Real-time scheduler</a:t>
                </a:r>
              </a:p>
            </p:txBody>
          </p:sp>
          <p:pic>
            <p:nvPicPr>
              <p:cNvPr id="99" name="Picture 98">
                <a:extLst>
                  <a:ext uri="{FF2B5EF4-FFF2-40B4-BE49-F238E27FC236}">
                    <a16:creationId xmlns="" xmlns:a16="http://schemas.microsoft.com/office/drawing/2014/main" id="{67432473-2C76-4427-B59E-ECF49629BAF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398536" y="4773386"/>
                <a:ext cx="314256" cy="314256"/>
              </a:xfrm>
              <a:prstGeom prst="rect">
                <a:avLst/>
              </a:prstGeom>
            </p:spPr>
          </p:pic>
          <p:pic>
            <p:nvPicPr>
              <p:cNvPr id="100" name="Picture 99">
                <a:extLst>
                  <a:ext uri="{FF2B5EF4-FFF2-40B4-BE49-F238E27FC236}">
                    <a16:creationId xmlns="" xmlns:a16="http://schemas.microsoft.com/office/drawing/2014/main" id="{94C998A9-4F63-40BD-A311-F6DBED4BA1D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71974" y="4805726"/>
                <a:ext cx="313200" cy="313200"/>
              </a:xfrm>
              <a:prstGeom prst="rect">
                <a:avLst/>
              </a:prstGeom>
            </p:spPr>
          </p:pic>
          <p:pic>
            <p:nvPicPr>
              <p:cNvPr id="101" name="Picture 100">
                <a:extLst>
                  <a:ext uri="{FF2B5EF4-FFF2-40B4-BE49-F238E27FC236}">
                    <a16:creationId xmlns="" xmlns:a16="http://schemas.microsoft.com/office/drawing/2014/main" id="{5B09BD60-AB92-4681-B34A-9185E162D10D}"/>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919194" y="4828699"/>
                <a:ext cx="383785" cy="328451"/>
              </a:xfrm>
              <a:prstGeom prst="rect">
                <a:avLst/>
              </a:prstGeom>
            </p:spPr>
          </p:pic>
          <p:pic>
            <p:nvPicPr>
              <p:cNvPr id="102" name="Picture 101">
                <a:extLst>
                  <a:ext uri="{FF2B5EF4-FFF2-40B4-BE49-F238E27FC236}">
                    <a16:creationId xmlns="" xmlns:a16="http://schemas.microsoft.com/office/drawing/2014/main" id="{093DB394-7329-440A-875C-D3FD38F87BD6}"/>
                  </a:ext>
                </a:extLst>
              </p:cNvPr>
              <p:cNvPicPr>
                <a:picLocks noChangeAspect="1"/>
              </p:cNvPicPr>
              <p:nvPr/>
            </p:nvPicPr>
            <p:blipFill rotWithShape="1">
              <a:blip r:embed="rId14" cstate="print">
                <a:extLst>
                  <a:ext uri="{28A0092B-C50C-407E-A947-70E740481C1C}">
                    <a14:useLocalDpi xmlns:a14="http://schemas.microsoft.com/office/drawing/2010/main" val="0"/>
                  </a:ext>
                </a:extLst>
              </a:blip>
              <a:srcRect l="24506" t="6031" r="66250" b="71753"/>
              <a:stretch/>
            </p:blipFill>
            <p:spPr>
              <a:xfrm>
                <a:off x="5292060" y="4828698"/>
                <a:ext cx="365617" cy="326857"/>
              </a:xfrm>
              <a:prstGeom prst="rect">
                <a:avLst/>
              </a:prstGeom>
              <a:noFill/>
            </p:spPr>
          </p:pic>
          <p:grpSp>
            <p:nvGrpSpPr>
              <p:cNvPr id="103" name="Group 102">
                <a:extLst>
                  <a:ext uri="{FF2B5EF4-FFF2-40B4-BE49-F238E27FC236}">
                    <a16:creationId xmlns="" xmlns:a16="http://schemas.microsoft.com/office/drawing/2014/main" id="{3206B4D4-60F2-4C72-93E7-0DB3CD88205E}"/>
                  </a:ext>
                </a:extLst>
              </p:cNvPr>
              <p:cNvGrpSpPr/>
              <p:nvPr/>
            </p:nvGrpSpPr>
            <p:grpSpPr>
              <a:xfrm>
                <a:off x="2015762" y="3174913"/>
                <a:ext cx="3795984" cy="1091628"/>
                <a:chOff x="6157702" y="4391251"/>
                <a:chExt cx="3378184" cy="1091628"/>
              </a:xfrm>
            </p:grpSpPr>
            <p:sp>
              <p:nvSpPr>
                <p:cNvPr id="111" name="Rectangle 110">
                  <a:extLst>
                    <a:ext uri="{FF2B5EF4-FFF2-40B4-BE49-F238E27FC236}">
                      <a16:creationId xmlns="" xmlns:a16="http://schemas.microsoft.com/office/drawing/2014/main" id="{1B16B775-CD92-44E1-A587-B6936B073023}"/>
                    </a:ext>
                  </a:extLst>
                </p:cNvPr>
                <p:cNvSpPr/>
                <p:nvPr/>
              </p:nvSpPr>
              <p:spPr>
                <a:xfrm>
                  <a:off x="6283403" y="4490720"/>
                  <a:ext cx="1505742" cy="9043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latin typeface="Times New Roman" panose="02020603050405020304" pitchFamily="18" charset="0"/>
                      <a:cs typeface="Times New Roman" panose="02020603050405020304" pitchFamily="18" charset="0"/>
                    </a:rPr>
                    <a:t>Task placement strategy</a:t>
                  </a:r>
                </a:p>
              </p:txBody>
            </p:sp>
            <p:sp>
              <p:nvSpPr>
                <p:cNvPr id="112" name="Rectangle 111">
                  <a:extLst>
                    <a:ext uri="{FF2B5EF4-FFF2-40B4-BE49-F238E27FC236}">
                      <a16:creationId xmlns="" xmlns:a16="http://schemas.microsoft.com/office/drawing/2014/main" id="{C4B50EA2-77DC-4FA8-BA1B-D30631CA7295}"/>
                    </a:ext>
                  </a:extLst>
                </p:cNvPr>
                <p:cNvSpPr/>
                <p:nvPr/>
              </p:nvSpPr>
              <p:spPr>
                <a:xfrm>
                  <a:off x="7967523" y="4491108"/>
                  <a:ext cx="1432822" cy="9043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solidFill>
                      <a:schemeClr val="tx1"/>
                    </a:solidFill>
                    <a:latin typeface="Times New Roman" panose="02020603050405020304" pitchFamily="18" charset="0"/>
                    <a:cs typeface="Times New Roman" panose="02020603050405020304" pitchFamily="18" charset="0"/>
                  </a:endParaRPr>
                </a:p>
                <a:p>
                  <a:pPr algn="ctr"/>
                  <a:endParaRPr lang="en-US" sz="4000" dirty="0">
                    <a:solidFill>
                      <a:schemeClr val="tx1"/>
                    </a:solidFill>
                    <a:latin typeface="Times New Roman" panose="02020603050405020304" pitchFamily="18" charset="0"/>
                    <a:cs typeface="Times New Roman" panose="02020603050405020304" pitchFamily="18" charset="0"/>
                  </a:endParaRPr>
                </a:p>
                <a:p>
                  <a:pPr algn="ctr"/>
                  <a:r>
                    <a:rPr lang="en-US" sz="4000" dirty="0">
                      <a:solidFill>
                        <a:schemeClr val="tx1"/>
                      </a:solidFill>
                      <a:latin typeface="Times New Roman" panose="02020603050405020304" pitchFamily="18" charset="0"/>
                      <a:cs typeface="Times New Roman" panose="02020603050405020304" pitchFamily="18" charset="0"/>
                    </a:rPr>
                    <a:t>Data placement strategy</a:t>
                  </a:r>
                </a:p>
                <a:p>
                  <a:pPr algn="ctr"/>
                  <a:endParaRPr lang="en-US" sz="4000" dirty="0">
                    <a:solidFill>
                      <a:schemeClr val="tx1"/>
                    </a:solidFill>
                    <a:latin typeface="Times New Roman" panose="02020603050405020304" pitchFamily="18" charset="0"/>
                    <a:cs typeface="Times New Roman" panose="02020603050405020304" pitchFamily="18" charset="0"/>
                  </a:endParaRPr>
                </a:p>
                <a:p>
                  <a:pPr algn="ctr"/>
                  <a:endParaRPr lang="en-US" sz="4000" dirty="0">
                    <a:solidFill>
                      <a:schemeClr val="tx1"/>
                    </a:solidFill>
                    <a:latin typeface="Times New Roman" panose="02020603050405020304" pitchFamily="18" charset="0"/>
                    <a:cs typeface="Times New Roman" panose="02020603050405020304" pitchFamily="18" charset="0"/>
                  </a:endParaRPr>
                </a:p>
              </p:txBody>
            </p:sp>
            <p:sp>
              <p:nvSpPr>
                <p:cNvPr id="114" name="Rectangle 113">
                  <a:extLst>
                    <a:ext uri="{FF2B5EF4-FFF2-40B4-BE49-F238E27FC236}">
                      <a16:creationId xmlns="" xmlns:a16="http://schemas.microsoft.com/office/drawing/2014/main" id="{B33E9D71-473F-439F-AE53-16C47C797730}"/>
                    </a:ext>
                  </a:extLst>
                </p:cNvPr>
                <p:cNvSpPr/>
                <p:nvPr/>
              </p:nvSpPr>
              <p:spPr>
                <a:xfrm rot="5400000">
                  <a:off x="7300980" y="3247973"/>
                  <a:ext cx="1091628" cy="3378184"/>
                </a:xfrm>
                <a:prstGeom prst="rect">
                  <a:avLst/>
                </a:prstGeom>
                <a:noFill/>
                <a:ln w="317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anose="02020603050405020304" pitchFamily="18" charset="0"/>
                    <a:cs typeface="Times New Roman" panose="02020603050405020304" pitchFamily="18" charset="0"/>
                  </a:endParaRPr>
                </a:p>
              </p:txBody>
            </p:sp>
          </p:grpSp>
          <p:sp>
            <p:nvSpPr>
              <p:cNvPr id="104" name="Rectangle 103">
                <a:extLst>
                  <a:ext uri="{FF2B5EF4-FFF2-40B4-BE49-F238E27FC236}">
                    <a16:creationId xmlns="" xmlns:a16="http://schemas.microsoft.com/office/drawing/2014/main" id="{B8137C62-B29A-47EC-9D0C-F3A12DCDAFCF}"/>
                  </a:ext>
                </a:extLst>
              </p:cNvPr>
              <p:cNvSpPr/>
              <p:nvPr/>
            </p:nvSpPr>
            <p:spPr>
              <a:xfrm>
                <a:off x="2157010" y="2152233"/>
                <a:ext cx="3479601" cy="7240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latin typeface="Times New Roman" panose="02020603050405020304" pitchFamily="18" charset="0"/>
                    <a:cs typeface="Times New Roman" panose="02020603050405020304" pitchFamily="18" charset="0"/>
                  </a:rPr>
                  <a:t>Find the schedule that yields the best performance</a:t>
                </a:r>
              </a:p>
            </p:txBody>
          </p:sp>
          <p:cxnSp>
            <p:nvCxnSpPr>
              <p:cNvPr id="105" name="Straight Arrow Connector 104">
                <a:extLst>
                  <a:ext uri="{FF2B5EF4-FFF2-40B4-BE49-F238E27FC236}">
                    <a16:creationId xmlns="" xmlns:a16="http://schemas.microsoft.com/office/drawing/2014/main" id="{E300886D-F548-4D08-8A4B-492EB814BEF8}"/>
                  </a:ext>
                </a:extLst>
              </p:cNvPr>
              <p:cNvCxnSpPr>
                <a:cxnSpLocks/>
              </p:cNvCxnSpPr>
              <p:nvPr/>
            </p:nvCxnSpPr>
            <p:spPr>
              <a:xfrm flipV="1">
                <a:off x="5302979" y="4278814"/>
                <a:ext cx="0" cy="526912"/>
              </a:xfrm>
              <a:prstGeom prst="straightConnector1">
                <a:avLst/>
              </a:prstGeom>
              <a:ln w="7620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 xmlns:a16="http://schemas.microsoft.com/office/drawing/2014/main" id="{91D154F7-C88B-4B27-BD78-30F0881DEC30}"/>
                  </a:ext>
                </a:extLst>
              </p:cNvPr>
              <p:cNvSpPr txBox="1"/>
              <p:nvPr/>
            </p:nvSpPr>
            <p:spPr>
              <a:xfrm>
                <a:off x="1825683" y="4783548"/>
                <a:ext cx="1323651" cy="317801"/>
              </a:xfrm>
              <a:prstGeom prst="rect">
                <a:avLst/>
              </a:prstGeom>
              <a:noFill/>
            </p:spPr>
            <p:txBody>
              <a:bodyPr wrap="square" rtlCol="0">
                <a:spAutoFit/>
              </a:bodyPr>
              <a:lstStyle/>
              <a:p>
                <a:pPr algn="ctr"/>
                <a:r>
                  <a:rPr lang="en-US" sz="4000" dirty="0">
                    <a:latin typeface="Times New Roman" panose="02020603050405020304" pitchFamily="18" charset="0"/>
                    <a:cs typeface="Times New Roman" panose="02020603050405020304" pitchFamily="18" charset="0"/>
                  </a:rPr>
                  <a:t>Submit job </a:t>
                </a:r>
              </a:p>
            </p:txBody>
          </p:sp>
          <p:sp>
            <p:nvSpPr>
              <p:cNvPr id="107" name="TextBox 106">
                <a:extLst>
                  <a:ext uri="{FF2B5EF4-FFF2-40B4-BE49-F238E27FC236}">
                    <a16:creationId xmlns="" xmlns:a16="http://schemas.microsoft.com/office/drawing/2014/main" id="{AFADADFA-F202-4E32-A7DA-61910F4DC676}"/>
                  </a:ext>
                </a:extLst>
              </p:cNvPr>
              <p:cNvSpPr txBox="1"/>
              <p:nvPr/>
            </p:nvSpPr>
            <p:spPr>
              <a:xfrm>
                <a:off x="3729812" y="4805955"/>
                <a:ext cx="1320623" cy="317801"/>
              </a:xfrm>
              <a:prstGeom prst="rect">
                <a:avLst/>
              </a:prstGeom>
              <a:noFill/>
            </p:spPr>
            <p:txBody>
              <a:bodyPr wrap="square" rtlCol="0">
                <a:spAutoFit/>
              </a:bodyPr>
              <a:lstStyle/>
              <a:p>
                <a:pPr algn="ctr"/>
                <a:r>
                  <a:rPr lang="en-US" sz="4000" dirty="0">
                    <a:latin typeface="Times New Roman" panose="02020603050405020304" pitchFamily="18" charset="0"/>
                    <a:cs typeface="Times New Roman" panose="02020603050405020304" pitchFamily="18" charset="0"/>
                  </a:rPr>
                  <a:t>Upload data</a:t>
                </a:r>
              </a:p>
            </p:txBody>
          </p:sp>
          <p:sp>
            <p:nvSpPr>
              <p:cNvPr id="108" name="Rectangle 107">
                <a:extLst>
                  <a:ext uri="{FF2B5EF4-FFF2-40B4-BE49-F238E27FC236}">
                    <a16:creationId xmlns="" xmlns:a16="http://schemas.microsoft.com/office/drawing/2014/main" id="{C83E5697-8772-4667-A5AD-7F53F19CF472}"/>
                  </a:ext>
                </a:extLst>
              </p:cNvPr>
              <p:cNvSpPr/>
              <p:nvPr/>
            </p:nvSpPr>
            <p:spPr>
              <a:xfrm>
                <a:off x="2022180" y="679185"/>
                <a:ext cx="3789568" cy="2275650"/>
              </a:xfrm>
              <a:prstGeom prst="rect">
                <a:avLst/>
              </a:prstGeom>
              <a:noFill/>
              <a:ln w="317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anose="02020603050405020304" pitchFamily="18" charset="0"/>
                  <a:cs typeface="Times New Roman" panose="02020603050405020304" pitchFamily="18" charset="0"/>
                </a:endParaRPr>
              </a:p>
            </p:txBody>
          </p:sp>
          <p:cxnSp>
            <p:nvCxnSpPr>
              <p:cNvPr id="109" name="Straight Arrow Connector 108">
                <a:extLst>
                  <a:ext uri="{FF2B5EF4-FFF2-40B4-BE49-F238E27FC236}">
                    <a16:creationId xmlns="" xmlns:a16="http://schemas.microsoft.com/office/drawing/2014/main" id="{A71E0AD9-4AAB-440A-B290-A84289B50D92}"/>
                  </a:ext>
                </a:extLst>
              </p:cNvPr>
              <p:cNvCxnSpPr>
                <a:cxnSpLocks/>
              </p:cNvCxnSpPr>
              <p:nvPr/>
            </p:nvCxnSpPr>
            <p:spPr>
              <a:xfrm flipV="1">
                <a:off x="2770282" y="4290389"/>
                <a:ext cx="0" cy="526912"/>
              </a:xfrm>
              <a:prstGeom prst="straightConnector1">
                <a:avLst/>
              </a:prstGeom>
              <a:ln w="7620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 xmlns:a16="http://schemas.microsoft.com/office/drawing/2014/main" id="{C8F85FD2-F66D-40E4-AA65-D66194102C35}"/>
                  </a:ext>
                </a:extLst>
              </p:cNvPr>
              <p:cNvCxnSpPr>
                <a:cxnSpLocks/>
              </p:cNvCxnSpPr>
              <p:nvPr/>
            </p:nvCxnSpPr>
            <p:spPr>
              <a:xfrm>
                <a:off x="3967363" y="2876266"/>
                <a:ext cx="0" cy="298646"/>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sp>
          <p:nvSpPr>
            <p:cNvPr id="117" name="Rectangle 116">
              <a:extLst>
                <a:ext uri="{FF2B5EF4-FFF2-40B4-BE49-F238E27FC236}">
                  <a16:creationId xmlns="" xmlns:a16="http://schemas.microsoft.com/office/drawing/2014/main" id="{25E62F1A-8DA5-449A-BE73-9006299E3E89}"/>
                </a:ext>
              </a:extLst>
            </p:cNvPr>
            <p:cNvSpPr/>
            <p:nvPr/>
          </p:nvSpPr>
          <p:spPr>
            <a:xfrm>
              <a:off x="13301801" y="23908975"/>
              <a:ext cx="5626445" cy="684329"/>
            </a:xfrm>
            <a:prstGeom prst="rect">
              <a:avLst/>
            </a:prstGeom>
          </p:spPr>
          <p:txBody>
            <a:bodyPr wrap="none">
              <a:spAutoFit/>
            </a:bodyPr>
            <a:lstStyle/>
            <a:p>
              <a:r>
                <a:rPr lang="en-US" sz="4000" dirty="0">
                  <a:latin typeface="Times New Roman" panose="02020603050405020304" pitchFamily="18" charset="0"/>
                  <a:cs typeface="Times New Roman" panose="02020603050405020304" pitchFamily="18" charset="0"/>
                </a:rPr>
                <a:t>Figure 2: System architecture.</a:t>
              </a:r>
            </a:p>
          </p:txBody>
        </p:sp>
      </p:grpSp>
      <p:sp>
        <p:nvSpPr>
          <p:cNvPr id="140" name="CustomShape 14">
            <a:extLst>
              <a:ext uri="{FF2B5EF4-FFF2-40B4-BE49-F238E27FC236}">
                <a16:creationId xmlns="" xmlns:a16="http://schemas.microsoft.com/office/drawing/2014/main" id="{D1AAEBE2-AA48-4D53-9280-181839C5EDB6}"/>
              </a:ext>
            </a:extLst>
          </p:cNvPr>
          <p:cNvSpPr>
            <a:spLocks noChangeArrowheads="1"/>
          </p:cNvSpPr>
          <p:nvPr/>
        </p:nvSpPr>
        <p:spPr bwMode="auto">
          <a:xfrm>
            <a:off x="21927632" y="17479918"/>
            <a:ext cx="10287001" cy="7373454"/>
          </a:xfrm>
          <a:prstGeom prst="rect">
            <a:avLst/>
          </a:prstGeom>
          <a:solidFill>
            <a:schemeClr val="bg1"/>
          </a:solidFill>
          <a:ln>
            <a:noFill/>
          </a:ln>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eaLnBrk="1" hangingPunct="1">
              <a:spcBef>
                <a:spcPct val="0"/>
              </a:spcBef>
              <a:buNone/>
            </a:pPr>
            <a:r>
              <a:rPr lang="en-US" sz="4300" dirty="0">
                <a:latin typeface="Times New Roman" panose="02020603050405020304" pitchFamily="18" charset="0"/>
                <a:cs typeface="Times New Roman" panose="02020603050405020304" pitchFamily="18" charset="0"/>
              </a:rPr>
              <a:t>Based on the schedule from offline scheduler, the real-time cluster scheduler places the input data and schedules the recurring jobs to the racks accordingly. The non-recurring jobs then use the idle resources that are not assigned to the recurring jobs. As the recurring jobs can finish earlier by more efficiently utilizing OCS, it leaves more computing resources and network bandwidth to ad-hoc jobs for them to complete earlier.</a:t>
            </a:r>
            <a:endParaRPr lang="en-US" altLang="en-US" sz="4300" dirty="0">
              <a:latin typeface="Times New Roman" panose="02020603050405020304" pitchFamily="18" charset="0"/>
              <a:cs typeface="Times New Roman" panose="02020603050405020304" pitchFamily="18" charset="0"/>
            </a:endParaRPr>
          </a:p>
        </p:txBody>
      </p:sp>
      <p:sp>
        <p:nvSpPr>
          <p:cNvPr id="142" name="Rounded Rectangle 39">
            <a:extLst>
              <a:ext uri="{FF2B5EF4-FFF2-40B4-BE49-F238E27FC236}">
                <a16:creationId xmlns="" xmlns:a16="http://schemas.microsoft.com/office/drawing/2014/main" id="{4A328FA2-1B27-48E0-9873-D6E60B4E4195}"/>
              </a:ext>
            </a:extLst>
          </p:cNvPr>
          <p:cNvSpPr/>
          <p:nvPr/>
        </p:nvSpPr>
        <p:spPr>
          <a:xfrm>
            <a:off x="21939938" y="16324459"/>
            <a:ext cx="10178393" cy="87144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521985" algn="l" rtl="0" eaLnBrk="0" fontAlgn="base" hangingPunct="0">
              <a:spcBef>
                <a:spcPct val="0"/>
              </a:spcBef>
              <a:spcAft>
                <a:spcPct val="0"/>
              </a:spcAft>
              <a:defRPr kern="1200">
                <a:solidFill>
                  <a:schemeClr val="lt1"/>
                </a:solidFill>
                <a:latin typeface="+mn-lt"/>
                <a:ea typeface="+mn-ea"/>
                <a:cs typeface="+mn-cs"/>
              </a:defRPr>
            </a:lvl2pPr>
            <a:lvl3pPr marL="1043970" algn="l" rtl="0" eaLnBrk="0" fontAlgn="base" hangingPunct="0">
              <a:spcBef>
                <a:spcPct val="0"/>
              </a:spcBef>
              <a:spcAft>
                <a:spcPct val="0"/>
              </a:spcAft>
              <a:defRPr kern="1200">
                <a:solidFill>
                  <a:schemeClr val="lt1"/>
                </a:solidFill>
                <a:latin typeface="+mn-lt"/>
                <a:ea typeface="+mn-ea"/>
                <a:cs typeface="+mn-cs"/>
              </a:defRPr>
            </a:lvl3pPr>
            <a:lvl4pPr marL="1565956" algn="l" rtl="0" eaLnBrk="0" fontAlgn="base" hangingPunct="0">
              <a:spcBef>
                <a:spcPct val="0"/>
              </a:spcBef>
              <a:spcAft>
                <a:spcPct val="0"/>
              </a:spcAft>
              <a:defRPr kern="1200">
                <a:solidFill>
                  <a:schemeClr val="lt1"/>
                </a:solidFill>
                <a:latin typeface="+mn-lt"/>
                <a:ea typeface="+mn-ea"/>
                <a:cs typeface="+mn-cs"/>
              </a:defRPr>
            </a:lvl4pPr>
            <a:lvl5pPr marL="2087941" algn="l" rtl="0" eaLnBrk="0" fontAlgn="base" hangingPunct="0">
              <a:spcBef>
                <a:spcPct val="0"/>
              </a:spcBef>
              <a:spcAft>
                <a:spcPct val="0"/>
              </a:spcAft>
              <a:defRPr kern="1200">
                <a:solidFill>
                  <a:schemeClr val="lt1"/>
                </a:solidFill>
                <a:latin typeface="+mn-lt"/>
                <a:ea typeface="+mn-ea"/>
                <a:cs typeface="+mn-cs"/>
              </a:defRPr>
            </a:lvl5pPr>
            <a:lvl6pPr marL="2609926" algn="l" defTabSz="1043970" rtl="0" eaLnBrk="1" latinLnBrk="0" hangingPunct="1">
              <a:defRPr kern="1200">
                <a:solidFill>
                  <a:schemeClr val="lt1"/>
                </a:solidFill>
                <a:latin typeface="+mn-lt"/>
                <a:ea typeface="+mn-ea"/>
                <a:cs typeface="+mn-cs"/>
              </a:defRPr>
            </a:lvl6pPr>
            <a:lvl7pPr marL="3131911" algn="l" defTabSz="1043970" rtl="0" eaLnBrk="1" latinLnBrk="0" hangingPunct="1">
              <a:defRPr kern="1200">
                <a:solidFill>
                  <a:schemeClr val="lt1"/>
                </a:solidFill>
                <a:latin typeface="+mn-lt"/>
                <a:ea typeface="+mn-ea"/>
                <a:cs typeface="+mn-cs"/>
              </a:defRPr>
            </a:lvl7pPr>
            <a:lvl8pPr marL="3653897" algn="l" defTabSz="1043970" rtl="0" eaLnBrk="1" latinLnBrk="0" hangingPunct="1">
              <a:defRPr kern="1200">
                <a:solidFill>
                  <a:schemeClr val="lt1"/>
                </a:solidFill>
                <a:latin typeface="+mn-lt"/>
                <a:ea typeface="+mn-ea"/>
                <a:cs typeface="+mn-cs"/>
              </a:defRPr>
            </a:lvl8pPr>
            <a:lvl9pPr marL="4175882" algn="l" defTabSz="1043970" rtl="0" eaLnBrk="1" latinLnBrk="0" hangingPunct="1">
              <a:defRPr kern="1200">
                <a:solidFill>
                  <a:schemeClr val="lt1"/>
                </a:solidFill>
                <a:latin typeface="+mn-lt"/>
                <a:ea typeface="+mn-ea"/>
                <a:cs typeface="+mn-cs"/>
              </a:defRPr>
            </a:lvl9pPr>
          </a:lstStyle>
          <a:p>
            <a:pPr algn="just" eaLnBrk="1" hangingPunct="1"/>
            <a:r>
              <a:rPr lang="en-US" sz="4400" b="1" dirty="0">
                <a:solidFill>
                  <a:schemeClr val="tx1"/>
                </a:solidFill>
                <a:latin typeface="Times New Roman" panose="02020603050405020304" pitchFamily="18" charset="0"/>
                <a:cs typeface="Times New Roman" panose="02020603050405020304" pitchFamily="18" charset="0"/>
              </a:rPr>
              <a:t>Real-time scheduler</a:t>
            </a:r>
          </a:p>
        </p:txBody>
      </p:sp>
      <p:sp>
        <p:nvSpPr>
          <p:cNvPr id="144" name="CustomShape 16">
            <a:extLst>
              <a:ext uri="{FF2B5EF4-FFF2-40B4-BE49-F238E27FC236}">
                <a16:creationId xmlns="" xmlns:a16="http://schemas.microsoft.com/office/drawing/2014/main" id="{67A33A9F-7C9E-4D21-8E3A-CAFE8CC21BA0}"/>
              </a:ext>
            </a:extLst>
          </p:cNvPr>
          <p:cNvSpPr>
            <a:spLocks noChangeArrowheads="1"/>
          </p:cNvSpPr>
          <p:nvPr/>
        </p:nvSpPr>
        <p:spPr bwMode="auto">
          <a:xfrm>
            <a:off x="11238529" y="7766937"/>
            <a:ext cx="10287000" cy="1582421"/>
          </a:xfrm>
          <a:prstGeom prst="roundRect">
            <a:avLst>
              <a:gd name="adj" fmla="val 16667"/>
            </a:avLst>
          </a:prstGeom>
          <a:solidFill>
            <a:srgbClr val="F66733"/>
          </a:solidFill>
          <a:ln w="38160">
            <a:solidFill>
              <a:srgbClr val="522D80"/>
            </a:solidFill>
            <a:round/>
            <a:headEnd/>
            <a:tailEnd/>
          </a:ln>
        </p:spPr>
        <p:txBody>
          <a:bodyPr lIns="107993" tIns="53997" rIns="107993" bIns="53997" anchor="ctr"/>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5800" b="1" dirty="0">
                <a:solidFill>
                  <a:srgbClr val="522D80"/>
                </a:solidFill>
                <a:latin typeface="Times New Roman" panose="02020603050405020304" pitchFamily="18" charset="0"/>
                <a:cs typeface="Times New Roman" panose="02020603050405020304" pitchFamily="18" charset="0"/>
              </a:rPr>
              <a:t>Design Objective</a:t>
            </a:r>
            <a:endParaRPr lang="en-US" altLang="en-US" sz="2200" dirty="0">
              <a:latin typeface="Times New Roman" panose="02020603050405020304" pitchFamily="18" charset="0"/>
              <a:cs typeface="Times New Roman" panose="02020603050405020304" pitchFamily="18" charset="0"/>
            </a:endParaRPr>
          </a:p>
        </p:txBody>
      </p:sp>
      <p:sp>
        <p:nvSpPr>
          <p:cNvPr id="233" name="Rectangle: Rounded Corners 232">
            <a:extLst>
              <a:ext uri="{FF2B5EF4-FFF2-40B4-BE49-F238E27FC236}">
                <a16:creationId xmlns="" xmlns:a16="http://schemas.microsoft.com/office/drawing/2014/main" id="{A1A19269-CB0F-4224-88AF-DB6B5345C7BD}"/>
              </a:ext>
            </a:extLst>
          </p:cNvPr>
          <p:cNvSpPr/>
          <p:nvPr/>
        </p:nvSpPr>
        <p:spPr>
          <a:xfrm>
            <a:off x="11127246" y="9582432"/>
            <a:ext cx="10400295" cy="496282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4300" dirty="0">
                <a:solidFill>
                  <a:schemeClr val="tx1"/>
                </a:solidFill>
                <a:latin typeface="Times New Roman" panose="02020603050405020304" pitchFamily="18" charset="0"/>
                <a:cs typeface="Times New Roman" panose="02020603050405020304" pitchFamily="18" charset="0"/>
              </a:rPr>
              <a:t>We aim to design a job scheduler for data-parallel frameworks in Hybrid-DCN. The job scheduler generates traffic matrices with properties that can take full advantage of the OCS, which maximizes the throughput and shortens the job completion time.</a:t>
            </a:r>
          </a:p>
        </p:txBody>
      </p:sp>
      <p:sp>
        <p:nvSpPr>
          <p:cNvPr id="148" name="CustomShape 14">
            <a:extLst>
              <a:ext uri="{FF2B5EF4-FFF2-40B4-BE49-F238E27FC236}">
                <a16:creationId xmlns="" xmlns:a16="http://schemas.microsoft.com/office/drawing/2014/main" id="{5570A699-3214-4F1F-84D1-E4F076550F22}"/>
              </a:ext>
            </a:extLst>
          </p:cNvPr>
          <p:cNvSpPr>
            <a:spLocks noChangeArrowheads="1"/>
          </p:cNvSpPr>
          <p:nvPr/>
        </p:nvSpPr>
        <p:spPr bwMode="auto">
          <a:xfrm>
            <a:off x="11313904" y="34676670"/>
            <a:ext cx="10281318" cy="8366725"/>
          </a:xfrm>
          <a:prstGeom prst="rect">
            <a:avLst/>
          </a:prstGeom>
          <a:solidFill>
            <a:schemeClr val="bg1"/>
          </a:solidFill>
          <a:ln>
            <a:noFill/>
          </a:ln>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a:buNone/>
            </a:pPr>
            <a:r>
              <a:rPr lang="en-US" sz="4300" dirty="0">
                <a:latin typeface="Times New Roman" panose="02020603050405020304" pitchFamily="18" charset="0"/>
                <a:cs typeface="Times New Roman" panose="02020603050405020304" pitchFamily="18" charset="0"/>
              </a:rPr>
              <a:t>The offline scheduler is responsible for deciding the schedule for the recurring jobs in the next unit period and has two main components – job profiler and job manager. </a:t>
            </a:r>
          </a:p>
          <a:p>
            <a:pPr algn="just">
              <a:buNone/>
            </a:pPr>
            <a:endParaRPr lang="en-US" sz="4300" dirty="0">
              <a:latin typeface="Times New Roman" panose="02020603050405020304" pitchFamily="18" charset="0"/>
              <a:cs typeface="Times New Roman" panose="02020603050405020304" pitchFamily="18" charset="0"/>
            </a:endParaRPr>
          </a:p>
          <a:p>
            <a:pPr algn="just">
              <a:buNone/>
            </a:pPr>
            <a:r>
              <a:rPr lang="en-US" sz="4300" b="1" dirty="0">
                <a:latin typeface="Times New Roman" panose="02020603050405020304" pitchFamily="18" charset="0"/>
                <a:cs typeface="Times New Roman" panose="02020603050405020304" pitchFamily="18" charset="0"/>
              </a:rPr>
              <a:t>Job profiler</a:t>
            </a:r>
          </a:p>
          <a:p>
            <a:pPr algn="just">
              <a:buNone/>
            </a:pPr>
            <a:r>
              <a:rPr lang="en-US" sz="4300" dirty="0">
                <a:latin typeface="Times New Roman" panose="02020603050405020304" pitchFamily="18" charset="0"/>
                <a:cs typeface="Times New Roman" panose="02020603050405020304" pitchFamily="18" charset="0"/>
              </a:rPr>
              <a:t>The job profiler explores the tradeoff between parallelism and traffic aggregation, and returns all feasible (map-width, reduce-width) pairs of each shuffle-heavy recurring job that can leverage OCS effectively while achieving sufficient parallelism. </a:t>
            </a:r>
          </a:p>
        </p:txBody>
      </p:sp>
      <p:sp>
        <p:nvSpPr>
          <p:cNvPr id="149" name="CustomShape 14">
            <a:extLst>
              <a:ext uri="{FF2B5EF4-FFF2-40B4-BE49-F238E27FC236}">
                <a16:creationId xmlns="" xmlns:a16="http://schemas.microsoft.com/office/drawing/2014/main" id="{0D7B3AAE-DBCA-4BA3-9AD2-89320AB4A553}"/>
              </a:ext>
            </a:extLst>
          </p:cNvPr>
          <p:cNvSpPr>
            <a:spLocks noChangeArrowheads="1"/>
          </p:cNvSpPr>
          <p:nvPr/>
        </p:nvSpPr>
        <p:spPr bwMode="auto">
          <a:xfrm>
            <a:off x="21943753" y="7826784"/>
            <a:ext cx="10281318" cy="8162256"/>
          </a:xfrm>
          <a:prstGeom prst="rect">
            <a:avLst/>
          </a:prstGeom>
          <a:solidFill>
            <a:schemeClr val="bg1"/>
          </a:solidFill>
          <a:ln>
            <a:noFill/>
          </a:ln>
          <a:extLst/>
        </p:spPr>
        <p:txBody>
          <a:bodyPr lIns="107993" tIns="53997" rIns="107993" bIns="53997"/>
          <a:lstStyle>
            <a:lvl1pPr>
              <a:spcBef>
                <a:spcPct val="20000"/>
              </a:spcBef>
              <a:buChar char="•"/>
              <a:defRPr sz="3200">
                <a:solidFill>
                  <a:schemeClr val="tx1"/>
                </a:solidFill>
                <a:latin typeface="Arial" pitchFamily="34" charset="0"/>
              </a:defRPr>
            </a:lvl1pPr>
            <a:lvl2pPr marL="742950" indent="-285750">
              <a:spcBef>
                <a:spcPct val="20000"/>
              </a:spcBef>
              <a:buChar char="–"/>
              <a:defRPr sz="2800">
                <a:solidFill>
                  <a:schemeClr val="tx1"/>
                </a:solidFill>
                <a:latin typeface="Arial" pitchFamily="34" charset="0"/>
              </a:defRPr>
            </a:lvl2pPr>
            <a:lvl3pPr marL="1143000" indent="-228600">
              <a:spcBef>
                <a:spcPct val="20000"/>
              </a:spcBef>
              <a:buChar char="•"/>
              <a:defRPr sz="2400">
                <a:solidFill>
                  <a:schemeClr val="tx1"/>
                </a:solidFill>
                <a:latin typeface="Arial" pitchFamily="34" charset="0"/>
              </a:defRPr>
            </a:lvl3pPr>
            <a:lvl4pPr marL="1600200" indent="-228600">
              <a:spcBef>
                <a:spcPct val="20000"/>
              </a:spcBef>
              <a:buChar char="–"/>
              <a:defRPr sz="2000">
                <a:solidFill>
                  <a:schemeClr val="tx1"/>
                </a:solidFill>
                <a:latin typeface="Arial" pitchFamily="34" charset="0"/>
              </a:defRPr>
            </a:lvl4pPr>
            <a:lvl5pPr marL="2057400" indent="-22860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just">
              <a:buNone/>
            </a:pPr>
            <a:r>
              <a:rPr lang="en-US" sz="4300" b="1" dirty="0">
                <a:latin typeface="Times New Roman" panose="02020603050405020304" pitchFamily="18" charset="0"/>
                <a:cs typeface="Times New Roman" panose="02020603050405020304" pitchFamily="18" charset="0"/>
              </a:rPr>
              <a:t>Job manager</a:t>
            </a:r>
          </a:p>
          <a:p>
            <a:pPr algn="just">
              <a:buNone/>
            </a:pPr>
            <a:r>
              <a:rPr lang="en-US" sz="4300" dirty="0">
                <a:latin typeface="Times New Roman" panose="02020603050405020304" pitchFamily="18" charset="0"/>
                <a:cs typeface="Times New Roman" panose="02020603050405020304" pitchFamily="18" charset="0"/>
              </a:rPr>
              <a:t>Then, the job manager finds out the best (map-width, reduce-width) for the shortest completion time of each shuffle-heavy recurring job, and also generates the global schedule including which racks to run the map/reduce tasks of each recurring job, and the sequence to run the map/reduce tasks of recurring jobs in each rack that yields the best performance (i.e., high throughput for batch jobs and short completion time for online jobs).</a:t>
            </a:r>
          </a:p>
        </p:txBody>
      </p:sp>
    </p:spTree>
    <p:extLst>
      <p:ext uri="{BB962C8B-B14F-4D97-AF65-F5344CB8AC3E}">
        <p14:creationId xmlns:p14="http://schemas.microsoft.com/office/powerpoint/2010/main" val="3314129830"/>
      </p:ext>
    </p:extLst>
  </p:cSld>
  <p:clrMapOvr>
    <a:masterClrMapping/>
  </p:clrMapOvr>
  <p:timing>
    <p:tnLst>
      <p:par>
        <p:cTn id="1" dur="indefinite" restart="never" nodeType="tmRoot">
          <p:childTnLst>
            <p:seq>
              <p:cTn id="2" nodeType="mainSeq">
                <p:childTnLst>
                  <p:par>
                    <p:cTn id="3" nodeType="clickPar"/>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8644</TotalTime>
  <Words>953</Words>
  <Application>Microsoft Office PowerPoint</Application>
  <PresentationFormat>Custom</PresentationFormat>
  <Paragraphs>74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DejaVu Sans</vt:lpstr>
      <vt:lpstr>Arial</vt:lpstr>
      <vt:lpstr>Calibri</vt:lpstr>
      <vt:lpstr>Cambria Math</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Izard</dc:creator>
  <cp:lastModifiedBy>Zhuozhao Li</cp:lastModifiedBy>
  <cp:revision>379</cp:revision>
  <dcterms:modified xsi:type="dcterms:W3CDTF">2017-09-15T02:41:33Z</dcterms:modified>
</cp:coreProperties>
</file>