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20" r:id="rId2"/>
    <p:sldId id="446" r:id="rId3"/>
    <p:sldId id="447" r:id="rId4"/>
    <p:sldId id="448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50" r:id="rId22"/>
    <p:sldId id="544" r:id="rId23"/>
    <p:sldId id="461" r:id="rId24"/>
    <p:sldId id="462" r:id="rId25"/>
    <p:sldId id="373" r:id="rId26"/>
    <p:sldId id="374" r:id="rId27"/>
    <p:sldId id="546" r:id="rId28"/>
    <p:sldId id="547" r:id="rId29"/>
    <p:sldId id="375" r:id="rId30"/>
    <p:sldId id="376" r:id="rId31"/>
    <p:sldId id="271" r:id="rId32"/>
    <p:sldId id="272" r:id="rId33"/>
    <p:sldId id="273" r:id="rId34"/>
    <p:sldId id="548" r:id="rId35"/>
    <p:sldId id="4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94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EF323-3EC2-4BFF-A336-2BCCC679D07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BD5F-225A-41B6-90A5-E4D8522F7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5841-7437-4954-8999-E09A45A05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7C3B7-508E-4418-B188-93B31DEF3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2D2B-CF4F-481E-AEC3-0A40369F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A1F0A-FB39-4ED8-A3F5-A3EA32CB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0F37-122F-41AF-A718-C1770EB1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4C1C-0ECA-47A3-A61C-D6EFA30B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7EB5F-5961-4036-BFCC-722E0DB5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F941-7229-4C5F-9A6B-2291260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33F8E-510B-48E0-92DD-3BE939DB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F8E40-AB8E-4CED-A62B-4965BD50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6F1E6-285C-4453-B121-21EEB7C18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7F29-CC6B-4B3C-9DB0-572989E8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7BF8D-EA4A-462A-8BE1-F75F8553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240B0-3573-4753-A235-2B501EB1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8DAF-E11D-4E41-9896-16D7F834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result for uv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52" y="332306"/>
            <a:ext cx="709094" cy="7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0135-6720-4E97-94DF-1CED2A95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B72A6-CF82-40EF-AD44-7250E3AD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D4436-5877-4795-BB18-F22C42A4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4C9C-2720-41BF-9145-A438CADF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196F1-713C-40E2-A272-DDCDBCC6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B7C3-5D00-4C8D-817A-334B2278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5CA6-934E-413F-9845-5D1B24697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32EB7-281B-4DD7-869D-595187D1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692A9-B950-47CE-AA05-B1D36FE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BBA5E-1FBF-4B10-9CE6-AB2EFD1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C5899-EC73-4E78-AD80-78FCF7F7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7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6EFD-D6BF-4521-8D78-5981CDE5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C39AB-66AC-4A04-860D-D911EBEC6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0B9C0-126C-480B-8B31-76CE619C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83A2F-8D74-4764-9712-D98ADFE24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BAF14-DB38-43A3-BF99-02443C33A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A4AD1-C2BF-4A86-A865-9D546FF9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A915E-4D4B-48D1-987F-52898FEB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277A3-5F7A-483D-A6AE-B4DE2807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0C02-8AA3-4EF5-AF6B-35085E11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1671E-11F0-4CB7-98EA-09F9910E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C8163-EDC8-48F3-9499-A8BA9D4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8D24C-1E0A-407F-A881-A7094857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A07E6-3005-47DD-A6D3-692298CC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B965F-F4BE-411F-975B-B6E81CAD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83B9A-8258-4B9B-9E0F-F2D3ACA0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1538-E275-41A5-A724-F14056B5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00C2-7D59-479F-B7A6-B98455D0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5A532-CBAD-400E-9F3C-822AC8BC6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EE756-D767-4F7A-8CAC-7FCBAEC9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D860-64A5-4616-9CE0-43380706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7F22-94E5-4531-8B70-49E08919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62AC-0A43-430F-B813-18F2CAF3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06079-CD10-418D-8FE2-D93118070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2A2FB-319D-42FC-98C3-052350067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E0600-80AE-4AF3-9574-AE86B559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BE79D-C850-48A3-BF47-E791A536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25D3C-AC65-4A54-B7AB-468159A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74E3F-F3A8-46FD-814B-62D94B7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ADB9B-AFB4-4287-991E-B9030047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6E916-D1C2-4457-8DCB-1510EBE70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E5AA-A003-48F2-8408-B83BD9AA81B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A28D-907F-4F9A-8E5F-300BCF978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2E5CB-EE3F-4681-83CD-42F90A74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6135-BB26-458D-B234-E4FB16C0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4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0.png"/><Relationship Id="rId4" Type="http://schemas.openxmlformats.org/officeDocument/2006/relationships/image" Target="../media/image45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55.png"/><Relationship Id="rId7" Type="http://schemas.openxmlformats.org/officeDocument/2006/relationships/image" Target="../media/image42.png"/><Relationship Id="rId12" Type="http://schemas.openxmlformats.org/officeDocument/2006/relationships/image" Target="../media/image4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456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fairness-tutorial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.jpeg"/><Relationship Id="rId1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82.png"/><Relationship Id="rId12" Type="http://schemas.openxmlformats.org/officeDocument/2006/relationships/image" Target="../media/image7.jpeg"/><Relationship Id="rId17" Type="http://schemas.openxmlformats.org/officeDocument/2006/relationships/image" Target="../media/image2.jpeg"/><Relationship Id="rId2" Type="http://schemas.openxmlformats.org/officeDocument/2006/relationships/image" Target="../media/image79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6.jpeg"/><Relationship Id="rId5" Type="http://schemas.openxmlformats.org/officeDocument/2006/relationships/image" Target="../media/image42.png"/><Relationship Id="rId15" Type="http://schemas.openxmlformats.org/officeDocument/2006/relationships/image" Target="../media/image85.png"/><Relationship Id="rId10" Type="http://schemas.openxmlformats.org/officeDocument/2006/relationships/image" Target="../media/image5.jpe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9.png"/><Relationship Id="rId7" Type="http://schemas.openxmlformats.org/officeDocument/2006/relationships/image" Target="../media/image4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3.png"/><Relationship Id="rId5" Type="http://schemas.openxmlformats.org/officeDocument/2006/relationships/image" Target="../media/image91.png"/><Relationship Id="rId10" Type="http://schemas.openxmlformats.org/officeDocument/2006/relationships/image" Target="../media/image92.jpeg"/><Relationship Id="rId4" Type="http://schemas.openxmlformats.org/officeDocument/2006/relationships/image" Target="../media/image90.png"/><Relationship Id="rId9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9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20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36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dirty="0">
                <a:solidFill>
                  <a:schemeClr val="accent3"/>
                </a:solidFill>
              </a:rPr>
              <a:t>Background: bandit algorithms</a:t>
            </a:r>
          </a:p>
          <a:p>
            <a:r>
              <a:rPr lang="en-US" dirty="0">
                <a:solidFill>
                  <a:schemeClr val="accent3"/>
                </a:solidFill>
              </a:rPr>
              <a:t>Bandit learning for recommender systems</a:t>
            </a:r>
          </a:p>
          <a:p>
            <a:r>
              <a:rPr lang="en-US" dirty="0">
                <a:solidFill>
                  <a:schemeClr val="accent3"/>
                </a:solidFill>
              </a:rPr>
              <a:t>Bandit learning for retrieval systems</a:t>
            </a:r>
          </a:p>
          <a:p>
            <a:r>
              <a:rPr lang="en-US" dirty="0"/>
              <a:t>Ethical considerations in IR with bandit learning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5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7CA383-DBE6-44D4-AD6C-93D96AE3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04325"/>
            <a:ext cx="3356612" cy="967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8B3140-20F4-49F7-A13D-9DE83AA0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10" y="3148318"/>
            <a:ext cx="3722262" cy="725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804BC5-3441-4474-A955-8DF2625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private LinUCB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358072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Privacy for both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context and reward </a:t>
                </a:r>
                <a:r>
                  <a:rPr lang="en-US" sz="2800" dirty="0"/>
                  <a:t>[SS18]</a:t>
                </a:r>
              </a:p>
              <a:p>
                <a:r>
                  <a:rPr lang="en-US" sz="2800" dirty="0"/>
                  <a:t>Use tree-based aggregation, add noise to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Arm selection strategy: </a:t>
                </a:r>
              </a:p>
              <a:p>
                <a:endParaRPr lang="en-US" sz="1800" dirty="0"/>
              </a:p>
              <a:p>
                <a:r>
                  <a:rPr lang="en-US" sz="2800" dirty="0"/>
                  <a:t>Regret: </a:t>
                </a:r>
              </a:p>
              <a:p>
                <a:r>
                  <a:rPr lang="en-US" sz="2800" dirty="0"/>
                  <a:t>Also showed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matched</a:t>
                </a:r>
                <a:r>
                  <a:rPr lang="en-US" sz="2800" dirty="0"/>
                  <a:t> gap-dependent lower bound</a:t>
                </a:r>
              </a:p>
              <a:p>
                <a:pPr lvl="1"/>
                <a:r>
                  <a:rPr lang="en-US" sz="2400" dirty="0"/>
                  <a:t>Constructing the lower bound based on definition of privacy for context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358072" cy="4667250"/>
              </a:xfrm>
              <a:blipFill>
                <a:blip r:embed="rId4"/>
                <a:stretch>
                  <a:fillRect l="-1491" t="-2089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9C1-83D5-47A2-8CB6-F8CA2693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7C4F76-F7BC-4203-ABCA-B2A055FF9E07}"/>
              </a:ext>
            </a:extLst>
          </p:cNvPr>
          <p:cNvGrpSpPr/>
          <p:nvPr/>
        </p:nvGrpSpPr>
        <p:grpSpPr>
          <a:xfrm>
            <a:off x="8334263" y="2693390"/>
            <a:ext cx="3393610" cy="1471220"/>
            <a:chOff x="5043565" y="5262132"/>
            <a:chExt cx="3393610" cy="14712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5D8B37-46C2-41B9-8DC3-15C173100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3073" y="5602027"/>
              <a:ext cx="3015024" cy="34106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FDA0D5-5A6A-4B76-8037-4094750D9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4138" y="5992138"/>
              <a:ext cx="2551056" cy="333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C3F84F-DCF2-4464-A226-D657FBE3E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8637" y="6373067"/>
              <a:ext cx="1326191" cy="3133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84F4FA-06E1-4D5D-A16E-D470AF699CA9}"/>
                </a:ext>
              </a:extLst>
            </p:cNvPr>
            <p:cNvSpPr txBox="1"/>
            <p:nvPr/>
          </p:nvSpPr>
          <p:spPr>
            <a:xfrm>
              <a:off x="5043565" y="5262132"/>
              <a:ext cx="339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 of LinUCB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981FC0-D89D-4A02-875B-203C37D0F0F3}"/>
                </a:ext>
              </a:extLst>
            </p:cNvPr>
            <p:cNvSpPr/>
            <p:nvPr/>
          </p:nvSpPr>
          <p:spPr>
            <a:xfrm>
              <a:off x="5043565" y="5271196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455E67-F11B-4041-8A9D-686D1B37D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893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B266-001C-4D7A-9930-57EE87F0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differential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1EC9-1DFC-4693-99DD-BCFAADFD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DP: user sent data to central server, and server adds noise to the </a:t>
            </a:r>
            <a:r>
              <a:rPr lang="en-US" sz="2800" dirty="0">
                <a:solidFill>
                  <a:srgbClr val="FF0000"/>
                </a:solidFill>
              </a:rPr>
              <a:t>aggregated</a:t>
            </a:r>
            <a:r>
              <a:rPr lang="en-US" sz="2800" dirty="0"/>
              <a:t> result</a:t>
            </a:r>
          </a:p>
          <a:p>
            <a:pPr lvl="1"/>
            <a:r>
              <a:rPr lang="en-US" sz="2400" dirty="0"/>
              <a:t>Concerns: </a:t>
            </a:r>
            <a:r>
              <a:rPr lang="en-US" sz="2400" dirty="0">
                <a:solidFill>
                  <a:srgbClr val="FF0000"/>
                </a:solidFill>
              </a:rPr>
              <a:t>Data communication </a:t>
            </a:r>
            <a:r>
              <a:rPr lang="en-US" sz="2400" dirty="0"/>
              <a:t>or even the </a:t>
            </a:r>
            <a:r>
              <a:rPr lang="en-US" sz="2400" dirty="0">
                <a:solidFill>
                  <a:srgbClr val="FF0000"/>
                </a:solidFill>
              </a:rPr>
              <a:t>center</a:t>
            </a:r>
            <a:r>
              <a:rPr lang="en-US" sz="2400" dirty="0"/>
              <a:t> can be compromised</a:t>
            </a:r>
          </a:p>
          <a:p>
            <a:r>
              <a:rPr lang="en-US" sz="2800" dirty="0"/>
              <a:t>LDP: Data is randomized on the </a:t>
            </a:r>
            <a:r>
              <a:rPr lang="en-US" sz="2800" dirty="0">
                <a:solidFill>
                  <a:srgbClr val="FF0000"/>
                </a:solidFill>
              </a:rPr>
              <a:t>user side </a:t>
            </a:r>
            <a:r>
              <a:rPr lang="en-US" sz="2800" dirty="0"/>
              <a:t>before sent to aggregator</a:t>
            </a:r>
          </a:p>
          <a:p>
            <a:r>
              <a:rPr lang="en-US" sz="2800" dirty="0"/>
              <a:t>LDP is a stronger privacy definition</a:t>
            </a:r>
          </a:p>
          <a:p>
            <a:pPr lvl="1"/>
            <a:r>
              <a:rPr lang="en-US" sz="2400" dirty="0"/>
              <a:t>Larger cost / regret is expected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1D398-B12C-49AA-BCCF-0F2650D2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F995D9-9FB4-4BFF-A7FC-136B8B04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5CA45E-AFA1-4354-8011-B59DB9E52A47}"/>
              </a:ext>
            </a:extLst>
          </p:cNvPr>
          <p:cNvGrpSpPr/>
          <p:nvPr/>
        </p:nvGrpSpPr>
        <p:grpSpPr>
          <a:xfrm>
            <a:off x="3319704" y="4436924"/>
            <a:ext cx="5030056" cy="1919426"/>
            <a:chOff x="2472401" y="4051068"/>
            <a:chExt cx="7070745" cy="2698135"/>
          </a:xfrm>
        </p:grpSpPr>
        <p:pic>
          <p:nvPicPr>
            <p:cNvPr id="8" name="Picture 2" descr="mage result for robot icon">
              <a:extLst>
                <a:ext uri="{FF2B5EF4-FFF2-40B4-BE49-F238E27FC236}">
                  <a16:creationId xmlns:a16="http://schemas.microsoft.com/office/drawing/2014/main" id="{452512EB-CEE4-477E-B322-56B7326F1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DAD5D4-1E08-426C-BD82-C0DF14CAB2C4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5D94C2B-4CC8-44C3-BF8F-00CD15739275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EF5854-6ACB-4F74-A041-A61AAAB7112E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1581AA2-4C61-49BD-A550-9AC87307B4C2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32D6E5-6D2B-4EF5-82A0-66957D0F8B7A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B20EB19-7245-405E-97EA-92279A05491A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EEF5DBC-4698-49F5-BEB7-F59F9EE20598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0857B9-542F-4FF2-A7BC-B721D5B1F5A7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EBD60D-0618-44B7-A368-8C9C2D021612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7215B6E-497B-4A59-93B5-CA7268EE1181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F7C34A9-571D-4407-B20F-3B8603065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FE25AA-F56F-43D2-86E6-17CB06740CD4}"/>
                    </a:ext>
                  </a:extLst>
                </p:cNvPr>
                <p:cNvSpPr txBox="1"/>
                <p:nvPr/>
              </p:nvSpPr>
              <p:spPr>
                <a:xfrm>
                  <a:off x="2472401" y="5158999"/>
                  <a:ext cx="1317418" cy="4326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FE25AA-F56F-43D2-86E6-17CB06740C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401" y="5158999"/>
                  <a:ext cx="1317418" cy="432642"/>
                </a:xfrm>
                <a:prstGeom prst="rect">
                  <a:avLst/>
                </a:prstGeom>
                <a:blipFill>
                  <a:blip r:embed="rId4"/>
                  <a:stretch>
                    <a:fillRect l="-1961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D16D44-3164-492D-9FAE-BECED5A9A1B9}"/>
                </a:ext>
              </a:extLst>
            </p:cNvPr>
            <p:cNvSpPr txBox="1"/>
            <p:nvPr/>
          </p:nvSpPr>
          <p:spPr>
            <a:xfrm>
              <a:off x="7509566" y="5098762"/>
              <a:ext cx="2033580" cy="735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Gill Sans Light" charset="0"/>
                  <a:cs typeface="Gill Sans Light" charset="0"/>
                </a:rPr>
                <a:t>Private recommendation</a:t>
              </a:r>
              <a:endParaRPr lang="en-US" sz="1400" dirty="0">
                <a:ea typeface="Gill Sans Light" charset="0"/>
                <a:cs typeface="Gill Sans Light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ACB56-1F21-4F6A-A2B2-DF6C1CD9315C}"/>
                  </a:ext>
                </a:extLst>
              </p:cNvPr>
              <p:cNvSpPr txBox="1"/>
              <p:nvPr/>
            </p:nvSpPr>
            <p:spPr>
              <a:xfrm>
                <a:off x="3298968" y="5215250"/>
                <a:ext cx="937051" cy="5486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Private reward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7ACB56-1F21-4F6A-A2B2-DF6C1CD93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968" y="5215250"/>
                <a:ext cx="937051" cy="548676"/>
              </a:xfrm>
              <a:prstGeom prst="rect">
                <a:avLst/>
              </a:prstGeom>
              <a:blipFill>
                <a:blip r:embed="rId5"/>
                <a:stretch>
                  <a:fillRect l="-1948"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7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DB323A-F677-44A6-81E6-0339D602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97" y="2159849"/>
            <a:ext cx="2261495" cy="826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77AA9-A85E-4AC5-A98C-5B9659F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with local differential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A280-7754-485A-91BA-F5592754B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LDP-UCB-Laplace [RZLS20]</a:t>
            </a:r>
          </a:p>
          <a:p>
            <a:pPr lvl="1"/>
            <a:r>
              <a:rPr lang="en-US" dirty="0"/>
              <a:t>User sends noisy feedback                            to the server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Arm selection strategy: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Added confidence term for exploration in private setting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/>
              <a:t>Regret: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2898F-E80B-42DC-AA68-68DC6CB5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4562ED-F752-40AD-8325-5C0248BB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4884E-2453-410A-AF94-02F1F47F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65" y="3267667"/>
            <a:ext cx="5688875" cy="1009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2C8CC-EFF6-45A1-8540-66F09071A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68" y="5192504"/>
            <a:ext cx="1676431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CC54EC3-D303-4873-A1D5-F5E1F582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469" y="1769368"/>
            <a:ext cx="1665651" cy="650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6942F8-70BE-4383-A302-DE36FA69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Collaborative Bandits </a:t>
            </a:r>
            <a:r>
              <a:rPr lang="en-US" sz="4400" dirty="0"/>
              <a:t>[WZWCKW20]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35474-6478-4C15-96F2-3204F7031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786121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Main idea: add Laplace noise                       to the reward during model estimation; </a:t>
                </a:r>
              </a:p>
              <a:p>
                <a:pPr lvl="1"/>
                <a:r>
                  <a:rPr lang="en-US" sz="2400" dirty="0"/>
                  <a:t>Scale the noise based on sensitivity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and privacy budget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Collaborative learning: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calibrate sensitivity with respect to the user dependency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lim>
                    </m:limLow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Vanilla (independent users) setting assumes rewards in [-1, 1],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C35474-6478-4C15-96F2-3204F7031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7861214" cy="4351338"/>
              </a:xfrm>
              <a:blipFill>
                <a:blip r:embed="rId3"/>
                <a:stretch>
                  <a:fillRect l="-13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CDD5C-9DB9-4D9E-A4A1-0D908B9F9BEB}"/>
                  </a:ext>
                </a:extLst>
              </p:cNvPr>
              <p:cNvSpPr txBox="1"/>
              <p:nvPr/>
            </p:nvSpPr>
            <p:spPr>
              <a:xfrm>
                <a:off x="10714502" y="2779552"/>
                <a:ext cx="4253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CDD5C-9DB9-4D9E-A4A1-0D908B9F9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502" y="2779552"/>
                <a:ext cx="425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99B047D-0C1C-4BB7-9348-0278500F4233}"/>
              </a:ext>
            </a:extLst>
          </p:cNvPr>
          <p:cNvGrpSpPr/>
          <p:nvPr/>
        </p:nvGrpSpPr>
        <p:grpSpPr>
          <a:xfrm>
            <a:off x="8938508" y="1902313"/>
            <a:ext cx="2668272" cy="2854241"/>
            <a:chOff x="7377249" y="2008837"/>
            <a:chExt cx="3133235" cy="33516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161024-21D6-4C8A-AD6E-A26C54BC09AB}"/>
                </a:ext>
              </a:extLst>
            </p:cNvPr>
            <p:cNvGrpSpPr/>
            <p:nvPr/>
          </p:nvGrpSpPr>
          <p:grpSpPr>
            <a:xfrm>
              <a:off x="8564220" y="2008837"/>
              <a:ext cx="964692" cy="886367"/>
              <a:chOff x="2109632" y="2510860"/>
              <a:chExt cx="964692" cy="88636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0B2B06F-AAA8-4B69-A6BC-0BFD800BC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32" y="2510860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240E3E1-4EB1-4D56-B80C-9FF0C34AD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1424" y="3054327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E01D4F-E740-43C2-94F4-550184C9859C}"/>
                </a:ext>
              </a:extLst>
            </p:cNvPr>
            <p:cNvGrpSpPr/>
            <p:nvPr/>
          </p:nvGrpSpPr>
          <p:grpSpPr>
            <a:xfrm>
              <a:off x="7377249" y="3110278"/>
              <a:ext cx="958710" cy="848989"/>
              <a:chOff x="1493822" y="3687875"/>
              <a:chExt cx="958710" cy="84898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2215392-9D23-493C-BF5B-BAAB3DFC4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3822" y="368787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D627552-5F5A-4F27-BDAC-A0FA66141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9632" y="4193964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65B86A-330F-4E82-887B-97F71955E7AD}"/>
                </a:ext>
              </a:extLst>
            </p:cNvPr>
            <p:cNvGrpSpPr/>
            <p:nvPr/>
          </p:nvGrpSpPr>
          <p:grpSpPr>
            <a:xfrm>
              <a:off x="9519325" y="3846204"/>
              <a:ext cx="991159" cy="827953"/>
              <a:chOff x="1494787" y="4551422"/>
              <a:chExt cx="991159" cy="82795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619E842-15EA-40BD-B76E-7999ED75B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4787" y="4551422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496788A-2B90-4E0D-928A-580CDD245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3046" y="5036475"/>
                <a:ext cx="342900" cy="3429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BCE7CD-19DF-4CFF-B683-637FBF7C5D4B}"/>
                </a:ext>
              </a:extLst>
            </p:cNvPr>
            <p:cNvGrpSpPr/>
            <p:nvPr/>
          </p:nvGrpSpPr>
          <p:grpSpPr>
            <a:xfrm>
              <a:off x="8450343" y="4544326"/>
              <a:ext cx="928741" cy="816121"/>
              <a:chOff x="1558941" y="5405765"/>
              <a:chExt cx="928741" cy="8161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64670D0-6B38-43DB-87E0-C6057FE6A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941" y="5405765"/>
                <a:ext cx="649224" cy="6492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EB8E0C0-7BEB-47E4-8027-BB99CDE23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4782" y="5878986"/>
                <a:ext cx="342900" cy="342900"/>
              </a:xfrm>
              <a:prstGeom prst="rect">
                <a:avLst/>
              </a:prstGeom>
            </p:spPr>
          </p:pic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1BE4B92-25AE-43CF-8846-F37A6153B0F4}"/>
                </a:ext>
              </a:extLst>
            </p:cNvPr>
            <p:cNvCxnSpPr/>
            <p:nvPr/>
          </p:nvCxnSpPr>
          <p:spPr>
            <a:xfrm>
              <a:off x="8959471" y="2813863"/>
              <a:ext cx="668085" cy="945639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E41B655-2B2C-4FF7-80DF-A104365BE909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H="1">
              <a:off x="8026473" y="2781240"/>
              <a:ext cx="786451" cy="65365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BA29C4-0B03-4AED-9AFA-84B1B40B0266}"/>
                </a:ext>
              </a:extLst>
            </p:cNvPr>
            <p:cNvCxnSpPr/>
            <p:nvPr/>
          </p:nvCxnSpPr>
          <p:spPr>
            <a:xfrm flipH="1" flipV="1">
              <a:off x="7884992" y="3940979"/>
              <a:ext cx="622417" cy="60145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7A12AF-80D1-4B6B-B33A-C7440DC65808}"/>
                </a:ext>
              </a:extLst>
            </p:cNvPr>
            <p:cNvCxnSpPr/>
            <p:nvPr/>
          </p:nvCxnSpPr>
          <p:spPr>
            <a:xfrm flipV="1">
              <a:off x="8695672" y="2894878"/>
              <a:ext cx="178924" cy="152014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0275BB-D01D-4CC7-B4F3-B3E1731F2F41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 flipV="1">
              <a:off x="8164509" y="3616367"/>
              <a:ext cx="1277627" cy="3799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5EA018E7-BE58-314F-BF15-D8AC383E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74D89AF2-65DB-9747-AC7D-3B54955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675DA6-09A5-4603-985B-62A043392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CD39-3BBB-4F09-A027-0B824D33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2FDC-FF9F-421D-8595-B3EFA15C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8764" cy="4351338"/>
          </a:xfrm>
        </p:spPr>
        <p:txBody>
          <a:bodyPr>
            <a:normAutofit/>
          </a:bodyPr>
          <a:lstStyle/>
          <a:p>
            <a:r>
              <a:rPr lang="en-US" sz="2800" dirty="0"/>
              <a:t>Algorithmic bias – an important topic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zh-CN" dirty="0"/>
              <a:t>Research of bias in data, model, algorithm etc.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altLang="zh-CN" dirty="0"/>
              <a:t>E.g., discriminatory treatment of subpopulations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n</a:t>
            </a:r>
            <a:r>
              <a:rPr lang="en-US" dirty="0"/>
              <a:t>eed to </a:t>
            </a:r>
            <a:r>
              <a:rPr lang="en-US" altLang="zh-CN" dirty="0"/>
              <a:t>e</a:t>
            </a:r>
            <a:r>
              <a:rPr lang="en-US" dirty="0"/>
              <a:t>xplore</a:t>
            </a:r>
            <a:endParaRPr lang="en-US" sz="2800" dirty="0"/>
          </a:p>
          <a:p>
            <a:r>
              <a:rPr lang="en-US" sz="2800" dirty="0"/>
              <a:t>Fairness guarantee during online decision making</a:t>
            </a:r>
          </a:p>
          <a:p>
            <a:pPr lvl="1"/>
            <a:r>
              <a:rPr lang="en-US" sz="2400" dirty="0"/>
              <a:t>Fair recommendation / fair LTR</a:t>
            </a:r>
          </a:p>
          <a:p>
            <a:r>
              <a:rPr lang="en-US" sz="2800" dirty="0"/>
              <a:t>Many literatures in offline learning setting</a:t>
            </a:r>
          </a:p>
          <a:p>
            <a:pPr lvl="1"/>
            <a:r>
              <a:rPr lang="en-US" sz="2400" dirty="0"/>
              <a:t>Check “</a:t>
            </a:r>
            <a:r>
              <a:rPr lang="en-US" sz="2400" dirty="0">
                <a:hlinkClick r:id="rId2"/>
              </a:rPr>
              <a:t>Tutorial on Fairness of Machine Learning in Recommender Systems</a:t>
            </a:r>
            <a:r>
              <a:rPr lang="en-US" sz="2400" dirty="0"/>
              <a:t>” @ SIGIR 2021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672-345A-4931-B160-64E6FDE3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2" descr="https://static.propublica.org/projects/algorithmic-bias/assets/img/generated/opener-b-crop-2400*1350-00796e.jpg">
            <a:extLst>
              <a:ext uri="{FF2B5EF4-FFF2-40B4-BE49-F238E27FC236}">
                <a16:creationId xmlns:a16="http://schemas.microsoft.com/office/drawing/2014/main" id="{2AA79297-46AA-4402-A02B-91803483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232" y="2940637"/>
            <a:ext cx="1593129" cy="8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4CCCA-66D4-445A-B0F0-B2CD52104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70" y="2482321"/>
            <a:ext cx="1593130" cy="46282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88BF7D-2931-4446-A168-4FF069B1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4150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688F-FB99-4458-A9C6-495346DA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Weakly meritocratic fairness [JKMNR16]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2DCD-5D68-4992-A6D0-EBA92726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Fairness definition: if reward                 then</a:t>
            </a:r>
          </a:p>
          <a:p>
            <a:pPr lvl="1"/>
            <a:r>
              <a:rPr lang="en-US" sz="2400" dirty="0"/>
              <a:t>A fair bandits should never favor a worse arm at </a:t>
            </a:r>
            <a:r>
              <a:rPr lang="en-US" sz="2400" dirty="0">
                <a:solidFill>
                  <a:srgbClr val="FF0000"/>
                </a:solidFill>
              </a:rPr>
              <a:t>any round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Prefect strategy</a:t>
            </a:r>
            <a:r>
              <a:rPr lang="en-US" sz="2800" dirty="0"/>
              <a:t> is fair:                     -- but we don’t which arm is perfect at the beginning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Uniformly random</a:t>
            </a:r>
            <a:r>
              <a:rPr lang="en-US" sz="2800" dirty="0"/>
              <a:t> is fair:                          -- linear regret</a:t>
            </a:r>
          </a:p>
          <a:p>
            <a:r>
              <a:rPr lang="en-US" sz="2800" dirty="0"/>
              <a:t>Somewhere in between?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A4D56-A5BE-40FA-91DC-4A03CF80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15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646446-FA64-4EAE-90BE-EAD7AE47C232}"/>
              </a:ext>
            </a:extLst>
          </p:cNvPr>
          <p:cNvGrpSpPr/>
          <p:nvPr/>
        </p:nvGrpSpPr>
        <p:grpSpPr>
          <a:xfrm>
            <a:off x="2583936" y="4416365"/>
            <a:ext cx="6026664" cy="2387932"/>
            <a:chOff x="2145510" y="4387538"/>
            <a:chExt cx="6026664" cy="23879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ABB3E-C8C6-4473-AB74-57FFDBF49D61}"/>
                </a:ext>
              </a:extLst>
            </p:cNvPr>
            <p:cNvSpPr/>
            <p:nvPr/>
          </p:nvSpPr>
          <p:spPr>
            <a:xfrm>
              <a:off x="5714297" y="5567605"/>
              <a:ext cx="439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…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9EE75AE-975A-4EDD-B70A-ACF62FB8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0369" y="6451182"/>
              <a:ext cx="344263" cy="2921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0B148B-A5C2-4F40-A64E-81A7F713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3408" y="6521971"/>
              <a:ext cx="333688" cy="2534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8954242-5EF0-4B69-ACA3-076A6EA7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308" y="6457532"/>
              <a:ext cx="476253" cy="28575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DF62B9F-7D05-434F-958B-BD3764A7C156}"/>
                </a:ext>
              </a:extLst>
            </p:cNvPr>
            <p:cNvCxnSpPr/>
            <p:nvPr/>
          </p:nvCxnSpPr>
          <p:spPr>
            <a:xfrm flipH="1">
              <a:off x="2584175" y="4792593"/>
              <a:ext cx="0" cy="157700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45318F9-388C-457B-A5E1-AC15929A979A}"/>
                </a:ext>
              </a:extLst>
            </p:cNvPr>
            <p:cNvCxnSpPr/>
            <p:nvPr/>
          </p:nvCxnSpPr>
          <p:spPr>
            <a:xfrm flipV="1">
              <a:off x="2584174" y="6356350"/>
              <a:ext cx="5588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5AD948-7914-4022-B3A1-4FFB629C8BB8}"/>
                </a:ext>
              </a:extLst>
            </p:cNvPr>
            <p:cNvSpPr txBox="1"/>
            <p:nvPr/>
          </p:nvSpPr>
          <p:spPr>
            <a:xfrm rot="16200000">
              <a:off x="1722784" y="4810264"/>
              <a:ext cx="1214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Reward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DA78A55-1E02-4475-9EA5-A92610B13773}"/>
                </a:ext>
              </a:extLst>
            </p:cNvPr>
            <p:cNvGrpSpPr/>
            <p:nvPr/>
          </p:nvGrpSpPr>
          <p:grpSpPr>
            <a:xfrm>
              <a:off x="2676940" y="5195057"/>
              <a:ext cx="4588563" cy="754725"/>
              <a:chOff x="2411896" y="4042395"/>
              <a:chExt cx="4588563" cy="75472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023C2E7-6D9E-4606-A2B7-DB43B1208CCC}"/>
                  </a:ext>
                </a:extLst>
              </p:cNvPr>
              <p:cNvGrpSpPr/>
              <p:nvPr/>
            </p:nvGrpSpPr>
            <p:grpSpPr>
              <a:xfrm>
                <a:off x="3794539" y="4404670"/>
                <a:ext cx="528981" cy="340667"/>
                <a:chOff x="3794539" y="4404670"/>
                <a:chExt cx="528981" cy="34066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38F81F68-4034-4673-B9C2-8AD08A5870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94539" y="4404670"/>
                  <a:ext cx="295673" cy="340667"/>
                </a:xfrm>
                <a:prstGeom prst="rect">
                  <a:avLst/>
                </a:prstGeom>
              </p:spPr>
            </p:pic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E11A692-B82E-491E-9B16-55F54F0D9A19}"/>
                    </a:ext>
                  </a:extLst>
                </p:cNvPr>
                <p:cNvCxnSpPr/>
                <p:nvPr/>
              </p:nvCxnSpPr>
              <p:spPr>
                <a:xfrm>
                  <a:off x="4094920" y="4461565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AB4107A7-14B4-45B3-8AF5-C62A88A635D8}"/>
                  </a:ext>
                </a:extLst>
              </p:cNvPr>
              <p:cNvGrpSpPr/>
              <p:nvPr/>
            </p:nvGrpSpPr>
            <p:grpSpPr>
              <a:xfrm>
                <a:off x="6455533" y="4456940"/>
                <a:ext cx="544926" cy="340180"/>
                <a:chOff x="6455533" y="4456940"/>
                <a:chExt cx="544926" cy="340180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F3850153-8E85-4DAD-9EEC-425D7A97AE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55533" y="4456940"/>
                  <a:ext cx="364920" cy="340180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7AB4370-32E5-48AB-B7EC-4B811A6533D6}"/>
                    </a:ext>
                  </a:extLst>
                </p:cNvPr>
                <p:cNvCxnSpPr/>
                <p:nvPr/>
              </p:nvCxnSpPr>
              <p:spPr>
                <a:xfrm>
                  <a:off x="6771859" y="4514574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F45F2805-3A87-42A4-AE75-B4212D24BEB7}"/>
                  </a:ext>
                </a:extLst>
              </p:cNvPr>
              <p:cNvGrpSpPr/>
              <p:nvPr/>
            </p:nvGrpSpPr>
            <p:grpSpPr>
              <a:xfrm>
                <a:off x="2411896" y="4042395"/>
                <a:ext cx="528982" cy="352286"/>
                <a:chOff x="2411896" y="4042395"/>
                <a:chExt cx="528982" cy="352286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175E5D0-5B60-4C94-8A5C-0E78BDF5EF3A}"/>
                    </a:ext>
                  </a:extLst>
                </p:cNvPr>
                <p:cNvCxnSpPr/>
                <p:nvPr/>
              </p:nvCxnSpPr>
              <p:spPr>
                <a:xfrm>
                  <a:off x="2712278" y="4099339"/>
                  <a:ext cx="22860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C580BCAE-8AF4-44EF-97FA-38AA474045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1896" y="4042395"/>
                  <a:ext cx="272523" cy="35228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89BA7A-BD59-41B9-8298-40B7156B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669B7-4B47-40B5-A1F9-2B3CB198E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8715" y="1812374"/>
            <a:ext cx="1236264" cy="487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6F068-DDF7-49D4-AB43-B38973BC09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4541" y="2737926"/>
            <a:ext cx="1432306" cy="497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FD5165-85AD-4709-8D90-BE9B9F0640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2734" y="1857906"/>
            <a:ext cx="1867130" cy="525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56409-75A5-49A9-9CF2-80F6E0F0A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3682" y="3488414"/>
            <a:ext cx="1950440" cy="7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7CD-57E4-4DCE-87E4-8867AC33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FairUCB</a:t>
            </a:r>
            <a:r>
              <a:rPr lang="en-US" dirty="0"/>
              <a:t> [JKMR16]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F48F-E3E4-4E3B-879C-5956376F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Idea: </a:t>
            </a:r>
            <a:r>
              <a:rPr lang="en-US" sz="2800" dirty="0">
                <a:solidFill>
                  <a:srgbClr val="FF0000"/>
                </a:solidFill>
              </a:rPr>
              <a:t>uniformly</a:t>
            </a:r>
            <a:r>
              <a:rPr lang="en-US" sz="2800" dirty="0"/>
              <a:t> pull arm within the first </a:t>
            </a:r>
            <a:r>
              <a:rPr lang="en-US" sz="2800" dirty="0">
                <a:solidFill>
                  <a:srgbClr val="FF0000"/>
                </a:solidFill>
              </a:rPr>
              <a:t>confidence interval chain</a:t>
            </a:r>
          </a:p>
          <a:p>
            <a:pPr lvl="1"/>
            <a:r>
              <a:rPr lang="en-US" sz="2400" dirty="0"/>
              <a:t>Start from the largest UCB, find overlapped confidence intervals</a:t>
            </a:r>
          </a:p>
          <a:p>
            <a:r>
              <a:rPr lang="en-US" sz="2800" dirty="0"/>
              <a:t>Guaranteed fairness at every step with high probability</a:t>
            </a:r>
          </a:p>
          <a:p>
            <a:r>
              <a:rPr lang="en-US" sz="2800" dirty="0"/>
              <a:t>Regret: 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DCE3-ECD3-43D6-AF32-973579A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E63BA2-C905-4A04-93EB-82137D051884}"/>
              </a:ext>
            </a:extLst>
          </p:cNvPr>
          <p:cNvGrpSpPr/>
          <p:nvPr/>
        </p:nvGrpSpPr>
        <p:grpSpPr>
          <a:xfrm>
            <a:off x="3434567" y="4329788"/>
            <a:ext cx="274320" cy="365813"/>
            <a:chOff x="3362702" y="4360344"/>
            <a:chExt cx="274320" cy="5799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EB1EC-8BCF-4F7B-B917-D5DBD925618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6C36AD-8D3E-40E1-AC76-DC2ECCE98532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6EA8157-3F78-44D5-A064-D47F8A3D12D9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A8AB84-E86B-4B6B-B122-61A40A7E370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D845CE2-C5EB-4486-92B9-C68E97AB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24" y="6365007"/>
            <a:ext cx="344263" cy="2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A8F31F-3BC3-4B3E-B7DC-B0E7A9B6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619" y="6365007"/>
            <a:ext cx="476253" cy="285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3E5108-F547-474A-A7A9-0B0D6F5BE267}"/>
              </a:ext>
            </a:extLst>
          </p:cNvPr>
          <p:cNvCxnSpPr>
            <a:cxnSpLocks/>
          </p:cNvCxnSpPr>
          <p:nvPr/>
        </p:nvCxnSpPr>
        <p:spPr>
          <a:xfrm>
            <a:off x="2968486" y="4344626"/>
            <a:ext cx="1" cy="19324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3621FF-D470-4350-8A67-107CD91F5832}"/>
              </a:ext>
            </a:extLst>
          </p:cNvPr>
          <p:cNvCxnSpPr/>
          <p:nvPr/>
        </p:nvCxnSpPr>
        <p:spPr>
          <a:xfrm flipV="1">
            <a:off x="2968486" y="6263825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DCD407-5E64-4324-92AE-6B0ED3573A42}"/>
              </a:ext>
            </a:extLst>
          </p:cNvPr>
          <p:cNvSpPr txBox="1"/>
          <p:nvPr/>
        </p:nvSpPr>
        <p:spPr>
          <a:xfrm rot="16200000">
            <a:off x="2107096" y="4717739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75E7F8-2E7F-47A5-960A-DE18DCE1FE84}"/>
              </a:ext>
            </a:extLst>
          </p:cNvPr>
          <p:cNvGrpSpPr/>
          <p:nvPr/>
        </p:nvGrpSpPr>
        <p:grpSpPr>
          <a:xfrm>
            <a:off x="3974224" y="4483774"/>
            <a:ext cx="274320" cy="708617"/>
            <a:chOff x="3362702" y="4360344"/>
            <a:chExt cx="274320" cy="5799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68E438F-F6A0-422C-961B-BD4830FDD248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C81D99D-6F58-4324-9B91-C5FCCCCACCC7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CD666E7-3B5F-46CB-8AE5-B99E85A3E1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CDFCE4E-6AE1-4FBC-BD4A-69DF18B38AAE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5C0BA7-32F7-447E-BA86-53995F07366E}"/>
              </a:ext>
            </a:extLst>
          </p:cNvPr>
          <p:cNvGrpSpPr/>
          <p:nvPr/>
        </p:nvGrpSpPr>
        <p:grpSpPr>
          <a:xfrm>
            <a:off x="4634284" y="5101296"/>
            <a:ext cx="274320" cy="306363"/>
            <a:chOff x="3362702" y="4360344"/>
            <a:chExt cx="274320" cy="57997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65BB78F-7608-4DA9-96E5-5545773AC36C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01242FE-4FC9-4D4E-A58F-CE30D025275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11D36C3-6E29-4D9A-9B1D-1499D322453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E97A0509-719F-42FF-A880-9B7DB6D80D87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5A87E5-170D-4F98-8E3F-9D1609E69476}"/>
              </a:ext>
            </a:extLst>
          </p:cNvPr>
          <p:cNvGrpSpPr/>
          <p:nvPr/>
        </p:nvGrpSpPr>
        <p:grpSpPr>
          <a:xfrm>
            <a:off x="5107241" y="4926559"/>
            <a:ext cx="274320" cy="411977"/>
            <a:chOff x="3362702" y="4360344"/>
            <a:chExt cx="274320" cy="5799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ED3-C084-45FC-9F78-F60A509C441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D8D393-27F6-409A-91E7-0BB054AA0B6A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C28D310-1B60-4A1E-A1AE-D8B4BCF659FE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9E01178-B2F8-4B18-AE98-FBB5EB25C17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E05CE3-F1D6-4545-9AC3-DEA35A23CA0C}"/>
              </a:ext>
            </a:extLst>
          </p:cNvPr>
          <p:cNvGrpSpPr/>
          <p:nvPr/>
        </p:nvGrpSpPr>
        <p:grpSpPr>
          <a:xfrm>
            <a:off x="6855470" y="5557200"/>
            <a:ext cx="274320" cy="329547"/>
            <a:chOff x="3362702" y="4360344"/>
            <a:chExt cx="274320" cy="57997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33B55EB-5932-4963-A2DB-2FA951F414F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A922F2E-8FB5-4A9D-A160-DB98A9A6C74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E539EAB-D352-4C0C-84EE-E30540FDE98D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86C015C-0D81-4120-82A8-9E8176855C1F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ACF50E5-97AC-46F6-A89F-8895D2A8BB8D}"/>
              </a:ext>
            </a:extLst>
          </p:cNvPr>
          <p:cNvGrpSpPr/>
          <p:nvPr/>
        </p:nvGrpSpPr>
        <p:grpSpPr>
          <a:xfrm>
            <a:off x="7352426" y="5603584"/>
            <a:ext cx="274320" cy="559057"/>
            <a:chOff x="3362702" y="4360344"/>
            <a:chExt cx="274320" cy="5799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289F689-9162-4832-BB91-FF991808DA85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03A0F5A-87F2-40F5-BF62-23856EE7AA21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C6AB7C4-DD70-464B-9EBD-DC43C672A147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453D16-EAB4-4085-B682-4E6FB4FD9A41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1444FC-EFA6-467A-8847-B0BEA9FCD2A5}"/>
              </a:ext>
            </a:extLst>
          </p:cNvPr>
          <p:cNvGrpSpPr/>
          <p:nvPr/>
        </p:nvGrpSpPr>
        <p:grpSpPr>
          <a:xfrm>
            <a:off x="7803292" y="5758481"/>
            <a:ext cx="274320" cy="329547"/>
            <a:chOff x="3362702" y="4360344"/>
            <a:chExt cx="274320" cy="579972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8F256E1-B923-4FB9-AA05-F7997C020C6F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58BA13-7EDE-43A3-BBD0-7CC99021D995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8B84B43-61AE-407E-AB7E-8962AF248A32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44489DC5-D223-49C3-9EFB-A6E59110693A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D917C07-CC06-4043-A63B-A9363FEF903E}"/>
              </a:ext>
            </a:extLst>
          </p:cNvPr>
          <p:cNvCxnSpPr>
            <a:cxnSpLocks/>
          </p:cNvCxnSpPr>
          <p:nvPr/>
        </p:nvCxnSpPr>
        <p:spPr>
          <a:xfrm>
            <a:off x="2968486" y="5443536"/>
            <a:ext cx="5525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B386D9F-2EA4-4009-A9B8-2DF774C5C676}"/>
              </a:ext>
            </a:extLst>
          </p:cNvPr>
          <p:cNvSpPr/>
          <p:nvPr/>
        </p:nvSpPr>
        <p:spPr>
          <a:xfrm>
            <a:off x="5947978" y="541705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31227-358B-44DF-BABF-BD4E58A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D177CC-AF6B-4E81-B35F-2F992BA0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169" y="3102203"/>
            <a:ext cx="2730731" cy="8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688F-FB99-4458-A9C6-495346DA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Merit-based fair exposure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2DCD-5D68-4992-A6D0-EBA927264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1427" y="1825625"/>
                <a:ext cx="10287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Fairness definition: given merit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,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r>
                  <a:rPr lang="en-US" sz="2800" dirty="0"/>
                  <a:t>Intuition: exposure should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proportional</a:t>
                </a:r>
                <a:r>
                  <a:rPr lang="en-US" sz="2800" dirty="0"/>
                  <a:t> to the merit</a:t>
                </a:r>
              </a:p>
              <a:p>
                <a:r>
                  <a:rPr lang="en-US" sz="2800" dirty="0"/>
                  <a:t>Compare with previous fairness definition: prefect strategy with      is no longer fair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32DCD-5D68-4992-A6D0-EBA927264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427" y="1825625"/>
                <a:ext cx="10287000" cy="4351338"/>
              </a:xfrm>
              <a:blipFill>
                <a:blip r:embed="rId2"/>
                <a:stretch>
                  <a:fillRect l="-106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A4D56-A5BE-40FA-91DC-4A03CF80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89BA7A-BD59-41B9-8298-40B7156B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97D29-DE96-419E-9109-F6851621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22" y="2402631"/>
            <a:ext cx="2190070" cy="938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05AF8-2AD9-4A30-B0D0-C0C27F3DF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274" y="4010919"/>
            <a:ext cx="1432306" cy="4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E7CD-57E4-4DCE-87E4-8867AC33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FairX</a:t>
            </a:r>
            <a:r>
              <a:rPr lang="en-US" dirty="0"/>
              <a:t>-UCB [WBSJ21]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2F48F-E3E4-4E3B-879C-5956376FE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Idea: pull arm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proportional</a:t>
                </a:r>
                <a:r>
                  <a:rPr lang="en-US" sz="2800" dirty="0"/>
                  <a:t> to the merit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/>
                  <a:t> is an optimism reward prediction satisfying fairness constraint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12F48F-E3E4-4E3B-879C-5956376FE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0DCE3-ECD3-43D6-AF32-973579AC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C31227-358B-44DF-BABF-BD4E58A5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200B15F-782F-4F6B-99EF-4304F1FE6368}"/>
              </a:ext>
            </a:extLst>
          </p:cNvPr>
          <p:cNvGrpSpPr/>
          <p:nvPr/>
        </p:nvGrpSpPr>
        <p:grpSpPr>
          <a:xfrm>
            <a:off x="3434567" y="4329788"/>
            <a:ext cx="274320" cy="365813"/>
            <a:chOff x="3362702" y="4360344"/>
            <a:chExt cx="274320" cy="57997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8DF591-AF97-4D4B-B9B7-161CCFA92514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1B197A-28B1-4F86-8BD5-654EC45EEDA9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DAB69BB-918A-49B6-B7EF-6B13CC707C3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80DCD11D-8E63-4834-B9BC-0EF9F5B2D8BC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F483C48-4295-4500-9882-522B111B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624" y="6365007"/>
            <a:ext cx="344263" cy="2921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764CE12-4A13-43E1-B7CB-F87A7B42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619" y="6365007"/>
            <a:ext cx="476253" cy="285752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32C8619-5274-4D81-8CF0-CD784C95F06C}"/>
              </a:ext>
            </a:extLst>
          </p:cNvPr>
          <p:cNvCxnSpPr>
            <a:cxnSpLocks/>
          </p:cNvCxnSpPr>
          <p:nvPr/>
        </p:nvCxnSpPr>
        <p:spPr>
          <a:xfrm>
            <a:off x="2968486" y="4344626"/>
            <a:ext cx="1" cy="193245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51776B-FD3F-41CE-92A0-E28C7AE77951}"/>
              </a:ext>
            </a:extLst>
          </p:cNvPr>
          <p:cNvCxnSpPr/>
          <p:nvPr/>
        </p:nvCxnSpPr>
        <p:spPr>
          <a:xfrm flipV="1">
            <a:off x="2968486" y="6263825"/>
            <a:ext cx="55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8FD19DF-EEFE-4553-B4E2-E9998B682981}"/>
              </a:ext>
            </a:extLst>
          </p:cNvPr>
          <p:cNvSpPr txBox="1"/>
          <p:nvPr/>
        </p:nvSpPr>
        <p:spPr>
          <a:xfrm rot="16200000">
            <a:off x="2107096" y="4717739"/>
            <a:ext cx="121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7E39E63-3A9B-4E3B-9256-719512ED8A01}"/>
              </a:ext>
            </a:extLst>
          </p:cNvPr>
          <p:cNvGrpSpPr/>
          <p:nvPr/>
        </p:nvGrpSpPr>
        <p:grpSpPr>
          <a:xfrm>
            <a:off x="3974224" y="4483774"/>
            <a:ext cx="274320" cy="708617"/>
            <a:chOff x="3362702" y="4360344"/>
            <a:chExt cx="274320" cy="57997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7F4E5D-9594-4DE0-81AD-DF878F8E3202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4AC7816-3263-4179-8DFA-2322237DCA64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1DB08BF-0142-4A20-8F11-E74686E8C441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42E2F7F-0E26-474B-A24D-249A8365BA48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641F45-82BA-4E4A-8869-0AD8050CCC48}"/>
              </a:ext>
            </a:extLst>
          </p:cNvPr>
          <p:cNvGrpSpPr/>
          <p:nvPr/>
        </p:nvGrpSpPr>
        <p:grpSpPr>
          <a:xfrm>
            <a:off x="4634284" y="5101296"/>
            <a:ext cx="274320" cy="306363"/>
            <a:chOff x="3362702" y="4360344"/>
            <a:chExt cx="274320" cy="579972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C089F58-257C-4EE2-B90E-9FE2D5733199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1A02B31-2B7E-4385-8B58-E4F6C5749186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B63639A-2BF2-4689-9D44-5853B28A9798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5E3D038-F064-4AC6-947C-750C21A00364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E617B49-BF5F-4C3D-9C19-8101DD829B06}"/>
              </a:ext>
            </a:extLst>
          </p:cNvPr>
          <p:cNvGrpSpPr/>
          <p:nvPr/>
        </p:nvGrpSpPr>
        <p:grpSpPr>
          <a:xfrm>
            <a:off x="5107241" y="4926559"/>
            <a:ext cx="274320" cy="411977"/>
            <a:chOff x="3362702" y="4360344"/>
            <a:chExt cx="274320" cy="57997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97604BD-311B-44F5-9D96-F34FF3A605AB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19E4332-F480-4522-A1B5-A08E89F0BD9B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585A94C-6BB3-47D7-816A-351FDA46C49F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2277659-12FE-43C1-A7BF-E6823EE389A5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21AB878-8CDD-4A89-B8DE-CB64A4F772DE}"/>
              </a:ext>
            </a:extLst>
          </p:cNvPr>
          <p:cNvGrpSpPr/>
          <p:nvPr/>
        </p:nvGrpSpPr>
        <p:grpSpPr>
          <a:xfrm>
            <a:off x="6855470" y="5557200"/>
            <a:ext cx="274320" cy="329547"/>
            <a:chOff x="3362702" y="4360344"/>
            <a:chExt cx="274320" cy="579972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F91E465-111E-4537-A105-34DA6F2AD3E6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A83E5FD-6445-463F-9DAC-3F464D246893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4B9F6E-2887-456E-9B3E-B453EB1A884D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82ADBEC-6441-47B4-80EF-F1B98D2DF198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D17CDBF-2288-42FA-9DDA-1F9EB7FB7364}"/>
              </a:ext>
            </a:extLst>
          </p:cNvPr>
          <p:cNvGrpSpPr/>
          <p:nvPr/>
        </p:nvGrpSpPr>
        <p:grpSpPr>
          <a:xfrm>
            <a:off x="7352426" y="5603584"/>
            <a:ext cx="274320" cy="559057"/>
            <a:chOff x="3362702" y="4360344"/>
            <a:chExt cx="274320" cy="5799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B1B6EC0-35CD-447F-BCB0-A2095FBD895E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2728465-5181-4E2F-B8C6-10B64334315D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56C135B-178A-44A8-A60B-A19647263688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F49D8D6-2C2F-4E2F-B43D-AECBD6F82A81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B69CFBE-5812-4AA1-BD05-5E2819776430}"/>
              </a:ext>
            </a:extLst>
          </p:cNvPr>
          <p:cNvGrpSpPr/>
          <p:nvPr/>
        </p:nvGrpSpPr>
        <p:grpSpPr>
          <a:xfrm>
            <a:off x="7803292" y="5758481"/>
            <a:ext cx="274320" cy="329547"/>
            <a:chOff x="3362702" y="4360344"/>
            <a:chExt cx="274320" cy="57997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1C61C7C-A026-415F-982A-0C816351E5F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702" y="4938485"/>
              <a:ext cx="26961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F982A8D-50AD-4C29-A1A9-19E82203399D}"/>
                </a:ext>
              </a:extLst>
            </p:cNvPr>
            <p:cNvGrpSpPr/>
            <p:nvPr/>
          </p:nvGrpSpPr>
          <p:grpSpPr>
            <a:xfrm>
              <a:off x="3362702" y="4360344"/>
              <a:ext cx="274320" cy="579972"/>
              <a:chOff x="3706191" y="3984487"/>
              <a:chExt cx="274320" cy="579972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81173D92-352F-4E34-82FE-70D754C474F5}"/>
                  </a:ext>
                </a:extLst>
              </p:cNvPr>
              <p:cNvCxnSpPr/>
              <p:nvPr/>
            </p:nvCxnSpPr>
            <p:spPr>
              <a:xfrm flipV="1">
                <a:off x="3706191" y="3988904"/>
                <a:ext cx="274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49E6A4E-7D79-4278-BD7C-4947EE258F5F}"/>
                  </a:ext>
                </a:extLst>
              </p:cNvPr>
              <p:cNvCxnSpPr/>
              <p:nvPr/>
            </p:nvCxnSpPr>
            <p:spPr>
              <a:xfrm flipH="1">
                <a:off x="3838109" y="3984487"/>
                <a:ext cx="604" cy="5799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54959C1-F271-458E-B24B-0F390AC422E6}"/>
              </a:ext>
            </a:extLst>
          </p:cNvPr>
          <p:cNvSpPr/>
          <p:nvPr/>
        </p:nvSpPr>
        <p:spPr>
          <a:xfrm>
            <a:off x="5947978" y="541705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64BBDA-6476-4201-8A6E-74EFE646A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322" y="2813984"/>
            <a:ext cx="8485355" cy="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127-705D-4075-893C-A1489A8A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FairCo</a:t>
            </a:r>
            <a:r>
              <a:rPr lang="en-US" dirty="0"/>
              <a:t> [MSHJ20]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45126-0CF8-49DC-B801-1B9F99B0D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351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Controlling Fairness and Bias in Dynamic Learning-to-Rank</a:t>
                </a:r>
              </a:p>
              <a:p>
                <a:r>
                  <a:rPr lang="en-US" sz="2800" dirty="0"/>
                  <a:t>Divide documents into groups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Group fairness / individual fairness</a:t>
                </a:r>
              </a:p>
              <a:p>
                <a:r>
                  <a:rPr lang="en-US" sz="2800" dirty="0"/>
                  <a:t>Exposure: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Averaged examination probability</a:t>
                </a:r>
              </a:p>
              <a:p>
                <a:r>
                  <a:rPr lang="en-US" sz="2800" dirty="0"/>
                  <a:t>Merit function: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Averaged relevance </a:t>
                </a:r>
              </a:p>
              <a:p>
                <a:r>
                  <a:rPr lang="en-US" sz="2800" dirty="0"/>
                  <a:t>Fairness: exposure should be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proportional</a:t>
                </a:r>
                <a:r>
                  <a:rPr lang="en-US" sz="2800" dirty="0"/>
                  <a:t> to the merit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45126-0CF8-49DC-B801-1B9F99B0D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3519"/>
              </a:xfrm>
              <a:blipFill>
                <a:blip r:embed="rId2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D49C99-0D1B-4D40-9FB4-D29F6BEF1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908" y="3250235"/>
            <a:ext cx="2895894" cy="807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7126C-90B8-4E22-8ED7-18F9C613B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272" y="5631242"/>
            <a:ext cx="2436087" cy="935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92F11-82B3-416E-B9CC-76FFDBF58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370" y="4659759"/>
            <a:ext cx="2703604" cy="81915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E3DC47-2D9B-44A3-BB17-80C5621A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19</a:t>
            </a:fld>
            <a:endParaRPr lang="en-US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FC3EB576-3B62-444F-B7A7-ED1FFB5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61476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27-6CE8-4D06-9927-A4B260BC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71F9-C2E6-4E24-9F35-E97426FA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r>
              <a:rPr lang="en-US" sz="2800" dirty="0"/>
              <a:t>Privacy concerns</a:t>
            </a:r>
          </a:p>
          <a:p>
            <a:pPr lvl="1"/>
            <a:r>
              <a:rPr lang="en-US" sz="2400" dirty="0"/>
              <a:t>Background: differential privacy (for continual release)</a:t>
            </a:r>
          </a:p>
          <a:p>
            <a:pPr lvl="1"/>
            <a:r>
              <a:rPr lang="en-US" sz="2400" dirty="0"/>
              <a:t>Global and local differentially private bandit learning</a:t>
            </a:r>
          </a:p>
          <a:p>
            <a:r>
              <a:rPr lang="en-US" sz="2800" dirty="0"/>
              <a:t>Fairness concerns</a:t>
            </a:r>
          </a:p>
          <a:p>
            <a:pPr lvl="1"/>
            <a:r>
              <a:rPr lang="en-US" sz="2400" dirty="0"/>
              <a:t>Meritocratic fairness </a:t>
            </a:r>
          </a:p>
          <a:p>
            <a:pPr lvl="1"/>
            <a:r>
              <a:rPr lang="en-US" sz="2400" dirty="0"/>
              <a:t>Merit-based fair exposure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Safety and security concerns</a:t>
            </a:r>
          </a:p>
          <a:p>
            <a:pPr lvl="1"/>
            <a:endParaRPr lang="en-US" sz="2400" dirty="0">
              <a:solidFill>
                <a:schemeClr val="accent3"/>
              </a:solidFill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E1FB1-33B8-4B06-9073-F089CB88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39C27-BC1E-42C0-A131-F45BE0F7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692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127-705D-4075-893C-A1489A8A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FairCo</a:t>
            </a:r>
            <a:r>
              <a:rPr lang="en-US" dirty="0"/>
              <a:t> [MSHJ20]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45126-0CF8-49DC-B801-1B9F99B0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8825"/>
          </a:xfrm>
        </p:spPr>
        <p:txBody>
          <a:bodyPr>
            <a:normAutofit/>
          </a:bodyPr>
          <a:lstStyle/>
          <a:p>
            <a:r>
              <a:rPr lang="en-US" sz="2800" dirty="0"/>
              <a:t>Fairness: exposure should be </a:t>
            </a:r>
            <a:r>
              <a:rPr lang="en-US" sz="2800" dirty="0">
                <a:solidFill>
                  <a:srgbClr val="FF0000"/>
                </a:solidFill>
              </a:rPr>
              <a:t>proportional</a:t>
            </a:r>
            <a:r>
              <a:rPr lang="en-US" sz="2800" dirty="0"/>
              <a:t> to the merit</a:t>
            </a:r>
          </a:p>
          <a:p>
            <a:r>
              <a:rPr lang="en-US" sz="2800" dirty="0"/>
              <a:t>Idea: fairness constraints as an </a:t>
            </a:r>
            <a:r>
              <a:rPr lang="en-US" sz="2800" dirty="0">
                <a:solidFill>
                  <a:srgbClr val="FF0000"/>
                </a:solidFill>
              </a:rPr>
              <a:t>added error term </a:t>
            </a:r>
          </a:p>
          <a:p>
            <a:pPr lvl="1"/>
            <a:r>
              <a:rPr lang="en-US" sz="2400" b="0" dirty="0"/>
              <a:t>Ranking list</a:t>
            </a:r>
          </a:p>
          <a:p>
            <a:pPr marL="457200" lvl="1" indent="0">
              <a:buNone/>
            </a:pPr>
            <a:r>
              <a:rPr lang="en-US" sz="2400" b="0" dirty="0"/>
              <a:t> </a:t>
            </a:r>
          </a:p>
          <a:p>
            <a:r>
              <a:rPr lang="en-US" dirty="0"/>
              <a:t>Error term is the </a:t>
            </a:r>
            <a:r>
              <a:rPr lang="en-US" dirty="0">
                <a:solidFill>
                  <a:srgbClr val="FF0000"/>
                </a:solidFill>
              </a:rPr>
              <a:t>exposure-based fairness disparity </a:t>
            </a:r>
            <a:r>
              <a:rPr lang="en-US" dirty="0"/>
              <a:t>between two groups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A6529-F2A5-436A-9584-49C47EE2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A5C4BDB-6CD9-4496-BB8B-B16DC8C3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3E043-DA4E-47C9-B0F7-E1E7E555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03" y="2812123"/>
            <a:ext cx="6216735" cy="68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63C73-F302-44F4-AF1C-A7BE4496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524" y="4483471"/>
            <a:ext cx="4423665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688F-FB99-4458-A9C6-495346DA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Marginal fairness [YA21]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2DCD-5D68-4992-A6D0-EBA927264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27" y="1825625"/>
            <a:ext cx="102870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Fairness in top-k settings</a:t>
            </a:r>
          </a:p>
          <a:p>
            <a:pPr lvl="1"/>
            <a:r>
              <a:rPr lang="en-US" sz="2400" dirty="0"/>
              <a:t>Proportional is not enough</a:t>
            </a:r>
          </a:p>
          <a:p>
            <a:r>
              <a:rPr lang="en-US" sz="2800" dirty="0" err="1"/>
              <a:t>FairExposure@k</a:t>
            </a:r>
            <a:r>
              <a:rPr lang="en-US" sz="2800" dirty="0"/>
              <a:t>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  <a:endParaRPr lang="en-US" sz="2400" b="0" i="1" dirty="0">
              <a:latin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sz="2400" i="1" dirty="0">
              <a:latin typeface="Cambria Math" panose="02040503050406030204" pitchFamily="18" charset="0"/>
            </a:endParaRPr>
          </a:p>
          <a:p>
            <a:pPr lvl="1"/>
            <a:r>
              <a:rPr lang="en-US" sz="2400" i="1" dirty="0">
                <a:latin typeface="Cambria Math" panose="02040503050406030204" pitchFamily="18" charset="0"/>
              </a:rPr>
              <a:t> </a:t>
            </a:r>
            <a:endParaRPr lang="en-US" sz="2400" dirty="0"/>
          </a:p>
          <a:p>
            <a:endParaRPr lang="en-US" sz="2800" dirty="0"/>
          </a:p>
          <a:p>
            <a:r>
              <a:rPr lang="en-US" sz="2800" dirty="0"/>
              <a:t>Idea: minimize the marginal unfairness between </a:t>
            </a:r>
            <a:endParaRPr lang="en-US" sz="2800" dirty="0">
              <a:latin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A4D56-A5BE-40FA-91DC-4A03CF80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21</a:t>
            </a:fld>
            <a:endParaRPr lang="en-US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C455706-6B63-4B95-A28D-B2121326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Fairness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CC429A-9B2E-41C8-AB9F-89E7C579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09" y="3222620"/>
            <a:ext cx="4278030" cy="965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2801A-FC8F-4220-A86D-6841FD71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739" y="5778959"/>
            <a:ext cx="5249227" cy="398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67E1DB-CBAB-4D62-9DCA-A52340B05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409" y="4088384"/>
            <a:ext cx="7247392" cy="10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A8B5-2073-4F12-B215-5AE5B01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255D7-3CE3-4E94-9065-6412166400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Regret Lower Bound for bandits with privacy guarantee</a:t>
                </a:r>
              </a:p>
              <a:p>
                <a:pPr lvl="1"/>
                <a:r>
                  <a:rPr lang="en-US" sz="2400" dirty="0"/>
                  <a:t>What is the minimum noise and regret to achieve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-DP/LDP?</a:t>
                </a:r>
              </a:p>
              <a:p>
                <a:r>
                  <a:rPr lang="en-US" sz="2800" dirty="0"/>
                  <a:t>Calibrate privacy and fairness with problem-dependent structure </a:t>
                </a:r>
              </a:p>
              <a:p>
                <a:pPr lvl="1"/>
                <a:r>
                  <a:rPr lang="en-US" sz="2400" dirty="0"/>
                  <a:t>Collaborative Bandits</a:t>
                </a:r>
              </a:p>
              <a:p>
                <a:pPr lvl="1"/>
                <a:r>
                  <a:rPr lang="en-US" sz="2400" dirty="0"/>
                  <a:t>Low-rank structure</a:t>
                </a:r>
              </a:p>
              <a:p>
                <a:pPr lvl="1"/>
                <a:r>
                  <a:rPr lang="en-US" sz="2400" dirty="0"/>
                  <a:t>Non-stationary environment</a:t>
                </a:r>
              </a:p>
              <a:p>
                <a:r>
                  <a:rPr lang="en-US" sz="2800" dirty="0"/>
                  <a:t>Other fairness definition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E255D7-3CE3-4E94-9065-6412166400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82775-6177-4A8D-ABB6-224215A8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A8B178-DD7B-4039-A95F-7ECD4E66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68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VIII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16081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[BZH06] </a:t>
            </a:r>
            <a:r>
              <a:rPr lang="en-US" sz="1400" dirty="0" err="1"/>
              <a:t>Barbaro</a:t>
            </a:r>
            <a:r>
              <a:rPr lang="en-US" sz="1400" dirty="0"/>
              <a:t>, M., Zeller, T., &amp; Hansell, S. (2006). A face is exposed for AOL searcher no. 4417749. New York Times, 9(2008), 8.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[NS08] Narayanan, A., &amp; </a:t>
            </a:r>
            <a:r>
              <a:rPr lang="en-US" sz="1400" dirty="0" err="1"/>
              <a:t>Shmatikov</a:t>
            </a:r>
            <a:r>
              <a:rPr lang="en-US" sz="1400" dirty="0"/>
              <a:t>, V. (2008, May). Robust de-anonymization of large sparse datasets. In 2008 IEEE Symposium on Security and Privacy (</a:t>
            </a:r>
            <a:r>
              <a:rPr lang="en-US" sz="1400" dirty="0" err="1"/>
              <a:t>sp</a:t>
            </a:r>
            <a:r>
              <a:rPr lang="en-US" sz="1400" dirty="0"/>
              <a:t> 2008) (pp. 111-125). IEEE.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</a:rPr>
              <a:t>[Kor’10] </a:t>
            </a:r>
            <a:r>
              <a:rPr lang="en-US" sz="1400" dirty="0" err="1">
                <a:latin typeface="+mn-lt"/>
              </a:rPr>
              <a:t>Korolova</a:t>
            </a:r>
            <a:r>
              <a:rPr lang="en-US" sz="1400" dirty="0">
                <a:latin typeface="+mn-lt"/>
              </a:rPr>
              <a:t>, A. (2010, December). Privacy violations using microtargeted ads: A case study. In 2010 IEEE International Conference on Data Mining Workshops (pp. 474-482). IEEE.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>
                <a:latin typeface="+mn-lt"/>
              </a:rPr>
              <a:t>[CKNFS’11] </a:t>
            </a:r>
            <a:r>
              <a:rPr lang="en-US" sz="1400" dirty="0" err="1">
                <a:latin typeface="+mn-lt"/>
              </a:rPr>
              <a:t>Calandrino</a:t>
            </a:r>
            <a:r>
              <a:rPr lang="en-US" sz="1400" dirty="0">
                <a:latin typeface="+mn-lt"/>
              </a:rPr>
              <a:t>, J. A., </a:t>
            </a:r>
            <a:r>
              <a:rPr lang="en-US" sz="1400" dirty="0" err="1">
                <a:latin typeface="+mn-lt"/>
              </a:rPr>
              <a:t>Kilzer</a:t>
            </a:r>
            <a:r>
              <a:rPr lang="en-US" sz="1400" dirty="0">
                <a:latin typeface="+mn-lt"/>
              </a:rPr>
              <a:t>, A., Narayanan, A., </a:t>
            </a:r>
            <a:r>
              <a:rPr lang="en-US" sz="1400" dirty="0" err="1">
                <a:latin typeface="+mn-lt"/>
              </a:rPr>
              <a:t>Felten</a:t>
            </a:r>
            <a:r>
              <a:rPr lang="en-US" sz="1400" dirty="0">
                <a:latin typeface="+mn-lt"/>
              </a:rPr>
              <a:t>, E. W., &amp; </a:t>
            </a:r>
            <a:r>
              <a:rPr lang="en-US" sz="1400" dirty="0" err="1">
                <a:latin typeface="+mn-lt"/>
              </a:rPr>
              <a:t>Shmatikov</a:t>
            </a:r>
            <a:r>
              <a:rPr lang="en-US" sz="1400" dirty="0">
                <a:latin typeface="+mn-lt"/>
              </a:rPr>
              <a:t>, V. (2011, May). " You might also like:" Privacy risks of collaborative filtering. In 2011 IEEE symposium on security and privacy (pp. 231-246). IEEE.</a:t>
            </a:r>
            <a:endParaRPr lang="en-US" sz="14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[Dwo06] </a:t>
            </a:r>
            <a:r>
              <a:rPr lang="en-US" sz="1400" dirty="0" err="1"/>
              <a:t>Dwork</a:t>
            </a:r>
            <a:r>
              <a:rPr lang="en-US" sz="1400" dirty="0"/>
              <a:t>, C. (2006, July). Differential privacy. In Proceedings of the 33rd international conference on Automata, Languages and Programming-Volume Part II (pp. 1-12). Springer-Verlag.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[Ngu19] Nguyen, A (2019). Understanding Differential </a:t>
            </a:r>
            <a:r>
              <a:rPr lang="en-US" sz="1400" dirty="0" err="1"/>
              <a:t>Privacy.Towards</a:t>
            </a:r>
            <a:r>
              <a:rPr lang="en-US" sz="1400" dirty="0"/>
              <a:t> Data Science. towardsdatascience.com/understanding-differential-privacy-85ce191e198a.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[CSS10] Chan, T. H., Shi, E., &amp; Song, D. (2010, July). Private and continual release of statistics. In International Colloquium on Automata, Languages, and Programming (pp. 405-417). Springer, Berlin, Heidelberg.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[DNPR10] </a:t>
            </a:r>
            <a:r>
              <a:rPr lang="en-US" sz="1400" dirty="0" err="1"/>
              <a:t>Dwork</a:t>
            </a:r>
            <a:r>
              <a:rPr lang="en-US" sz="1400" dirty="0"/>
              <a:t>, C., </a:t>
            </a:r>
            <a:r>
              <a:rPr lang="en-US" sz="1400" dirty="0" err="1"/>
              <a:t>Naor</a:t>
            </a:r>
            <a:r>
              <a:rPr lang="en-US" sz="1400" dirty="0"/>
              <a:t>, M., </a:t>
            </a:r>
            <a:r>
              <a:rPr lang="en-US" sz="1400" dirty="0" err="1"/>
              <a:t>Pitassi</a:t>
            </a:r>
            <a:r>
              <a:rPr lang="en-US" sz="1400" dirty="0"/>
              <a:t>, T., &amp; </a:t>
            </a:r>
            <a:r>
              <a:rPr lang="en-US" sz="1400" dirty="0" err="1"/>
              <a:t>Rothblum</a:t>
            </a:r>
            <a:r>
              <a:rPr lang="en-US" sz="1400" dirty="0"/>
              <a:t>, G. N. (2010, June). Differential privacy under continual observation. In Proceedings of the forty-second ACM symposium on Theory of computing (pp. 715-724).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[MT15] Mishra, N., &amp; </a:t>
            </a:r>
            <a:r>
              <a:rPr lang="en-US" sz="1400" dirty="0" err="1"/>
              <a:t>Thakurta</a:t>
            </a:r>
            <a:r>
              <a:rPr lang="en-US" sz="1400" dirty="0"/>
              <a:t>, A. (2015, July). (Nearly) optimal differentially private stochastic multi-arm bandits. In Proceedings of the Thirty-First Conference on Uncertainty in Artificial Intelligence (pp. 592-601).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[TD16] </a:t>
            </a:r>
            <a:r>
              <a:rPr lang="en-US" sz="1400" dirty="0" err="1"/>
              <a:t>Tossou</a:t>
            </a:r>
            <a:r>
              <a:rPr lang="en-US" sz="1400" dirty="0"/>
              <a:t>, A. C., &amp; </a:t>
            </a:r>
            <a:r>
              <a:rPr lang="en-US" sz="1400" dirty="0" err="1"/>
              <a:t>Dimitrakakis</a:t>
            </a:r>
            <a:r>
              <a:rPr lang="en-US" sz="1400" dirty="0"/>
              <a:t>, C. (2016, March). Algorithms for differentially private multi-armed bandits. In Thirtieth AAAI Conference on Artificial Intelligence.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[SS18] Shariff, R., &amp; </a:t>
            </a:r>
            <a:r>
              <a:rPr lang="en-US" sz="1400" dirty="0" err="1"/>
              <a:t>Sheffet</a:t>
            </a:r>
            <a:r>
              <a:rPr lang="en-US" sz="1400" dirty="0"/>
              <a:t>, O. (2018). Differentially private contextual linear bandits. In Advances in Neural Information Processing Systems (pp. 4296-4306).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[NR18] Neel, S., &amp; Roth, A. (2018, July). Mitigating Bias in Adaptive Data Gathering via Differential Privacy. In International Conference on Machine Learning (pp. 3720-3729).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557FE5-B8FB-4044-B6D2-8CDFEB1E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2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631"/>
            <a:ext cx="10515600" cy="461581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[RZLS20] Ren, W., Zhou, X., Liu, J., &amp; Shroff, N. B. (2020). Multi-Armed Bandits with Local Differential Privacy. </a:t>
            </a:r>
            <a:r>
              <a:rPr lang="en-US" sz="1400" dirty="0" err="1"/>
              <a:t>arXiv</a:t>
            </a:r>
            <a:r>
              <a:rPr lang="en-US" sz="1400" dirty="0"/>
              <a:t> preprint arXiv:2007.03121.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[WZWCKW20] Wang, H., Zhao, Q., Wu, Q., Chopra, S., </a:t>
            </a:r>
            <a:r>
              <a:rPr lang="en-US" sz="1400" dirty="0" err="1"/>
              <a:t>Khaitan</a:t>
            </a:r>
            <a:r>
              <a:rPr lang="en-US" sz="1400" dirty="0"/>
              <a:t>, A., &amp; Wang, H. (2020, September). Global and Local Differential Privacy for Collaborative Bandits. In Fourteenth ACM Conference on Recommender Systems (pp. 150-159).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[JKMR16] Joseph, M., Kearns, M., Morgenstern, J. H., &amp; Roth, A. (2016). Fairness in learning: Classic and contextual bandits. In Advances in Neural Information Processing Systems (pp. 325-333).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[JKMNR16] Joseph, M., Kearns, M., Morgenstern, J., Neel, S., &amp; Roth, A. (2016). Fair algorithms for infinite and contextual bandits. </a:t>
            </a:r>
            <a:r>
              <a:rPr lang="en-US" sz="1400" dirty="0" err="1"/>
              <a:t>arXiv</a:t>
            </a:r>
            <a:r>
              <a:rPr lang="en-US" sz="1400" dirty="0"/>
              <a:t> preprint arXiv:1610.09559.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[WSLS16] Wu, Y., Shariff, R., Lattimore, T., &amp; </a:t>
            </a:r>
            <a:r>
              <a:rPr lang="en-US" sz="1400" dirty="0" err="1"/>
              <a:t>Szepesvári</a:t>
            </a:r>
            <a:r>
              <a:rPr lang="en-US" sz="1400" dirty="0"/>
              <a:t>, C. (2016, June). Conservative bandits. In International Conference on Machine Learning (pp. 1254-1262).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[KGYR17] </a:t>
            </a:r>
            <a:r>
              <a:rPr lang="en-US" sz="1400" dirty="0" err="1"/>
              <a:t>Kazerouni</a:t>
            </a:r>
            <a:r>
              <a:rPr lang="en-US" sz="1400" dirty="0"/>
              <a:t>, A., </a:t>
            </a:r>
            <a:r>
              <a:rPr lang="en-US" sz="1400" dirty="0" err="1"/>
              <a:t>Ghavamzadeh</a:t>
            </a:r>
            <a:r>
              <a:rPr lang="en-US" sz="1400" dirty="0"/>
              <a:t>, M., </a:t>
            </a:r>
            <a:r>
              <a:rPr lang="en-US" sz="1400" dirty="0" err="1"/>
              <a:t>Yadkori</a:t>
            </a:r>
            <a:r>
              <a:rPr lang="en-US" sz="1400" dirty="0"/>
              <a:t>, Y. A., &amp; Van Roy, B. (2017). Conservative contextual linear bandits. In Advances in Neural Information Processing Systems (pp. 3910-3919).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[AAT19] Amani, S., Alizadeh, M., &amp; </a:t>
            </a:r>
            <a:r>
              <a:rPr lang="en-US" sz="1400" dirty="0" err="1"/>
              <a:t>Thrampoulidis</a:t>
            </a:r>
            <a:r>
              <a:rPr lang="en-US" sz="1400" dirty="0"/>
              <a:t>, C. (2019). Linear stochastic bandits under safety constraints. In Advances in Neural Information Processing Systems (pp. 9256-9266).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[KB20] </a:t>
            </a:r>
            <a:r>
              <a:rPr lang="en-US" sz="1400" dirty="0" err="1"/>
              <a:t>Khezeli</a:t>
            </a:r>
            <a:r>
              <a:rPr lang="en-US" sz="1400" dirty="0"/>
              <a:t>, K., &amp; </a:t>
            </a:r>
            <a:r>
              <a:rPr lang="en-US" sz="1400" dirty="0" err="1"/>
              <a:t>Bitar</a:t>
            </a:r>
            <a:r>
              <a:rPr lang="en-US" sz="1400" dirty="0"/>
              <a:t>, E. (2020). Safe Linear Stochastic Bandits. In AAAI (pp. 10202-10209).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[MSHJ20] </a:t>
            </a:r>
            <a:r>
              <a:rPr lang="en-US" sz="1400" dirty="0" err="1"/>
              <a:t>Morik</a:t>
            </a:r>
            <a:r>
              <a:rPr lang="en-US" sz="1400" dirty="0"/>
              <a:t>, M., Singh, A., Hong, J., &amp; </a:t>
            </a:r>
            <a:r>
              <a:rPr lang="en-US" sz="1400" dirty="0" err="1"/>
              <a:t>Joachims</a:t>
            </a:r>
            <a:r>
              <a:rPr lang="en-US" sz="1400" dirty="0"/>
              <a:t>, T. (2020, July). Controlling fairness and bias in dynamic learning-to-</a:t>
            </a:r>
            <a:r>
              <a:rPr lang="en-US" sz="1400" dirty="0" err="1"/>
              <a:t>rank.In</a:t>
            </a:r>
            <a:r>
              <a:rPr lang="en-US" sz="1400" dirty="0"/>
              <a:t> SIGIR 2020 (pp. 429-438).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[WBSJ21] Wang, L., Bai, Y., Sun, W., &amp; </a:t>
            </a:r>
            <a:r>
              <a:rPr lang="en-US" sz="1400" dirty="0" err="1"/>
              <a:t>Joachims</a:t>
            </a:r>
            <a:r>
              <a:rPr lang="en-US" sz="1400" dirty="0"/>
              <a:t>, T. (2021). Fairness of Exposure in Stochastic Bandits. </a:t>
            </a:r>
            <a:r>
              <a:rPr lang="en-US" sz="1400" dirty="0" err="1"/>
              <a:t>arXiv</a:t>
            </a:r>
            <a:r>
              <a:rPr lang="en-US" sz="1400" dirty="0"/>
              <a:t> preprint arXiv:2103.02735.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400" dirty="0"/>
              <a:t>[YA21] Yang, T., &amp; Ai, Q. (2021, April). Maximizing Marginal Fairness for Dynamic Learning to Rank. In Proceedings of the Web Conference 2021 (pp. 137-145).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B7226F-BA97-44DC-975B-B550BF8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07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Classical exploration strategies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Efficient exploration in complicated real-world environments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Exploration in non-stationary environments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Ethical considerations of exploration</a:t>
            </a:r>
          </a:p>
          <a:p>
            <a:r>
              <a:rPr lang="en-US" dirty="0"/>
              <a:t>Conclusion &amp; future directions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671016"/>
            <a:ext cx="10515600" cy="4351338"/>
          </a:xfrm>
        </p:spPr>
        <p:txBody>
          <a:bodyPr/>
          <a:lstStyle/>
          <a:p>
            <a:r>
              <a:rPr lang="en-US" dirty="0"/>
              <a:t>Interactive information retrieval with bandit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26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07F840-C2C0-604F-BE6A-290F06B8C79C}"/>
              </a:ext>
            </a:extLst>
          </p:cNvPr>
          <p:cNvGrpSpPr/>
          <p:nvPr/>
        </p:nvGrpSpPr>
        <p:grpSpPr>
          <a:xfrm>
            <a:off x="2209800" y="2587107"/>
            <a:ext cx="7024743" cy="3769243"/>
            <a:chOff x="3101149" y="2952232"/>
            <a:chExt cx="7024743" cy="376924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0F136F-F7E0-FB44-A277-FED0A4634447}"/>
                </a:ext>
              </a:extLst>
            </p:cNvPr>
            <p:cNvGrpSpPr/>
            <p:nvPr/>
          </p:nvGrpSpPr>
          <p:grpSpPr>
            <a:xfrm>
              <a:off x="6786473" y="2952232"/>
              <a:ext cx="3339419" cy="3769243"/>
              <a:chOff x="6715562" y="2844077"/>
              <a:chExt cx="3339419" cy="3769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9878845-CE78-3C4C-B501-3C4FD650D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15562" y="2844077"/>
                <a:ext cx="2958507" cy="3769243"/>
              </a:xfrm>
              <a:prstGeom prst="rect">
                <a:avLst/>
              </a:prstGeom>
            </p:spPr>
          </p:pic>
          <p:pic>
            <p:nvPicPr>
              <p:cNvPr id="46" name="Picture 4" descr="Image result for check icon">
                <a:extLst>
                  <a:ext uri="{FF2B5EF4-FFF2-40B4-BE49-F238E27FC236}">
                    <a16:creationId xmlns:a16="http://schemas.microsoft.com/office/drawing/2014/main" id="{9E54BE59-206F-DC46-9525-C3BB8224BB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3621" y="4516886"/>
                <a:ext cx="321360" cy="321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4C25C7-A073-C642-9FEB-BCD7BA1DB19C}"/>
                </a:ext>
              </a:extLst>
            </p:cNvPr>
            <p:cNvGrpSpPr/>
            <p:nvPr/>
          </p:nvGrpSpPr>
          <p:grpSpPr>
            <a:xfrm>
              <a:off x="3101149" y="3429000"/>
              <a:ext cx="2047332" cy="1366614"/>
              <a:chOff x="3165160" y="3316052"/>
              <a:chExt cx="2047332" cy="136661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8451F22-B4B7-534E-BC9A-42E86A491F4E}"/>
                  </a:ext>
                </a:extLst>
              </p:cNvPr>
              <p:cNvGrpSpPr/>
              <p:nvPr/>
            </p:nvGrpSpPr>
            <p:grpSpPr>
              <a:xfrm>
                <a:off x="3389669" y="3608662"/>
                <a:ext cx="1822823" cy="1074004"/>
                <a:chOff x="1758577" y="2787587"/>
                <a:chExt cx="1822823" cy="1074004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1A6AB77-5401-DC48-BF33-B9BEE172A73D}"/>
                    </a:ext>
                  </a:extLst>
                </p:cNvPr>
                <p:cNvSpPr/>
                <p:nvPr/>
              </p:nvSpPr>
              <p:spPr>
                <a:xfrm>
                  <a:off x="1758577" y="3744684"/>
                  <a:ext cx="116907" cy="116907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166BA00-2005-DF44-B9FE-8F8B545E1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71879" y="2787587"/>
                  <a:ext cx="1709521" cy="993489"/>
                </a:xfrm>
                <a:prstGeom prst="straightConnector1">
                  <a:avLst/>
                </a:prstGeom>
                <a:ln w="28575">
                  <a:solidFill>
                    <a:srgbClr val="8FAADC"/>
                  </a:solidFill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3F4D748-3987-2B44-9271-9F4C8B129F5E}"/>
                  </a:ext>
                </a:extLst>
              </p:cNvPr>
              <p:cNvGrpSpPr/>
              <p:nvPr/>
            </p:nvGrpSpPr>
            <p:grpSpPr>
              <a:xfrm>
                <a:off x="3165160" y="3316052"/>
                <a:ext cx="1603566" cy="1286098"/>
                <a:chOff x="1534068" y="2494977"/>
                <a:chExt cx="1603566" cy="1286098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8BF2D97-1A0B-4349-8DD3-2AF7739A7973}"/>
                    </a:ext>
                  </a:extLst>
                </p:cNvPr>
                <p:cNvSpPr/>
                <p:nvPr/>
              </p:nvSpPr>
              <p:spPr>
                <a:xfrm>
                  <a:off x="2532929" y="2868103"/>
                  <a:ext cx="116907" cy="116907"/>
                </a:xfrm>
                <a:prstGeom prst="ellipse">
                  <a:avLst/>
                </a:prstGeom>
                <a:solidFill>
                  <a:srgbClr val="8B00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175837F-E407-4046-8CF8-C662CE5A4AFD}"/>
                    </a:ext>
                  </a:extLst>
                </p:cNvPr>
                <p:cNvSpPr/>
                <p:nvPr/>
              </p:nvSpPr>
              <p:spPr>
                <a:xfrm>
                  <a:off x="2206854" y="3022009"/>
                  <a:ext cx="116907" cy="116907"/>
                </a:xfrm>
                <a:prstGeom prst="ellipse">
                  <a:avLst/>
                </a:prstGeom>
                <a:solidFill>
                  <a:srgbClr val="8B00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739206B-9169-C347-BB6B-D2F6B930D051}"/>
                    </a:ext>
                  </a:extLst>
                </p:cNvPr>
                <p:cNvSpPr/>
                <p:nvPr/>
              </p:nvSpPr>
              <p:spPr>
                <a:xfrm>
                  <a:off x="2092855" y="3281773"/>
                  <a:ext cx="116907" cy="116907"/>
                </a:xfrm>
                <a:prstGeom prst="ellipse">
                  <a:avLst/>
                </a:prstGeom>
                <a:solidFill>
                  <a:srgbClr val="8B00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29054D37-EFAA-B94C-A142-4A0897FA9CB2}"/>
                    </a:ext>
                  </a:extLst>
                </p:cNvPr>
                <p:cNvSpPr/>
                <p:nvPr/>
              </p:nvSpPr>
              <p:spPr>
                <a:xfrm>
                  <a:off x="2639468" y="3521620"/>
                  <a:ext cx="116907" cy="116907"/>
                </a:xfrm>
                <a:prstGeom prst="ellipse">
                  <a:avLst/>
                </a:prstGeom>
                <a:solidFill>
                  <a:srgbClr val="8B00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5840435-0681-674B-B904-DF8ED2D1262D}"/>
                    </a:ext>
                  </a:extLst>
                </p:cNvPr>
                <p:cNvSpPr/>
                <p:nvPr/>
              </p:nvSpPr>
              <p:spPr>
                <a:xfrm>
                  <a:off x="2532929" y="2494977"/>
                  <a:ext cx="423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d1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7C65CC6-D9C0-6B44-9420-E716E0A33B17}"/>
                    </a:ext>
                  </a:extLst>
                </p:cNvPr>
                <p:cNvSpPr/>
                <p:nvPr/>
              </p:nvSpPr>
              <p:spPr>
                <a:xfrm>
                  <a:off x="2714120" y="3411743"/>
                  <a:ext cx="4235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d2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99FC00C-2F15-F14B-B6BD-93532EB020DC}"/>
                    </a:ext>
                  </a:extLst>
                </p:cNvPr>
                <p:cNvSpPr/>
                <p:nvPr/>
              </p:nvSpPr>
              <p:spPr>
                <a:xfrm>
                  <a:off x="1534068" y="3212758"/>
                  <a:ext cx="4235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d4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29AB639-AA5C-AF48-8763-FF053037DC2F}"/>
                    </a:ext>
                  </a:extLst>
                </p:cNvPr>
                <p:cNvSpPr/>
                <p:nvPr/>
              </p:nvSpPr>
              <p:spPr>
                <a:xfrm>
                  <a:off x="1888820" y="2635008"/>
                  <a:ext cx="4235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d3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96353E6-0396-554F-8E67-D0429786614B}"/>
                  </a:ext>
                </a:extLst>
              </p:cNvPr>
              <p:cNvGrpSpPr/>
              <p:nvPr/>
            </p:nvGrpSpPr>
            <p:grpSpPr>
              <a:xfrm>
                <a:off x="3804497" y="3783031"/>
                <a:ext cx="623231" cy="572008"/>
                <a:chOff x="2175291" y="2964852"/>
                <a:chExt cx="623231" cy="572008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6129333-A176-EA4F-AA0D-61C532C99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33490" y="2964852"/>
                  <a:ext cx="165032" cy="2754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D523BD4-93B7-BB47-B67B-11813F719A8E}"/>
                    </a:ext>
                  </a:extLst>
                </p:cNvPr>
                <p:cNvCxnSpPr/>
                <p:nvPr/>
              </p:nvCxnSpPr>
              <p:spPr>
                <a:xfrm>
                  <a:off x="2301585" y="3131883"/>
                  <a:ext cx="180242" cy="2894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E434E4-8C92-424C-9CA9-D93BA358D5C0}"/>
                    </a:ext>
                  </a:extLst>
                </p:cNvPr>
                <p:cNvCxnSpPr/>
                <p:nvPr/>
              </p:nvCxnSpPr>
              <p:spPr>
                <a:xfrm>
                  <a:off x="2573650" y="3390308"/>
                  <a:ext cx="97602" cy="1465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D51E4BC-81DF-1C4B-866E-267D42081101}"/>
                    </a:ext>
                  </a:extLst>
                </p:cNvPr>
                <p:cNvCxnSpPr/>
                <p:nvPr/>
              </p:nvCxnSpPr>
              <p:spPr>
                <a:xfrm>
                  <a:off x="2175291" y="3380098"/>
                  <a:ext cx="90016" cy="149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FB1EBBD4-46E8-3B40-9F44-ED43D147B990}"/>
                </a:ext>
              </a:extLst>
            </p:cNvPr>
            <p:cNvSpPr/>
            <p:nvPr/>
          </p:nvSpPr>
          <p:spPr>
            <a:xfrm>
              <a:off x="5506566" y="4394620"/>
              <a:ext cx="847726" cy="400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95D6CCA8-7B35-8D40-8671-26EE9E3F2291}"/>
                </a:ext>
              </a:extLst>
            </p:cNvPr>
            <p:cNvSpPr/>
            <p:nvPr/>
          </p:nvSpPr>
          <p:spPr>
            <a:xfrm rot="10800000">
              <a:off x="5506566" y="3798332"/>
              <a:ext cx="847726" cy="4009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9974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671016"/>
            <a:ext cx="10515600" cy="4351338"/>
          </a:xfrm>
        </p:spPr>
        <p:txBody>
          <a:bodyPr/>
          <a:lstStyle/>
          <a:p>
            <a:r>
              <a:rPr lang="en-US" dirty="0"/>
              <a:t>Interactive information retrieval with bandit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27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0FCFA5-63BB-BA4E-903D-EADA215C9AF6}"/>
              </a:ext>
            </a:extLst>
          </p:cNvPr>
          <p:cNvGrpSpPr/>
          <p:nvPr/>
        </p:nvGrpSpPr>
        <p:grpSpPr>
          <a:xfrm>
            <a:off x="5038219" y="3040447"/>
            <a:ext cx="2311400" cy="2011065"/>
            <a:chOff x="4940300" y="3935181"/>
            <a:chExt cx="2311400" cy="2011065"/>
          </a:xfrm>
        </p:grpSpPr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57CFA171-EC52-0547-8BF6-9E863C75E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4" y="3935181"/>
              <a:ext cx="1532467" cy="153246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246D4-C9F7-9945-8921-BFE17EA34960}"/>
                </a:ext>
              </a:extLst>
            </p:cNvPr>
            <p:cNvSpPr txBox="1"/>
            <p:nvPr/>
          </p:nvSpPr>
          <p:spPr>
            <a:xfrm>
              <a:off x="4940300" y="5576914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Interactive IR System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E0DACF-55C9-7A48-8D03-6E2E51930FE3}"/>
              </a:ext>
            </a:extLst>
          </p:cNvPr>
          <p:cNvGrpSpPr/>
          <p:nvPr/>
        </p:nvGrpSpPr>
        <p:grpSpPr>
          <a:xfrm>
            <a:off x="1020786" y="2995526"/>
            <a:ext cx="4109511" cy="1255422"/>
            <a:chOff x="922867" y="3890260"/>
            <a:chExt cx="4109511" cy="1255422"/>
          </a:xfrm>
        </p:grpSpPr>
        <p:sp>
          <p:nvSpPr>
            <p:cNvPr id="51" name="Right Arrow 50">
              <a:extLst>
                <a:ext uri="{FF2B5EF4-FFF2-40B4-BE49-F238E27FC236}">
                  <a16:creationId xmlns:a16="http://schemas.microsoft.com/office/drawing/2014/main" id="{22F437E4-7AD3-4B4A-9D51-65C34B1F59B2}"/>
                </a:ext>
              </a:extLst>
            </p:cNvPr>
            <p:cNvSpPr/>
            <p:nvPr/>
          </p:nvSpPr>
          <p:spPr>
            <a:xfrm flipH="1">
              <a:off x="4422779" y="4470581"/>
              <a:ext cx="609599" cy="46166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E79FCE5-249B-064E-838A-A5DC75C23206}"/>
                </a:ext>
              </a:extLst>
            </p:cNvPr>
            <p:cNvSpPr txBox="1"/>
            <p:nvPr/>
          </p:nvSpPr>
          <p:spPr>
            <a:xfrm>
              <a:off x="1532468" y="3890260"/>
              <a:ext cx="1794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Exploitation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112ADE-4BB0-7843-9713-22786D61EA55}"/>
                </a:ext>
              </a:extLst>
            </p:cNvPr>
            <p:cNvSpPr txBox="1"/>
            <p:nvPr/>
          </p:nvSpPr>
          <p:spPr>
            <a:xfrm>
              <a:off x="922867" y="4499351"/>
              <a:ext cx="322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Present the best results estimated so far to satisfy users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9E077A-EA83-1046-9733-627B53CD8693}"/>
              </a:ext>
            </a:extLst>
          </p:cNvPr>
          <p:cNvGrpSpPr/>
          <p:nvPr/>
        </p:nvGrpSpPr>
        <p:grpSpPr>
          <a:xfrm>
            <a:off x="7126314" y="3004916"/>
            <a:ext cx="4240738" cy="1207872"/>
            <a:chOff x="7028395" y="3899650"/>
            <a:chExt cx="4240738" cy="1207872"/>
          </a:xfrm>
        </p:grpSpPr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72C8B66E-ADD4-CF45-96BF-9F08C3516AC1}"/>
                </a:ext>
              </a:extLst>
            </p:cNvPr>
            <p:cNvSpPr/>
            <p:nvPr/>
          </p:nvSpPr>
          <p:spPr>
            <a:xfrm>
              <a:off x="7028395" y="4501826"/>
              <a:ext cx="609599" cy="46166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38B9262-3FDF-5A4D-8396-447FA3D1F482}"/>
                </a:ext>
              </a:extLst>
            </p:cNvPr>
            <p:cNvSpPr txBox="1"/>
            <p:nvPr/>
          </p:nvSpPr>
          <p:spPr>
            <a:xfrm>
              <a:off x="8524928" y="3899650"/>
              <a:ext cx="178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Exploration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437092-16E7-6D4F-B13E-236D9727CFD4}"/>
                </a:ext>
              </a:extLst>
            </p:cNvPr>
            <p:cNvSpPr txBox="1"/>
            <p:nvPr/>
          </p:nvSpPr>
          <p:spPr>
            <a:xfrm>
              <a:off x="7869768" y="4461191"/>
              <a:ext cx="3399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Present currently underestimated results to best improve the ranker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67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problems</a:t>
            </a:r>
          </a:p>
          <a:p>
            <a:pPr lvl="1"/>
            <a:r>
              <a:rPr lang="en-US" dirty="0">
                <a:solidFill>
                  <a:srgbClr val="00CC00"/>
                </a:solidFill>
              </a:rPr>
              <a:t>Reward estimation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Arm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28</a:t>
            </a:fld>
            <a:endParaRPr lang="en-US"/>
          </a:p>
        </p:txBody>
      </p:sp>
      <p:pic>
        <p:nvPicPr>
          <p:cNvPr id="32" name="Picture 2" descr="mage result for robo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mage result for wor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6" name="Rectangle 5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68" name="Rectangle 67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70" name="Straight Arrow Connector 69"/>
            <p:cNvCxnSpPr>
              <a:stCxn id="68" idx="2"/>
              <a:endCxn id="69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49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Going beyond linear models</a:t>
            </a:r>
          </a:p>
          <a:p>
            <a:pPr lvl="1"/>
            <a:r>
              <a:rPr lang="en-US" dirty="0"/>
              <a:t>How about deep models?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Complex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29</a:t>
            </a:fld>
            <a:endParaRPr lang="en-US"/>
          </a:p>
        </p:txBody>
      </p:sp>
      <p:pic>
        <p:nvPicPr>
          <p:cNvPr id="38" name="Picture 14" descr="mage result for deep neural networ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850" y="3060306"/>
            <a:ext cx="1413305" cy="94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1738" y="5654260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preliminary studies exist: [ZLG19, AFB14] </a:t>
            </a:r>
          </a:p>
        </p:txBody>
      </p:sp>
      <p:pic>
        <p:nvPicPr>
          <p:cNvPr id="40" name="Picture 2" descr="mage result for robo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mage result for worl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60" name="Rectangle 59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0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64" name="Rectangle 63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66" name="Straight Arrow Connector 65"/>
            <p:cNvCxnSpPr>
              <a:stCxn id="64" idx="2"/>
              <a:endCxn id="65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4927-6CE8-4D06-9927-A4B260BC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71F9-C2E6-4E24-9F35-E97426FA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Privacy concerns</a:t>
            </a:r>
          </a:p>
          <a:p>
            <a:pPr lvl="1"/>
            <a:r>
              <a:rPr lang="en-US" sz="2400" dirty="0">
                <a:solidFill>
                  <a:schemeClr val="accent3"/>
                </a:solidFill>
              </a:rPr>
              <a:t>Background: differential privacy (for continual release)</a:t>
            </a:r>
          </a:p>
          <a:p>
            <a:pPr lvl="1"/>
            <a:r>
              <a:rPr lang="en-US" sz="2400" dirty="0">
                <a:solidFill>
                  <a:schemeClr val="accent3"/>
                </a:solidFill>
              </a:rPr>
              <a:t>Global and local differentially private bandit learning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Fairness concerns</a:t>
            </a:r>
          </a:p>
          <a:p>
            <a:pPr lvl="1"/>
            <a:r>
              <a:rPr lang="en-US" sz="2400" dirty="0">
                <a:solidFill>
                  <a:schemeClr val="accent3"/>
                </a:solidFill>
              </a:rPr>
              <a:t>Meritocratic fairness </a:t>
            </a:r>
          </a:p>
          <a:p>
            <a:pPr lvl="1"/>
            <a:r>
              <a:rPr lang="en-US" sz="2400" dirty="0">
                <a:solidFill>
                  <a:schemeClr val="accent3"/>
                </a:solidFill>
              </a:rPr>
              <a:t>Merit-based fair exposure</a:t>
            </a:r>
          </a:p>
          <a:p>
            <a:r>
              <a:rPr lang="en-US" sz="2800" dirty="0"/>
              <a:t>Safety and security concerns: exploration with constraints </a:t>
            </a:r>
          </a:p>
          <a:p>
            <a:pPr lvl="1"/>
            <a:r>
              <a:rPr lang="en-US" sz="2400" dirty="0"/>
              <a:t>Regret constraint: conservative exploration [WSLS16, KGYR17] </a:t>
            </a:r>
          </a:p>
          <a:p>
            <a:pPr lvl="1"/>
            <a:r>
              <a:rPr lang="en-US" sz="2400" dirty="0"/>
              <a:t>Side constraint: [AAT19, KB20]</a:t>
            </a:r>
            <a:endParaRPr lang="en-US" sz="1600" dirty="0"/>
          </a:p>
          <a:p>
            <a:pPr lvl="1"/>
            <a:r>
              <a:rPr lang="en-US" sz="2400" dirty="0"/>
              <a:t>Will not cover the details due to time limit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E1FB1-33B8-4B06-9073-F089CB88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C7837A-1529-4006-944B-5B675734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7953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57" y="1701938"/>
            <a:ext cx="10515600" cy="4351338"/>
          </a:xfrm>
        </p:spPr>
        <p:txBody>
          <a:bodyPr/>
          <a:lstStyle/>
          <a:p>
            <a:r>
              <a:rPr lang="en-US" dirty="0"/>
              <a:t>Online deployment</a:t>
            </a:r>
          </a:p>
          <a:p>
            <a:pPr lvl="1"/>
            <a:r>
              <a:rPr lang="en-US" dirty="0"/>
              <a:t>Policy update driven by every interaction in real-time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Learning efficiency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2" descr="mage result for robo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107" y="2884920"/>
            <a:ext cx="827242" cy="8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ge result for wor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962" y="4757495"/>
            <a:ext cx="812107" cy="7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0929" y="3274039"/>
            <a:ext cx="1402504" cy="1955253"/>
            <a:chOff x="6097293" y="3125876"/>
            <a:chExt cx="1402504" cy="19202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800000">
            <a:off x="3987319" y="3277849"/>
            <a:ext cx="1402504" cy="1955253"/>
            <a:chOff x="6097293" y="3125876"/>
            <a:chExt cx="1402504" cy="19202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7293" y="3144308"/>
              <a:ext cx="13952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483129" y="3125876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04586" y="5028613"/>
              <a:ext cx="1395211" cy="0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90679" y="3856373"/>
            <a:ext cx="128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8880" y="3846295"/>
            <a:ext cx="9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Reward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546" y="4209627"/>
            <a:ext cx="2503637" cy="3317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683" y="4261074"/>
            <a:ext cx="1808852" cy="3108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71375" y="4218610"/>
            <a:ext cx="2310295" cy="1243974"/>
            <a:chOff x="1771375" y="4218610"/>
            <a:chExt cx="2310295" cy="1243974"/>
          </a:xfrm>
        </p:grpSpPr>
        <p:sp>
          <p:nvSpPr>
            <p:cNvPr id="24" name="Rectangle 23"/>
            <p:cNvSpPr/>
            <p:nvPr/>
          </p:nvSpPr>
          <p:spPr>
            <a:xfrm>
              <a:off x="2036416" y="4218610"/>
              <a:ext cx="1877392" cy="39314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4" idx="2"/>
            </p:cNvCxnSpPr>
            <p:nvPr/>
          </p:nvCxnSpPr>
          <p:spPr>
            <a:xfrm>
              <a:off x="2975112" y="4611758"/>
              <a:ext cx="0" cy="49474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71375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CC00"/>
                  </a:solidFill>
                </a:rPr>
                <a:t>Convergence matters!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99512" y="4209776"/>
            <a:ext cx="2619513" cy="1252808"/>
            <a:chOff x="7699512" y="4209776"/>
            <a:chExt cx="2619513" cy="1252808"/>
          </a:xfrm>
        </p:grpSpPr>
        <p:sp>
          <p:nvSpPr>
            <p:cNvPr id="28" name="Rectangle 27"/>
            <p:cNvSpPr/>
            <p:nvPr/>
          </p:nvSpPr>
          <p:spPr>
            <a:xfrm>
              <a:off x="7699512" y="4209776"/>
              <a:ext cx="2619513" cy="3931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15966" y="5093252"/>
              <a:ext cx="2310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Exploration matters!</a:t>
              </a:r>
            </a:p>
          </p:txBody>
        </p:sp>
        <p:cxnSp>
          <p:nvCxnSpPr>
            <p:cNvPr id="30" name="Straight Arrow Connector 29"/>
            <p:cNvCxnSpPr>
              <a:stCxn id="28" idx="2"/>
              <a:endCxn id="29" idx="0"/>
            </p:cNvCxnSpPr>
            <p:nvPr/>
          </p:nvCxnSpPr>
          <p:spPr>
            <a:xfrm>
              <a:off x="9009269" y="4602924"/>
              <a:ext cx="0" cy="4903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Stopwatch &amp; Timer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731" y="3893587"/>
            <a:ext cx="663574" cy="6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1738" y="5654260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recent work: [WHCW19, KSL16, MWLS20] </a:t>
            </a:r>
          </a:p>
        </p:txBody>
      </p:sp>
    </p:spTree>
    <p:extLst>
      <p:ext uri="{BB962C8B-B14F-4D97-AF65-F5344CB8AC3E}">
        <p14:creationId xmlns:p14="http://schemas.microsoft.com/office/powerpoint/2010/main" val="14570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differential privacy perturb distribu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672" y="5440494"/>
            <a:ext cx="3489680" cy="12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under adversarial contexts</a:t>
            </a:r>
          </a:p>
          <a:p>
            <a:pPr lvl="1"/>
            <a:r>
              <a:rPr lang="en-US" dirty="0"/>
              <a:t>Privacy breach under extraction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Private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mage result for robo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992" y="3649779"/>
            <a:ext cx="982680" cy="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cker thef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791" y="2935853"/>
            <a:ext cx="709909" cy="7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1568" y="4581013"/>
            <a:ext cx="5586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Exploration reconciles the need for learning and the need for privacy protection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401665" y="3780331"/>
            <a:ext cx="793857" cy="772198"/>
            <a:chOff x="1609065" y="1869535"/>
            <a:chExt cx="796034" cy="796034"/>
          </a:xfrm>
        </p:grpSpPr>
        <p:sp>
          <p:nvSpPr>
            <p:cNvPr id="18" name="Oval 17"/>
            <p:cNvSpPr/>
            <p:nvPr/>
          </p:nvSpPr>
          <p:spPr>
            <a:xfrm>
              <a:off x="1609065" y="1869535"/>
              <a:ext cx="796034" cy="7960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470" y="1942940"/>
              <a:ext cx="649224" cy="64922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16425" y="3970708"/>
            <a:ext cx="2556341" cy="430918"/>
            <a:chOff x="4616425" y="3970708"/>
            <a:chExt cx="2556341" cy="430918"/>
          </a:xfrm>
        </p:grpSpPr>
        <p:pic>
          <p:nvPicPr>
            <p:cNvPr id="2050" name="Picture 2" descr="Image result for drugs vector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25" y="3970708"/>
              <a:ext cx="530486" cy="430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mage result for drugs vector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15" y="3994232"/>
              <a:ext cx="540960" cy="38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medication pills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36" y="4010870"/>
              <a:ext cx="381530" cy="36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medication pills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274" y="4005131"/>
              <a:ext cx="437236" cy="37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94698" y="3846442"/>
            <a:ext cx="2408074" cy="576072"/>
            <a:chOff x="5534278" y="1024687"/>
            <a:chExt cx="2408074" cy="576072"/>
          </a:xfrm>
        </p:grpSpPr>
        <p:pic>
          <p:nvPicPr>
            <p:cNvPr id="24" name="Picture 16" descr="Image result for horror movie posters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78" y="1024687"/>
              <a:ext cx="38827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8" descr="Image result for romance movie posters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28" y="1024687"/>
              <a:ext cx="39041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 descr="Image result for romance movie posters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116" y="1024687"/>
              <a:ext cx="38653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Image result for romance movie posters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224" y="1024687"/>
              <a:ext cx="383357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4" descr="Image result for drama movie posters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159" y="1024687"/>
              <a:ext cx="401193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041" y="4374595"/>
            <a:ext cx="1546660" cy="4003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65734" y="4459525"/>
            <a:ext cx="2450773" cy="2099626"/>
            <a:chOff x="8365734" y="4459525"/>
            <a:chExt cx="2450773" cy="209962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5734" y="6129742"/>
              <a:ext cx="1820181" cy="429409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12F9D13-D0BD-4965-A01A-F3C01C7CEF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02270" y="4459525"/>
              <a:ext cx="999124" cy="61454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8993684" y="5074071"/>
              <a:ext cx="1822823" cy="1074004"/>
              <a:chOff x="9309226" y="5091107"/>
              <a:chExt cx="1822823" cy="107400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C84437-20DB-478A-A84C-3EFDAA08CAEB}"/>
                  </a:ext>
                </a:extLst>
              </p:cNvPr>
              <p:cNvSpPr/>
              <p:nvPr/>
            </p:nvSpPr>
            <p:spPr>
              <a:xfrm>
                <a:off x="9309226" y="6048204"/>
                <a:ext cx="116907" cy="116907"/>
              </a:xfrm>
              <a:prstGeom prst="ellipse">
                <a:avLst/>
              </a:prstGeom>
              <a:solidFill>
                <a:srgbClr val="8FAADC"/>
              </a:solidFill>
              <a:ln>
                <a:solidFill>
                  <a:srgbClr val="8FAA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12F9D13-D0BD-4965-A01A-F3C01C7CEF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2528" y="5091107"/>
                <a:ext cx="1709521" cy="993489"/>
              </a:xfrm>
              <a:prstGeom prst="straightConnector1">
                <a:avLst/>
              </a:prstGeom>
              <a:ln w="28575">
                <a:solidFill>
                  <a:srgbClr val="8FAADC"/>
                </a:solidFill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12F9D13-D0BD-4965-A01A-F3C01C7C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8583" y="4459526"/>
              <a:ext cx="718574" cy="1593944"/>
            </a:xfrm>
            <a:prstGeom prst="straightConnector1">
              <a:avLst/>
            </a:prstGeom>
            <a:ln w="28575">
              <a:solidFill>
                <a:srgbClr val="FF5D7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69517" y="3065341"/>
            <a:ext cx="2056924" cy="2555270"/>
            <a:chOff x="1269517" y="3065341"/>
            <a:chExt cx="2056924" cy="2555270"/>
          </a:xfrm>
        </p:grpSpPr>
        <p:grpSp>
          <p:nvGrpSpPr>
            <p:cNvPr id="9" name="Group 8"/>
            <p:cNvGrpSpPr/>
            <p:nvPr/>
          </p:nvGrpSpPr>
          <p:grpSpPr>
            <a:xfrm>
              <a:off x="1344907" y="3065341"/>
              <a:ext cx="1416602" cy="2240844"/>
              <a:chOff x="1344907" y="3380926"/>
              <a:chExt cx="1416602" cy="2240844"/>
            </a:xfrm>
          </p:grpSpPr>
          <p:pic>
            <p:nvPicPr>
              <p:cNvPr id="6" name="Picture 6" descr="mage result for privacy issues in amazon and facebook recommendation"/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8" y="3380926"/>
                <a:ext cx="1416601" cy="796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8" descr="mage result for facebook privacy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7" y="4184413"/>
                <a:ext cx="1416601" cy="1437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269517" y="5312834"/>
              <a:ext cx="205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[CKNFS11, Kor10]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365985" y="3692940"/>
            <a:ext cx="5004166" cy="94021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under adversarial contexts</a:t>
            </a:r>
          </a:p>
          <a:p>
            <a:pPr lvl="1"/>
            <a:r>
              <a:rPr lang="en-US" dirty="0"/>
              <a:t>Robustness under poisoning attacks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Robust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677840" y="4073281"/>
            <a:ext cx="1823960" cy="1390587"/>
            <a:chOff x="5677840" y="4073281"/>
            <a:chExt cx="1823960" cy="1390587"/>
          </a:xfrm>
        </p:grpSpPr>
        <p:pic>
          <p:nvPicPr>
            <p:cNvPr id="17" name="Picture 6" descr="See the source imag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665" y="4148733"/>
              <a:ext cx="1315135" cy="131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 rot="2444843">
              <a:off x="5677840" y="4073281"/>
              <a:ext cx="1585948" cy="850258"/>
              <a:chOff x="5391294" y="3381899"/>
              <a:chExt cx="1585948" cy="85025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5474945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 rot="10800000"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83924" y="2923047"/>
            <a:ext cx="4671771" cy="996623"/>
            <a:chOff x="3581400" y="3041069"/>
            <a:chExt cx="4671771" cy="996623"/>
          </a:xfrm>
        </p:grpSpPr>
        <p:pic>
          <p:nvPicPr>
            <p:cNvPr id="8" name="Picture 7" descr="mage result for robot ico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884" y="3041069"/>
              <a:ext cx="982680" cy="996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515643" y="3158954"/>
              <a:ext cx="1585948" cy="850258"/>
              <a:chOff x="5391294" y="3381899"/>
              <a:chExt cx="1585948" cy="8502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5474945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0800000"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525769" y="3158954"/>
              <a:ext cx="1585948" cy="850258"/>
              <a:chOff x="5391294" y="3381899"/>
              <a:chExt cx="1585948" cy="85025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73011" y="3381899"/>
                <a:ext cx="1504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ea typeface="Gill Sans Light" charset="0"/>
                    <a:cs typeface="Gill Sans Light" charset="0"/>
                  </a:rPr>
                  <a:t>Action</a:t>
                </a:r>
                <a:endParaRPr lang="en-US" sz="1050" dirty="0"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91294" y="3924380"/>
                <a:ext cx="10728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  <a:ea typeface="Gill Sans Light" charset="0"/>
                    <a:cs typeface="Gill Sans Light" charset="0"/>
                  </a:rPr>
                  <a:t>Feedback</a:t>
                </a:r>
                <a:endParaRPr lang="en-US" sz="1050" dirty="0">
                  <a:solidFill>
                    <a:srgbClr val="FF0000"/>
                  </a:solidFill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0800000">
                <a:off x="5455894" y="3633975"/>
                <a:ext cx="688228" cy="11865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5459072" y="3827569"/>
                <a:ext cx="688228" cy="118653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459314" y="3210897"/>
              <a:ext cx="793857" cy="772198"/>
              <a:chOff x="1609065" y="1869535"/>
              <a:chExt cx="796034" cy="79603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09065" y="1869535"/>
                <a:ext cx="796034" cy="7960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82470" y="1942940"/>
                <a:ext cx="649224" cy="64922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581400" y="3241116"/>
              <a:ext cx="768096" cy="768096"/>
              <a:chOff x="2940472" y="5176088"/>
              <a:chExt cx="796034" cy="79603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940472" y="5176088"/>
                <a:ext cx="796034" cy="79603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13877" y="5249493"/>
                <a:ext cx="649224" cy="649224"/>
              </a:xfrm>
              <a:prstGeom prst="rect">
                <a:avLst/>
              </a:pr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2965984" y="5266842"/>
            <a:ext cx="683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Randomness in exploration hardens the model against adversary; dependence structure among users improves privacy utility trade-off.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237881" y="2990802"/>
            <a:ext cx="5004166" cy="94021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Incentivize the exploration</a:t>
            </a:r>
          </a:p>
          <a:p>
            <a:pPr lvl="1"/>
            <a:r>
              <a:rPr lang="en-US" dirty="0"/>
              <a:t>No regret under information gap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Incentivized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33</a:t>
            </a:fld>
            <a:endParaRPr lang="en-US"/>
          </a:p>
        </p:txBody>
      </p:sp>
      <p:pic>
        <p:nvPicPr>
          <p:cNvPr id="16386" name="Picture 2" descr="Image result for incentiv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133" y="2949152"/>
            <a:ext cx="4756151" cy="33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197572" y="3069607"/>
            <a:ext cx="1612348" cy="2213406"/>
            <a:chOff x="4197572" y="3069607"/>
            <a:chExt cx="1612348" cy="2213406"/>
          </a:xfrm>
        </p:grpSpPr>
        <p:sp>
          <p:nvSpPr>
            <p:cNvPr id="6" name="TextBox 5"/>
            <p:cNvSpPr txBox="1"/>
            <p:nvPr/>
          </p:nvSpPr>
          <p:spPr>
            <a:xfrm>
              <a:off x="4197572" y="3069607"/>
              <a:ext cx="161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Latent factors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07553" y="3259789"/>
              <a:ext cx="260212" cy="10116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805118" y="4001147"/>
              <a:ext cx="259835" cy="9951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23670" y="4657480"/>
              <a:ext cx="256032" cy="9950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184472" y="3472223"/>
            <a:ext cx="5786398" cy="1987635"/>
            <a:chOff x="3184472" y="3472223"/>
            <a:chExt cx="5786398" cy="1987635"/>
          </a:xfrm>
        </p:grpSpPr>
        <p:pic>
          <p:nvPicPr>
            <p:cNvPr id="7" name="Picture 6" descr="mage result for robot icon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472" y="3927713"/>
              <a:ext cx="982680" cy="996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8177013" y="4093916"/>
              <a:ext cx="793857" cy="772198"/>
              <a:chOff x="1609065" y="1869535"/>
              <a:chExt cx="796034" cy="79603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609065" y="1869535"/>
                <a:ext cx="796034" cy="79603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82470" y="1942940"/>
                <a:ext cx="649224" cy="649224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809920" y="3472223"/>
              <a:ext cx="401193" cy="1987635"/>
              <a:chOff x="5809920" y="3472223"/>
              <a:chExt cx="401193" cy="1987635"/>
            </a:xfrm>
          </p:grpSpPr>
          <p:pic>
            <p:nvPicPr>
              <p:cNvPr id="13" name="Picture 18" descr="Image result for romance movie posters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2004" y="3472223"/>
                <a:ext cx="390410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4" descr="Image result for drama movie posters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920" y="4177907"/>
                <a:ext cx="401193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Image result for drama movie posters oscars 2020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9920" y="4883786"/>
                <a:ext cx="392494" cy="576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281973" y="3069607"/>
            <a:ext cx="2602051" cy="2286881"/>
            <a:chOff x="6251054" y="3069607"/>
            <a:chExt cx="2602051" cy="2286881"/>
          </a:xfrm>
        </p:grpSpPr>
        <p:sp>
          <p:nvSpPr>
            <p:cNvPr id="18" name="TextBox 17"/>
            <p:cNvSpPr txBox="1"/>
            <p:nvPr/>
          </p:nvSpPr>
          <p:spPr>
            <a:xfrm>
              <a:off x="6251054" y="3069607"/>
              <a:ext cx="19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Semantic features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7766" y="3559394"/>
              <a:ext cx="257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{Romance, Cameron}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77766" y="4987156"/>
              <a:ext cx="1786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{Drama, Korean}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77766" y="4302236"/>
              <a:ext cx="257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{Drama, Damon}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39582" y="4064001"/>
            <a:ext cx="2363305" cy="1261468"/>
            <a:chOff x="9139582" y="4064001"/>
            <a:chExt cx="2363305" cy="1261468"/>
          </a:xfrm>
        </p:grpSpPr>
        <p:sp>
          <p:nvSpPr>
            <p:cNvPr id="11" name="TextBox 10"/>
            <p:cNvSpPr txBox="1"/>
            <p:nvPr/>
          </p:nvSpPr>
          <p:spPr>
            <a:xfrm>
              <a:off x="9139582" y="4064001"/>
              <a:ext cx="2363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Explanations?</a:t>
              </a:r>
            </a:p>
          </p:txBody>
        </p:sp>
        <p:pic>
          <p:nvPicPr>
            <p:cNvPr id="4098" name="Picture 2" descr="Migot the Professor : Migot the Professor carries a spoon into ...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198" y="4352702"/>
              <a:ext cx="662609" cy="97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24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learning in accordance with user learning</a:t>
            </a:r>
          </a:p>
          <a:p>
            <a:pPr lvl="1"/>
            <a:r>
              <a:rPr lang="en-US" dirty="0"/>
              <a:t>User is not omniscient, but also learns from interactions with the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Incentivized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34</a:t>
            </a:fld>
            <a:endParaRPr lang="en-US"/>
          </a:p>
        </p:txBody>
      </p:sp>
      <p:pic>
        <p:nvPicPr>
          <p:cNvPr id="29" name="Picture 8" descr="Introduction to Human Computer Interaction">
            <a:extLst>
              <a:ext uri="{FF2B5EF4-FFF2-40B4-BE49-F238E27FC236}">
                <a16:creationId xmlns:a16="http://schemas.microsoft.com/office/drawing/2014/main" id="{2B5DC862-0FE6-064D-81C5-AFFDEEE3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915" y="3230789"/>
            <a:ext cx="6524171" cy="32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1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0766-1004-4D12-970D-DCE543DC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B123-E251-47C9-AB28-44E536D8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[ZLG19] Zhou, D., Li, L., &amp; </a:t>
            </a:r>
            <a:r>
              <a:rPr lang="en-US" sz="1600" dirty="0" err="1"/>
              <a:t>Gu</a:t>
            </a:r>
            <a:r>
              <a:rPr lang="en-US" sz="1600" dirty="0"/>
              <a:t>, Q. (2019). Neural Contextual Bandits with Upper Confidence Bound-Based Exploration. </a:t>
            </a:r>
            <a:r>
              <a:rPr lang="en-US" sz="1600" dirty="0" err="1"/>
              <a:t>arXiv</a:t>
            </a:r>
            <a:r>
              <a:rPr lang="en-US" sz="1600" dirty="0"/>
              <a:t> preprint arXiv:1911.04462.</a:t>
            </a:r>
          </a:p>
          <a:p>
            <a:pPr marL="0" indent="0">
              <a:buNone/>
            </a:pPr>
            <a:r>
              <a:rPr lang="en-US" sz="1600" dirty="0"/>
              <a:t>[AFB14] </a:t>
            </a:r>
            <a:r>
              <a:rPr lang="en-US" sz="1600" dirty="0" err="1"/>
              <a:t>Allesiardo</a:t>
            </a:r>
            <a:r>
              <a:rPr lang="en-US" sz="1600" dirty="0"/>
              <a:t>, R., </a:t>
            </a:r>
            <a:r>
              <a:rPr lang="en-US" sz="1600" dirty="0" err="1"/>
              <a:t>Féraud</a:t>
            </a:r>
            <a:r>
              <a:rPr lang="en-US" sz="1600" dirty="0"/>
              <a:t>, R., &amp; </a:t>
            </a:r>
            <a:r>
              <a:rPr lang="en-US" sz="1600" dirty="0" err="1"/>
              <a:t>Bouneffouf</a:t>
            </a:r>
            <a:r>
              <a:rPr lang="en-US" sz="1600" dirty="0"/>
              <a:t>, D. (2014, November). A neural networks committee for the contextual bandit problem. In International Conference on Neural Information Processing (pp. 374-381). Springer, Cham.</a:t>
            </a:r>
          </a:p>
          <a:p>
            <a:pPr marL="0" indent="0">
              <a:buNone/>
            </a:pPr>
            <a:r>
              <a:rPr lang="en-US" sz="1600" dirty="0"/>
              <a:t>[WHCW19] Wang, Y., Hu, J., Chen, X., &amp; Wang, L. (2019). Distributed bandit learning: Near-optimal regret with efficient communication. </a:t>
            </a:r>
            <a:r>
              <a:rPr lang="en-US" sz="1600" dirty="0" err="1"/>
              <a:t>arXiv</a:t>
            </a:r>
            <a:r>
              <a:rPr lang="en-US" sz="1600" dirty="0"/>
              <a:t> preprint arXiv:1904.06309.</a:t>
            </a:r>
          </a:p>
          <a:p>
            <a:pPr marL="0" indent="0">
              <a:buNone/>
            </a:pPr>
            <a:r>
              <a:rPr lang="en-US" sz="1600" dirty="0"/>
              <a:t>[KSL16] </a:t>
            </a:r>
            <a:r>
              <a:rPr lang="en-US" sz="1600" dirty="0" err="1"/>
              <a:t>Korda</a:t>
            </a:r>
            <a:r>
              <a:rPr lang="en-US" sz="1600" dirty="0"/>
              <a:t>, N., </a:t>
            </a:r>
            <a:r>
              <a:rPr lang="en-US" sz="1600" dirty="0" err="1"/>
              <a:t>Szorenyi</a:t>
            </a:r>
            <a:r>
              <a:rPr lang="en-US" sz="1600" dirty="0"/>
              <a:t>, B., &amp; Li, S. (2016, June). Distributed clustering of linear bandits in peer to peer networks. In International Conference on Machine Learning (pp. 1301-1309).</a:t>
            </a:r>
          </a:p>
          <a:p>
            <a:pPr marL="0" indent="0">
              <a:buNone/>
            </a:pPr>
            <a:r>
              <a:rPr lang="en-US" sz="1600" dirty="0"/>
              <a:t>[MWLS20] </a:t>
            </a:r>
            <a:r>
              <a:rPr lang="en-US" sz="1600" dirty="0" err="1"/>
              <a:t>Mahadik</a:t>
            </a:r>
            <a:r>
              <a:rPr lang="en-US" sz="1600" dirty="0"/>
              <a:t>, K., Wu, Q., Li, S., &amp; </a:t>
            </a:r>
            <a:r>
              <a:rPr lang="en-US" sz="1600" dirty="0" err="1"/>
              <a:t>Sabne</a:t>
            </a:r>
            <a:r>
              <a:rPr lang="en-US" sz="1600" dirty="0"/>
              <a:t>, A. (2020, June). Fast distributed bandits for online recommendation systems. In Proceedings of the 34th ACM International Conference on Supercomputing (pp. 1-13).</a:t>
            </a:r>
          </a:p>
          <a:p>
            <a:pPr marL="0" indent="0">
              <a:buNone/>
            </a:pPr>
            <a:r>
              <a:rPr lang="en-US" sz="1600" dirty="0"/>
              <a:t>[CKNFS11] </a:t>
            </a:r>
            <a:r>
              <a:rPr lang="en-US" sz="1600" dirty="0" err="1"/>
              <a:t>Calandrino</a:t>
            </a:r>
            <a:r>
              <a:rPr lang="en-US" sz="1600" dirty="0"/>
              <a:t>, J. A., </a:t>
            </a:r>
            <a:r>
              <a:rPr lang="en-US" sz="1600" dirty="0" err="1"/>
              <a:t>Kilzer</a:t>
            </a:r>
            <a:r>
              <a:rPr lang="en-US" sz="1600" dirty="0"/>
              <a:t>, A., Narayanan, A., </a:t>
            </a:r>
            <a:r>
              <a:rPr lang="en-US" sz="1600" dirty="0" err="1"/>
              <a:t>Felten</a:t>
            </a:r>
            <a:r>
              <a:rPr lang="en-US" sz="1600" dirty="0"/>
              <a:t>, E. W., &amp; </a:t>
            </a:r>
            <a:r>
              <a:rPr lang="en-US" sz="1600" dirty="0" err="1"/>
              <a:t>Shmatikov</a:t>
            </a:r>
            <a:r>
              <a:rPr lang="en-US" sz="1600" dirty="0"/>
              <a:t>, V. (2011, May). " You might also like:" Privacy risks of collaborative filtering. In 2011 IEEE symposium on security and privacy (pp. 231-246). IEEE.</a:t>
            </a:r>
          </a:p>
          <a:p>
            <a:pPr marL="0" indent="0">
              <a:buNone/>
            </a:pPr>
            <a:r>
              <a:rPr lang="en-US" sz="1600" dirty="0"/>
              <a:t>[Kor10] </a:t>
            </a:r>
            <a:r>
              <a:rPr lang="en-US" sz="1600" dirty="0" err="1"/>
              <a:t>Korolova</a:t>
            </a:r>
            <a:r>
              <a:rPr lang="en-US" sz="1600" dirty="0"/>
              <a:t>, A. (2010, December). Privacy violations using </a:t>
            </a:r>
            <a:r>
              <a:rPr lang="en-US" sz="1600" dirty="0" err="1"/>
              <a:t>microtargeted</a:t>
            </a:r>
            <a:r>
              <a:rPr lang="en-US" sz="1600" dirty="0"/>
              <a:t> ads: A case study. In 2010 IEEE International Conference on Data Mining Workshops (pp. 474-482). IEEE.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003E-C432-4FB7-B95C-A548588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B7226F-BA97-44DC-975B-B550BF8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7036213-1E9F-49D2-B24B-EB5E6076FF81}"/>
              </a:ext>
            </a:extLst>
          </p:cNvPr>
          <p:cNvSpPr txBox="1"/>
          <p:nvPr/>
        </p:nvSpPr>
        <p:spPr>
          <a:xfrm>
            <a:off x="8567184" y="5085512"/>
            <a:ext cx="247333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Adversary tries to extract user’s reward from recommendation sequence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72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“A Face Is Exposed for AOL Searcher No. 4417749” [BZH06]</a:t>
            </a:r>
          </a:p>
          <a:p>
            <a:r>
              <a:rPr lang="en-US" sz="2400" dirty="0"/>
              <a:t>“Robust De-anonymization of Large Datasets (How to Break Anonymity of the Netflix Prize Dataset)” [NS08]</a:t>
            </a:r>
          </a:p>
          <a:p>
            <a:r>
              <a:rPr lang="en-US" sz="2400" dirty="0"/>
              <a:t>Tutorial “Differential Privacy for Information Retrieval” @ WSDM 2018</a:t>
            </a:r>
          </a:p>
          <a:p>
            <a:r>
              <a:rPr lang="en-US" sz="2400" dirty="0"/>
              <a:t>In bandit learning:  privacy for </a:t>
            </a:r>
            <a:r>
              <a:rPr lang="en-US" sz="2400" dirty="0">
                <a:solidFill>
                  <a:srgbClr val="FF0000"/>
                </a:solidFill>
              </a:rPr>
              <a:t>reward (and context)</a:t>
            </a:r>
            <a:r>
              <a:rPr lang="en-US" sz="2400" dirty="0"/>
              <a:t> under extraction attacks</a:t>
            </a:r>
          </a:p>
          <a:p>
            <a:r>
              <a:rPr lang="en-US" sz="2400" dirty="0"/>
              <a:t>Idea: exploration reconciles the need for learning and the need for privacy protection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ED69-C1F5-418E-A125-E4B3BA7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160A5-BB15-443E-A681-57B80FA6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Privacy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ECDFE9-D708-487B-85FB-FE212B53C3E1}"/>
              </a:ext>
            </a:extLst>
          </p:cNvPr>
          <p:cNvGrpSpPr/>
          <p:nvPr/>
        </p:nvGrpSpPr>
        <p:grpSpPr>
          <a:xfrm>
            <a:off x="10325338" y="1690688"/>
            <a:ext cx="2056924" cy="2555270"/>
            <a:chOff x="1269517" y="3065341"/>
            <a:chExt cx="2056924" cy="255527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382A69-8ED9-47D0-B5B3-CA31ACC3DB1D}"/>
                </a:ext>
              </a:extLst>
            </p:cNvPr>
            <p:cNvGrpSpPr/>
            <p:nvPr/>
          </p:nvGrpSpPr>
          <p:grpSpPr>
            <a:xfrm>
              <a:off x="1344907" y="3065341"/>
              <a:ext cx="1416602" cy="2240844"/>
              <a:chOff x="1344907" y="3380926"/>
              <a:chExt cx="1416602" cy="2240844"/>
            </a:xfrm>
          </p:grpSpPr>
          <p:pic>
            <p:nvPicPr>
              <p:cNvPr id="10" name="Picture 6" descr="mage result for privacy issues in amazon and facebook recommendation">
                <a:extLst>
                  <a:ext uri="{FF2B5EF4-FFF2-40B4-BE49-F238E27FC236}">
                    <a16:creationId xmlns:a16="http://schemas.microsoft.com/office/drawing/2014/main" id="{52AE9BC8-5813-479A-A16F-DBA50A60E4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8" y="3380926"/>
                <a:ext cx="1416601" cy="796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 descr="mage result for facebook privacy">
                <a:extLst>
                  <a:ext uri="{FF2B5EF4-FFF2-40B4-BE49-F238E27FC236}">
                    <a16:creationId xmlns:a16="http://schemas.microsoft.com/office/drawing/2014/main" id="{1C53CA46-4568-4B9D-A4A8-5608F1380E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07" y="4184413"/>
                <a:ext cx="1416601" cy="1437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018CF4-32AC-4544-92F3-AF8D6B3D0A35}"/>
                </a:ext>
              </a:extLst>
            </p:cNvPr>
            <p:cNvSpPr txBox="1"/>
            <p:nvPr/>
          </p:nvSpPr>
          <p:spPr>
            <a:xfrm>
              <a:off x="1269517" y="5312834"/>
              <a:ext cx="20569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[CKNFS11, Kor10]</a:t>
              </a:r>
            </a:p>
          </p:txBody>
        </p:sp>
      </p:grpSp>
      <p:pic>
        <p:nvPicPr>
          <p:cNvPr id="12" name="Picture 11" descr="mage result for robot icon">
            <a:extLst>
              <a:ext uri="{FF2B5EF4-FFF2-40B4-BE49-F238E27FC236}">
                <a16:creationId xmlns:a16="http://schemas.microsoft.com/office/drawing/2014/main" id="{7C6177EC-F8F8-455A-97A7-199DE124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487" y="5775189"/>
            <a:ext cx="982680" cy="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A8E583-684F-4CEE-81F9-6793C3C1EB05}"/>
              </a:ext>
            </a:extLst>
          </p:cNvPr>
          <p:cNvGrpSpPr/>
          <p:nvPr/>
        </p:nvGrpSpPr>
        <p:grpSpPr>
          <a:xfrm>
            <a:off x="4750906" y="5358072"/>
            <a:ext cx="2408074" cy="576072"/>
            <a:chOff x="5534278" y="1024687"/>
            <a:chExt cx="2408074" cy="576072"/>
          </a:xfrm>
        </p:grpSpPr>
        <p:pic>
          <p:nvPicPr>
            <p:cNvPr id="14" name="Picture 16" descr="Image result for horror movie posters">
              <a:extLst>
                <a:ext uri="{FF2B5EF4-FFF2-40B4-BE49-F238E27FC236}">
                  <a16:creationId xmlns:a16="http://schemas.microsoft.com/office/drawing/2014/main" id="{E7F715B6-8F68-419B-9841-849CFE75E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278" y="1024687"/>
              <a:ext cx="388272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Image result for romance movie posters">
              <a:extLst>
                <a:ext uri="{FF2B5EF4-FFF2-40B4-BE49-F238E27FC236}">
                  <a16:creationId xmlns:a16="http://schemas.microsoft.com/office/drawing/2014/main" id="{368D66D1-4F7B-4977-8892-BC8892742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28" y="1024687"/>
              <a:ext cx="39041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Image result for romance movie posters">
              <a:extLst>
                <a:ext uri="{FF2B5EF4-FFF2-40B4-BE49-F238E27FC236}">
                  <a16:creationId xmlns:a16="http://schemas.microsoft.com/office/drawing/2014/main" id="{32479281-9429-4D9D-A13B-8574C94A2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116" y="1024687"/>
              <a:ext cx="386530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2" descr="Image result for romance movie posters">
              <a:extLst>
                <a:ext uri="{FF2B5EF4-FFF2-40B4-BE49-F238E27FC236}">
                  <a16:creationId xmlns:a16="http://schemas.microsoft.com/office/drawing/2014/main" id="{CCD79B4F-C6B0-4B04-8972-29330321D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224" y="1024687"/>
              <a:ext cx="383357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4" descr="Image result for drama movie posters">
              <a:extLst>
                <a:ext uri="{FF2B5EF4-FFF2-40B4-BE49-F238E27FC236}">
                  <a16:creationId xmlns:a16="http://schemas.microsoft.com/office/drawing/2014/main" id="{92794EE0-822C-4676-96D4-5C1F8278B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159" y="1024687"/>
              <a:ext cx="401193" cy="57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Google Shape;324;p37">
            <a:extLst>
              <a:ext uri="{FF2B5EF4-FFF2-40B4-BE49-F238E27FC236}">
                <a16:creationId xmlns:a16="http://schemas.microsoft.com/office/drawing/2014/main" id="{5F5AE36B-E559-47DF-AE72-C48277A867FB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443" y="4709740"/>
            <a:ext cx="625831" cy="625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0EB1701-82E0-48A4-A97B-83BA62604DBB}"/>
              </a:ext>
            </a:extLst>
          </p:cNvPr>
          <p:cNvGrpSpPr/>
          <p:nvPr/>
        </p:nvGrpSpPr>
        <p:grpSpPr>
          <a:xfrm>
            <a:off x="7479345" y="5909856"/>
            <a:ext cx="767474" cy="757198"/>
            <a:chOff x="5934045" y="3394319"/>
            <a:chExt cx="1215992" cy="123105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ED1B18-9A5C-45CE-BAA8-7325181E9CB3}"/>
                </a:ext>
              </a:extLst>
            </p:cNvPr>
            <p:cNvSpPr/>
            <p:nvPr/>
          </p:nvSpPr>
          <p:spPr>
            <a:xfrm>
              <a:off x="5934045" y="3394319"/>
              <a:ext cx="1215992" cy="1231053"/>
            </a:xfrm>
            <a:prstGeom prst="ellipse">
              <a:avLst/>
            </a:prstGeom>
            <a:solidFill>
              <a:srgbClr val="FF2600">
                <a:alpha val="12941"/>
              </a:srgbClr>
            </a:solidFill>
            <a:ln>
              <a:solidFill>
                <a:srgbClr val="FF0000">
                  <a:alpha val="549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1A4A40-5E61-402F-B426-70B3E93B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1222" y="3584730"/>
              <a:ext cx="801637" cy="801637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3373CE-3481-4772-BA9D-F1DBD9B26504}"/>
              </a:ext>
            </a:extLst>
          </p:cNvPr>
          <p:cNvCxnSpPr>
            <a:cxnSpLocks/>
          </p:cNvCxnSpPr>
          <p:nvPr/>
        </p:nvCxnSpPr>
        <p:spPr>
          <a:xfrm flipH="1">
            <a:off x="4597490" y="6042399"/>
            <a:ext cx="2822484" cy="0"/>
          </a:xfrm>
          <a:prstGeom prst="line">
            <a:avLst/>
          </a:prstGeom>
          <a:ln w="254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73F022-E15F-4F06-839D-B0BDAFFD4022}"/>
              </a:ext>
            </a:extLst>
          </p:cNvPr>
          <p:cNvCxnSpPr>
            <a:cxnSpLocks/>
          </p:cNvCxnSpPr>
          <p:nvPr/>
        </p:nvCxnSpPr>
        <p:spPr>
          <a:xfrm>
            <a:off x="4597490" y="6520046"/>
            <a:ext cx="2759691" cy="0"/>
          </a:xfrm>
          <a:prstGeom prst="line">
            <a:avLst/>
          </a:prstGeom>
          <a:ln w="254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5E9BF7-70D8-4CB0-9465-A51E7631B948}"/>
              </a:ext>
            </a:extLst>
          </p:cNvPr>
          <p:cNvSpPr txBox="1"/>
          <p:nvPr/>
        </p:nvSpPr>
        <p:spPr>
          <a:xfrm>
            <a:off x="4790662" y="5997397"/>
            <a:ext cx="224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Gill Sans MT" panose="020B0502020104020203" pitchFamily="34" charset="0"/>
                <a:ea typeface="Gill Sans Light" charset="0"/>
                <a:cs typeface="Gill Sans Light" charset="0"/>
              </a:rPr>
              <a:t>Privacy-preserving action</a:t>
            </a:r>
            <a:endParaRPr lang="en-US" sz="1050" dirty="0">
              <a:latin typeface="Gill Sans MT" panose="020B0502020104020203" pitchFamily="34" charset="0"/>
              <a:ea typeface="Gill Sans Light" charset="0"/>
              <a:cs typeface="Gill Sans Light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85ED4F-2B47-44EA-8FDB-F7C8743160D4}"/>
              </a:ext>
            </a:extLst>
          </p:cNvPr>
          <p:cNvSpPr txBox="1"/>
          <p:nvPr/>
        </p:nvSpPr>
        <p:spPr>
          <a:xfrm>
            <a:off x="5117710" y="6550223"/>
            <a:ext cx="159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Gill Sans MT" panose="020B0502020104020203" pitchFamily="34" charset="0"/>
                <a:ea typeface="Gill Sans Light" charset="0"/>
                <a:cs typeface="Gill Sans Light" charset="0"/>
              </a:rPr>
              <a:t>Feedback</a:t>
            </a:r>
            <a:endParaRPr lang="en-US" sz="1050" dirty="0">
              <a:solidFill>
                <a:schemeClr val="accent2"/>
              </a:solidFill>
              <a:latin typeface="Gill Sans MT" panose="020B0502020104020203" pitchFamily="34" charset="0"/>
              <a:ea typeface="Gill Sans Light" charset="0"/>
              <a:cs typeface="Gill Sans Light" charset="0"/>
            </a:endParaRPr>
          </a:p>
        </p:txBody>
      </p:sp>
      <p:pic>
        <p:nvPicPr>
          <p:cNvPr id="27" name="Picture 6" descr="Image result for thumb up">
            <a:extLst>
              <a:ext uri="{FF2B5EF4-FFF2-40B4-BE49-F238E27FC236}">
                <a16:creationId xmlns:a16="http://schemas.microsoft.com/office/drawing/2014/main" id="{E5F31831-6099-463C-8732-F7B770D0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10" y="6595970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0" descr="Image result for romance movie posters">
            <a:extLst>
              <a:ext uri="{FF2B5EF4-FFF2-40B4-BE49-F238E27FC236}">
                <a16:creationId xmlns:a16="http://schemas.microsoft.com/office/drawing/2014/main" id="{399F9628-2722-4BBF-9812-12439333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3570" y="5202375"/>
            <a:ext cx="441969" cy="6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oogle Shape;324;p37">
            <a:extLst>
              <a:ext uri="{FF2B5EF4-FFF2-40B4-BE49-F238E27FC236}">
                <a16:creationId xmlns:a16="http://schemas.microsoft.com/office/drawing/2014/main" id="{A5CEF8B5-51CA-45C2-96DF-ADFF3121930C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968" y="5235241"/>
            <a:ext cx="625831" cy="6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Question Mark Icon – Free Download, PNG and Vector">
            <a:extLst>
              <a:ext uri="{FF2B5EF4-FFF2-40B4-BE49-F238E27FC236}">
                <a16:creationId xmlns:a16="http://schemas.microsoft.com/office/drawing/2014/main" id="{4C46231E-8E5A-4E8B-AC68-C97413DD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626" y="5054058"/>
            <a:ext cx="441969" cy="4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Image result for thumb up">
            <a:extLst>
              <a:ext uri="{FF2B5EF4-FFF2-40B4-BE49-F238E27FC236}">
                <a16:creationId xmlns:a16="http://schemas.microsoft.com/office/drawing/2014/main" id="{4F2D9928-8DD2-4A4E-A392-6FCB78FA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626" y="5596893"/>
            <a:ext cx="347240" cy="34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uiExpand="1" build="p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ABF45B0C-8221-47F3-8478-AD9EAA53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43" y="3957318"/>
            <a:ext cx="5344828" cy="29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privacy [Dwo06]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0" dirty="0"/>
                  <a:t>A </a:t>
                </a:r>
                <a:r>
                  <a:rPr lang="en-US" sz="2800" dirty="0"/>
                  <a:t>randomized m</a:t>
                </a:r>
                <a:r>
                  <a:rPr lang="en-US" sz="2800" b="0" dirty="0"/>
                  <a:t>echanism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-differentially private if for all neighboring inputs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and for all sets of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-DP</a:t>
                </a:r>
                <a:endParaRPr lang="en-US" sz="2400" dirty="0"/>
              </a:p>
              <a:p>
                <a:r>
                  <a:rPr lang="en-US" sz="2800" dirty="0"/>
                  <a:t>Intuition: cannot differentiate whether a data point is presented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0BF6-FC67-41F4-9C39-40835034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B01BA-1E80-4BCF-940F-83314B137D1C}"/>
              </a:ext>
            </a:extLst>
          </p:cNvPr>
          <p:cNvSpPr txBox="1"/>
          <p:nvPr/>
        </p:nvSpPr>
        <p:spPr>
          <a:xfrm>
            <a:off x="8935571" y="5811272"/>
            <a:ext cx="3092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from [Ngu19]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50418-8484-4207-82FD-68B176DA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146" y="2663536"/>
            <a:ext cx="5605865" cy="474292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E5A244CD-8E90-2843-BEF0-67766608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18405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for continual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Data stream has T examples,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0, 1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Goal: Privately output the sum of first k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Aggregate k data by tree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Output private statistics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..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E9740-06A8-494A-B036-74003641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C3B42-A13E-4366-86CA-EA15296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23F13A-1295-41D5-A317-D1C5423C9367}"/>
              </a:ext>
            </a:extLst>
          </p:cNvPr>
          <p:cNvGrpSpPr/>
          <p:nvPr/>
        </p:nvGrpSpPr>
        <p:grpSpPr>
          <a:xfrm>
            <a:off x="2691688" y="4051068"/>
            <a:ext cx="6555013" cy="2698135"/>
            <a:chOff x="2691688" y="4051068"/>
            <a:chExt cx="6555013" cy="2698135"/>
          </a:xfrm>
        </p:grpSpPr>
        <p:pic>
          <p:nvPicPr>
            <p:cNvPr id="6" name="Picture 2" descr="mage result for robot icon">
              <a:extLst>
                <a:ext uri="{FF2B5EF4-FFF2-40B4-BE49-F238E27FC236}">
                  <a16:creationId xmlns:a16="http://schemas.microsoft.com/office/drawing/2014/main" id="{1042809F-D5C2-429D-8518-56800556B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3CD4FD-A7C3-4836-AE83-805C089C155C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7D42175-4A95-4C1D-BE44-1C65BF7ABE96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DCFC8C9-ABF2-47DB-8E56-73EDC2877A2D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942307-E3A2-4D18-A1B1-775D0F38D9F8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85D4A7-E65A-4E38-ABF9-44FF88189615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38DC0F-4DFD-4E70-99A8-134E4126513D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6438985-FBA5-4C5C-B046-00DE28A3BFC3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5547DB2-B7CF-4EF1-A289-027EF40A91F5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88CFD47-B9DF-425E-8740-94025589FF04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11B7A22-5CFF-40C0-B18B-4335502F3EBA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3E54DE4-69EE-4C73-AE85-A55BA4BF1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A526AB-394D-468D-9DB0-AB77784E06E3}"/>
                    </a:ext>
                  </a:extLst>
                </p:cNvPr>
                <p:cNvSpPr txBox="1"/>
                <p:nvPr/>
              </p:nvSpPr>
              <p:spPr>
                <a:xfrm>
                  <a:off x="2691688" y="5048481"/>
                  <a:ext cx="1189281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sz="2400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4A526AB-394D-468D-9DB0-AB77784E06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1688" y="5048481"/>
                  <a:ext cx="118928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61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417D22-0206-4FA0-98BE-17EF9042DEDF}"/>
                </a:ext>
              </a:extLst>
            </p:cNvPr>
            <p:cNvSpPr txBox="1"/>
            <p:nvPr/>
          </p:nvSpPr>
          <p:spPr>
            <a:xfrm>
              <a:off x="7563431" y="5048481"/>
              <a:ext cx="1683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ea typeface="Gill Sans Light" charset="0"/>
                  <a:cs typeface="Gill Sans Light" charset="0"/>
                </a:rPr>
                <a:t>Private output</a:t>
              </a:r>
              <a:endParaRPr lang="en-US" dirty="0"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6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Tree-based aggregation [CSS10, DNPR10]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Represent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1..4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5..6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Separate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partial sums</a:t>
                </a:r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Every node is </a:t>
                </a:r>
                <a:r>
                  <a:rPr lang="en-US" altLang="zh-CN" sz="2800" dirty="0"/>
                  <a:t>a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private</a:t>
                </a:r>
                <a:r>
                  <a:rPr lang="en-US" altLang="zh-CN" sz="2800" dirty="0"/>
                  <a:t> partial sum with</a:t>
                </a:r>
                <a:r>
                  <a:rPr lang="en-US" sz="2800" dirty="0"/>
                  <a:t> noise                  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/>
                  <a:t>-DP</a:t>
                </a:r>
              </a:p>
              <a:p>
                <a:pPr lvl="1"/>
                <a:r>
                  <a:rPr lang="en-US" sz="2400" dirty="0"/>
                  <a:t>By composition theorem the total sum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-DP</a:t>
                </a:r>
              </a:p>
              <a:p>
                <a:r>
                  <a:rPr lang="en-US" sz="2800" dirty="0"/>
                  <a:t>Noise (error) in private sum is bounded by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8D5EF61-8BF0-4E9F-B3F2-DB3AF1A0B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44" y="2699349"/>
            <a:ext cx="3938920" cy="189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1EEF9-C338-4B01-B37A-28429D318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24" y="2725854"/>
            <a:ext cx="4056324" cy="20780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FDA86E3-EB23-4C50-96F6-BD81AE23711A}"/>
              </a:ext>
            </a:extLst>
          </p:cNvPr>
          <p:cNvGrpSpPr/>
          <p:nvPr/>
        </p:nvGrpSpPr>
        <p:grpSpPr>
          <a:xfrm>
            <a:off x="778085" y="3037065"/>
            <a:ext cx="2674105" cy="783869"/>
            <a:chOff x="2600703" y="2395944"/>
            <a:chExt cx="2674105" cy="78386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DC94E-288D-460D-873D-9AF1D99EF7CC}"/>
                </a:ext>
              </a:extLst>
            </p:cNvPr>
            <p:cNvSpPr/>
            <p:nvPr/>
          </p:nvSpPr>
          <p:spPr>
            <a:xfrm>
              <a:off x="4983165" y="2589549"/>
              <a:ext cx="291643" cy="2968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69D51C-6D05-4F4F-8AD7-1DD2C1CEE62E}"/>
                    </a:ext>
                  </a:extLst>
                </p:cNvPr>
                <p:cNvSpPr txBox="1"/>
                <p:nvPr/>
              </p:nvSpPr>
              <p:spPr>
                <a:xfrm>
                  <a:off x="2600703" y="2395944"/>
                  <a:ext cx="1987550" cy="7838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Sum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𝐿𝑎𝑝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69D51C-6D05-4F4F-8AD7-1DD2C1CEE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703" y="2395944"/>
                  <a:ext cx="1987550" cy="783869"/>
                </a:xfrm>
                <a:prstGeom prst="rect">
                  <a:avLst/>
                </a:prstGeom>
                <a:blipFill>
                  <a:blip r:embed="rId5"/>
                  <a:stretch>
                    <a:fillRect l="-2761" t="-3876" b="-3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F25A87-5359-45D5-8E7D-009426C71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0896" y="2787878"/>
              <a:ext cx="702269" cy="984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E59B374-1F95-4517-B883-E6C55DD0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7</a:t>
            </a:fld>
            <a:endParaRPr lang="en-US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22844EA-5BDE-4E65-9395-753247CB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4BE76-A335-48E7-B222-0A42F5699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9372" y="4589561"/>
            <a:ext cx="1873061" cy="731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218FBB-BF0E-45C2-9884-41811DA7A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6072" y="5625015"/>
            <a:ext cx="1569325" cy="7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B14481A-6AA0-48DD-B455-6A39F389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72" y="3512671"/>
            <a:ext cx="5407101" cy="821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Differentially private UCB1 [MT15]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Idea: keep the averaged reward                             private</a:t>
            </a:r>
          </a:p>
          <a:p>
            <a:pPr lvl="1"/>
            <a:r>
              <a:rPr lang="en-US" sz="2400" dirty="0"/>
              <a:t>Post-processing invariant</a:t>
            </a:r>
          </a:p>
          <a:p>
            <a:r>
              <a:rPr lang="en-US" sz="2800" dirty="0"/>
              <a:t>Use tree-based aggregation, </a:t>
            </a:r>
            <a:r>
              <a:rPr lang="en-US" sz="2800" dirty="0">
                <a:solidFill>
                  <a:srgbClr val="FF0000"/>
                </a:solidFill>
              </a:rPr>
              <a:t>add noise to            </a:t>
            </a:r>
            <a:r>
              <a:rPr lang="en-US" sz="2800" dirty="0"/>
              <a:t>for private 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Arm selection strategy: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/>
              <a:t>Additional confidence term for exploration in private setting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/>
              <a:t>Regret: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F4E2B-B3F1-4C71-923C-C9D56D08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5EB3C-E576-43EC-B7B0-CC67D2E2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B87F3-2BF6-42AB-A4FB-70A2C833950D}"/>
              </a:ext>
            </a:extLst>
          </p:cNvPr>
          <p:cNvGrpSpPr/>
          <p:nvPr/>
        </p:nvGrpSpPr>
        <p:grpSpPr>
          <a:xfrm>
            <a:off x="5093067" y="4938574"/>
            <a:ext cx="5005674" cy="1919426"/>
            <a:chOff x="2506675" y="4051068"/>
            <a:chExt cx="7036471" cy="2698135"/>
          </a:xfrm>
        </p:grpSpPr>
        <p:pic>
          <p:nvPicPr>
            <p:cNvPr id="7" name="Picture 2" descr="mage result for robot icon">
              <a:extLst>
                <a:ext uri="{FF2B5EF4-FFF2-40B4-BE49-F238E27FC236}">
                  <a16:creationId xmlns:a16="http://schemas.microsoft.com/office/drawing/2014/main" id="{BBEB41B1-1111-42FF-B89E-664750908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758" y="4051068"/>
              <a:ext cx="827242" cy="8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2AC4FAF-C138-4063-8D62-44FB86980529}"/>
                </a:ext>
              </a:extLst>
            </p:cNvPr>
            <p:cNvGrpSpPr/>
            <p:nvPr/>
          </p:nvGrpSpPr>
          <p:grpSpPr>
            <a:xfrm>
              <a:off x="6094580" y="4440187"/>
              <a:ext cx="1402504" cy="1955253"/>
              <a:chOff x="6097293" y="3125876"/>
              <a:chExt cx="1402504" cy="192024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F92E8D-44A2-4A08-B700-B1FCBF06BD8F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B04F2C1-534A-4A95-85F2-F32C7B7B107D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0D4714-6E02-4AC0-A8F2-F0C64E78FDAF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0D8A88-F4BE-4151-9B97-1560DC25BB42}"/>
                </a:ext>
              </a:extLst>
            </p:cNvPr>
            <p:cNvGrpSpPr/>
            <p:nvPr/>
          </p:nvGrpSpPr>
          <p:grpSpPr>
            <a:xfrm rot="10800000">
              <a:off x="3880970" y="4443997"/>
              <a:ext cx="1402504" cy="1955253"/>
              <a:chOff x="6097293" y="3125876"/>
              <a:chExt cx="1402504" cy="192024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E11778-23FF-4476-B00A-05A9979DD3D1}"/>
                  </a:ext>
                </a:extLst>
              </p:cNvPr>
              <p:cNvCxnSpPr/>
              <p:nvPr/>
            </p:nvCxnSpPr>
            <p:spPr>
              <a:xfrm>
                <a:off x="6097293" y="3144308"/>
                <a:ext cx="139521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3FCB57C-CAC2-42CB-850C-266D631781B6}"/>
                  </a:ext>
                </a:extLst>
              </p:cNvPr>
              <p:cNvCxnSpPr/>
              <p:nvPr/>
            </p:nvCxnSpPr>
            <p:spPr>
              <a:xfrm>
                <a:off x="7483129" y="3125876"/>
                <a:ext cx="0" cy="192024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A477C97-A58B-4841-8A41-01951BBEAA58}"/>
                  </a:ext>
                </a:extLst>
              </p:cNvPr>
              <p:cNvCxnSpPr/>
              <p:nvPr/>
            </p:nvCxnSpPr>
            <p:spPr>
              <a:xfrm>
                <a:off x="6104586" y="5028613"/>
                <a:ext cx="1395211" cy="0"/>
              </a:xfrm>
              <a:prstGeom prst="line">
                <a:avLst/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B9C663B-ED73-4B53-895F-647E5C7BFCAF}"/>
                </a:ext>
              </a:extLst>
            </p:cNvPr>
            <p:cNvGrpSpPr/>
            <p:nvPr/>
          </p:nvGrpSpPr>
          <p:grpSpPr>
            <a:xfrm>
              <a:off x="5322874" y="6041676"/>
              <a:ext cx="732306" cy="707527"/>
              <a:chOff x="6229302" y="3351336"/>
              <a:chExt cx="1215992" cy="123105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2160D2D-FC0E-4132-9DCA-73A291F04380}"/>
                  </a:ext>
                </a:extLst>
              </p:cNvPr>
              <p:cNvSpPr/>
              <p:nvPr/>
            </p:nvSpPr>
            <p:spPr>
              <a:xfrm>
                <a:off x="6229302" y="3351336"/>
                <a:ext cx="1215992" cy="1231053"/>
              </a:xfrm>
              <a:prstGeom prst="ellipse">
                <a:avLst/>
              </a:prstGeom>
              <a:solidFill>
                <a:srgbClr val="FF2600">
                  <a:alpha val="12941"/>
                </a:srgbClr>
              </a:solidFill>
              <a:ln>
                <a:solidFill>
                  <a:srgbClr val="FF0000">
                    <a:alpha val="549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DDD38-A6C8-4039-84AD-254705207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4" y="3556271"/>
                <a:ext cx="801637" cy="80163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086305-1EF6-4EB5-8A25-D08C7D62806D}"/>
                    </a:ext>
                  </a:extLst>
                </p:cNvPr>
                <p:cNvSpPr txBox="1"/>
                <p:nvPr/>
              </p:nvSpPr>
              <p:spPr>
                <a:xfrm>
                  <a:off x="2506675" y="5164099"/>
                  <a:ext cx="1356688" cy="43264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ea typeface="Gill Sans Light" charset="0"/>
                      <a:cs typeface="Gill Sans Light" charset="0"/>
                    </a:rPr>
                    <a:t>Reward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dirty="0">
                    <a:ea typeface="Gill Sans Light" charset="0"/>
                    <a:cs typeface="Gill Sans Light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086305-1EF6-4EB5-8A25-D08C7D628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675" y="5164099"/>
                  <a:ext cx="1356688" cy="432642"/>
                </a:xfrm>
                <a:prstGeom prst="rect">
                  <a:avLst/>
                </a:prstGeom>
                <a:blipFill>
                  <a:blip r:embed="rId5"/>
                  <a:stretch>
                    <a:fillRect l="-1887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CD9D39-83A3-429B-87EC-A76179450728}"/>
                </a:ext>
              </a:extLst>
            </p:cNvPr>
            <p:cNvSpPr txBox="1"/>
            <p:nvPr/>
          </p:nvSpPr>
          <p:spPr>
            <a:xfrm>
              <a:off x="7509566" y="5098762"/>
              <a:ext cx="2033580" cy="735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ea typeface="Gill Sans Light" charset="0"/>
                  <a:cs typeface="Gill Sans Light" charset="0"/>
                </a:rPr>
                <a:t>Private recommendation</a:t>
              </a:r>
              <a:endParaRPr lang="en-US" sz="1400" dirty="0">
                <a:ea typeface="Gill Sans Light" charset="0"/>
                <a:cs typeface="Gill Sans Light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31A93EB-0FC8-4BB4-BF5F-870A62524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0624" y="1627221"/>
            <a:ext cx="2183378" cy="896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EA644A-8FEF-4EF1-B27E-37748084B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466" y="2545936"/>
            <a:ext cx="863495" cy="8056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5FC2F5-801D-4160-BF90-6C2F4EBA0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521" y="2656044"/>
            <a:ext cx="663381" cy="5586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5ADA12-A04B-4662-BDF6-40BA9F592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608" y="5095528"/>
            <a:ext cx="1393189" cy="7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4BC5-3441-4474-A955-8DF26255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private LinUCB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6615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Privacy for reward [NR18]</a:t>
                </a:r>
              </a:p>
              <a:p>
                <a:r>
                  <a:rPr lang="en-US" sz="2800" dirty="0"/>
                  <a:t>Use tree-based aggregation, add noise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Arm selection strategy: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Regret: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05211-A661-4C98-BF53-BD1BF4E5B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661564" cy="4351338"/>
              </a:xfrm>
              <a:blipFill>
                <a:blip r:embed="rId2"/>
                <a:stretch>
                  <a:fillRect l="-143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A9C1-83D5-47A2-8CB6-F8CA2693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5DA6-09A5-4603-985B-62A0433927C4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EA8765-BCE0-438A-8D14-1DFD3F2635A5}"/>
              </a:ext>
            </a:extLst>
          </p:cNvPr>
          <p:cNvGrpSpPr/>
          <p:nvPr/>
        </p:nvGrpSpPr>
        <p:grpSpPr>
          <a:xfrm>
            <a:off x="8334263" y="2693390"/>
            <a:ext cx="3393610" cy="1471220"/>
            <a:chOff x="5043565" y="5262132"/>
            <a:chExt cx="3393610" cy="14712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455B72-E981-4050-BF8D-5816B3A5C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073" y="5602027"/>
              <a:ext cx="3015024" cy="34106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41F515-D541-40EF-A0B9-480B3C52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4138" y="5992138"/>
              <a:ext cx="2551056" cy="3333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02FC10-0B81-42DB-A87C-61DCCF3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8637" y="6373067"/>
              <a:ext cx="1326191" cy="3133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B101C8-E102-47C0-8858-24FF103B998E}"/>
                </a:ext>
              </a:extLst>
            </p:cNvPr>
            <p:cNvSpPr txBox="1"/>
            <p:nvPr/>
          </p:nvSpPr>
          <p:spPr>
            <a:xfrm>
              <a:off x="5043565" y="5262132"/>
              <a:ext cx="339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Closed form estimator of LinUCB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61661B-549A-4144-AB84-C2CF606E2782}"/>
                </a:ext>
              </a:extLst>
            </p:cNvPr>
            <p:cNvSpPr/>
            <p:nvPr/>
          </p:nvSpPr>
          <p:spPr>
            <a:xfrm>
              <a:off x="5043565" y="5271196"/>
              <a:ext cx="3255619" cy="14621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A0139A-3F53-4979-8B84-8B128FC2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7BB49-FC04-4818-9C3A-B66CB437E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121" y="3258825"/>
            <a:ext cx="6146399" cy="9057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3195D4-60F7-4905-9328-C8175FC24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169" y="4240711"/>
            <a:ext cx="3550099" cy="8518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56DB44-E5CC-4F47-8A30-5099E5E905BA}"/>
              </a:ext>
            </a:extLst>
          </p:cNvPr>
          <p:cNvSpPr txBox="1"/>
          <p:nvPr/>
        </p:nvSpPr>
        <p:spPr>
          <a:xfrm>
            <a:off x="7203571" y="5724262"/>
            <a:ext cx="4524302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sz="1800" dirty="0"/>
              <a:t>ed terms are due to privacy mechanism</a:t>
            </a:r>
          </a:p>
        </p:txBody>
      </p:sp>
    </p:spTree>
    <p:extLst>
      <p:ext uri="{BB962C8B-B14F-4D97-AF65-F5344CB8AC3E}">
        <p14:creationId xmlns:p14="http://schemas.microsoft.com/office/powerpoint/2010/main" val="32772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2628</Words>
  <Application>Microsoft Office PowerPoint</Application>
  <PresentationFormat>Widescreen</PresentationFormat>
  <Paragraphs>371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Gill Sans Light</vt:lpstr>
      <vt:lpstr>Arial</vt:lpstr>
      <vt:lpstr>Calibri</vt:lpstr>
      <vt:lpstr>Calibri Light</vt:lpstr>
      <vt:lpstr>Cambria Math</vt:lpstr>
      <vt:lpstr>Gill Sans MT</vt:lpstr>
      <vt:lpstr>Office Theme</vt:lpstr>
      <vt:lpstr>Outline of this tutorial</vt:lpstr>
      <vt:lpstr>Ethical considerations</vt:lpstr>
      <vt:lpstr>Ethical considerations</vt:lpstr>
      <vt:lpstr>Privacy concerns</vt:lpstr>
      <vt:lpstr>Differential privacy [Dwo06]</vt:lpstr>
      <vt:lpstr>Differential privacy for continual observations</vt:lpstr>
      <vt:lpstr>Tree-based aggregation [CSS10, DNPR10]</vt:lpstr>
      <vt:lpstr>Differentially private UCB1 [MT15]</vt:lpstr>
      <vt:lpstr>Differentially private LinUCB</vt:lpstr>
      <vt:lpstr>Differentially private LinUCB</vt:lpstr>
      <vt:lpstr>Local differential privacy</vt:lpstr>
      <vt:lpstr>UCB with local differential privacy</vt:lpstr>
      <vt:lpstr>Private Collaborative Bandits [WZWCKW20] </vt:lpstr>
      <vt:lpstr>Fairness concerns</vt:lpstr>
      <vt:lpstr>Weakly meritocratic fairness [JKMNR16]</vt:lpstr>
      <vt:lpstr>FairUCB [JKMR16]</vt:lpstr>
      <vt:lpstr>Merit-based fair exposure </vt:lpstr>
      <vt:lpstr>FairX-UCB [WBSJ21]</vt:lpstr>
      <vt:lpstr>FairCo [MSHJ20]</vt:lpstr>
      <vt:lpstr>FairCo [MSHJ20]</vt:lpstr>
      <vt:lpstr>Marginal fairness [YA21]</vt:lpstr>
      <vt:lpstr>Open questions</vt:lpstr>
      <vt:lpstr>References VIII</vt:lpstr>
      <vt:lpstr>References IX</vt:lpstr>
      <vt:lpstr>Outline of this tutorial</vt:lpstr>
      <vt:lpstr>Conclusions</vt:lpstr>
      <vt:lpstr>Conclusions</vt:lpstr>
      <vt:lpstr>Conclusions</vt:lpstr>
      <vt:lpstr>Future research directions</vt:lpstr>
      <vt:lpstr>Future research directions</vt:lpstr>
      <vt:lpstr>Future research directions</vt:lpstr>
      <vt:lpstr>Future research directions</vt:lpstr>
      <vt:lpstr>Future research directions</vt:lpstr>
      <vt:lpstr>Future research directions</vt:lpstr>
      <vt:lpstr>References 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this tutorial</dc:title>
  <dc:creator>Wang Huazheng</dc:creator>
  <cp:lastModifiedBy>Wang Huazheng</cp:lastModifiedBy>
  <cp:revision>111</cp:revision>
  <dcterms:created xsi:type="dcterms:W3CDTF">2021-06-13T00:29:30Z</dcterms:created>
  <dcterms:modified xsi:type="dcterms:W3CDTF">2021-06-30T03:25:49Z</dcterms:modified>
</cp:coreProperties>
</file>